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7" r:id="rId4"/>
    <p:sldId id="280" r:id="rId5"/>
    <p:sldId id="281" r:id="rId6"/>
    <p:sldId id="260" r:id="rId7"/>
    <p:sldId id="268" r:id="rId8"/>
    <p:sldId id="276" r:id="rId9"/>
    <p:sldId id="278" r:id="rId10"/>
    <p:sldId id="279" r:id="rId11"/>
    <p:sldId id="274" r:id="rId1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B3F1F"/>
    <a:srgbClr val="2C6388"/>
    <a:srgbClr val="36749F"/>
    <a:srgbClr val="ED742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308"/>
    <p:restoredTop sz="92050"/>
  </p:normalViewPr>
  <p:slideViewPr>
    <p:cSldViewPr snapToGrid="0" snapToObjects="1">
      <p:cViewPr varScale="1">
        <p:scale>
          <a:sx n="71" d="100"/>
          <a:sy n="71" d="100"/>
        </p:scale>
        <p:origin x="176" y="3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notesMaster" Target="notesMasters/notesMaster1.xml"/><Relationship Id="rId14" Type="http://schemas.openxmlformats.org/officeDocument/2006/relationships/presProps" Target="presProps.xml"/><Relationship Id="rId15" Type="http://schemas.openxmlformats.org/officeDocument/2006/relationships/viewProps" Target="viewProps.xml"/><Relationship Id="rId16" Type="http://schemas.openxmlformats.org/officeDocument/2006/relationships/theme" Target="theme/theme1.xml"/><Relationship Id="rId1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Cabeçalh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3" name="Espaço Reservado para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4E63C09-1683-B146-98B9-04F0C8C57831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4" name="Espaço Reservado para Imagem de Slide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t-BR"/>
          </a:p>
        </p:txBody>
      </p:sp>
      <p:sp>
        <p:nvSpPr>
          <p:cNvPr id="5" name="Espaço Reservado para Anotaçõ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t-BR" smtClean="0"/>
              <a:t>Clique para editar os estilos de texto mestres</a:t>
            </a:r>
          </a:p>
          <a:p>
            <a:pPr lvl="1"/>
            <a:r>
              <a:rPr lang="pt-BR" smtClean="0"/>
              <a:t>Segundo nível</a:t>
            </a:r>
          </a:p>
          <a:p>
            <a:pPr lvl="2"/>
            <a:r>
              <a:rPr lang="pt-BR" smtClean="0"/>
              <a:t>Terceiro nível</a:t>
            </a:r>
          </a:p>
          <a:p>
            <a:pPr lvl="3"/>
            <a:r>
              <a:rPr lang="pt-BR" smtClean="0"/>
              <a:t>Quarto nível</a:t>
            </a:r>
          </a:p>
          <a:p>
            <a:pPr lvl="4"/>
            <a:r>
              <a:rPr lang="pt-BR" smtClean="0"/>
              <a:t>Quinto nível</a:t>
            </a:r>
            <a:endParaRPr lang="pt-BR"/>
          </a:p>
        </p:txBody>
      </p:sp>
      <p:sp>
        <p:nvSpPr>
          <p:cNvPr id="6" name="Espaço Reservado para Rodapé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t-BR"/>
          </a:p>
        </p:txBody>
      </p:sp>
      <p:sp>
        <p:nvSpPr>
          <p:cNvPr id="7" name="Espaço Reservado para Número de Slid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324F87-4333-CF4E-B7CE-409E9770EA8B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62663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D8AE23C-DF06-6F49-8E9D-F7DFC5F88EF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xmlns="" id="{CA255961-C2BE-9949-97FF-6091BFADB09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E62015E1-5822-964B-8DB4-7AF22693DE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1A0482DB-DADE-504F-B3BA-FBBADDED88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9408DA67-CE60-9142-B743-9AB6E3B905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570331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20B6FE5-A356-6D49-8291-4D79180EDF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53A3B162-F122-BF41-9CC5-8D8D21A0C4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D9CB29BC-1FCB-1745-82A4-BD16562459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06E16E4F-5751-F442-ADE0-7DA910047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AF681506-E65D-3A4C-8DF7-C18A060B90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927037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xmlns="" id="{A8191F47-26A8-1C4D-A73B-7FE065A1C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xmlns="" id="{D09E6471-0157-0544-AA74-A3F839F9E6B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4B11594F-4447-DA40-9192-0797E3A1EB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ABF82AEE-FE7E-E84E-B17E-B40D04E42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A11F5A1A-1528-3947-839C-17462695A6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09906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8B4641BB-52C5-734A-9FAC-9CF84FD84D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4E0E06D8-D918-0D47-A693-6CF1E9835B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CF43D535-CA33-4241-A615-82E8453EB9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29E6609B-D7C2-894F-9F9B-7E7AF29E59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8F3FB86C-F87F-D948-8BD4-A78F3BC82E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7722958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9BEF4501-1C86-A340-86F7-65F326BC16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C6F41880-D52D-904E-8038-D8E1EA21C4C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BCBE4D2F-2632-7F48-BF07-221BCEA117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CA521E6D-E2CA-5E41-A0A4-B6D0B53432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A3759C57-C9A2-5343-9E8F-F3FD52AFF5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7877237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F58A095F-7AB1-0846-83DC-6766675E286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AB7DB800-A19F-7B42-B079-7CC9A7AB019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048FAD87-3EA7-B047-A282-757948464F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74E18E23-E978-5D4A-A477-DF7639FEC0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3915A39C-8F39-DF4A-A93E-B1A7E1A086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12EE88DA-3A65-A743-81A3-8AA055949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586624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A0E56406-A302-0645-9560-BF29DED6E1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C76E3AF0-3E43-C044-AEFE-AA7492F21CC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xmlns="" id="{836F988C-7417-D440-BB9B-30B33B13F1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xmlns="" id="{BB40D38F-96D3-EB49-87F4-8858CE0598A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xmlns="" id="{2B16820E-CDC0-3247-B52B-0AB89D7E2CD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xmlns="" id="{6E5F599D-0E4A-0544-9957-DA4715E623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xmlns="" id="{CB22E102-58C0-0240-AB77-CE3644F28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xmlns="" id="{1BC96F5D-C750-1547-88FA-44818C7C56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0205925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8B93AE3-5EC7-8A40-BC52-575C3E2083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xmlns="" id="{5331CB5C-4F24-6948-A987-097B75B212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xmlns="" id="{795EC782-0BE5-A64F-846E-FCB245BC1F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xmlns="" id="{AA0A9DE3-4C60-7241-8BF4-4743E0A08B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15938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xmlns="" id="{D61F072D-2EB0-254A-8F1B-82403643E4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xmlns="" id="{71182FA8-6D3D-AE47-AC98-9570A994E4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xmlns="" id="{42669B45-5733-C645-B2E7-65B2E4FA0C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548448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601B8FB9-A504-0647-A264-448D4CD801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xmlns="" id="{F929511C-E780-EF4F-9B60-94CD0E5EB7E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EEA60FF9-38B2-2544-AAB6-2D6E11DF8D4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6C5150C3-00DA-9F4A-999F-645982C37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F1E64897-7F8D-044F-B25C-CACCCD8472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7795D9EA-4570-E248-AE6F-3E5AE351F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4640297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xmlns="" id="{089476D0-0301-7F41-A997-92D34915C4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xmlns="" id="{D5D112F7-659C-1C48-8173-3D430C0533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xmlns="" id="{6A126FAD-B9E3-A144-94EA-1F30408801D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xmlns="" id="{FD61B8D1-BC52-674F-AE76-21AB770C4E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B8ABCB-476D-8B41-9739-ECCEC4404D6F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xmlns="" id="{C4AEC708-23F0-8741-BB7B-6CDF4F764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xmlns="" id="{739FD640-C853-6D4B-BF0F-D6EFE7044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648780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xmlns="" id="{84DF4DA4-2167-1149-AFD6-DFE5D624E6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xmlns="" id="{5C6AF904-D6E9-324C-B433-AB7F46260B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pt-BR"/>
              <a:t>Editar estilos de texto Mestre
Segundo nível
Terceiro nível
Quarto nível
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xmlns="" id="{62EB6C6B-4142-AE4D-A9AF-968054FE968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B8ABCB-476D-8B41-9739-ECCEC4404D6F}" type="datetimeFigureOut">
              <a:rPr lang="pt-BR" smtClean="0"/>
              <a:t>11/10/2023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xmlns="" id="{5A70B976-CEDE-0E44-BDF7-32E3775D403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xmlns="" id="{37F998E8-F741-8A4D-8C1A-13A75A9C371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EF748-5197-BE45-84D9-AFB6C273EF9F}" type="slidenum">
              <a:rPr lang="pt-BR" smtClean="0"/>
              <a:t>‹n.º›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6371684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B15E6283-6D02-4A44-BCE8-CB19E90C2BEF}"/>
              </a:ext>
            </a:extLst>
          </p:cNvPr>
          <p:cNvSpPr txBox="1"/>
          <p:nvPr/>
        </p:nvSpPr>
        <p:spPr>
          <a:xfrm>
            <a:off x="175751" y="1694267"/>
            <a:ext cx="609442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600" b="1" cap="all" dirty="0" smtClean="0"/>
              <a:t>A CARTA </a:t>
            </a:r>
            <a:r>
              <a:rPr lang="pt-BR" sz="6600" b="1" cap="all" dirty="0" smtClean="0"/>
              <a:t>DE</a:t>
            </a:r>
            <a:br>
              <a:rPr lang="pt-BR" sz="6600" b="1" cap="all" dirty="0" smtClean="0"/>
            </a:br>
            <a:r>
              <a:rPr lang="pt-BR" sz="6600" b="1" cap="all" dirty="0" smtClean="0"/>
              <a:t>ALFORRIA</a:t>
            </a:r>
            <a:endParaRPr lang="pt-BR" sz="6600" b="1" cap="all" dirty="0"/>
          </a:p>
        </p:txBody>
      </p:sp>
    </p:spTree>
    <p:extLst>
      <p:ext uri="{BB962C8B-B14F-4D97-AF65-F5344CB8AC3E}">
        <p14:creationId xmlns:p14="http://schemas.microsoft.com/office/powerpoint/2010/main" val="25229947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3FE7BB20-2232-2643-B2F6-84EFCE4228D5}"/>
              </a:ext>
            </a:extLst>
          </p:cNvPr>
          <p:cNvSpPr txBox="1"/>
          <p:nvPr/>
        </p:nvSpPr>
        <p:spPr>
          <a:xfrm>
            <a:off x="-697229" y="340756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4CBB023C-B992-4644-8EC5-B9437AFA738A}"/>
              </a:ext>
            </a:extLst>
          </p:cNvPr>
          <p:cNvSpPr txBox="1"/>
          <p:nvPr/>
        </p:nvSpPr>
        <p:spPr>
          <a:xfrm>
            <a:off x="1373016" y="1659285"/>
            <a:ext cx="6545178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A obra </a:t>
            </a:r>
            <a:r>
              <a:rPr lang="pt-BR" sz="3200" dirty="0" err="1"/>
              <a:t>expiatória</a:t>
            </a:r>
            <a:r>
              <a:rPr lang="pt-BR" sz="3200" dirty="0"/>
              <a:t> de Cristo mudou radicalmente nossa </a:t>
            </a:r>
            <a:r>
              <a:rPr lang="pt-BR" sz="3200" dirty="0" err="1"/>
              <a:t>relação</a:t>
            </a:r>
            <a:r>
              <a:rPr lang="pt-BR" sz="3200" dirty="0"/>
              <a:t> com Deus. </a:t>
            </a:r>
            <a:r>
              <a:rPr lang="pt-BR" sz="3200" dirty="0" err="1"/>
              <a:t>Sera</a:t>
            </a:r>
            <a:r>
              <a:rPr lang="pt-BR" sz="3200" dirty="0"/>
              <a:t>́ que essa mesma </a:t>
            </a:r>
            <a:r>
              <a:rPr lang="pt-BR" sz="3200" dirty="0" err="1"/>
              <a:t>transformação</a:t>
            </a:r>
            <a:r>
              <a:rPr lang="pt-BR" sz="3200" dirty="0"/>
              <a:t> alterou </a:t>
            </a:r>
            <a:r>
              <a:rPr lang="pt-BR" sz="3200" dirty="0" err="1"/>
              <a:t>também</a:t>
            </a:r>
            <a:r>
              <a:rPr lang="pt-BR" sz="3200" dirty="0"/>
              <a:t> seus relacionamentos com as pessoas? 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4213844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1170C649-3B11-5641-8E46-921D724130BB}"/>
              </a:ext>
            </a:extLst>
          </p:cNvPr>
          <p:cNvSpPr txBox="1"/>
          <p:nvPr/>
        </p:nvSpPr>
        <p:spPr>
          <a:xfrm>
            <a:off x="904188" y="487828"/>
            <a:ext cx="66679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>
                <a:solidFill>
                  <a:schemeClr val="bg1"/>
                </a:solidFill>
              </a:rPr>
              <a:t>REFLEXÃO DA SEMANA</a:t>
            </a:r>
            <a:endParaRPr lang="pt-BR" sz="4400" dirty="0">
              <a:solidFill>
                <a:schemeClr val="bg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C5F5CFBF-4D73-AC42-9E26-E0C2953838D1}"/>
              </a:ext>
            </a:extLst>
          </p:cNvPr>
          <p:cNvSpPr txBox="1"/>
          <p:nvPr/>
        </p:nvSpPr>
        <p:spPr>
          <a:xfrm>
            <a:off x="904188" y="1621987"/>
            <a:ext cx="7141717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>
                <a:solidFill>
                  <a:schemeClr val="bg1"/>
                </a:solidFill>
              </a:rPr>
              <a:t>Jamais o ser humano </a:t>
            </a:r>
            <a:r>
              <a:rPr lang="pt-BR" sz="3200" dirty="0" err="1">
                <a:solidFill>
                  <a:schemeClr val="bg1"/>
                </a:solidFill>
              </a:rPr>
              <a:t>sera</a:t>
            </a:r>
            <a:r>
              <a:rPr lang="pt-BR" sz="3200" dirty="0">
                <a:solidFill>
                  <a:schemeClr val="bg1"/>
                </a:solidFill>
              </a:rPr>
              <a:t>́ verdadeiramente livre se </a:t>
            </a:r>
            <a:r>
              <a:rPr lang="pt-BR" sz="3200" dirty="0" err="1">
                <a:solidFill>
                  <a:schemeClr val="bg1"/>
                </a:solidFill>
              </a:rPr>
              <a:t>não</a:t>
            </a:r>
            <a:r>
              <a:rPr lang="pt-BR" sz="3200" dirty="0">
                <a:solidFill>
                  <a:schemeClr val="bg1"/>
                </a:solidFill>
              </a:rPr>
              <a:t> for em Cristo Jesus. Desfrute diariamente da liberdade conquistada na cruz. </a:t>
            </a:r>
            <a:endParaRPr lang="pt-B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420328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1170C649-3B11-5641-8E46-921D724130BB}"/>
              </a:ext>
            </a:extLst>
          </p:cNvPr>
          <p:cNvSpPr txBox="1"/>
          <p:nvPr/>
        </p:nvSpPr>
        <p:spPr>
          <a:xfrm>
            <a:off x="1995692" y="366976"/>
            <a:ext cx="4616742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6000" b="1" dirty="0" smtClean="0">
                <a:solidFill>
                  <a:schemeClr val="bg1"/>
                </a:solidFill>
              </a:rPr>
              <a:t>TEXTO CHAVE</a:t>
            </a:r>
            <a:endParaRPr lang="pt-BR" sz="6000" dirty="0">
              <a:solidFill>
                <a:schemeClr val="bg1"/>
              </a:solidFill>
            </a:endParaRPr>
          </a:p>
          <a:p>
            <a:pPr algn="ctr"/>
            <a:endParaRPr lang="pt-BR" sz="7200" dirty="0">
              <a:solidFill>
                <a:schemeClr val="bg1"/>
              </a:solidFill>
            </a:endParaRP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xmlns="" id="{C5F5CFBF-4D73-AC42-9E26-E0C2953838D1}"/>
              </a:ext>
            </a:extLst>
          </p:cNvPr>
          <p:cNvSpPr txBox="1"/>
          <p:nvPr/>
        </p:nvSpPr>
        <p:spPr>
          <a:xfrm>
            <a:off x="481924" y="2074264"/>
            <a:ext cx="828834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i="1" dirty="0">
                <a:solidFill>
                  <a:schemeClr val="bg1"/>
                </a:solidFill>
              </a:rPr>
              <a:t>Pelo que convinha que em tudo fosse semelhante aos </a:t>
            </a:r>
            <a:r>
              <a:rPr lang="pt-BR" sz="3200" i="1" dirty="0" err="1">
                <a:solidFill>
                  <a:schemeClr val="bg1"/>
                </a:solidFill>
              </a:rPr>
              <a:t>irmãos</a:t>
            </a:r>
            <a:r>
              <a:rPr lang="pt-BR" sz="3200" i="1" dirty="0">
                <a:solidFill>
                  <a:schemeClr val="bg1"/>
                </a:solidFill>
              </a:rPr>
              <a:t>, para ser misericordioso e fiel sumo sacerdote naquilo que é de Deus, para expiar os pecados do povo. </a:t>
            </a:r>
            <a:r>
              <a:rPr lang="pt-BR" sz="3200" dirty="0">
                <a:solidFill>
                  <a:schemeClr val="bg1"/>
                </a:solidFill>
              </a:rPr>
              <a:t>(Hebreus 2.17) </a:t>
            </a:r>
            <a:endParaRPr lang="pt-BR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2135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LEITURA BÍBLICA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4CBB023C-B992-4644-8EC5-B9437AFA738A}"/>
              </a:ext>
            </a:extLst>
          </p:cNvPr>
          <p:cNvSpPr txBox="1"/>
          <p:nvPr/>
        </p:nvSpPr>
        <p:spPr>
          <a:xfrm>
            <a:off x="558799" y="637709"/>
            <a:ext cx="11074399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b="1" dirty="0">
                <a:solidFill>
                  <a:schemeClr val="bg1"/>
                </a:solidFill>
              </a:rPr>
              <a:t>Hebreus 9.1-14 </a:t>
            </a:r>
            <a:endParaRPr lang="pt-BR" sz="2800" b="1" dirty="0" smtClean="0">
              <a:solidFill>
                <a:schemeClr val="bg1"/>
              </a:solidFill>
            </a:endParaRPr>
          </a:p>
          <a:p>
            <a:endParaRPr lang="pt-BR" sz="2800" dirty="0">
              <a:solidFill>
                <a:schemeClr val="bg1"/>
              </a:solidFill>
            </a:endParaRPr>
          </a:p>
          <a:p>
            <a:r>
              <a:rPr lang="pt-BR" sz="2800" i="1" dirty="0">
                <a:solidFill>
                  <a:schemeClr val="bg1"/>
                </a:solidFill>
              </a:rPr>
              <a:t>1 - Ora, </a:t>
            </a:r>
            <a:r>
              <a:rPr lang="pt-BR" sz="2800" i="1" dirty="0" err="1">
                <a:solidFill>
                  <a:schemeClr val="bg1"/>
                </a:solidFill>
              </a:rPr>
              <a:t>também</a:t>
            </a:r>
            <a:r>
              <a:rPr lang="pt-BR" sz="2800" i="1" dirty="0">
                <a:solidFill>
                  <a:schemeClr val="bg1"/>
                </a:solidFill>
              </a:rPr>
              <a:t> a primeira tinha </a:t>
            </a:r>
            <a:r>
              <a:rPr lang="pt-BR" sz="2800" i="1" dirty="0" err="1">
                <a:solidFill>
                  <a:schemeClr val="bg1"/>
                </a:solidFill>
              </a:rPr>
              <a:t>ordenanças</a:t>
            </a:r>
            <a:r>
              <a:rPr lang="pt-BR" sz="2800" i="1" dirty="0">
                <a:solidFill>
                  <a:schemeClr val="bg1"/>
                </a:solidFill>
              </a:rPr>
              <a:t> de culto divino, e um </a:t>
            </a:r>
            <a:r>
              <a:rPr lang="pt-BR" sz="2800" i="1" dirty="0" err="1">
                <a:solidFill>
                  <a:schemeClr val="bg1"/>
                </a:solidFill>
              </a:rPr>
              <a:t>santuário</a:t>
            </a:r>
            <a:r>
              <a:rPr lang="pt-BR" sz="2800" i="1" dirty="0">
                <a:solidFill>
                  <a:schemeClr val="bg1"/>
                </a:solidFill>
              </a:rPr>
              <a:t> terrestre. </a:t>
            </a:r>
            <a:endParaRPr lang="pt-BR" sz="2800" i="1" dirty="0" smtClean="0">
              <a:solidFill>
                <a:schemeClr val="bg1"/>
              </a:solidFill>
            </a:endParaRPr>
          </a:p>
          <a:p>
            <a:r>
              <a:rPr lang="pt-BR" sz="2800" i="1" dirty="0" smtClean="0">
                <a:solidFill>
                  <a:schemeClr val="bg1"/>
                </a:solidFill>
              </a:rPr>
              <a:t>2 </a:t>
            </a:r>
            <a:r>
              <a:rPr lang="pt-BR" sz="2800" i="1" dirty="0">
                <a:solidFill>
                  <a:schemeClr val="bg1"/>
                </a:solidFill>
              </a:rPr>
              <a:t>- Porque um </a:t>
            </a:r>
            <a:r>
              <a:rPr lang="pt-BR" sz="2800" i="1" dirty="0" err="1">
                <a:solidFill>
                  <a:schemeClr val="bg1"/>
                </a:solidFill>
              </a:rPr>
              <a:t>tabernáculo</a:t>
            </a:r>
            <a:r>
              <a:rPr lang="pt-BR" sz="2800" i="1" dirty="0">
                <a:solidFill>
                  <a:schemeClr val="bg1"/>
                </a:solidFill>
              </a:rPr>
              <a:t> estava preparado, o primeiro, em que havia o candeeiro, e a mesa, e os </a:t>
            </a:r>
            <a:r>
              <a:rPr lang="pt-BR" sz="2800" i="1" dirty="0" err="1">
                <a:solidFill>
                  <a:schemeClr val="bg1"/>
                </a:solidFill>
              </a:rPr>
              <a:t>pães</a:t>
            </a:r>
            <a:r>
              <a:rPr lang="pt-BR" sz="2800" i="1" dirty="0">
                <a:solidFill>
                  <a:schemeClr val="bg1"/>
                </a:solidFill>
              </a:rPr>
              <a:t> da </a:t>
            </a:r>
            <a:r>
              <a:rPr lang="pt-BR" sz="2800" i="1" dirty="0" err="1">
                <a:solidFill>
                  <a:schemeClr val="bg1"/>
                </a:solidFill>
              </a:rPr>
              <a:t>proposição</a:t>
            </a:r>
            <a:r>
              <a:rPr lang="pt-BR" sz="2800" i="1" dirty="0">
                <a:solidFill>
                  <a:schemeClr val="bg1"/>
                </a:solidFill>
              </a:rPr>
              <a:t>; ao que se chama o </a:t>
            </a:r>
            <a:r>
              <a:rPr lang="pt-BR" sz="2800" i="1" dirty="0" err="1">
                <a:solidFill>
                  <a:schemeClr val="bg1"/>
                </a:solidFill>
              </a:rPr>
              <a:t>santuário</a:t>
            </a:r>
            <a:r>
              <a:rPr lang="pt-BR" sz="2800" i="1" dirty="0">
                <a:solidFill>
                  <a:schemeClr val="bg1"/>
                </a:solidFill>
              </a:rPr>
              <a:t>.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3 - Mas depois do segundo </a:t>
            </a:r>
            <a:r>
              <a:rPr lang="pt-BR" sz="2800" i="1" dirty="0" err="1">
                <a:solidFill>
                  <a:schemeClr val="bg1"/>
                </a:solidFill>
              </a:rPr>
              <a:t>véu</a:t>
            </a:r>
            <a:r>
              <a:rPr lang="pt-BR" sz="2800" i="1" dirty="0">
                <a:solidFill>
                  <a:schemeClr val="bg1"/>
                </a:solidFill>
              </a:rPr>
              <a:t> estava o </a:t>
            </a:r>
            <a:r>
              <a:rPr lang="pt-BR" sz="2800" i="1" dirty="0" err="1">
                <a:solidFill>
                  <a:schemeClr val="bg1"/>
                </a:solidFill>
              </a:rPr>
              <a:t>tabernáculo</a:t>
            </a:r>
            <a:r>
              <a:rPr lang="pt-BR" sz="2800" i="1" dirty="0">
                <a:solidFill>
                  <a:schemeClr val="bg1"/>
                </a:solidFill>
              </a:rPr>
              <a:t> que se chama o santo dos santos, </a:t>
            </a:r>
            <a:endParaRPr lang="pt-BR" sz="2800" i="1" dirty="0" smtClean="0">
              <a:solidFill>
                <a:schemeClr val="bg1"/>
              </a:solidFill>
            </a:endParaRPr>
          </a:p>
          <a:p>
            <a:r>
              <a:rPr lang="pt-BR" sz="2800" i="1" dirty="0" smtClean="0">
                <a:solidFill>
                  <a:schemeClr val="bg1"/>
                </a:solidFill>
              </a:rPr>
              <a:t>4 </a:t>
            </a:r>
            <a:r>
              <a:rPr lang="pt-BR" sz="2800" i="1" dirty="0">
                <a:solidFill>
                  <a:schemeClr val="bg1"/>
                </a:solidFill>
              </a:rPr>
              <a:t>- que tinha o </a:t>
            </a:r>
            <a:r>
              <a:rPr lang="pt-BR" sz="2800" i="1" dirty="0" err="1">
                <a:solidFill>
                  <a:schemeClr val="bg1"/>
                </a:solidFill>
              </a:rPr>
              <a:t>incensário</a:t>
            </a:r>
            <a:r>
              <a:rPr lang="pt-BR" sz="2800" i="1" dirty="0">
                <a:solidFill>
                  <a:schemeClr val="bg1"/>
                </a:solidFill>
              </a:rPr>
              <a:t> de ouro, e a arca da </a:t>
            </a:r>
            <a:r>
              <a:rPr lang="pt-BR" sz="2800" i="1" dirty="0" err="1">
                <a:solidFill>
                  <a:schemeClr val="bg1"/>
                </a:solidFill>
              </a:rPr>
              <a:t>aliança</a:t>
            </a:r>
            <a:r>
              <a:rPr lang="pt-BR" sz="2800" i="1" dirty="0">
                <a:solidFill>
                  <a:schemeClr val="bg1"/>
                </a:solidFill>
              </a:rPr>
              <a:t>, coberta de ouro toda em redor; em que estava um vaso de ouro, que continha o maná, e a vara de </a:t>
            </a:r>
            <a:r>
              <a:rPr lang="pt-BR" sz="2800" i="1" dirty="0" err="1">
                <a:solidFill>
                  <a:schemeClr val="bg1"/>
                </a:solidFill>
              </a:rPr>
              <a:t>Arão</a:t>
            </a:r>
            <a:r>
              <a:rPr lang="pt-BR" sz="2800" i="1" dirty="0">
                <a:solidFill>
                  <a:schemeClr val="bg1"/>
                </a:solidFill>
              </a:rPr>
              <a:t>, que tinha florescido, e as </a:t>
            </a:r>
            <a:r>
              <a:rPr lang="pt-BR" sz="2800" i="1" dirty="0" err="1">
                <a:solidFill>
                  <a:schemeClr val="bg1"/>
                </a:solidFill>
              </a:rPr>
              <a:t>tábuas</a:t>
            </a:r>
            <a:r>
              <a:rPr lang="pt-BR" sz="2800" i="1" dirty="0">
                <a:solidFill>
                  <a:schemeClr val="bg1"/>
                </a:solidFill>
              </a:rPr>
              <a:t> da </a:t>
            </a:r>
            <a:r>
              <a:rPr lang="pt-BR" sz="2800" i="1" dirty="0" err="1">
                <a:solidFill>
                  <a:schemeClr val="bg1"/>
                </a:solidFill>
              </a:rPr>
              <a:t>aliança</a:t>
            </a:r>
            <a:r>
              <a:rPr lang="pt-BR" sz="2800" i="1" dirty="0">
                <a:solidFill>
                  <a:schemeClr val="bg1"/>
                </a:solidFill>
              </a:rPr>
              <a:t>;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5 - e sobre a arca os querubins da </a:t>
            </a:r>
            <a:r>
              <a:rPr lang="pt-BR" sz="2800" i="1" dirty="0" err="1">
                <a:solidFill>
                  <a:schemeClr val="bg1"/>
                </a:solidFill>
              </a:rPr>
              <a:t>glória</a:t>
            </a:r>
            <a:r>
              <a:rPr lang="pt-BR" sz="2800" i="1" dirty="0">
                <a:solidFill>
                  <a:schemeClr val="bg1"/>
                </a:solidFill>
              </a:rPr>
              <a:t>, que faziam sombra no </a:t>
            </a:r>
            <a:r>
              <a:rPr lang="pt-BR" sz="2800" i="1" dirty="0" err="1">
                <a:solidFill>
                  <a:schemeClr val="bg1"/>
                </a:solidFill>
              </a:rPr>
              <a:t>propiciatório</a:t>
            </a:r>
            <a:r>
              <a:rPr lang="pt-BR" sz="2800" i="1" dirty="0">
                <a:solidFill>
                  <a:schemeClr val="bg1"/>
                </a:solidFill>
              </a:rPr>
              <a:t>; das quais coisas </a:t>
            </a:r>
            <a:r>
              <a:rPr lang="pt-BR" sz="2800" i="1" dirty="0" err="1">
                <a:solidFill>
                  <a:schemeClr val="bg1"/>
                </a:solidFill>
              </a:rPr>
              <a:t>não</a:t>
            </a:r>
            <a:r>
              <a:rPr lang="pt-BR" sz="2800" i="1" dirty="0">
                <a:solidFill>
                  <a:schemeClr val="bg1"/>
                </a:solidFill>
              </a:rPr>
              <a:t> falaremos agora particularmente.</a:t>
            </a:r>
            <a:br>
              <a:rPr lang="pt-BR" sz="2800" i="1" dirty="0">
                <a:solidFill>
                  <a:schemeClr val="bg1"/>
                </a:solidFill>
              </a:rPr>
            </a:br>
            <a:endParaRPr lang="pt-BR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43276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LEITURA BÍBLICA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4CBB023C-B992-4644-8EC5-B9437AFA738A}"/>
              </a:ext>
            </a:extLst>
          </p:cNvPr>
          <p:cNvSpPr txBox="1"/>
          <p:nvPr/>
        </p:nvSpPr>
        <p:spPr>
          <a:xfrm>
            <a:off x="702234" y="1112208"/>
            <a:ext cx="11074399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i="1" dirty="0">
                <a:solidFill>
                  <a:schemeClr val="bg1"/>
                </a:solidFill>
              </a:rPr>
              <a:t>6 - Ora, estando estas coisas assim preparadas, a todo tempo entravam os sacerdotes no primeiro </a:t>
            </a:r>
            <a:r>
              <a:rPr lang="pt-BR" sz="2800" i="1" dirty="0" err="1">
                <a:solidFill>
                  <a:schemeClr val="bg1"/>
                </a:solidFill>
              </a:rPr>
              <a:t>tabernáculo</a:t>
            </a:r>
            <a:r>
              <a:rPr lang="pt-BR" sz="2800" i="1" dirty="0">
                <a:solidFill>
                  <a:schemeClr val="bg1"/>
                </a:solidFill>
              </a:rPr>
              <a:t>, cumprindo os </a:t>
            </a:r>
            <a:r>
              <a:rPr lang="pt-BR" sz="2800" i="1" dirty="0" err="1">
                <a:solidFill>
                  <a:schemeClr val="bg1"/>
                </a:solidFill>
              </a:rPr>
              <a:t>serviços</a:t>
            </a:r>
            <a:r>
              <a:rPr lang="pt-BR" sz="2800" i="1" dirty="0">
                <a:solidFill>
                  <a:schemeClr val="bg1"/>
                </a:solidFill>
              </a:rPr>
              <a:t>;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7 - mas, no segundo, </a:t>
            </a:r>
            <a:r>
              <a:rPr lang="pt-BR" sz="2800" i="1" dirty="0" err="1">
                <a:solidFill>
                  <a:schemeClr val="bg1"/>
                </a:solidFill>
              </a:rPr>
              <a:t>so</a:t>
            </a:r>
            <a:r>
              <a:rPr lang="pt-BR" sz="2800" i="1" dirty="0">
                <a:solidFill>
                  <a:schemeClr val="bg1"/>
                </a:solidFill>
              </a:rPr>
              <a:t>́ o sumo sacerdote, uma vez no ano, </a:t>
            </a:r>
            <a:r>
              <a:rPr lang="pt-BR" sz="2800" i="1" dirty="0" err="1">
                <a:solidFill>
                  <a:schemeClr val="bg1"/>
                </a:solidFill>
              </a:rPr>
              <a:t>não</a:t>
            </a:r>
            <a:r>
              <a:rPr lang="pt-BR" sz="2800" i="1" dirty="0">
                <a:solidFill>
                  <a:schemeClr val="bg1"/>
                </a:solidFill>
              </a:rPr>
              <a:t> sem sangue, que </a:t>
            </a:r>
            <a:r>
              <a:rPr lang="pt-BR" sz="2800" i="1" dirty="0" err="1">
                <a:solidFill>
                  <a:schemeClr val="bg1"/>
                </a:solidFill>
              </a:rPr>
              <a:t>ofere</a:t>
            </a:r>
            <a:r>
              <a:rPr lang="pt-BR" sz="2800" i="1" dirty="0">
                <a:solidFill>
                  <a:schemeClr val="bg1"/>
                </a:solidFill>
              </a:rPr>
              <a:t>- cia por si mesmo e pelas culpas do povo;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8 - dando nisto a entender o </a:t>
            </a:r>
            <a:r>
              <a:rPr lang="pt-BR" sz="2800" i="1" dirty="0" err="1">
                <a:solidFill>
                  <a:schemeClr val="bg1"/>
                </a:solidFill>
              </a:rPr>
              <a:t>Espírito</a:t>
            </a:r>
            <a:r>
              <a:rPr lang="pt-BR" sz="2800" i="1" dirty="0">
                <a:solidFill>
                  <a:schemeClr val="bg1"/>
                </a:solidFill>
              </a:rPr>
              <a:t> Santo que ainda o caminho do </a:t>
            </a:r>
            <a:r>
              <a:rPr lang="pt-BR" sz="2800" i="1" dirty="0" err="1">
                <a:solidFill>
                  <a:schemeClr val="bg1"/>
                </a:solidFill>
              </a:rPr>
              <a:t>santuário</a:t>
            </a:r>
            <a:r>
              <a:rPr lang="pt-BR" sz="2800" i="1" dirty="0">
                <a:solidFill>
                  <a:schemeClr val="bg1"/>
                </a:solidFill>
              </a:rPr>
              <a:t> </a:t>
            </a:r>
            <a:r>
              <a:rPr lang="pt-BR" sz="2800" i="1" dirty="0" err="1">
                <a:solidFill>
                  <a:schemeClr val="bg1"/>
                </a:solidFill>
              </a:rPr>
              <a:t>não</a:t>
            </a:r>
            <a:r>
              <a:rPr lang="pt-BR" sz="2800" i="1" dirty="0">
                <a:solidFill>
                  <a:schemeClr val="bg1"/>
                </a:solidFill>
              </a:rPr>
              <a:t> estava descoberto enquanto se conservava em </a:t>
            </a:r>
            <a:r>
              <a:rPr lang="pt-BR" sz="2800" i="1" dirty="0" err="1">
                <a:solidFill>
                  <a:schemeClr val="bg1"/>
                </a:solidFill>
              </a:rPr>
              <a:t>pe</a:t>
            </a:r>
            <a:r>
              <a:rPr lang="pt-BR" sz="2800" i="1" dirty="0">
                <a:solidFill>
                  <a:schemeClr val="bg1"/>
                </a:solidFill>
              </a:rPr>
              <a:t>́ o primeiro </a:t>
            </a:r>
            <a:r>
              <a:rPr lang="pt-BR" sz="2800" i="1" dirty="0" err="1">
                <a:solidFill>
                  <a:schemeClr val="bg1"/>
                </a:solidFill>
              </a:rPr>
              <a:t>tabernáculo</a:t>
            </a:r>
            <a:r>
              <a:rPr lang="pt-BR" sz="2800" i="1" dirty="0">
                <a:solidFill>
                  <a:schemeClr val="bg1"/>
                </a:solidFill>
              </a:rPr>
              <a:t>,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9 - que é uma alegoria para o tempo presente, em que se oferecem dons e </a:t>
            </a:r>
            <a:r>
              <a:rPr lang="pt-BR" sz="2800" i="1" dirty="0" err="1">
                <a:solidFill>
                  <a:schemeClr val="bg1"/>
                </a:solidFill>
              </a:rPr>
              <a:t>sacrifícios</a:t>
            </a:r>
            <a:r>
              <a:rPr lang="pt-BR" sz="2800" i="1" dirty="0">
                <a:solidFill>
                  <a:schemeClr val="bg1"/>
                </a:solidFill>
              </a:rPr>
              <a:t> que, quanto à </a:t>
            </a:r>
            <a:r>
              <a:rPr lang="pt-BR" sz="2800" i="1" dirty="0" err="1">
                <a:solidFill>
                  <a:schemeClr val="bg1"/>
                </a:solidFill>
              </a:rPr>
              <a:t>consciência</a:t>
            </a:r>
            <a:r>
              <a:rPr lang="pt-BR" sz="2800" i="1" dirty="0">
                <a:solidFill>
                  <a:schemeClr val="bg1"/>
                </a:solidFill>
              </a:rPr>
              <a:t>, </a:t>
            </a:r>
            <a:r>
              <a:rPr lang="pt-BR" sz="2800" i="1" dirty="0" err="1">
                <a:solidFill>
                  <a:schemeClr val="bg1"/>
                </a:solidFill>
              </a:rPr>
              <a:t>não</a:t>
            </a:r>
            <a:r>
              <a:rPr lang="pt-BR" sz="2800" i="1" dirty="0">
                <a:solidFill>
                  <a:schemeClr val="bg1"/>
                </a:solidFill>
              </a:rPr>
              <a:t> podem </a:t>
            </a:r>
            <a:r>
              <a:rPr lang="pt-BR" sz="2800" i="1" dirty="0" err="1">
                <a:solidFill>
                  <a:schemeClr val="bg1"/>
                </a:solidFill>
              </a:rPr>
              <a:t>aperfeiçoar</a:t>
            </a:r>
            <a:r>
              <a:rPr lang="pt-BR" sz="2800" i="1" dirty="0">
                <a:solidFill>
                  <a:schemeClr val="bg1"/>
                </a:solidFill>
              </a:rPr>
              <a:t> aquele que faz o </a:t>
            </a:r>
            <a:r>
              <a:rPr lang="pt-BR" sz="2800" i="1" dirty="0" err="1">
                <a:solidFill>
                  <a:schemeClr val="bg1"/>
                </a:solidFill>
              </a:rPr>
              <a:t>serviço</a:t>
            </a:r>
            <a:r>
              <a:rPr lang="pt-BR" sz="2800" i="1" dirty="0">
                <a:solidFill>
                  <a:schemeClr val="bg1"/>
                </a:solidFill>
              </a:rPr>
              <a:t>;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10 - consistindo somente em comidas, e bebidas, e </a:t>
            </a:r>
            <a:r>
              <a:rPr lang="pt-BR" sz="2800" i="1" dirty="0" err="1">
                <a:solidFill>
                  <a:schemeClr val="bg1"/>
                </a:solidFill>
              </a:rPr>
              <a:t>várias</a:t>
            </a:r>
            <a:r>
              <a:rPr lang="pt-BR" sz="2800" i="1" dirty="0">
                <a:solidFill>
                  <a:schemeClr val="bg1"/>
                </a:solidFill>
              </a:rPr>
              <a:t> </a:t>
            </a:r>
            <a:r>
              <a:rPr lang="pt-BR" sz="2800" i="1" dirty="0" err="1">
                <a:solidFill>
                  <a:schemeClr val="bg1"/>
                </a:solidFill>
              </a:rPr>
              <a:t>abluções</a:t>
            </a:r>
            <a:r>
              <a:rPr lang="pt-BR" sz="2800" i="1" dirty="0">
                <a:solidFill>
                  <a:schemeClr val="bg1"/>
                </a:solidFill>
              </a:rPr>
              <a:t> e </a:t>
            </a:r>
            <a:r>
              <a:rPr lang="pt-BR" sz="2800" i="1" dirty="0" err="1">
                <a:solidFill>
                  <a:schemeClr val="bg1"/>
                </a:solidFill>
              </a:rPr>
              <a:t>justificações</a:t>
            </a:r>
            <a:r>
              <a:rPr lang="pt-BR" sz="2800" i="1" dirty="0">
                <a:solidFill>
                  <a:schemeClr val="bg1"/>
                </a:solidFill>
              </a:rPr>
              <a:t> da carne, impostas até o tempo da </a:t>
            </a:r>
            <a:r>
              <a:rPr lang="pt-BR" sz="2800" i="1" dirty="0" err="1">
                <a:solidFill>
                  <a:schemeClr val="bg1"/>
                </a:solidFill>
              </a:rPr>
              <a:t>correção</a:t>
            </a:r>
            <a:r>
              <a:rPr lang="pt-BR" sz="2800" i="1" dirty="0">
                <a:solidFill>
                  <a:schemeClr val="bg1"/>
                </a:solidFill>
              </a:rPr>
              <a:t>.</a:t>
            </a:r>
            <a:br>
              <a:rPr lang="pt-BR" sz="2800" i="1" dirty="0">
                <a:solidFill>
                  <a:schemeClr val="bg1"/>
                </a:solidFill>
              </a:rPr>
            </a:br>
            <a:endParaRPr lang="pt-BR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1498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3FE7BB20-2232-2643-B2F6-84EFCE4228D5}"/>
              </a:ext>
            </a:extLst>
          </p:cNvPr>
          <p:cNvSpPr txBox="1"/>
          <p:nvPr/>
        </p:nvSpPr>
        <p:spPr>
          <a:xfrm>
            <a:off x="4005788" y="202161"/>
            <a:ext cx="418042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>
                <a:solidFill>
                  <a:schemeClr val="bg1"/>
                </a:solidFill>
              </a:rPr>
              <a:t>LEITURA BÍBLICA</a:t>
            </a:r>
            <a:endParaRPr lang="pt-BR" sz="4000" dirty="0">
              <a:solidFill>
                <a:schemeClr val="bg1"/>
              </a:solidFill>
            </a:endParaRP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4CBB023C-B992-4644-8EC5-B9437AFA738A}"/>
              </a:ext>
            </a:extLst>
          </p:cNvPr>
          <p:cNvSpPr txBox="1"/>
          <p:nvPr/>
        </p:nvSpPr>
        <p:spPr>
          <a:xfrm>
            <a:off x="558799" y="1898864"/>
            <a:ext cx="110743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2800" i="1" dirty="0">
                <a:solidFill>
                  <a:schemeClr val="bg1"/>
                </a:solidFill>
              </a:rPr>
              <a:t>11 - Mas, vindo Cristo, o sumo sacerdote dos bens futuros, por um maior e mais </a:t>
            </a:r>
            <a:r>
              <a:rPr lang="pt-BR" sz="2800" i="1" dirty="0" err="1">
                <a:solidFill>
                  <a:schemeClr val="bg1"/>
                </a:solidFill>
              </a:rPr>
              <a:t>perfei</a:t>
            </a:r>
            <a:r>
              <a:rPr lang="pt-BR" sz="2800" i="1" dirty="0">
                <a:solidFill>
                  <a:schemeClr val="bg1"/>
                </a:solidFill>
              </a:rPr>
              <a:t>- </a:t>
            </a:r>
            <a:r>
              <a:rPr lang="pt-BR" sz="2800" i="1" dirty="0" err="1">
                <a:solidFill>
                  <a:schemeClr val="bg1"/>
                </a:solidFill>
              </a:rPr>
              <a:t>to</a:t>
            </a:r>
            <a:r>
              <a:rPr lang="pt-BR" sz="2800" i="1" dirty="0">
                <a:solidFill>
                  <a:schemeClr val="bg1"/>
                </a:solidFill>
              </a:rPr>
              <a:t> </a:t>
            </a:r>
            <a:r>
              <a:rPr lang="pt-BR" sz="2800" i="1" dirty="0" err="1">
                <a:solidFill>
                  <a:schemeClr val="bg1"/>
                </a:solidFill>
              </a:rPr>
              <a:t>tabernáculo</a:t>
            </a:r>
            <a:r>
              <a:rPr lang="pt-BR" sz="2800" i="1" dirty="0">
                <a:solidFill>
                  <a:schemeClr val="bg1"/>
                </a:solidFill>
              </a:rPr>
              <a:t>, </a:t>
            </a:r>
            <a:r>
              <a:rPr lang="pt-BR" sz="2800" i="1" dirty="0" err="1">
                <a:solidFill>
                  <a:schemeClr val="bg1"/>
                </a:solidFill>
              </a:rPr>
              <a:t>não</a:t>
            </a:r>
            <a:r>
              <a:rPr lang="pt-BR" sz="2800" i="1" dirty="0">
                <a:solidFill>
                  <a:schemeClr val="bg1"/>
                </a:solidFill>
              </a:rPr>
              <a:t> feito por </a:t>
            </a:r>
            <a:r>
              <a:rPr lang="pt-BR" sz="2800" i="1" dirty="0" err="1">
                <a:solidFill>
                  <a:schemeClr val="bg1"/>
                </a:solidFill>
              </a:rPr>
              <a:t>mãos</a:t>
            </a:r>
            <a:r>
              <a:rPr lang="pt-BR" sz="2800" i="1" dirty="0">
                <a:solidFill>
                  <a:schemeClr val="bg1"/>
                </a:solidFill>
              </a:rPr>
              <a:t>, isto é, </a:t>
            </a:r>
            <a:r>
              <a:rPr lang="pt-BR" sz="2800" i="1" dirty="0" err="1">
                <a:solidFill>
                  <a:schemeClr val="bg1"/>
                </a:solidFill>
              </a:rPr>
              <a:t>não</a:t>
            </a:r>
            <a:r>
              <a:rPr lang="pt-BR" sz="2800" i="1" dirty="0">
                <a:solidFill>
                  <a:schemeClr val="bg1"/>
                </a:solidFill>
              </a:rPr>
              <a:t> desta </a:t>
            </a:r>
            <a:r>
              <a:rPr lang="pt-BR" sz="2800" i="1" dirty="0" err="1">
                <a:solidFill>
                  <a:schemeClr val="bg1"/>
                </a:solidFill>
              </a:rPr>
              <a:t>criação</a:t>
            </a:r>
            <a:r>
              <a:rPr lang="pt-BR" sz="2800" i="1" dirty="0">
                <a:solidFill>
                  <a:schemeClr val="bg1"/>
                </a:solidFill>
              </a:rPr>
              <a:t>,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12 - nem por sangue de bodes e bezerros, mas por seu </a:t>
            </a:r>
            <a:r>
              <a:rPr lang="pt-BR" sz="2800" i="1" dirty="0" err="1">
                <a:solidFill>
                  <a:schemeClr val="bg1"/>
                </a:solidFill>
              </a:rPr>
              <a:t>próprio</a:t>
            </a:r>
            <a:r>
              <a:rPr lang="pt-BR" sz="2800" i="1" dirty="0">
                <a:solidFill>
                  <a:schemeClr val="bg1"/>
                </a:solidFill>
              </a:rPr>
              <a:t> sangue, entrou uma vez no </a:t>
            </a:r>
            <a:r>
              <a:rPr lang="pt-BR" sz="2800" i="1" dirty="0" err="1">
                <a:solidFill>
                  <a:schemeClr val="bg1"/>
                </a:solidFill>
              </a:rPr>
              <a:t>santuário</a:t>
            </a:r>
            <a:r>
              <a:rPr lang="pt-BR" sz="2800" i="1" dirty="0">
                <a:solidFill>
                  <a:schemeClr val="bg1"/>
                </a:solidFill>
              </a:rPr>
              <a:t>, havendo efetuado uma eterna </a:t>
            </a:r>
            <a:r>
              <a:rPr lang="pt-BR" sz="2800" i="1" dirty="0" err="1">
                <a:solidFill>
                  <a:schemeClr val="bg1"/>
                </a:solidFill>
              </a:rPr>
              <a:t>redenção</a:t>
            </a:r>
            <a:r>
              <a:rPr lang="pt-BR" sz="2800" i="1" dirty="0">
                <a:solidFill>
                  <a:schemeClr val="bg1"/>
                </a:solidFill>
              </a:rPr>
              <a:t>.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13 - Porque, se o sangue dos touros e bodes, e a cinza de uma novilha esparzida sobre os imundos, os santifica, quanto à </a:t>
            </a:r>
            <a:r>
              <a:rPr lang="pt-BR" sz="2800" i="1" dirty="0" err="1">
                <a:solidFill>
                  <a:schemeClr val="bg1"/>
                </a:solidFill>
              </a:rPr>
              <a:t>purificação</a:t>
            </a:r>
            <a:r>
              <a:rPr lang="pt-BR" sz="2800" i="1" dirty="0">
                <a:solidFill>
                  <a:schemeClr val="bg1"/>
                </a:solidFill>
              </a:rPr>
              <a:t> da carne,</a:t>
            </a:r>
            <a:br>
              <a:rPr lang="pt-BR" sz="2800" i="1" dirty="0">
                <a:solidFill>
                  <a:schemeClr val="bg1"/>
                </a:solidFill>
              </a:rPr>
            </a:br>
            <a:r>
              <a:rPr lang="pt-BR" sz="2800" i="1" dirty="0">
                <a:solidFill>
                  <a:schemeClr val="bg1"/>
                </a:solidFill>
              </a:rPr>
              <a:t>14 - quanto mais o sangue de Cristo, que pelo </a:t>
            </a:r>
            <a:r>
              <a:rPr lang="pt-BR" sz="2800" i="1" dirty="0" err="1">
                <a:solidFill>
                  <a:schemeClr val="bg1"/>
                </a:solidFill>
              </a:rPr>
              <a:t>Espírito</a:t>
            </a:r>
            <a:r>
              <a:rPr lang="pt-BR" sz="2800" i="1" dirty="0">
                <a:solidFill>
                  <a:schemeClr val="bg1"/>
                </a:solidFill>
              </a:rPr>
              <a:t> eterno se ofereceu a si mesmo imaculado a Deus, purificará as vossas </a:t>
            </a:r>
            <a:r>
              <a:rPr lang="pt-BR" sz="2800" i="1" dirty="0" err="1">
                <a:solidFill>
                  <a:schemeClr val="bg1"/>
                </a:solidFill>
              </a:rPr>
              <a:t>consciências</a:t>
            </a:r>
            <a:r>
              <a:rPr lang="pt-BR" sz="2800" i="1" dirty="0">
                <a:solidFill>
                  <a:schemeClr val="bg1"/>
                </a:solidFill>
              </a:rPr>
              <a:t> das obras mortas, para servirdes ao Deus vivo? </a:t>
            </a:r>
            <a:endParaRPr lang="pt-BR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54281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65CFDEAD-E0F3-1249-9349-15B4AFC3DFD9}"/>
              </a:ext>
            </a:extLst>
          </p:cNvPr>
          <p:cNvSpPr txBox="1"/>
          <p:nvPr/>
        </p:nvSpPr>
        <p:spPr>
          <a:xfrm>
            <a:off x="0" y="586055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/>
              <a:t>1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FE7B442F-1FEA-A64B-BF7F-ED08F746C570}"/>
              </a:ext>
            </a:extLst>
          </p:cNvPr>
          <p:cNvSpPr txBox="1"/>
          <p:nvPr/>
        </p:nvSpPr>
        <p:spPr>
          <a:xfrm>
            <a:off x="1505592" y="930387"/>
            <a:ext cx="500903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/>
              <a:t>EXPIAÇÃO, A OBRA</a:t>
            </a:r>
            <a:br>
              <a:rPr lang="pt-BR" sz="4000" b="1" dirty="0" smtClean="0"/>
            </a:br>
            <a:r>
              <a:rPr lang="pt-BR" sz="4000" b="1" dirty="0" smtClean="0"/>
              <a:t>SACRIFICIAL DE CRISTO</a:t>
            </a:r>
            <a:endParaRPr lang="pt-BR" sz="4000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071942E-4B3B-444B-A9D8-DE83595D9726}"/>
              </a:ext>
            </a:extLst>
          </p:cNvPr>
          <p:cNvSpPr txBox="1"/>
          <p:nvPr/>
        </p:nvSpPr>
        <p:spPr>
          <a:xfrm>
            <a:off x="418247" y="3059463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/>
              <a:t>1.1 – </a:t>
            </a:r>
            <a:r>
              <a:rPr lang="pt-BR" sz="3200" b="1" dirty="0" smtClean="0"/>
              <a:t>Definindo o conceito.</a:t>
            </a:r>
            <a:endParaRPr lang="pt-BR" sz="32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C64813EE-61F2-0841-A112-C33269AD4FAF}"/>
              </a:ext>
            </a:extLst>
          </p:cNvPr>
          <p:cNvSpPr txBox="1"/>
          <p:nvPr/>
        </p:nvSpPr>
        <p:spPr>
          <a:xfrm>
            <a:off x="418247" y="4394098"/>
            <a:ext cx="55069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/>
              <a:t>1.2 – </a:t>
            </a:r>
            <a:r>
              <a:rPr lang="pt-BR" sz="3200" b="1" dirty="0" smtClean="0"/>
              <a:t>Por que Jesus morreu na cruz</a:t>
            </a:r>
            <a:r>
              <a:rPr lang="pt-BR" sz="3200" b="1" dirty="0" smtClean="0"/>
              <a:t>?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26436367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m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3FE7BB20-2232-2643-B2F6-84EFCE4228D5}"/>
              </a:ext>
            </a:extLst>
          </p:cNvPr>
          <p:cNvSpPr txBox="1"/>
          <p:nvPr/>
        </p:nvSpPr>
        <p:spPr>
          <a:xfrm>
            <a:off x="-1408429" y="352776"/>
            <a:ext cx="93396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200" b="1" dirty="0" smtClean="0"/>
              <a:t>APLICANDO O TEXTO</a:t>
            </a:r>
            <a:endParaRPr lang="pt-BR" sz="3200" dirty="0"/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xmlns="" id="{4CBB023C-B992-4644-8EC5-B9437AFA738A}"/>
              </a:ext>
            </a:extLst>
          </p:cNvPr>
          <p:cNvSpPr txBox="1"/>
          <p:nvPr/>
        </p:nvSpPr>
        <p:spPr>
          <a:xfrm>
            <a:off x="1692569" y="1290327"/>
            <a:ext cx="668779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dirty="0"/>
              <a:t>Muitos </a:t>
            </a:r>
            <a:r>
              <a:rPr lang="pt-BR" sz="3200" dirty="0" err="1"/>
              <a:t>são</a:t>
            </a:r>
            <a:r>
              <a:rPr lang="pt-BR" sz="3200" dirty="0"/>
              <a:t> os perigos em apequenar a grandiosidade do </a:t>
            </a:r>
            <a:r>
              <a:rPr lang="pt-BR" sz="3200" dirty="0" err="1"/>
              <a:t>sacrifício</a:t>
            </a:r>
            <a:r>
              <a:rPr lang="pt-BR" sz="3200" dirty="0"/>
              <a:t> de Cristo. Qual é o impacto dessa obra sacrificial sobre sua conduta cristã? 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98482700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m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65CFDEAD-E0F3-1249-9349-15B4AFC3DFD9}"/>
              </a:ext>
            </a:extLst>
          </p:cNvPr>
          <p:cNvSpPr txBox="1"/>
          <p:nvPr/>
        </p:nvSpPr>
        <p:spPr>
          <a:xfrm>
            <a:off x="418247" y="587183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2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FE7B442F-1FEA-A64B-BF7F-ED08F746C570}"/>
              </a:ext>
            </a:extLst>
          </p:cNvPr>
          <p:cNvSpPr txBox="1"/>
          <p:nvPr/>
        </p:nvSpPr>
        <p:spPr>
          <a:xfrm>
            <a:off x="1909355" y="687826"/>
            <a:ext cx="4015820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4000" b="1" dirty="0" smtClean="0"/>
              <a:t>DESCORTINANDO A MORTE DE CRISTO</a:t>
            </a:r>
            <a:endParaRPr lang="pt-BR" sz="4000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071942E-4B3B-444B-A9D8-DE83595D9726}"/>
              </a:ext>
            </a:extLst>
          </p:cNvPr>
          <p:cNvSpPr txBox="1"/>
          <p:nvPr/>
        </p:nvSpPr>
        <p:spPr>
          <a:xfrm>
            <a:off x="418247" y="2932823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2.1 – </a:t>
            </a:r>
            <a:r>
              <a:rPr lang="pt-BR" sz="3200" b="1" dirty="0" smtClean="0"/>
              <a:t>A substituição.</a:t>
            </a:r>
            <a:endParaRPr lang="pt-BR" sz="32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C64813EE-61F2-0841-A112-C33269AD4FAF}"/>
              </a:ext>
            </a:extLst>
          </p:cNvPr>
          <p:cNvSpPr txBox="1"/>
          <p:nvPr/>
        </p:nvSpPr>
        <p:spPr>
          <a:xfrm>
            <a:off x="418247" y="4310636"/>
            <a:ext cx="5506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2.2 </a:t>
            </a:r>
            <a:r>
              <a:rPr lang="pt-BR" sz="3200" b="1" dirty="0"/>
              <a:t>– </a:t>
            </a:r>
            <a:r>
              <a:rPr lang="pt-BR" sz="3200" b="1" dirty="0" smtClean="0"/>
              <a:t>A </a:t>
            </a:r>
            <a:r>
              <a:rPr lang="pt-BR" sz="3200" b="1" dirty="0" err="1" smtClean="0"/>
              <a:t>propiação</a:t>
            </a:r>
            <a:r>
              <a:rPr lang="pt-BR" sz="3200" b="1" dirty="0" smtClean="0"/>
              <a:t>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202285434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4" name="CaixaDeTexto 3">
            <a:extLst>
              <a:ext uri="{FF2B5EF4-FFF2-40B4-BE49-F238E27FC236}">
                <a16:creationId xmlns:a16="http://schemas.microsoft.com/office/drawing/2014/main" xmlns="" id="{65CFDEAD-E0F3-1249-9349-15B4AFC3DFD9}"/>
              </a:ext>
            </a:extLst>
          </p:cNvPr>
          <p:cNvSpPr txBox="1"/>
          <p:nvPr/>
        </p:nvSpPr>
        <p:spPr>
          <a:xfrm>
            <a:off x="418247" y="587183"/>
            <a:ext cx="2160895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13800" b="1" dirty="0" smtClean="0"/>
              <a:t>3</a:t>
            </a:r>
            <a:endParaRPr lang="pt-BR" sz="13800" dirty="0"/>
          </a:p>
        </p:txBody>
      </p:sp>
      <p:sp>
        <p:nvSpPr>
          <p:cNvPr id="5" name="CaixaDeTexto 4">
            <a:extLst>
              <a:ext uri="{FF2B5EF4-FFF2-40B4-BE49-F238E27FC236}">
                <a16:creationId xmlns:a16="http://schemas.microsoft.com/office/drawing/2014/main" xmlns="" id="{FE7B442F-1FEA-A64B-BF7F-ED08F746C570}"/>
              </a:ext>
            </a:extLst>
          </p:cNvPr>
          <p:cNvSpPr txBox="1"/>
          <p:nvPr/>
        </p:nvSpPr>
        <p:spPr>
          <a:xfrm>
            <a:off x="1909355" y="687826"/>
            <a:ext cx="401582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t-BR" sz="3600" b="1" dirty="0" smtClean="0"/>
              <a:t>DESCORTINANDO A MORTE EXPIATÓRIA DE CRISTO (2)</a:t>
            </a:r>
            <a:endParaRPr lang="pt-BR" sz="3600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xmlns="" id="{D071942E-4B3B-444B-A9D8-DE83595D9726}"/>
              </a:ext>
            </a:extLst>
          </p:cNvPr>
          <p:cNvSpPr txBox="1"/>
          <p:nvPr/>
        </p:nvSpPr>
        <p:spPr>
          <a:xfrm>
            <a:off x="418247" y="3765211"/>
            <a:ext cx="615017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3.1 </a:t>
            </a:r>
            <a:r>
              <a:rPr lang="pt-BR" sz="3200" b="1" dirty="0" smtClean="0"/>
              <a:t>– </a:t>
            </a:r>
            <a:r>
              <a:rPr lang="pt-BR" sz="3200" b="1" dirty="0" smtClean="0"/>
              <a:t>A redenção.</a:t>
            </a:r>
            <a:endParaRPr lang="pt-BR" sz="3200" dirty="0"/>
          </a:p>
        </p:txBody>
      </p:sp>
      <p:sp>
        <p:nvSpPr>
          <p:cNvPr id="7" name="CaixaDeTexto 6">
            <a:extLst>
              <a:ext uri="{FF2B5EF4-FFF2-40B4-BE49-F238E27FC236}">
                <a16:creationId xmlns:a16="http://schemas.microsoft.com/office/drawing/2014/main" xmlns="" id="{C64813EE-61F2-0841-A112-C33269AD4FAF}"/>
              </a:ext>
            </a:extLst>
          </p:cNvPr>
          <p:cNvSpPr txBox="1"/>
          <p:nvPr/>
        </p:nvSpPr>
        <p:spPr>
          <a:xfrm>
            <a:off x="418247" y="4950165"/>
            <a:ext cx="550692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3200" b="1" dirty="0" smtClean="0"/>
              <a:t>3.2 </a:t>
            </a:r>
            <a:r>
              <a:rPr lang="pt-BR" sz="3200" b="1" dirty="0"/>
              <a:t>– </a:t>
            </a:r>
            <a:r>
              <a:rPr lang="pt-BR" sz="3200" b="1" dirty="0" smtClean="0"/>
              <a:t>A reconciliação.</a:t>
            </a:r>
            <a:endParaRPr lang="pt-BR" sz="3200" dirty="0"/>
          </a:p>
        </p:txBody>
      </p:sp>
    </p:spTree>
    <p:extLst>
      <p:ext uri="{BB962C8B-B14F-4D97-AF65-F5344CB8AC3E}">
        <p14:creationId xmlns:p14="http://schemas.microsoft.com/office/powerpoint/2010/main" val="1213929674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308</Words>
  <Application>Microsoft Macintosh PowerPoint</Application>
  <PresentationFormat>Widescreen</PresentationFormat>
  <Paragraphs>31</Paragraphs>
  <Slides>11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11</vt:i4>
      </vt:variant>
    </vt:vector>
  </HeadingPairs>
  <TitlesOfParts>
    <vt:vector size="15" baseType="lpstr">
      <vt:lpstr>Calibri</vt:lpstr>
      <vt:lpstr>Calibri Light</vt:lpstr>
      <vt:lpstr>Arial</vt:lpstr>
      <vt:lpstr>Tema do Office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15.0041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Lediel Santos</dc:creator>
  <cp:lastModifiedBy>ledielsantos@hotmail.com</cp:lastModifiedBy>
  <cp:revision>71</cp:revision>
  <cp:lastPrinted>2023-10-11T19:24:03Z</cp:lastPrinted>
  <dcterms:created xsi:type="dcterms:W3CDTF">2020-06-18T20:17:54Z</dcterms:created>
  <dcterms:modified xsi:type="dcterms:W3CDTF">2023-10-11T19:34:14Z</dcterms:modified>
</cp:coreProperties>
</file>