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4" r:id="rId3"/>
    <p:sldId id="273" r:id="rId4"/>
    <p:sldId id="277" r:id="rId5"/>
    <p:sldId id="278" r:id="rId6"/>
    <p:sldId id="279" r:id="rId7"/>
    <p:sldId id="281" r:id="rId8"/>
    <p:sldId id="280" r:id="rId9"/>
    <p:sldId id="282" r:id="rId10"/>
    <p:sldId id="283" r:id="rId11"/>
    <p:sldId id="286" r:id="rId12"/>
    <p:sldId id="284" r:id="rId13"/>
    <p:sldId id="285" r:id="rId14"/>
    <p:sldId id="272" r:id="rId1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285"/>
    <a:srgbClr val="EDC283"/>
    <a:srgbClr val="CCFF66"/>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ms-MY"/>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ms-MY"/>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729E65C3-3447-4A38-83A9-3FEFB4DF0857}" type="slidenum">
              <a:rPr lang="es-ES"/>
              <a:pPr/>
              <a:t>‹#›</a:t>
            </a:fld>
            <a:endParaRPr lang="es-ES"/>
          </a:p>
        </p:txBody>
      </p:sp>
    </p:spTree>
    <p:extLst>
      <p:ext uri="{BB962C8B-B14F-4D97-AF65-F5344CB8AC3E}">
        <p14:creationId xmlns:p14="http://schemas.microsoft.com/office/powerpoint/2010/main" val="3257755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D9EEC75F-488A-494F-B94D-F16F087AA951}" type="slidenum">
              <a:rPr lang="es-ES"/>
              <a:pPr/>
              <a:t>‹#›</a:t>
            </a:fld>
            <a:endParaRPr lang="es-ES"/>
          </a:p>
        </p:txBody>
      </p:sp>
    </p:spTree>
    <p:extLst>
      <p:ext uri="{BB962C8B-B14F-4D97-AF65-F5344CB8AC3E}">
        <p14:creationId xmlns:p14="http://schemas.microsoft.com/office/powerpoint/2010/main" val="2797621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ms-M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34E4C24F-D3C5-4D66-8DB8-49B38C3BA30B}" type="slidenum">
              <a:rPr lang="es-ES"/>
              <a:pPr/>
              <a:t>‹#›</a:t>
            </a:fld>
            <a:endParaRPr lang="es-ES"/>
          </a:p>
        </p:txBody>
      </p:sp>
    </p:spTree>
    <p:extLst>
      <p:ext uri="{BB962C8B-B14F-4D97-AF65-F5344CB8AC3E}">
        <p14:creationId xmlns:p14="http://schemas.microsoft.com/office/powerpoint/2010/main" val="1142579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5F4F7C41-6AEA-4347-851D-EFF708C5A86C}" type="slidenum">
              <a:rPr lang="es-ES"/>
              <a:pPr/>
              <a:t>‹#›</a:t>
            </a:fld>
            <a:endParaRPr lang="es-ES"/>
          </a:p>
        </p:txBody>
      </p:sp>
    </p:spTree>
    <p:extLst>
      <p:ext uri="{BB962C8B-B14F-4D97-AF65-F5344CB8AC3E}">
        <p14:creationId xmlns:p14="http://schemas.microsoft.com/office/powerpoint/2010/main" val="858415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ms-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B0F48E19-C0D9-420C-AF3E-89131F3F36C2}" type="slidenum">
              <a:rPr lang="es-ES"/>
              <a:pPr/>
              <a:t>‹#›</a:t>
            </a:fld>
            <a:endParaRPr lang="es-ES"/>
          </a:p>
        </p:txBody>
      </p:sp>
    </p:spTree>
    <p:extLst>
      <p:ext uri="{BB962C8B-B14F-4D97-AF65-F5344CB8AC3E}">
        <p14:creationId xmlns:p14="http://schemas.microsoft.com/office/powerpoint/2010/main" val="142627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F9D83989-F437-4069-B8FD-F501B0D362F4}" type="slidenum">
              <a:rPr lang="es-ES"/>
              <a:pPr/>
              <a:t>‹#›</a:t>
            </a:fld>
            <a:endParaRPr lang="es-ES"/>
          </a:p>
        </p:txBody>
      </p:sp>
    </p:spTree>
    <p:extLst>
      <p:ext uri="{BB962C8B-B14F-4D97-AF65-F5344CB8AC3E}">
        <p14:creationId xmlns:p14="http://schemas.microsoft.com/office/powerpoint/2010/main" val="626484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ms-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78E55086-0193-4B6D-9ED0-0DDA7FBC166A}" type="slidenum">
              <a:rPr lang="es-ES"/>
              <a:pPr/>
              <a:t>‹#›</a:t>
            </a:fld>
            <a:endParaRPr lang="es-ES"/>
          </a:p>
        </p:txBody>
      </p:sp>
    </p:spTree>
    <p:extLst>
      <p:ext uri="{BB962C8B-B14F-4D97-AF65-F5344CB8AC3E}">
        <p14:creationId xmlns:p14="http://schemas.microsoft.com/office/powerpoint/2010/main" val="2732636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B3F02759-EC14-473A-934A-74B6793358D7}" type="slidenum">
              <a:rPr lang="es-ES"/>
              <a:pPr/>
              <a:t>‹#›</a:t>
            </a:fld>
            <a:endParaRPr lang="es-ES"/>
          </a:p>
        </p:txBody>
      </p:sp>
    </p:spTree>
    <p:extLst>
      <p:ext uri="{BB962C8B-B14F-4D97-AF65-F5344CB8AC3E}">
        <p14:creationId xmlns:p14="http://schemas.microsoft.com/office/powerpoint/2010/main" val="30295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48F396C8-C5CD-48D5-B799-D231C78590A7}" type="slidenum">
              <a:rPr lang="es-ES"/>
              <a:pPr/>
              <a:t>‹#›</a:t>
            </a:fld>
            <a:endParaRPr lang="es-ES"/>
          </a:p>
        </p:txBody>
      </p:sp>
    </p:spTree>
    <p:extLst>
      <p:ext uri="{BB962C8B-B14F-4D97-AF65-F5344CB8AC3E}">
        <p14:creationId xmlns:p14="http://schemas.microsoft.com/office/powerpoint/2010/main" val="4177225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ms-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8F244ADD-9668-43AB-BBD7-20E2DCFE3EEC}" type="slidenum">
              <a:rPr lang="es-ES"/>
              <a:pPr/>
              <a:t>‹#›</a:t>
            </a:fld>
            <a:endParaRPr lang="es-ES"/>
          </a:p>
        </p:txBody>
      </p:sp>
    </p:spTree>
    <p:extLst>
      <p:ext uri="{BB962C8B-B14F-4D97-AF65-F5344CB8AC3E}">
        <p14:creationId xmlns:p14="http://schemas.microsoft.com/office/powerpoint/2010/main" val="24918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ms-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s-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6917CA5C-6DE7-4CD4-997A-CC40F56D671C}" type="slidenum">
              <a:rPr lang="es-ES"/>
              <a:pPr/>
              <a:t>‹#›</a:t>
            </a:fld>
            <a:endParaRPr lang="es-ES"/>
          </a:p>
        </p:txBody>
      </p:sp>
    </p:spTree>
    <p:extLst>
      <p:ext uri="{BB962C8B-B14F-4D97-AF65-F5344CB8AC3E}">
        <p14:creationId xmlns:p14="http://schemas.microsoft.com/office/powerpoint/2010/main" val="3185182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A26BFB3-3BCA-48EC-AB74-E12F77483ECB}"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47656" y="4637241"/>
            <a:ext cx="3096344" cy="1754326"/>
          </a:xfrm>
          <a:prstGeom prst="rect">
            <a:avLst/>
          </a:prstGeom>
          <a:noFill/>
        </p:spPr>
        <p:txBody>
          <a:bodyPr wrap="square" rtlCol="0">
            <a:spAutoFit/>
          </a:bodyPr>
          <a:lstStyle/>
          <a:p>
            <a:r>
              <a:rPr lang="en-US" b="1" dirty="0" smtClean="0">
                <a:latin typeface="Agency FB" pitchFamily="34" charset="0"/>
              </a:rPr>
              <a:t>Presented by</a:t>
            </a:r>
          </a:p>
          <a:p>
            <a:pPr marL="285750" indent="-285750">
              <a:buFontTx/>
              <a:buChar char="-"/>
            </a:pPr>
            <a:r>
              <a:rPr lang="en-US" dirty="0" err="1" smtClean="0">
                <a:latin typeface="Agency FB" pitchFamily="34" charset="0"/>
              </a:rPr>
              <a:t>Namo</a:t>
            </a:r>
            <a:r>
              <a:rPr lang="en-US" dirty="0" smtClean="0">
                <a:latin typeface="Agency FB" pitchFamily="34" charset="0"/>
              </a:rPr>
              <a:t> </a:t>
            </a:r>
            <a:r>
              <a:rPr lang="en-US" dirty="0" smtClean="0">
                <a:solidFill>
                  <a:srgbClr val="FFC000"/>
                </a:solidFill>
                <a:latin typeface="Agency FB" pitchFamily="34" charset="0"/>
              </a:rPr>
              <a:t>(2008326429</a:t>
            </a:r>
            <a:r>
              <a:rPr lang="en-US" dirty="0" smtClean="0">
                <a:solidFill>
                  <a:srgbClr val="FFC000"/>
                </a:solidFill>
                <a:latin typeface="Agency FB" pitchFamily="34" charset="0"/>
              </a:rPr>
              <a:t>)</a:t>
            </a:r>
          </a:p>
          <a:p>
            <a:pPr marL="285750" indent="-285750">
              <a:buFontTx/>
              <a:buChar char="-"/>
            </a:pPr>
            <a:r>
              <a:rPr lang="en-US" dirty="0" err="1">
                <a:latin typeface="Agency FB" pitchFamily="34" charset="0"/>
              </a:rPr>
              <a:t>Namo</a:t>
            </a:r>
            <a:r>
              <a:rPr lang="en-US" dirty="0">
                <a:latin typeface="Agency FB" pitchFamily="34" charset="0"/>
              </a:rPr>
              <a:t> </a:t>
            </a:r>
            <a:r>
              <a:rPr lang="en-US" dirty="0">
                <a:solidFill>
                  <a:srgbClr val="FFC000"/>
                </a:solidFill>
                <a:latin typeface="Agency FB" pitchFamily="34" charset="0"/>
              </a:rPr>
              <a:t>(2008326429)</a:t>
            </a:r>
          </a:p>
          <a:p>
            <a:pPr marL="285750" indent="-285750">
              <a:buFontTx/>
              <a:buChar char="-"/>
            </a:pPr>
            <a:r>
              <a:rPr lang="en-US" dirty="0" err="1" smtClean="0">
                <a:latin typeface="Agency FB" pitchFamily="34" charset="0"/>
              </a:rPr>
              <a:t>Namo</a:t>
            </a:r>
            <a:r>
              <a:rPr lang="en-US" dirty="0" smtClean="0">
                <a:latin typeface="Agency FB" pitchFamily="34" charset="0"/>
              </a:rPr>
              <a:t> </a:t>
            </a:r>
            <a:r>
              <a:rPr lang="en-US" dirty="0">
                <a:solidFill>
                  <a:srgbClr val="FFC000"/>
                </a:solidFill>
                <a:latin typeface="Agency FB" pitchFamily="34" charset="0"/>
              </a:rPr>
              <a:t>(2008326429)</a:t>
            </a:r>
          </a:p>
          <a:p>
            <a:pPr marL="285750" indent="-285750">
              <a:buFontTx/>
              <a:buChar char="-"/>
            </a:pPr>
            <a:endParaRPr lang="en-US" dirty="0" smtClean="0">
              <a:solidFill>
                <a:srgbClr val="FFC000"/>
              </a:solidFill>
              <a:latin typeface="Agency FB" pitchFamily="34" charset="0"/>
            </a:endParaRPr>
          </a:p>
          <a:p>
            <a:pPr marL="285750" indent="-285750">
              <a:buFontTx/>
              <a:buChar char="-"/>
            </a:pPr>
            <a:endParaRPr lang="en-US" dirty="0">
              <a:solidFill>
                <a:srgbClr val="FFC000"/>
              </a:solidFill>
              <a:latin typeface="Agency FB" pitchFamily="34" charset="0"/>
            </a:endParaRPr>
          </a:p>
        </p:txBody>
      </p:sp>
      <p:sp>
        <p:nvSpPr>
          <p:cNvPr id="4" name="Rectangle 3"/>
          <p:cNvSpPr/>
          <p:nvPr/>
        </p:nvSpPr>
        <p:spPr>
          <a:xfrm>
            <a:off x="389591" y="836712"/>
            <a:ext cx="8361584" cy="194421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ms-MY"/>
          </a:p>
        </p:txBody>
      </p:sp>
      <p:sp>
        <p:nvSpPr>
          <p:cNvPr id="2" name="TextBox 1"/>
          <p:cNvSpPr txBox="1"/>
          <p:nvPr/>
        </p:nvSpPr>
        <p:spPr>
          <a:xfrm>
            <a:off x="467543" y="1118354"/>
            <a:ext cx="8283631" cy="1446550"/>
          </a:xfrm>
          <a:prstGeom prst="rect">
            <a:avLst/>
          </a:prstGeom>
          <a:noFill/>
        </p:spPr>
        <p:txBody>
          <a:bodyPr wrap="square" rtlCol="0">
            <a:spAutoFit/>
          </a:bodyPr>
          <a:lstStyle/>
          <a:p>
            <a:pPr algn="ctr"/>
            <a:r>
              <a:rPr lang="en-US" sz="4400" dirty="0" err="1" smtClean="0">
                <a:latin typeface="Agency FB" pitchFamily="34" charset="0"/>
              </a:rPr>
              <a:t>Pencapaian</a:t>
            </a:r>
            <a:r>
              <a:rPr lang="en-US" sz="4400" dirty="0" smtClean="0">
                <a:latin typeface="Agency FB" pitchFamily="34" charset="0"/>
              </a:rPr>
              <a:t> </a:t>
            </a:r>
            <a:r>
              <a:rPr lang="en-US" sz="4400" dirty="0" err="1" smtClean="0">
                <a:latin typeface="Agency FB" pitchFamily="34" charset="0"/>
              </a:rPr>
              <a:t>umat</a:t>
            </a:r>
            <a:r>
              <a:rPr lang="en-US" sz="4400" dirty="0" smtClean="0">
                <a:latin typeface="Agency FB" pitchFamily="34" charset="0"/>
              </a:rPr>
              <a:t> Islam </a:t>
            </a:r>
            <a:r>
              <a:rPr lang="en-US" sz="4400" dirty="0" err="1" smtClean="0">
                <a:latin typeface="Agency FB" pitchFamily="34" charset="0"/>
              </a:rPr>
              <a:t>dalam</a:t>
            </a:r>
            <a:r>
              <a:rPr lang="en-US" sz="4400" dirty="0" smtClean="0">
                <a:latin typeface="Agency FB" pitchFamily="34" charset="0"/>
              </a:rPr>
              <a:t> </a:t>
            </a:r>
            <a:r>
              <a:rPr lang="en-US" sz="4400" dirty="0" err="1" smtClean="0">
                <a:latin typeface="Agency FB" pitchFamily="34" charset="0"/>
              </a:rPr>
              <a:t>bidang</a:t>
            </a:r>
            <a:r>
              <a:rPr lang="en-US" sz="4400" dirty="0" smtClean="0">
                <a:latin typeface="Agency FB" pitchFamily="34" charset="0"/>
              </a:rPr>
              <a:t> </a:t>
            </a:r>
          </a:p>
          <a:p>
            <a:pPr algn="ctr"/>
            <a:r>
              <a:rPr lang="en-US" sz="4400" dirty="0" err="1" smtClean="0">
                <a:solidFill>
                  <a:srgbClr val="FFC000"/>
                </a:solidFill>
                <a:latin typeface="Agency FB" pitchFamily="34" charset="0"/>
              </a:rPr>
              <a:t>Astronomi</a:t>
            </a:r>
            <a:r>
              <a:rPr lang="en-US" sz="4400" dirty="0" smtClean="0">
                <a:latin typeface="Agency FB" pitchFamily="34" charset="0"/>
              </a:rPr>
              <a:t> </a:t>
            </a:r>
            <a:r>
              <a:rPr lang="en-US" sz="4400" dirty="0" err="1" smtClean="0">
                <a:latin typeface="Agency FB" pitchFamily="34" charset="0"/>
              </a:rPr>
              <a:t>dan</a:t>
            </a:r>
            <a:r>
              <a:rPr lang="en-US" sz="4400" dirty="0" smtClean="0">
                <a:latin typeface="Agency FB" pitchFamily="34" charset="0"/>
              </a:rPr>
              <a:t> </a:t>
            </a:r>
            <a:r>
              <a:rPr lang="en-US" sz="4400" dirty="0" err="1" smtClean="0">
                <a:solidFill>
                  <a:srgbClr val="FFC000"/>
                </a:solidFill>
                <a:latin typeface="Agency FB" pitchFamily="34" charset="0"/>
              </a:rPr>
              <a:t>Perubatan</a:t>
            </a:r>
            <a:endParaRPr lang="ms-MY" sz="4400" dirty="0">
              <a:solidFill>
                <a:srgbClr val="FFC000"/>
              </a:solidFill>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158778" y="1734589"/>
            <a:ext cx="2232248" cy="3096344"/>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ms-MY"/>
          </a:p>
        </p:txBody>
      </p:sp>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Tokoh-Tokoh Perubatan Islam</a:t>
            </a:r>
            <a:endParaRPr lang="es-ES" dirty="0">
              <a:ln>
                <a:solidFill>
                  <a:srgbClr val="CCFF66"/>
                </a:solidFill>
              </a:ln>
            </a:endParaRPr>
          </a:p>
        </p:txBody>
      </p:sp>
      <p:sp>
        <p:nvSpPr>
          <p:cNvPr id="51203" name="Rectangle 3"/>
          <p:cNvSpPr>
            <a:spLocks noGrp="1" noChangeArrowheads="1"/>
          </p:cNvSpPr>
          <p:nvPr>
            <p:ph type="body" idx="1"/>
          </p:nvPr>
        </p:nvSpPr>
        <p:spPr>
          <a:xfrm>
            <a:off x="2555776" y="1268760"/>
            <a:ext cx="6193383" cy="4608512"/>
          </a:xfrm>
        </p:spPr>
        <p:style>
          <a:lnRef idx="2">
            <a:schemeClr val="accent5"/>
          </a:lnRef>
          <a:fillRef idx="1">
            <a:schemeClr val="lt1"/>
          </a:fillRef>
          <a:effectRef idx="0">
            <a:schemeClr val="accent5"/>
          </a:effectRef>
          <a:fontRef idx="minor">
            <a:schemeClr val="dk1"/>
          </a:fontRef>
        </p:style>
        <p:txBody>
          <a:bodyPr anchor="ctr"/>
          <a:lstStyle/>
          <a:p>
            <a:pPr defTabSz="488950"/>
            <a:r>
              <a:rPr lang="ms-MY" sz="2000" u="sng" dirty="0"/>
              <a:t>Ibn </a:t>
            </a:r>
            <a:r>
              <a:rPr lang="ms-MY" sz="2000" u="sng" dirty="0" smtClean="0"/>
              <a:t>Haitham  (</a:t>
            </a:r>
            <a:r>
              <a:rPr lang="ms-MY" sz="2000" u="sng" dirty="0"/>
              <a:t>965-1039M</a:t>
            </a:r>
            <a:r>
              <a:rPr lang="ms-MY" sz="2000" u="sng" dirty="0" smtClean="0"/>
              <a:t>)</a:t>
            </a:r>
            <a:endParaRPr lang="ms-MY" sz="2000" dirty="0"/>
          </a:p>
          <a:p>
            <a:pPr lvl="1">
              <a:buFont typeface="Wingdings" pitchFamily="2" charset="2"/>
              <a:buChar char="§"/>
            </a:pPr>
            <a:r>
              <a:rPr lang="ms-MY" sz="1600" b="1" dirty="0"/>
              <a:t>Nama Penuh</a:t>
            </a:r>
            <a:r>
              <a:rPr lang="ms-MY" sz="1600" dirty="0"/>
              <a:t> </a:t>
            </a:r>
            <a:r>
              <a:rPr lang="ms-MY" sz="1600" b="1" dirty="0"/>
              <a:t>:</a:t>
            </a:r>
            <a:r>
              <a:rPr lang="ms-MY" sz="1600" dirty="0"/>
              <a:t> Abu ‘Ali al-Hassan bin al-Hasan.</a:t>
            </a:r>
          </a:p>
          <a:p>
            <a:pPr lvl="1">
              <a:buFont typeface="Wingdings" pitchFamily="2" charset="2"/>
              <a:buChar char="§"/>
            </a:pPr>
            <a:r>
              <a:rPr lang="ms-MY" sz="1600" b="1" dirty="0"/>
              <a:t>Nama Barat : </a:t>
            </a:r>
            <a:r>
              <a:rPr lang="ms-MY" sz="1600" dirty="0"/>
              <a:t>Alhazen</a:t>
            </a:r>
          </a:p>
          <a:p>
            <a:pPr lvl="1">
              <a:buFont typeface="Wingdings" pitchFamily="2" charset="2"/>
              <a:buChar char="§"/>
            </a:pPr>
            <a:r>
              <a:rPr lang="ms-MY" sz="1600" b="1" dirty="0"/>
              <a:t>Tempat Lahir : </a:t>
            </a:r>
            <a:r>
              <a:rPr lang="ms-MY" sz="1600" dirty="0"/>
              <a:t>Basrah</a:t>
            </a:r>
          </a:p>
          <a:p>
            <a:pPr lvl="1">
              <a:buFont typeface="Wingdings" pitchFamily="2" charset="2"/>
              <a:buChar char="§"/>
            </a:pPr>
            <a:r>
              <a:rPr lang="ms-MY" sz="1600" b="1" dirty="0"/>
              <a:t>Latar Belakang : </a:t>
            </a:r>
            <a:r>
              <a:rPr lang="ms-MY" sz="1600" dirty="0"/>
              <a:t>Seorang pakar dalam ilmu matematik, fizik, kedoktoran dan falsafah. Berhijrah ke Mesir pada masa pemerintahan Kerajaan Fatimiah.</a:t>
            </a:r>
          </a:p>
          <a:p>
            <a:pPr lvl="1">
              <a:buFont typeface="Wingdings" pitchFamily="2" charset="2"/>
              <a:buChar char="§"/>
            </a:pPr>
            <a:r>
              <a:rPr lang="ms-MY" sz="1600" b="1" dirty="0"/>
              <a:t>Sumbangan : </a:t>
            </a:r>
            <a:r>
              <a:rPr lang="ms-MY" sz="1600" dirty="0"/>
              <a:t>Beliau telah mengarang dua ratus buah buku, di antaranya ialah ‘Kitab fi al-Manazir, Kaifiyat al-Adlal; tahlil al-Masa il ‘al-Handasiah’, ‘Sarh Usul Iqlidis fi al-Handasah wa al-‘adad’. Dalam falsafah Ibn al-Haytham mengambil contoh daripaa Arusto.</a:t>
            </a:r>
          </a:p>
          <a:p>
            <a:pPr marL="808038" indent="-363538" defTabSz="488950"/>
            <a:endParaRPr lang="ms-MY" sz="1800" dirty="0" smtClean="0">
              <a:solidFill>
                <a:schemeClr val="tx1"/>
              </a:solidFill>
            </a:endParaRPr>
          </a:p>
        </p:txBody>
      </p:sp>
      <p:pic>
        <p:nvPicPr>
          <p:cNvPr id="2050" name="Picture 2" descr="C:\Users\Mandrx\Desktop\CTU\Gambar2\225px-Ibn_al-Haytha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976171"/>
            <a:ext cx="2088232" cy="2532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009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Tokoh-Tokoh Perubatan Islam</a:t>
            </a:r>
            <a:endParaRPr lang="es-ES" dirty="0">
              <a:ln>
                <a:solidFill>
                  <a:srgbClr val="CCFF66"/>
                </a:solidFill>
              </a:ln>
            </a:endParaRPr>
          </a:p>
        </p:txBody>
      </p:sp>
      <p:sp>
        <p:nvSpPr>
          <p:cNvPr id="51203" name="Rectangle 3"/>
          <p:cNvSpPr>
            <a:spLocks noGrp="1" noChangeArrowheads="1"/>
          </p:cNvSpPr>
          <p:nvPr>
            <p:ph type="body" idx="1"/>
          </p:nvPr>
        </p:nvSpPr>
        <p:spPr>
          <a:xfrm>
            <a:off x="251520" y="1196752"/>
            <a:ext cx="6193383" cy="4608512"/>
          </a:xfrm>
        </p:spPr>
        <p:style>
          <a:lnRef idx="2">
            <a:schemeClr val="accent5"/>
          </a:lnRef>
          <a:fillRef idx="1">
            <a:schemeClr val="lt1"/>
          </a:fillRef>
          <a:effectRef idx="0">
            <a:schemeClr val="accent5"/>
          </a:effectRef>
          <a:fontRef idx="minor">
            <a:schemeClr val="dk1"/>
          </a:fontRef>
        </p:style>
        <p:txBody>
          <a:bodyPr anchor="ctr"/>
          <a:lstStyle/>
          <a:p>
            <a:pPr defTabSz="488950"/>
            <a:r>
              <a:rPr lang="ms-MY" sz="2000" u="sng" dirty="0" smtClean="0"/>
              <a:t>Al-Razi (</a:t>
            </a:r>
            <a:r>
              <a:rPr lang="ms-MY" sz="2000" u="sng" dirty="0"/>
              <a:t>865-925M</a:t>
            </a:r>
            <a:r>
              <a:rPr lang="ms-MY" sz="2000" u="sng" dirty="0" smtClean="0"/>
              <a:t>)</a:t>
            </a:r>
            <a:endParaRPr lang="ms-MY" sz="2000" dirty="0"/>
          </a:p>
          <a:p>
            <a:pPr lvl="1">
              <a:buFont typeface="Wingdings" pitchFamily="2" charset="2"/>
              <a:buChar char="§"/>
            </a:pPr>
            <a:r>
              <a:rPr lang="ms-MY" sz="1400" b="1" dirty="0"/>
              <a:t>Nama Penuh</a:t>
            </a:r>
            <a:r>
              <a:rPr lang="ms-MY" sz="1400" dirty="0"/>
              <a:t> </a:t>
            </a:r>
            <a:r>
              <a:rPr lang="ms-MY" sz="1400" b="1" dirty="0"/>
              <a:t>:</a:t>
            </a:r>
            <a:r>
              <a:rPr lang="ms-MY" sz="1400" dirty="0"/>
              <a:t> Muhammad ibn Zakariyā Rāzī</a:t>
            </a:r>
          </a:p>
          <a:p>
            <a:pPr lvl="1">
              <a:buFont typeface="Wingdings" pitchFamily="2" charset="2"/>
              <a:buChar char="§"/>
            </a:pPr>
            <a:r>
              <a:rPr lang="ms-MY" sz="1400" b="1" dirty="0"/>
              <a:t>Nama Barat : </a:t>
            </a:r>
            <a:r>
              <a:rPr lang="ms-MY" sz="1400" dirty="0"/>
              <a:t>Rhazes atau Rasis</a:t>
            </a:r>
          </a:p>
          <a:p>
            <a:pPr lvl="1">
              <a:buFont typeface="Wingdings" pitchFamily="2" charset="2"/>
              <a:buChar char="§"/>
            </a:pPr>
            <a:r>
              <a:rPr lang="ms-MY" sz="1400" b="1" dirty="0"/>
              <a:t>Tempat Lahir : </a:t>
            </a:r>
            <a:r>
              <a:rPr lang="ms-MY" sz="1400" dirty="0"/>
              <a:t>Rey, Iran</a:t>
            </a:r>
          </a:p>
          <a:p>
            <a:pPr lvl="1">
              <a:buFont typeface="Wingdings" pitchFamily="2" charset="2"/>
              <a:buChar char="§"/>
            </a:pPr>
            <a:r>
              <a:rPr lang="ms-MY" sz="1400" b="1" dirty="0"/>
              <a:t>Latar Belakang : </a:t>
            </a:r>
            <a:r>
              <a:rPr lang="ms-MY" sz="1400" dirty="0"/>
              <a:t>Beliau mendapat pendidikan awal di Baghdad yang menjadi pusat pendidikan. Beliau mempelajari ilmu perubatan dengan Hunayn yang merupakan seorang pakar dalam perubatan Parsi dan India. Al-Razi pulang ke kampung halamannya dan bertugas sebagai pegawai perubatan.</a:t>
            </a:r>
          </a:p>
          <a:p>
            <a:pPr lvl="1">
              <a:buFont typeface="Wingdings" pitchFamily="2" charset="2"/>
              <a:buChar char="§"/>
            </a:pPr>
            <a:r>
              <a:rPr lang="ms-MY" sz="1400" b="1" dirty="0"/>
              <a:t>Sumbangan : </a:t>
            </a:r>
            <a:r>
              <a:rPr lang="ms-MY" sz="1400" dirty="0"/>
              <a:t>Beliau telah mementingkan praktis perubatan klinikal, lebih daripada berteori semata-mata dan telah menghasilkan lebih daripada 200 jilid penulisan, di antaranya, Kitab al-Hawi yang merupakan satu ensklopedia perubatan amalan atau terapeutik yang telah menjadi sumber rujukan penting dari abad ke-12-17M. Dua buah buku lain yang masyhur olehnya ialah, kitab al-Mansur (Liber medicinalis) dan kitab al-Asrar (The book of Secrets) </a:t>
            </a:r>
            <a:r>
              <a:rPr lang="ms-MY" sz="1400" dirty="0" smtClean="0"/>
              <a:t>. </a:t>
            </a:r>
            <a:r>
              <a:rPr lang="ms-MY" sz="1400" dirty="0"/>
              <a:t>Beliau adalah tokoh ulung yang mengenali 'cacar' dengan tepat dan membezakannya daripada 'campak' (measle) .</a:t>
            </a:r>
          </a:p>
          <a:p>
            <a:pPr marL="808038" indent="-363538" defTabSz="488950"/>
            <a:endParaRPr lang="ms-MY" sz="1200" dirty="0" smtClean="0">
              <a:solidFill>
                <a:schemeClr val="tx1"/>
              </a:solidFill>
            </a:endParaRPr>
          </a:p>
        </p:txBody>
      </p:sp>
      <p:pic>
        <p:nvPicPr>
          <p:cNvPr id="5" name="Picture 4" descr="C:\Users\Mandrx\Desktop\CTU\Gambar2\MOHAMMAD+IBN+ZAKARIYA+AL-RAZI-1.jpg"/>
          <p:cNvPicPr/>
          <p:nvPr/>
        </p:nvPicPr>
        <p:blipFill>
          <a:blip r:embed="rId4">
            <a:extLst>
              <a:ext uri="{28A0092B-C50C-407E-A947-70E740481C1C}">
                <a14:useLocalDpi xmlns:a14="http://schemas.microsoft.com/office/drawing/2010/main" val="0"/>
              </a:ext>
            </a:extLst>
          </a:blip>
          <a:srcRect/>
          <a:stretch>
            <a:fillRect/>
          </a:stretch>
        </p:blipFill>
        <p:spPr bwMode="auto">
          <a:xfrm>
            <a:off x="6804248" y="1936069"/>
            <a:ext cx="2009775" cy="3048000"/>
          </a:xfrm>
          <a:prstGeom prst="rect">
            <a:avLst/>
          </a:prstGeom>
          <a:ln/>
        </p:spPr>
        <p:style>
          <a:lnRef idx="3">
            <a:schemeClr val="lt1"/>
          </a:lnRef>
          <a:fillRef idx="1">
            <a:schemeClr val="accent3"/>
          </a:fillRef>
          <a:effectRef idx="1">
            <a:schemeClr val="accent3"/>
          </a:effectRef>
          <a:fontRef idx="minor">
            <a:schemeClr val="lt1"/>
          </a:fontRef>
        </p:style>
      </p:pic>
    </p:spTree>
    <p:extLst>
      <p:ext uri="{BB962C8B-B14F-4D97-AF65-F5344CB8AC3E}">
        <p14:creationId xmlns:p14="http://schemas.microsoft.com/office/powerpoint/2010/main" val="147053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158778" y="1734589"/>
            <a:ext cx="2232248" cy="3096344"/>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ms-MY"/>
          </a:p>
        </p:txBody>
      </p:sp>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Tokoh-Tokoh Perubatan Islam</a:t>
            </a:r>
            <a:endParaRPr lang="es-ES" dirty="0">
              <a:ln>
                <a:solidFill>
                  <a:srgbClr val="CCFF66"/>
                </a:solidFill>
              </a:ln>
            </a:endParaRPr>
          </a:p>
        </p:txBody>
      </p:sp>
      <p:sp>
        <p:nvSpPr>
          <p:cNvPr id="51203" name="Rectangle 3"/>
          <p:cNvSpPr>
            <a:spLocks noGrp="1" noChangeArrowheads="1"/>
          </p:cNvSpPr>
          <p:nvPr>
            <p:ph type="body" idx="1"/>
          </p:nvPr>
        </p:nvSpPr>
        <p:spPr>
          <a:xfrm>
            <a:off x="2555776" y="1268760"/>
            <a:ext cx="6193383" cy="4608512"/>
          </a:xfrm>
        </p:spPr>
        <p:style>
          <a:lnRef idx="2">
            <a:schemeClr val="accent5"/>
          </a:lnRef>
          <a:fillRef idx="1">
            <a:schemeClr val="lt1"/>
          </a:fillRef>
          <a:effectRef idx="0">
            <a:schemeClr val="accent5"/>
          </a:effectRef>
          <a:fontRef idx="minor">
            <a:schemeClr val="dk1"/>
          </a:fontRef>
        </p:style>
        <p:txBody>
          <a:bodyPr anchor="ctr"/>
          <a:lstStyle/>
          <a:p>
            <a:pPr defTabSz="488950"/>
            <a:r>
              <a:rPr lang="ms-MY" sz="2000" u="sng" dirty="0"/>
              <a:t>Ibn </a:t>
            </a:r>
            <a:r>
              <a:rPr lang="ms-MY" sz="2000" u="sng" dirty="0" smtClean="0"/>
              <a:t>Sina  (</a:t>
            </a:r>
            <a:r>
              <a:rPr lang="ms-MY" sz="2000" u="sng" dirty="0"/>
              <a:t>980-1037M</a:t>
            </a:r>
            <a:r>
              <a:rPr lang="ms-MY" sz="2000" u="sng" dirty="0" smtClean="0"/>
              <a:t>)</a:t>
            </a:r>
            <a:endParaRPr lang="ms-MY" sz="2000" dirty="0"/>
          </a:p>
          <a:p>
            <a:pPr lvl="1">
              <a:buFont typeface="Wingdings" pitchFamily="2" charset="2"/>
              <a:buChar char="§"/>
            </a:pPr>
            <a:r>
              <a:rPr lang="ms-MY" sz="1400" b="1" dirty="0"/>
              <a:t>Nama Penuh</a:t>
            </a:r>
            <a:r>
              <a:rPr lang="ms-MY" sz="1400" dirty="0"/>
              <a:t> </a:t>
            </a:r>
            <a:r>
              <a:rPr lang="ms-MY" sz="1400" b="1" dirty="0"/>
              <a:t>:</a:t>
            </a:r>
            <a:r>
              <a:rPr lang="ms-MY" sz="1400" dirty="0"/>
              <a:t> Abū ʿAlī al-Ḥusayn ibn ʿAbd Allāh ibn Sīnā</a:t>
            </a:r>
          </a:p>
          <a:p>
            <a:pPr lvl="1">
              <a:buFont typeface="Wingdings" pitchFamily="2" charset="2"/>
              <a:buChar char="§"/>
            </a:pPr>
            <a:r>
              <a:rPr lang="ms-MY" sz="1400" b="1" dirty="0"/>
              <a:t>Nama Barat : </a:t>
            </a:r>
            <a:r>
              <a:rPr lang="ms-MY" sz="1400" dirty="0"/>
              <a:t>Avicenna</a:t>
            </a:r>
          </a:p>
          <a:p>
            <a:pPr lvl="1">
              <a:buFont typeface="Wingdings" pitchFamily="2" charset="2"/>
              <a:buChar char="§"/>
            </a:pPr>
            <a:r>
              <a:rPr lang="ms-MY" sz="1400" b="1" dirty="0"/>
              <a:t>Tempat Lahir : </a:t>
            </a:r>
            <a:r>
              <a:rPr lang="ms-MY" sz="1400" dirty="0"/>
              <a:t>Afshana, Afghanistan</a:t>
            </a:r>
          </a:p>
          <a:p>
            <a:pPr lvl="1">
              <a:buFont typeface="Wingdings" pitchFamily="2" charset="2"/>
              <a:buChar char="§"/>
            </a:pPr>
            <a:r>
              <a:rPr lang="ms-MY" sz="1400" b="1" dirty="0"/>
              <a:t>Latar Belakang :  </a:t>
            </a:r>
            <a:r>
              <a:rPr lang="ms-MY" sz="1400" dirty="0"/>
              <a:t>Pada umur 5 tahun, beliau menerima pendidikan awal Al-Quran dan sastera. Pada umur 10 tahun, beliau berjaya menghafal Al-Quran. Kemudian, Pada umur 18 tahun, Beliau menjadi “Doktor diraja”</a:t>
            </a:r>
          </a:p>
          <a:p>
            <a:pPr lvl="1">
              <a:buFont typeface="Wingdings" pitchFamily="2" charset="2"/>
              <a:buChar char="§"/>
            </a:pPr>
            <a:r>
              <a:rPr lang="ms-MY" sz="1400" b="1" dirty="0"/>
              <a:t>Sumbangan :  </a:t>
            </a:r>
            <a:r>
              <a:rPr lang="ms-MY" sz="1400" dirty="0"/>
              <a:t>Ibn Sina telah menghasilkan 7 buah buku setahun, berjumlah 456 buah buku kesemuanya. Buku beliau Qanun fi al-Tibb mengandungi 1 juta perkataan, dibahgikan kepada 5 jilid. Termasuklah asas umum ilmu perubatan dan jenis-jenis ubat-ubatan berjumlah 760, ia di susun sebagai satu farmakopiea. Buku tersebut menjadi buku teks perubatan yang paling terkenal digunakan selama enam abad, di universiti-universiti Eropah. Ia menceritakan gejala-gejala penyakit seperti diabetis, mengetahui tentang venereologi (penyakit jangkitan seks) . Ibn Sina mengutarakan bahawa penyakit seperti TB, boleh berjangkit melalui bawaan udara.</a:t>
            </a:r>
          </a:p>
          <a:p>
            <a:pPr marL="808038" indent="-363538" defTabSz="488950"/>
            <a:endParaRPr lang="ms-MY" sz="1800" dirty="0" smtClean="0">
              <a:solidFill>
                <a:schemeClr val="tx1"/>
              </a:solidFill>
            </a:endParaRPr>
          </a:p>
        </p:txBody>
      </p:sp>
      <p:pic>
        <p:nvPicPr>
          <p:cNvPr id="6" name="Picture 5" descr="C:\Users\Mandrx\Desktop\CTU\Gambar2\avicenna2.jpg"/>
          <p:cNvPicPr/>
          <p:nvPr/>
        </p:nvPicPr>
        <p:blipFill>
          <a:blip r:embed="rId4">
            <a:extLst>
              <a:ext uri="{28A0092B-C50C-407E-A947-70E740481C1C}">
                <a14:useLocalDpi xmlns:a14="http://schemas.microsoft.com/office/drawing/2010/main" val="0"/>
              </a:ext>
            </a:extLst>
          </a:blip>
          <a:srcRect/>
          <a:stretch>
            <a:fillRect/>
          </a:stretch>
        </p:blipFill>
        <p:spPr bwMode="auto">
          <a:xfrm>
            <a:off x="198514" y="1800680"/>
            <a:ext cx="2152776" cy="2986109"/>
          </a:xfrm>
          <a:prstGeom prst="rect">
            <a:avLst/>
          </a:prstGeom>
          <a:noFill/>
          <a:ln>
            <a:noFill/>
          </a:ln>
        </p:spPr>
      </p:pic>
    </p:spTree>
    <p:extLst>
      <p:ext uri="{BB962C8B-B14F-4D97-AF65-F5344CB8AC3E}">
        <p14:creationId xmlns:p14="http://schemas.microsoft.com/office/powerpoint/2010/main" val="24813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Tokoh-Tokoh Perubatan Islam</a:t>
            </a:r>
            <a:endParaRPr lang="es-ES" dirty="0">
              <a:ln>
                <a:solidFill>
                  <a:srgbClr val="CCFF66"/>
                </a:solidFill>
              </a:ln>
            </a:endParaRPr>
          </a:p>
        </p:txBody>
      </p:sp>
      <p:sp>
        <p:nvSpPr>
          <p:cNvPr id="51203" name="Rectangle 3"/>
          <p:cNvSpPr>
            <a:spLocks noGrp="1" noChangeArrowheads="1"/>
          </p:cNvSpPr>
          <p:nvPr>
            <p:ph type="body" idx="1"/>
          </p:nvPr>
        </p:nvSpPr>
        <p:spPr>
          <a:xfrm>
            <a:off x="251520" y="1196752"/>
            <a:ext cx="6193383" cy="4608512"/>
          </a:xfrm>
        </p:spPr>
        <p:style>
          <a:lnRef idx="2">
            <a:schemeClr val="accent5"/>
          </a:lnRef>
          <a:fillRef idx="1">
            <a:schemeClr val="lt1"/>
          </a:fillRef>
          <a:effectRef idx="0">
            <a:schemeClr val="accent5"/>
          </a:effectRef>
          <a:fontRef idx="minor">
            <a:schemeClr val="dk1"/>
          </a:fontRef>
        </p:style>
        <p:txBody>
          <a:bodyPr anchor="ctr"/>
          <a:lstStyle/>
          <a:p>
            <a:pPr defTabSz="488950"/>
            <a:r>
              <a:rPr lang="ms-MY" sz="2000" u="sng" dirty="0" smtClean="0"/>
              <a:t>Al-Razi (</a:t>
            </a:r>
            <a:r>
              <a:rPr lang="ms-MY" sz="2000" u="sng" dirty="0"/>
              <a:t>865-925M</a:t>
            </a:r>
            <a:r>
              <a:rPr lang="ms-MY" sz="2000" u="sng" dirty="0" smtClean="0"/>
              <a:t>)</a:t>
            </a:r>
            <a:endParaRPr lang="ms-MY" sz="2000" dirty="0"/>
          </a:p>
          <a:p>
            <a:pPr lvl="1">
              <a:buFont typeface="Wingdings" pitchFamily="2" charset="2"/>
              <a:buChar char="§"/>
            </a:pPr>
            <a:r>
              <a:rPr lang="ms-MY" sz="1400" b="1" dirty="0"/>
              <a:t>Nama Penuh</a:t>
            </a:r>
            <a:r>
              <a:rPr lang="ms-MY" sz="1400" dirty="0"/>
              <a:t> </a:t>
            </a:r>
            <a:r>
              <a:rPr lang="ms-MY" sz="1400" b="1" dirty="0"/>
              <a:t>:</a:t>
            </a:r>
            <a:r>
              <a:rPr lang="ms-MY" sz="1400" dirty="0"/>
              <a:t> Muhammad ibn Zakariyā Rāzī</a:t>
            </a:r>
          </a:p>
          <a:p>
            <a:pPr lvl="1">
              <a:buFont typeface="Wingdings" pitchFamily="2" charset="2"/>
              <a:buChar char="§"/>
            </a:pPr>
            <a:r>
              <a:rPr lang="ms-MY" sz="1400" b="1" dirty="0"/>
              <a:t>Nama Barat : </a:t>
            </a:r>
            <a:r>
              <a:rPr lang="ms-MY" sz="1400" dirty="0"/>
              <a:t>Rhazes atau Rasis</a:t>
            </a:r>
          </a:p>
          <a:p>
            <a:pPr lvl="1">
              <a:buFont typeface="Wingdings" pitchFamily="2" charset="2"/>
              <a:buChar char="§"/>
            </a:pPr>
            <a:r>
              <a:rPr lang="ms-MY" sz="1400" b="1" dirty="0"/>
              <a:t>Tempat Lahir : </a:t>
            </a:r>
            <a:r>
              <a:rPr lang="ms-MY" sz="1400" dirty="0"/>
              <a:t>Rey, Iran</a:t>
            </a:r>
          </a:p>
          <a:p>
            <a:pPr lvl="1">
              <a:buFont typeface="Wingdings" pitchFamily="2" charset="2"/>
              <a:buChar char="§"/>
            </a:pPr>
            <a:r>
              <a:rPr lang="ms-MY" sz="1400" b="1" dirty="0"/>
              <a:t>Latar Belakang : </a:t>
            </a:r>
            <a:r>
              <a:rPr lang="ms-MY" sz="1400" dirty="0"/>
              <a:t>Beliau mendapat pendidikan awal di Baghdad yang menjadi pusat pendidikan. Beliau mempelajari ilmu perubatan dengan Hunayn yang merupakan seorang pakar dalam perubatan Parsi dan India. Al-Razi pulang ke kampung halamannya dan bertugas sebagai pegawai perubatan.</a:t>
            </a:r>
          </a:p>
          <a:p>
            <a:pPr lvl="1">
              <a:buFont typeface="Wingdings" pitchFamily="2" charset="2"/>
              <a:buChar char="§"/>
            </a:pPr>
            <a:r>
              <a:rPr lang="ms-MY" sz="1400" b="1" dirty="0"/>
              <a:t>Sumbangan : </a:t>
            </a:r>
            <a:r>
              <a:rPr lang="ms-MY" sz="1400" dirty="0"/>
              <a:t>Beliau telah mementingkan praktis perubatan klinikal, lebih daripada berteori semata-mata dan telah menghasilkan lebih daripada 200 jilid penulisan, di antaranya, Kitab al-Hawi yang merupakan satu ensklopedia perubatan amalan atau terapeutik yang telah menjadi sumber rujukan penting dari abad ke-12-17M. Dua buah buku lain yang masyhur olehnya ialah, kitab al-Mansur (Liber medicinalis) dan kitab al-Asrar (The book of Secrets) </a:t>
            </a:r>
            <a:r>
              <a:rPr lang="ms-MY" sz="1400" dirty="0" smtClean="0"/>
              <a:t>. </a:t>
            </a:r>
            <a:r>
              <a:rPr lang="ms-MY" sz="1400" dirty="0"/>
              <a:t>Beliau adalah tokoh ulung yang mengenali 'cacar' dengan tepat dan membezakannya daripada 'campak' (measle) .</a:t>
            </a:r>
          </a:p>
          <a:p>
            <a:pPr marL="808038" indent="-363538" defTabSz="488950"/>
            <a:endParaRPr lang="ms-MY" sz="1200" dirty="0" smtClean="0">
              <a:solidFill>
                <a:schemeClr val="tx1"/>
              </a:solidFill>
            </a:endParaRPr>
          </a:p>
        </p:txBody>
      </p:sp>
      <p:pic>
        <p:nvPicPr>
          <p:cNvPr id="6" name="Picture 5" descr="C:\Users\Mandrx\Desktop\CTU\Gambar2\3_Al Zahrawi_hommedia.png"/>
          <p:cNvPicPr/>
          <p:nvPr/>
        </p:nvPicPr>
        <p:blipFill>
          <a:blip r:embed="rId4">
            <a:extLst>
              <a:ext uri="{28A0092B-C50C-407E-A947-70E740481C1C}">
                <a14:useLocalDpi xmlns:a14="http://schemas.microsoft.com/office/drawing/2010/main" val="0"/>
              </a:ext>
            </a:extLst>
          </a:blip>
          <a:srcRect/>
          <a:stretch>
            <a:fillRect/>
          </a:stretch>
        </p:blipFill>
        <p:spPr bwMode="auto">
          <a:xfrm>
            <a:off x="6732240" y="1772816"/>
            <a:ext cx="2200275" cy="3238500"/>
          </a:xfrm>
          <a:prstGeom prst="rect">
            <a:avLst/>
          </a:prstGeom>
          <a:ln/>
        </p:spPr>
        <p:style>
          <a:lnRef idx="3">
            <a:schemeClr val="lt1"/>
          </a:lnRef>
          <a:fillRef idx="1">
            <a:schemeClr val="accent3"/>
          </a:fillRef>
          <a:effectRef idx="1">
            <a:schemeClr val="accent3"/>
          </a:effectRef>
          <a:fontRef idx="minor">
            <a:schemeClr val="lt1"/>
          </a:fontRef>
        </p:style>
      </p:pic>
    </p:spTree>
    <p:extLst>
      <p:ext uri="{BB962C8B-B14F-4D97-AF65-F5344CB8AC3E}">
        <p14:creationId xmlns:p14="http://schemas.microsoft.com/office/powerpoint/2010/main" val="2657629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495325"/>
            <a:ext cx="8229600" cy="3085803"/>
          </a:xfrm>
        </p:spPr>
        <p:txBody>
          <a:bodyPr anchor="ct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indent="0" algn="ctr">
              <a:buNone/>
            </a:pPr>
            <a:r>
              <a:rPr lang="en-US" sz="11500"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Tamat</a:t>
            </a:r>
            <a:endParaRPr lang="ms-MY"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3988411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latin typeface="+mj-lt"/>
                <a:ea typeface="+mj-ea"/>
                <a:cs typeface="+mj-cs"/>
              </a:rPr>
              <a:t>Mengenai Perubatan Islam</a:t>
            </a:r>
            <a:endParaRPr lang="es-ES" dirty="0">
              <a:ln>
                <a:solidFill>
                  <a:srgbClr val="CCFF66"/>
                </a:solidFill>
              </a:ln>
            </a:endParaRPr>
          </a:p>
        </p:txBody>
      </p:sp>
      <p:sp>
        <p:nvSpPr>
          <p:cNvPr id="51203" name="Rectangle 3"/>
          <p:cNvSpPr>
            <a:spLocks noGrp="1" noChangeArrowheads="1"/>
          </p:cNvSpPr>
          <p:nvPr>
            <p:ph type="body" idx="1"/>
          </p:nvPr>
        </p:nvSpPr>
        <p:spPr>
          <a:xfrm>
            <a:off x="250825" y="1052736"/>
            <a:ext cx="8642350" cy="5112568"/>
          </a:xfrm>
        </p:spPr>
        <p:style>
          <a:lnRef idx="2">
            <a:schemeClr val="accent5"/>
          </a:lnRef>
          <a:fillRef idx="1">
            <a:schemeClr val="lt1"/>
          </a:fillRef>
          <a:effectRef idx="0">
            <a:schemeClr val="accent5"/>
          </a:effectRef>
          <a:fontRef idx="minor">
            <a:schemeClr val="dk1"/>
          </a:fontRef>
        </p:style>
        <p:txBody>
          <a:bodyPr anchor="ctr"/>
          <a:lstStyle/>
          <a:p>
            <a:pPr marL="0" indent="0">
              <a:buNone/>
            </a:pPr>
            <a:r>
              <a:rPr lang="ms-MY" sz="1600" b="1" dirty="0"/>
              <a:t>	</a:t>
            </a:r>
            <a:r>
              <a:rPr lang="ms-MY" sz="1600" dirty="0"/>
              <a:t>Perubatan Islam mulai muncul pada zaman selepas kerasulan Nabi Muhammad s.a.w. dan ia terus berkembang sepanjang abad-abad ketamadunan Islam. Sebelum kedatangan Islam, orang-orang Arab tidak mempunyai bidang perubatannya sendiri. Selepas kedatangan Islam didapati ramai tokoh-tokoh yang terkenal dalam bidang perubatan Islam seperti Al-Razi, Ibn Sina dan Ali Ibn Abbas. </a:t>
            </a:r>
          </a:p>
          <a:p>
            <a:pPr marL="0" indent="0">
              <a:buNone/>
            </a:pPr>
            <a:r>
              <a:rPr lang="ms-MY" sz="1600" dirty="0"/>
              <a:t>	Ilmu perubatan Islam ini diamalkan dengan luasnya ketika tamadun Islam mencapai kemuncak kegemilangannya. Pada mulanya ilmu ini telah dicedok dari pengaruh tamadun kuno dan kemudiannya dimajukan lagi sejajar dengan perkembangan tamadun Islam. Unsur dan pengaruh kuno adalah kebanyakannya berasal dari ilmu perubatan Yunani atau sistem perubatan </a:t>
            </a:r>
            <a:r>
              <a:rPr lang="ms-MY" sz="1600" i="1" dirty="0">
                <a:solidFill>
                  <a:srgbClr val="00B0F0"/>
                </a:solidFill>
              </a:rPr>
              <a:t>Hippocrates</a:t>
            </a:r>
            <a:r>
              <a:rPr lang="ms-MY" sz="1600" dirty="0"/>
              <a:t>, dan juga amalan-amalan perubatan dari India dan China. Ibn Sina dan Al-Razi telah terus mengevolusi dan memberi suatu bentuk dan corak tersendiri kepada sistem ilmu perubatan Islam. </a:t>
            </a:r>
          </a:p>
          <a:p>
            <a:pPr marL="0" indent="0">
              <a:buNone/>
            </a:pPr>
            <a:r>
              <a:rPr lang="ms-MY" sz="1600" dirty="0"/>
              <a:t>	Namun selepas empayar Islam yang gemilang mulai lesap, banyak karya perubatan dari zaman Islam mulai muncul dalam bahasa Latin dan mempengaruhi cara pemikiran dan amalan sistem Barat. Di benua kecil India, sistem ini terus bertapak dan diamalkan disamping sistem perubatan </a:t>
            </a:r>
            <a:r>
              <a:rPr lang="ms-MY" sz="1600" i="1" dirty="0">
                <a:solidFill>
                  <a:srgbClr val="00B0F0"/>
                </a:solidFill>
              </a:rPr>
              <a:t>Ayurveda</a:t>
            </a:r>
            <a:r>
              <a:rPr lang="ms-MY" sz="1600" dirty="0">
                <a:solidFill>
                  <a:srgbClr val="00B0F0"/>
                </a:solidFill>
              </a:rPr>
              <a:t> </a:t>
            </a:r>
            <a:r>
              <a:rPr lang="ms-MY" sz="1600" dirty="0"/>
              <a:t>dan sistem perubatan Barat moden. </a:t>
            </a:r>
          </a:p>
        </p:txBody>
      </p:sp>
    </p:spTree>
    <p:extLst>
      <p:ext uri="{BB962C8B-B14F-4D97-AF65-F5344CB8AC3E}">
        <p14:creationId xmlns:p14="http://schemas.microsoft.com/office/powerpoint/2010/main" val="2501228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pt-BR" sz="3600" dirty="0">
                <a:ln w="18415" cmpd="sng">
                  <a:solidFill>
                    <a:srgbClr val="FFC000"/>
                  </a:solidFill>
                  <a:prstDash val="solid"/>
                </a:ln>
                <a:solidFill>
                  <a:srgbClr val="FFE285"/>
                </a:solidFill>
                <a:effectLst>
                  <a:outerShdw blurRad="63500" dir="3600000" algn="tl" rotWithShape="0">
                    <a:srgbClr val="000000">
                      <a:alpha val="70000"/>
                    </a:srgbClr>
                  </a:outerShdw>
                </a:effectLst>
              </a:rPr>
              <a:t>Kemajuan yang dicapai dalam Perubatan</a:t>
            </a:r>
            <a:endParaRPr lang="es-ES" dirty="0">
              <a:ln>
                <a:solidFill>
                  <a:srgbClr val="CCFF66"/>
                </a:solidFill>
              </a:ln>
            </a:endParaRPr>
          </a:p>
        </p:txBody>
      </p:sp>
      <p:sp>
        <p:nvSpPr>
          <p:cNvPr id="51203" name="Rectangle 3"/>
          <p:cNvSpPr>
            <a:spLocks noGrp="1" noChangeArrowheads="1"/>
          </p:cNvSpPr>
          <p:nvPr>
            <p:ph type="body" idx="1"/>
          </p:nvPr>
        </p:nvSpPr>
        <p:spPr>
          <a:xfrm>
            <a:off x="250825" y="1052736"/>
            <a:ext cx="8642350" cy="5184576"/>
          </a:xfrm>
        </p:spPr>
        <p:style>
          <a:lnRef idx="2">
            <a:schemeClr val="accent5"/>
          </a:lnRef>
          <a:fillRef idx="1">
            <a:schemeClr val="lt1"/>
          </a:fillRef>
          <a:effectRef idx="0">
            <a:schemeClr val="accent5"/>
          </a:effectRef>
          <a:fontRef idx="minor">
            <a:schemeClr val="dk1"/>
          </a:fontRef>
        </p:style>
        <p:txBody>
          <a:bodyPr anchor="ctr"/>
          <a:lstStyle/>
          <a:p>
            <a:pPr marL="808038" indent="-363538"/>
            <a:r>
              <a:rPr lang="en-US" sz="2800" dirty="0" err="1" smtClean="0">
                <a:solidFill>
                  <a:srgbClr val="C00000"/>
                </a:solidFill>
              </a:rPr>
              <a:t>Pembedahan</a:t>
            </a:r>
            <a:endParaRPr lang="en-US" sz="2800" dirty="0">
              <a:solidFill>
                <a:srgbClr val="C00000"/>
              </a:solidFill>
            </a:endParaRPr>
          </a:p>
          <a:p>
            <a:pPr marL="1130300" lvl="1">
              <a:buFont typeface="Wingdings" pitchFamily="2" charset="2"/>
              <a:buChar char="§"/>
            </a:pPr>
            <a:r>
              <a:rPr lang="ms-MY" sz="1800" dirty="0" smtClean="0"/>
              <a:t>Antara sumbangan yang </a:t>
            </a:r>
            <a:r>
              <a:rPr lang="ms-MY" sz="1800" dirty="0"/>
              <a:t>diberikan oleh doktor Islam </a:t>
            </a:r>
            <a:r>
              <a:rPr lang="ms-MY" sz="1800" dirty="0" smtClean="0"/>
              <a:t>dalam bidang ini adalah. </a:t>
            </a:r>
            <a:r>
              <a:rPr lang="ms-MY" sz="1800" dirty="0"/>
              <a:t>Pada abad ke-11M, mereka telah tahu:</a:t>
            </a:r>
          </a:p>
          <a:p>
            <a:pPr marL="1771650" lvl="3" indent="-400050">
              <a:buFont typeface="+mj-lt"/>
              <a:buAutoNum type="romanLcPeriod"/>
            </a:pPr>
            <a:r>
              <a:rPr lang="ms-MY" sz="1600" dirty="0"/>
              <a:t>Bagaimana memulihkan selaput </a:t>
            </a:r>
            <a:r>
              <a:rPr lang="ms-MY" sz="1600" dirty="0" smtClean="0"/>
              <a:t>mata </a:t>
            </a:r>
            <a:r>
              <a:rPr lang="ms-MY" sz="1600" dirty="0"/>
              <a:t>dengan cara menggelincirkan keluar atau menarik keluar </a:t>
            </a:r>
            <a:r>
              <a:rPr lang="ms-MY" sz="1600" dirty="0" smtClean="0"/>
              <a:t>lensa.</a:t>
            </a:r>
            <a:endParaRPr lang="ms-MY" sz="1600" dirty="0"/>
          </a:p>
          <a:p>
            <a:pPr marL="1771650" lvl="3" indent="-400050">
              <a:buFont typeface="+mj-lt"/>
              <a:buAutoNum type="romanLcPeriod"/>
            </a:pPr>
            <a:r>
              <a:rPr lang="ms-MY" sz="1600" dirty="0" smtClean="0"/>
              <a:t>Mengenali &amp; mengkelaskan pendarahan (haemorages</a:t>
            </a:r>
            <a:r>
              <a:rPr lang="ms-MY" sz="1600" dirty="0"/>
              <a:t>) .</a:t>
            </a:r>
          </a:p>
          <a:p>
            <a:pPr marL="1771650" lvl="3" indent="-400050">
              <a:buFont typeface="+mj-lt"/>
              <a:buAutoNum type="romanLcPeriod"/>
            </a:pPr>
            <a:r>
              <a:rPr lang="ms-MY" sz="1600" dirty="0" smtClean="0"/>
              <a:t>Mengenal </a:t>
            </a:r>
            <a:r>
              <a:rPr lang="ms-MY" sz="1600" dirty="0"/>
              <a:t>penggunaan kaustik.</a:t>
            </a:r>
          </a:p>
          <a:p>
            <a:pPr marL="1771650" lvl="3" indent="-400050">
              <a:buFont typeface="+mj-lt"/>
              <a:buAutoNum type="romanLcPeriod"/>
            </a:pPr>
            <a:r>
              <a:rPr lang="ms-MY" sz="1600" dirty="0"/>
              <a:t>Mengenai penggunaan benang (seton) dan pembakaran tisu (cauterization) .</a:t>
            </a:r>
          </a:p>
          <a:p>
            <a:pPr marL="1771650" lvl="3" indent="-400050">
              <a:buFont typeface="+mj-lt"/>
              <a:buAutoNum type="romanLcPeriod"/>
            </a:pPr>
            <a:r>
              <a:rPr lang="ms-MY" sz="1600" dirty="0"/>
              <a:t>Mengenai litoriti (lithotrity</a:t>
            </a:r>
            <a:r>
              <a:rPr lang="ms-MY" sz="1600" dirty="0" smtClean="0"/>
              <a:t>), </a:t>
            </a:r>
            <a:r>
              <a:rPr lang="ms-MY" sz="1600" dirty="0"/>
              <a:t>suatu proses untuk menghancurkan batu karang dalam pundi-pundi kencing kepada bahan-bahan kecil supaya senang dikeluarkan melalui saluran kencing (uritera) </a:t>
            </a:r>
            <a:r>
              <a:rPr lang="ms-MY" sz="1600" dirty="0" smtClean="0"/>
              <a:t>.</a:t>
            </a:r>
          </a:p>
          <a:p>
            <a:pPr marL="2228850" lvl="4" indent="-400050">
              <a:buFont typeface="+mj-lt"/>
              <a:buAutoNum type="romanLcPeriod"/>
            </a:pPr>
            <a:endParaRPr lang="ms-MY" sz="2400" dirty="0" smtClean="0"/>
          </a:p>
          <a:p>
            <a:pPr lvl="2">
              <a:buFont typeface="Wingdings" pitchFamily="2" charset="2"/>
              <a:buChar char="§"/>
            </a:pPr>
            <a:r>
              <a:rPr lang="ms-MY" sz="1800" dirty="0" smtClean="0"/>
              <a:t>Sebanyak lebih kurang 200 jenis alat-alat surgeri dilukiskan di dalam kitab al-Tasrif oleh </a:t>
            </a:r>
            <a:r>
              <a:rPr lang="ms-MY" sz="1800" i="1" dirty="0" smtClean="0">
                <a:solidFill>
                  <a:srgbClr val="0070C0"/>
                </a:solidFill>
              </a:rPr>
              <a:t>al-Zahrawi</a:t>
            </a:r>
            <a:r>
              <a:rPr lang="ms-MY" sz="1800" dirty="0" smtClean="0"/>
              <a:t>, termasuk penyepit, penebuk, gunting, pencakup, pisau alat kauteri dan lain-lain.</a:t>
            </a:r>
            <a:endParaRPr lang="ms-MY" sz="1800" dirty="0"/>
          </a:p>
        </p:txBody>
      </p:sp>
    </p:spTree>
    <p:extLst>
      <p:ext uri="{BB962C8B-B14F-4D97-AF65-F5344CB8AC3E}">
        <p14:creationId xmlns:p14="http://schemas.microsoft.com/office/powerpoint/2010/main" val="1365844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Cont...</a:t>
            </a:r>
            <a:endParaRPr lang="es-ES" dirty="0">
              <a:ln>
                <a:solidFill>
                  <a:srgbClr val="CCFF66"/>
                </a:solidFill>
              </a:ln>
            </a:endParaRPr>
          </a:p>
        </p:txBody>
      </p:sp>
      <p:sp>
        <p:nvSpPr>
          <p:cNvPr id="51203" name="Rectangle 3"/>
          <p:cNvSpPr>
            <a:spLocks noGrp="1" noChangeArrowheads="1"/>
          </p:cNvSpPr>
          <p:nvPr>
            <p:ph type="body" idx="1"/>
          </p:nvPr>
        </p:nvSpPr>
        <p:spPr>
          <a:xfrm>
            <a:off x="250825" y="1052736"/>
            <a:ext cx="8642350" cy="4608512"/>
          </a:xfrm>
        </p:spPr>
        <p:style>
          <a:lnRef idx="2">
            <a:schemeClr val="accent5"/>
          </a:lnRef>
          <a:fillRef idx="1">
            <a:schemeClr val="lt1"/>
          </a:fillRef>
          <a:effectRef idx="0">
            <a:schemeClr val="accent5"/>
          </a:effectRef>
          <a:fontRef idx="minor">
            <a:schemeClr val="dk1"/>
          </a:fontRef>
        </p:style>
        <p:txBody>
          <a:bodyPr anchor="ctr"/>
          <a:lstStyle/>
          <a:p>
            <a:pPr marL="808038" indent="-363538"/>
            <a:r>
              <a:rPr lang="ms-MY" sz="2800" dirty="0">
                <a:solidFill>
                  <a:srgbClr val="C00000"/>
                </a:solidFill>
              </a:rPr>
              <a:t>Oftalmologi</a:t>
            </a:r>
            <a:r>
              <a:rPr lang="ms-MY" sz="2800" dirty="0"/>
              <a:t> (Berkaitan dengan mata)</a:t>
            </a:r>
          </a:p>
          <a:p>
            <a:pPr marL="1208088" lvl="1" indent="-363538">
              <a:buFont typeface="Wingdings" pitchFamily="2" charset="2"/>
              <a:buChar char="§"/>
            </a:pPr>
            <a:r>
              <a:rPr lang="ms-MY" sz="1800" dirty="0" smtClean="0"/>
              <a:t>Mencipta Istilah-istilah </a:t>
            </a:r>
            <a:r>
              <a:rPr lang="ms-MY" sz="1800" dirty="0"/>
              <a:t>seperti retina, katarak dan </a:t>
            </a:r>
            <a:r>
              <a:rPr lang="ms-MY" sz="1800" dirty="0" smtClean="0"/>
              <a:t>lain-lain. Teori </a:t>
            </a:r>
            <a:r>
              <a:rPr lang="ms-MY" sz="1800" dirty="0"/>
              <a:t>baru tentang penglihatan </a:t>
            </a:r>
            <a:r>
              <a:rPr lang="ms-MY" sz="1800" dirty="0" smtClean="0"/>
              <a:t>diperkenalkan, </a:t>
            </a:r>
            <a:r>
              <a:rPr lang="ms-MY" sz="1800" dirty="0"/>
              <a:t>iaitu </a:t>
            </a:r>
            <a:r>
              <a:rPr lang="ms-MY" sz="1800" dirty="0" smtClean="0"/>
              <a:t>pembiasa. Teori </a:t>
            </a:r>
            <a:r>
              <a:rPr lang="ms-MY" sz="1800" dirty="0"/>
              <a:t>ini menumpaskan teori Yunani purba yang menyatakan cahaya dihantar daripada mata untuk melihat objek yang dipandang</a:t>
            </a:r>
            <a:r>
              <a:rPr lang="ms-MY" sz="1800" dirty="0" smtClean="0"/>
              <a:t>. </a:t>
            </a:r>
          </a:p>
          <a:p>
            <a:pPr marL="1208088" lvl="1" indent="-363538">
              <a:buFont typeface="Wingdings" pitchFamily="2" charset="2"/>
              <a:buChar char="§"/>
            </a:pPr>
            <a:r>
              <a:rPr lang="ms-MY" sz="1800" dirty="0" smtClean="0"/>
              <a:t>Beberapa </a:t>
            </a:r>
            <a:r>
              <a:rPr lang="ms-MY" sz="1800" dirty="0"/>
              <a:t>jenis penyakit mata seperti trakoma, glaukoma dan katarak telah digambar huraikan oleh oftamologi Islam seperti </a:t>
            </a:r>
            <a:r>
              <a:rPr lang="ms-MY" sz="1800" i="1" dirty="0" smtClean="0">
                <a:solidFill>
                  <a:srgbClr val="0070C0"/>
                </a:solidFill>
              </a:rPr>
              <a:t>Al-Haitham</a:t>
            </a:r>
            <a:r>
              <a:rPr lang="ms-MY" sz="1800" dirty="0" smtClean="0"/>
              <a:t> </a:t>
            </a:r>
            <a:r>
              <a:rPr lang="ms-MY" sz="1800" dirty="0"/>
              <a:t>(al-Hazen (960-1039M) , </a:t>
            </a:r>
            <a:r>
              <a:rPr lang="ms-MY" sz="1800" i="1" dirty="0">
                <a:solidFill>
                  <a:srgbClr val="0070C0"/>
                </a:solidFill>
              </a:rPr>
              <a:t>Ali Abbas</a:t>
            </a:r>
            <a:r>
              <a:rPr lang="ms-MY" sz="1800" dirty="0"/>
              <a:t>, </a:t>
            </a:r>
            <a:r>
              <a:rPr lang="ms-MY" sz="1800" i="1" dirty="0">
                <a:solidFill>
                  <a:srgbClr val="0070C0"/>
                </a:solidFill>
              </a:rPr>
              <a:t>Abul at-Tabri</a:t>
            </a:r>
            <a:r>
              <a:rPr lang="ms-MY" sz="1800" dirty="0">
                <a:solidFill>
                  <a:srgbClr val="0070C0"/>
                </a:solidFill>
              </a:rPr>
              <a:t> </a:t>
            </a:r>
            <a:r>
              <a:rPr lang="ms-MY" sz="1800" dirty="0"/>
              <a:t>dan sebagainnya</a:t>
            </a:r>
            <a:r>
              <a:rPr lang="ms-MY" sz="1800" dirty="0" smtClean="0"/>
              <a:t>. </a:t>
            </a:r>
          </a:p>
          <a:p>
            <a:pPr marL="1208088" lvl="1" indent="-363538">
              <a:buFont typeface="Wingdings" pitchFamily="2" charset="2"/>
              <a:buChar char="§"/>
            </a:pPr>
            <a:r>
              <a:rPr lang="ms-MY" sz="1800" dirty="0" smtClean="0"/>
              <a:t>Pembedahan </a:t>
            </a:r>
            <a:r>
              <a:rPr lang="ms-MY" sz="1800" dirty="0"/>
              <a:t>katarak cara </a:t>
            </a:r>
            <a:r>
              <a:rPr lang="ms-MY" sz="1800" dirty="0" smtClean="0"/>
              <a:t>baru </a:t>
            </a:r>
            <a:r>
              <a:rPr lang="ms-MY" sz="1800" dirty="0"/>
              <a:t>telah dilakukan dengan menggunakan sedutan kanta yang 'opaque' (legap) itu melalui </a:t>
            </a:r>
            <a:r>
              <a:rPr lang="ms-MY" sz="1800" dirty="0" smtClean="0"/>
              <a:t>tiub.</a:t>
            </a:r>
            <a:r>
              <a:rPr lang="ms-MY" sz="1800" dirty="0"/>
              <a:t/>
            </a:r>
            <a:br>
              <a:rPr lang="ms-MY" sz="1800" dirty="0"/>
            </a:br>
            <a:endParaRPr lang="ms-MY" sz="1600" dirty="0"/>
          </a:p>
        </p:txBody>
      </p:sp>
    </p:spTree>
    <p:extLst>
      <p:ext uri="{BB962C8B-B14F-4D97-AF65-F5344CB8AC3E}">
        <p14:creationId xmlns:p14="http://schemas.microsoft.com/office/powerpoint/2010/main" val="2356932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Cont...</a:t>
            </a:r>
            <a:endParaRPr lang="es-ES" dirty="0">
              <a:ln>
                <a:solidFill>
                  <a:srgbClr val="CCFF66"/>
                </a:solidFill>
              </a:ln>
            </a:endParaRPr>
          </a:p>
        </p:txBody>
      </p:sp>
      <p:sp>
        <p:nvSpPr>
          <p:cNvPr id="51203" name="Rectangle 3"/>
          <p:cNvSpPr>
            <a:spLocks noGrp="1" noChangeArrowheads="1"/>
          </p:cNvSpPr>
          <p:nvPr>
            <p:ph type="body" idx="1"/>
          </p:nvPr>
        </p:nvSpPr>
        <p:spPr>
          <a:xfrm>
            <a:off x="250825" y="1052736"/>
            <a:ext cx="8642350" cy="4608512"/>
          </a:xfrm>
        </p:spPr>
        <p:style>
          <a:lnRef idx="2">
            <a:schemeClr val="accent5"/>
          </a:lnRef>
          <a:fillRef idx="1">
            <a:schemeClr val="lt1"/>
          </a:fillRef>
          <a:effectRef idx="0">
            <a:schemeClr val="accent5"/>
          </a:effectRef>
          <a:fontRef idx="minor">
            <a:schemeClr val="dk1"/>
          </a:fontRef>
        </p:style>
        <p:txBody>
          <a:bodyPr anchor="ctr"/>
          <a:lstStyle/>
          <a:p>
            <a:pPr marL="808038" indent="-363538"/>
            <a:r>
              <a:rPr lang="ms-MY" sz="2400" dirty="0" smtClean="0">
                <a:solidFill>
                  <a:srgbClr val="C00000"/>
                </a:solidFill>
              </a:rPr>
              <a:t>Sistem </a:t>
            </a:r>
            <a:r>
              <a:rPr lang="ms-MY" sz="2400" dirty="0">
                <a:solidFill>
                  <a:srgbClr val="C00000"/>
                </a:solidFill>
              </a:rPr>
              <a:t>peredaran </a:t>
            </a:r>
            <a:r>
              <a:rPr lang="ms-MY" sz="2400" dirty="0" smtClean="0">
                <a:solidFill>
                  <a:srgbClr val="C00000"/>
                </a:solidFill>
              </a:rPr>
              <a:t>darah</a:t>
            </a:r>
          </a:p>
          <a:p>
            <a:pPr marL="1130300" lvl="1">
              <a:buFont typeface="Wingdings" pitchFamily="2" charset="2"/>
              <a:buChar char="§"/>
            </a:pPr>
            <a:r>
              <a:rPr lang="ms-MY" sz="1800" i="1" dirty="0">
                <a:solidFill>
                  <a:srgbClr val="0070C0"/>
                </a:solidFill>
              </a:rPr>
              <a:t>Ala-al-Din Ibn Nafis</a:t>
            </a:r>
            <a:r>
              <a:rPr lang="ms-MY" sz="1800" dirty="0">
                <a:solidFill>
                  <a:srgbClr val="0070C0"/>
                </a:solidFill>
              </a:rPr>
              <a:t> </a:t>
            </a:r>
            <a:r>
              <a:rPr lang="ms-MY" sz="1800" dirty="0"/>
              <a:t>(Ibn Nafis</a:t>
            </a:r>
            <a:r>
              <a:rPr lang="ms-MY" sz="1800" dirty="0" smtClean="0"/>
              <a:t>), </a:t>
            </a:r>
            <a:r>
              <a:rPr lang="ms-MY" sz="1800" dirty="0"/>
              <a:t>dari Syria telah memberi penjelasan yang betul pada kali pertamanya bagi sistem peredaran darah, melalui rongga-rongga jantung dan </a:t>
            </a:r>
            <a:r>
              <a:rPr lang="ms-MY" sz="1800" dirty="0" smtClean="0"/>
              <a:t>paru-paru. Ini merupakan </a:t>
            </a:r>
            <a:r>
              <a:rPr lang="ms-MY" sz="1800" dirty="0"/>
              <a:t>satu daripada penemuan-penemuan yang sangat penting daalam ilmu perubatan</a:t>
            </a:r>
            <a:r>
              <a:rPr lang="ms-MY" sz="1800" dirty="0" smtClean="0"/>
              <a:t>.</a:t>
            </a:r>
          </a:p>
          <a:p>
            <a:pPr marL="1130300" lvl="1">
              <a:buFont typeface="Wingdings" pitchFamily="2" charset="2"/>
              <a:buChar char="§"/>
            </a:pPr>
            <a:r>
              <a:rPr lang="ms-MY" sz="1800" dirty="0" smtClean="0"/>
              <a:t>Di </a:t>
            </a:r>
            <a:r>
              <a:rPr lang="ms-MY" sz="1800" dirty="0"/>
              <a:t>Barat, penemuan </a:t>
            </a:r>
            <a:r>
              <a:rPr lang="ms-MY" sz="1800" dirty="0" smtClean="0"/>
              <a:t>tersebut </a:t>
            </a:r>
            <a:r>
              <a:rPr lang="ms-MY" sz="1800" dirty="0"/>
              <a:t>telah dianggap dibuat oleh </a:t>
            </a:r>
            <a:r>
              <a:rPr lang="ms-MY" sz="1800" i="1" dirty="0">
                <a:solidFill>
                  <a:srgbClr val="0070C0"/>
                </a:solidFill>
              </a:rPr>
              <a:t>Michael Servetus</a:t>
            </a:r>
            <a:r>
              <a:rPr lang="ms-MY" sz="1800" dirty="0"/>
              <a:t> seorang Portugis dalam abad ke-18M</a:t>
            </a:r>
            <a:r>
              <a:rPr lang="ms-MY" sz="1800" dirty="0" smtClean="0"/>
              <a:t>. Tetapi </a:t>
            </a:r>
            <a:r>
              <a:rPr lang="ms-MY" sz="1800" dirty="0"/>
              <a:t>daripada kajian ilmiah seterusnya oleh beberapa orang penyelidik seperti </a:t>
            </a:r>
            <a:r>
              <a:rPr lang="ms-MY" sz="1800" i="1" dirty="0">
                <a:solidFill>
                  <a:srgbClr val="0070C0"/>
                </a:solidFill>
              </a:rPr>
              <a:t>Meyerhof</a:t>
            </a:r>
            <a:r>
              <a:rPr lang="ms-MY" sz="1800" dirty="0">
                <a:solidFill>
                  <a:srgbClr val="0070C0"/>
                </a:solidFill>
              </a:rPr>
              <a:t> </a:t>
            </a:r>
            <a:r>
              <a:rPr lang="ms-MY" sz="1800" dirty="0"/>
              <a:t>(1935) dan </a:t>
            </a:r>
            <a:r>
              <a:rPr lang="ms-MY" sz="1800" i="1" dirty="0">
                <a:solidFill>
                  <a:srgbClr val="0070C0"/>
                </a:solidFill>
              </a:rPr>
              <a:t>Kahirallah A.A. </a:t>
            </a:r>
            <a:r>
              <a:rPr lang="ms-MY" sz="1800" dirty="0"/>
              <a:t>(1936) telah menafikan pendapat ini</a:t>
            </a:r>
            <a:r>
              <a:rPr lang="ms-MY" sz="1800" dirty="0" smtClean="0"/>
              <a:t>. </a:t>
            </a:r>
            <a:r>
              <a:rPr lang="ms-MY" sz="1800" i="1" dirty="0" smtClean="0">
                <a:solidFill>
                  <a:srgbClr val="0070C0"/>
                </a:solidFill>
              </a:rPr>
              <a:t>Ibn </a:t>
            </a:r>
            <a:r>
              <a:rPr lang="ms-MY" sz="1800" i="1" dirty="0">
                <a:solidFill>
                  <a:srgbClr val="0070C0"/>
                </a:solidFill>
              </a:rPr>
              <a:t>al-Nafis</a:t>
            </a:r>
            <a:r>
              <a:rPr lang="ms-MY" sz="1800" dirty="0"/>
              <a:t> telah menulis satu iktisar bertajuk </a:t>
            </a:r>
            <a:r>
              <a:rPr lang="ms-MY" sz="1800" dirty="0" smtClean="0"/>
              <a:t>“</a:t>
            </a:r>
            <a:r>
              <a:rPr lang="ms-MY" sz="1800" dirty="0" smtClean="0">
                <a:solidFill>
                  <a:schemeClr val="accent5">
                    <a:lumMod val="50000"/>
                  </a:schemeClr>
                </a:solidFill>
              </a:rPr>
              <a:t>al-Syamil </a:t>
            </a:r>
            <a:r>
              <a:rPr lang="ms-MY" sz="1800" dirty="0">
                <a:solidFill>
                  <a:schemeClr val="accent5">
                    <a:lumMod val="50000"/>
                  </a:schemeClr>
                </a:solidFill>
              </a:rPr>
              <a:t>fi al-Sina ‘ah </a:t>
            </a:r>
            <a:r>
              <a:rPr lang="ms-MY" sz="1800" dirty="0" smtClean="0">
                <a:solidFill>
                  <a:schemeClr val="accent5">
                    <a:lumMod val="50000"/>
                  </a:schemeClr>
                </a:solidFill>
              </a:rPr>
              <a:t>al-Tibbiyah”</a:t>
            </a:r>
            <a:r>
              <a:rPr lang="ms-MY" sz="1800" dirty="0" smtClean="0"/>
              <a:t> </a:t>
            </a:r>
            <a:r>
              <a:rPr lang="ms-MY" sz="1800" dirty="0"/>
              <a:t>(</a:t>
            </a:r>
            <a:r>
              <a:rPr lang="ms-MY" sz="1800" dirty="0" smtClean="0"/>
              <a:t>Suatu </a:t>
            </a:r>
            <a:r>
              <a:rPr lang="ms-MY" sz="1800" dirty="0"/>
              <a:t>Kajian Menyeluruh tentang Perubatan) yang merangkumi bidang pembedahan. </a:t>
            </a:r>
            <a:endParaRPr lang="ms-MY" sz="1600" dirty="0" smtClean="0"/>
          </a:p>
        </p:txBody>
      </p:sp>
    </p:spTree>
    <p:extLst>
      <p:ext uri="{BB962C8B-B14F-4D97-AF65-F5344CB8AC3E}">
        <p14:creationId xmlns:p14="http://schemas.microsoft.com/office/powerpoint/2010/main" val="2806775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Cont...</a:t>
            </a:r>
            <a:endParaRPr lang="es-ES" dirty="0">
              <a:ln>
                <a:solidFill>
                  <a:srgbClr val="CCFF66"/>
                </a:solidFill>
              </a:ln>
            </a:endParaRPr>
          </a:p>
        </p:txBody>
      </p:sp>
      <p:sp>
        <p:nvSpPr>
          <p:cNvPr id="51203" name="Rectangle 3"/>
          <p:cNvSpPr>
            <a:spLocks noGrp="1" noChangeArrowheads="1"/>
          </p:cNvSpPr>
          <p:nvPr>
            <p:ph type="body" idx="1"/>
          </p:nvPr>
        </p:nvSpPr>
        <p:spPr>
          <a:xfrm>
            <a:off x="250825" y="1052736"/>
            <a:ext cx="8642350" cy="4608512"/>
          </a:xfrm>
        </p:spPr>
        <p:style>
          <a:lnRef idx="2">
            <a:schemeClr val="accent5"/>
          </a:lnRef>
          <a:fillRef idx="1">
            <a:schemeClr val="lt1"/>
          </a:fillRef>
          <a:effectRef idx="0">
            <a:schemeClr val="accent5"/>
          </a:effectRef>
          <a:fontRef idx="minor">
            <a:schemeClr val="dk1"/>
          </a:fontRef>
        </p:style>
        <p:txBody>
          <a:bodyPr anchor="ctr"/>
          <a:lstStyle/>
          <a:p>
            <a:pPr marL="808038" indent="-363538"/>
            <a:r>
              <a:rPr lang="ms-MY" sz="2400" dirty="0" smtClean="0">
                <a:solidFill>
                  <a:srgbClr val="C00000"/>
                </a:solidFill>
              </a:rPr>
              <a:t>Anatomi</a:t>
            </a:r>
          </a:p>
          <a:p>
            <a:pPr marL="1208088" lvl="1" indent="-363538">
              <a:buFont typeface="Wingdings" pitchFamily="2" charset="2"/>
              <a:buChar char="§"/>
            </a:pPr>
            <a:r>
              <a:rPr lang="ms-MY" sz="2000" dirty="0" smtClean="0"/>
              <a:t>Bentuk </a:t>
            </a:r>
            <a:r>
              <a:rPr lang="ms-MY" sz="2000" dirty="0"/>
              <a:t>struktur manusia banyak dipelajari daripada </a:t>
            </a:r>
            <a:r>
              <a:rPr lang="ms-MY" sz="2000" dirty="0" smtClean="0"/>
              <a:t>monyet besar yang </a:t>
            </a:r>
            <a:r>
              <a:rPr lang="ms-MY" sz="2000" dirty="0"/>
              <a:t>diimport khas untuk pembelajaran</a:t>
            </a:r>
            <a:r>
              <a:rPr lang="ms-MY" sz="2000" dirty="0" smtClean="0"/>
              <a:t>. </a:t>
            </a:r>
            <a:r>
              <a:rPr lang="ms-MY" sz="2000" i="1" dirty="0" smtClean="0">
                <a:solidFill>
                  <a:srgbClr val="0070C0"/>
                </a:solidFill>
              </a:rPr>
              <a:t>Abdullatif </a:t>
            </a:r>
            <a:r>
              <a:rPr lang="ms-MY" sz="2000" i="1" dirty="0">
                <a:solidFill>
                  <a:srgbClr val="0070C0"/>
                </a:solidFill>
              </a:rPr>
              <a:t>el-Baghdadi</a:t>
            </a:r>
            <a:r>
              <a:rPr lang="ms-MY" sz="2000" dirty="0"/>
              <a:t> (1161-1231M) banyak mempelajari bentuk tulang-tulang dengan menggunakan ribuan kumpulan tulang manusia yang dijumpai di suatu daerah</a:t>
            </a:r>
            <a:r>
              <a:rPr lang="ms-MY" sz="2000" dirty="0" smtClean="0"/>
              <a:t>. Beliau </a:t>
            </a:r>
            <a:r>
              <a:rPr lang="ms-MY" sz="2000" dirty="0"/>
              <a:t>mempunyai perbezaan pendapat dengan </a:t>
            </a:r>
            <a:r>
              <a:rPr lang="ms-MY" sz="2000" i="1" dirty="0">
                <a:solidFill>
                  <a:srgbClr val="0070C0"/>
                </a:solidFill>
              </a:rPr>
              <a:t>Galen</a:t>
            </a:r>
            <a:r>
              <a:rPr lang="ms-MY" sz="2000" dirty="0">
                <a:solidFill>
                  <a:srgbClr val="0070C0"/>
                </a:solidFill>
              </a:rPr>
              <a:t> </a:t>
            </a:r>
            <a:r>
              <a:rPr lang="ms-MY" sz="2000" dirty="0"/>
              <a:t>sebelumnya, tentang tulang sakrum</a:t>
            </a:r>
            <a:r>
              <a:rPr lang="ms-MY" sz="2000" dirty="0" smtClean="0"/>
              <a:t>. </a:t>
            </a:r>
            <a:r>
              <a:rPr lang="ms-MY" sz="2000" i="1" dirty="0" smtClean="0">
                <a:solidFill>
                  <a:srgbClr val="0070C0"/>
                </a:solidFill>
              </a:rPr>
              <a:t>Abdullatif</a:t>
            </a:r>
            <a:r>
              <a:rPr lang="ms-MY" sz="2000" dirty="0" smtClean="0"/>
              <a:t> </a:t>
            </a:r>
            <a:r>
              <a:rPr lang="ms-MY" sz="2000" dirty="0"/>
              <a:t>memperbetulkan kesilapan </a:t>
            </a:r>
            <a:r>
              <a:rPr lang="ms-MY" sz="2000" i="1" dirty="0">
                <a:solidFill>
                  <a:srgbClr val="0070C0"/>
                </a:solidFill>
              </a:rPr>
              <a:t>Galen</a:t>
            </a:r>
            <a:r>
              <a:rPr lang="ms-MY" sz="2000" dirty="0">
                <a:solidFill>
                  <a:srgbClr val="0070C0"/>
                </a:solidFill>
              </a:rPr>
              <a:t> </a:t>
            </a:r>
            <a:r>
              <a:rPr lang="ms-MY" sz="2000" dirty="0"/>
              <a:t>dan mengutarakan bahawa tulang sakrum terbentuk daripada cantuman-cantuman beberapa tulang.</a:t>
            </a:r>
            <a:endParaRPr lang="ms-MY" sz="2000" dirty="0" smtClean="0">
              <a:solidFill>
                <a:schemeClr val="tx1"/>
              </a:solidFill>
            </a:endParaRPr>
          </a:p>
        </p:txBody>
      </p:sp>
    </p:spTree>
    <p:extLst>
      <p:ext uri="{BB962C8B-B14F-4D97-AF65-F5344CB8AC3E}">
        <p14:creationId xmlns:p14="http://schemas.microsoft.com/office/powerpoint/2010/main" val="1115136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Cont...</a:t>
            </a:r>
            <a:endParaRPr lang="es-ES" dirty="0">
              <a:ln>
                <a:solidFill>
                  <a:srgbClr val="CCFF66"/>
                </a:solidFill>
              </a:ln>
            </a:endParaRPr>
          </a:p>
        </p:txBody>
      </p:sp>
      <p:sp>
        <p:nvSpPr>
          <p:cNvPr id="51203" name="Rectangle 3"/>
          <p:cNvSpPr>
            <a:spLocks noGrp="1" noChangeArrowheads="1"/>
          </p:cNvSpPr>
          <p:nvPr>
            <p:ph type="body" idx="1"/>
          </p:nvPr>
        </p:nvSpPr>
        <p:spPr>
          <a:xfrm>
            <a:off x="250825" y="1052736"/>
            <a:ext cx="8642350" cy="4608512"/>
          </a:xfrm>
        </p:spPr>
        <p:style>
          <a:lnRef idx="2">
            <a:schemeClr val="accent5"/>
          </a:lnRef>
          <a:fillRef idx="1">
            <a:schemeClr val="lt1"/>
          </a:fillRef>
          <a:effectRef idx="0">
            <a:schemeClr val="accent5"/>
          </a:effectRef>
          <a:fontRef idx="minor">
            <a:schemeClr val="dk1"/>
          </a:fontRef>
        </p:style>
        <p:txBody>
          <a:bodyPr anchor="ctr"/>
          <a:lstStyle/>
          <a:p>
            <a:pPr marL="808038" indent="-363538"/>
            <a:r>
              <a:rPr lang="ms-MY" sz="2400" dirty="0" smtClean="0">
                <a:solidFill>
                  <a:srgbClr val="C00000"/>
                </a:solidFill>
              </a:rPr>
              <a:t>Ortopedik </a:t>
            </a:r>
            <a:r>
              <a:rPr lang="ms-MY" sz="2400" dirty="0" smtClean="0">
                <a:solidFill>
                  <a:schemeClr val="tx1"/>
                </a:solidFill>
              </a:rPr>
              <a:t>(Berkaitan dengan Tulang)</a:t>
            </a:r>
          </a:p>
          <a:p>
            <a:pPr marL="1208088" lvl="1" indent="-363538">
              <a:buFont typeface="Wingdings" pitchFamily="2" charset="2"/>
              <a:buChar char="§"/>
            </a:pPr>
            <a:r>
              <a:rPr lang="ms-MY" sz="2000" dirty="0" smtClean="0"/>
              <a:t>Banyak </a:t>
            </a:r>
            <a:r>
              <a:rPr lang="ms-MY" sz="2000" dirty="0"/>
              <a:t>pula huraian yang dibuat tentang patah </a:t>
            </a:r>
            <a:r>
              <a:rPr lang="ms-MY" sz="2000" dirty="0" smtClean="0"/>
              <a:t>tulang dan terseliuh. Teknik-teknik </a:t>
            </a:r>
            <a:r>
              <a:rPr lang="ms-MY" sz="2000" dirty="0"/>
              <a:t>untuk membentulkan balik tulang yang terseliuh daripada </a:t>
            </a:r>
            <a:r>
              <a:rPr lang="ms-MY" sz="2000" dirty="0" smtClean="0"/>
              <a:t>sendinya </a:t>
            </a:r>
            <a:r>
              <a:rPr lang="ms-MY" sz="2000" dirty="0"/>
              <a:t>dihuraikan dengan baik di dalam kitab-kitab surgeri</a:t>
            </a:r>
            <a:r>
              <a:rPr lang="ms-MY" sz="2000" dirty="0" smtClean="0"/>
              <a:t>. Mereka </a:t>
            </a:r>
            <a:r>
              <a:rPr lang="ms-MY" sz="2000" dirty="0"/>
              <a:t>mengetahui bagaimana hendak membetulkan tulang patah, yang dibebatkan dengan menggunakan kayu atau acuan plaster yang diperbuat daripada habuk batu dan gandum.'Plaster of paris' (P.O.P) yang digunakan sekarang hanya telah dicipta pada 1877M.</a:t>
            </a:r>
            <a:endParaRPr lang="ms-MY" sz="2000" dirty="0" smtClean="0">
              <a:solidFill>
                <a:schemeClr val="tx1"/>
              </a:solidFill>
            </a:endParaRPr>
          </a:p>
        </p:txBody>
      </p:sp>
    </p:spTree>
    <p:extLst>
      <p:ext uri="{BB962C8B-B14F-4D97-AF65-F5344CB8AC3E}">
        <p14:creationId xmlns:p14="http://schemas.microsoft.com/office/powerpoint/2010/main" val="194091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Cont...</a:t>
            </a:r>
            <a:endParaRPr lang="es-ES" dirty="0">
              <a:ln>
                <a:solidFill>
                  <a:srgbClr val="CCFF66"/>
                </a:solidFill>
              </a:ln>
            </a:endParaRPr>
          </a:p>
        </p:txBody>
      </p:sp>
      <p:sp>
        <p:nvSpPr>
          <p:cNvPr id="51203" name="Rectangle 3"/>
          <p:cNvSpPr>
            <a:spLocks noGrp="1" noChangeArrowheads="1"/>
          </p:cNvSpPr>
          <p:nvPr>
            <p:ph type="body" idx="1"/>
          </p:nvPr>
        </p:nvSpPr>
        <p:spPr>
          <a:xfrm>
            <a:off x="250825" y="1052736"/>
            <a:ext cx="8642350" cy="4608512"/>
          </a:xfrm>
        </p:spPr>
        <p:style>
          <a:lnRef idx="2">
            <a:schemeClr val="accent5"/>
          </a:lnRef>
          <a:fillRef idx="1">
            <a:schemeClr val="lt1"/>
          </a:fillRef>
          <a:effectRef idx="0">
            <a:schemeClr val="accent5"/>
          </a:effectRef>
          <a:fontRef idx="minor">
            <a:schemeClr val="dk1"/>
          </a:fontRef>
        </p:style>
        <p:txBody>
          <a:bodyPr anchor="ctr"/>
          <a:lstStyle/>
          <a:p>
            <a:pPr marL="808038" indent="-363538"/>
            <a:r>
              <a:rPr lang="ms-MY" sz="2400" dirty="0" smtClean="0">
                <a:solidFill>
                  <a:srgbClr val="C00000"/>
                </a:solidFill>
              </a:rPr>
              <a:t>Anestetik</a:t>
            </a:r>
          </a:p>
          <a:p>
            <a:pPr marL="1208088" lvl="1" indent="-363538">
              <a:buFont typeface="Wingdings" pitchFamily="2" charset="2"/>
              <a:buChar char="§"/>
            </a:pPr>
            <a:r>
              <a:rPr lang="en-US" sz="1800" dirty="0" err="1" smtClean="0">
                <a:solidFill>
                  <a:schemeClr val="tx1"/>
                </a:solidFill>
              </a:rPr>
              <a:t>Pembiusan</a:t>
            </a:r>
            <a:r>
              <a:rPr lang="en-US" sz="1800" dirty="0" smtClean="0">
                <a:solidFill>
                  <a:schemeClr val="tx1"/>
                </a:solidFill>
              </a:rPr>
              <a:t> </a:t>
            </a:r>
            <a:r>
              <a:rPr lang="ms-MY" sz="1800" dirty="0" smtClean="0"/>
              <a:t>telah </a:t>
            </a:r>
            <a:r>
              <a:rPr lang="ms-MY" sz="1800" dirty="0"/>
              <a:t>dapat dijalankan untuk pembedahan </a:t>
            </a:r>
            <a:r>
              <a:rPr lang="ms-MY" sz="1800" dirty="0" smtClean="0"/>
              <a:t>dengan </a:t>
            </a:r>
            <a:r>
              <a:rPr lang="ms-MY" sz="1800" dirty="0"/>
              <a:t>menggunakan campuran Zoari, candu, manrake &amp; hyocyamus dan diberi secara </a:t>
            </a:r>
            <a:r>
              <a:rPr lang="ms-MY" sz="1800" dirty="0" smtClean="0"/>
              <a:t>sedutan.</a:t>
            </a:r>
          </a:p>
          <a:p>
            <a:pPr marL="1208088" lvl="1" indent="-363538">
              <a:buFont typeface="Wingdings" pitchFamily="2" charset="2"/>
              <a:buChar char="§"/>
            </a:pPr>
            <a:endParaRPr lang="en-US" sz="2000" dirty="0">
              <a:solidFill>
                <a:schemeClr val="tx1"/>
              </a:solidFill>
            </a:endParaRPr>
          </a:p>
          <a:p>
            <a:pPr marL="808038" indent="-363538">
              <a:buFont typeface="Arial" pitchFamily="34" charset="0"/>
              <a:buChar char="•"/>
            </a:pPr>
            <a:r>
              <a:rPr lang="ms-MY" sz="2400" dirty="0" smtClean="0">
                <a:solidFill>
                  <a:srgbClr val="C00000"/>
                </a:solidFill>
              </a:rPr>
              <a:t>Farmakologi</a:t>
            </a:r>
          </a:p>
          <a:p>
            <a:pPr marL="1208088" lvl="1" indent="-363538">
              <a:buFont typeface="Wingdings" pitchFamily="2" charset="2"/>
              <a:buChar char="§"/>
            </a:pPr>
            <a:r>
              <a:rPr lang="ms-MY" sz="1800" dirty="0"/>
              <a:t>Bentuk dan penyediaan ubat </a:t>
            </a:r>
            <a:r>
              <a:rPr lang="ms-MY" sz="1800" dirty="0" smtClean="0"/>
              <a:t>diperkenalkan dengan </a:t>
            </a:r>
            <a:r>
              <a:rPr lang="ms-MY" sz="1800" dirty="0"/>
              <a:t>secara rebusan, pendebuan, penyulingan, basuhan, larutan, salap, sublimasi dan lain-lain</a:t>
            </a:r>
            <a:r>
              <a:rPr lang="ms-MY" sz="1800" dirty="0" smtClean="0"/>
              <a:t>. Bahkan</a:t>
            </a:r>
            <a:r>
              <a:rPr lang="ms-MY" sz="1800" dirty="0"/>
              <a:t>, ada juga ubat yang </a:t>
            </a:r>
            <a:r>
              <a:rPr lang="ms-MY" sz="1800" dirty="0" smtClean="0"/>
              <a:t>diberi </a:t>
            </a:r>
            <a:r>
              <a:rPr lang="ms-MY" sz="1800" dirty="0"/>
              <a:t>secara supositori (melalui anus</a:t>
            </a:r>
            <a:r>
              <a:rPr lang="ms-MY" sz="1800" dirty="0" smtClean="0"/>
              <a:t>), </a:t>
            </a:r>
            <a:r>
              <a:rPr lang="ms-MY" sz="1800" dirty="0"/>
              <a:t>dan melalui pundi kencing</a:t>
            </a:r>
            <a:r>
              <a:rPr lang="ms-MY" sz="1800" dirty="0" smtClean="0"/>
              <a:t>. Senarai </a:t>
            </a:r>
            <a:r>
              <a:rPr lang="ms-MY" sz="1800" dirty="0"/>
              <a:t>ubat-ubatan dan farmokologi telah dimuatkan di dalam kitab-kitab yang terkenal seperti al-Hawi (oleh </a:t>
            </a:r>
            <a:r>
              <a:rPr lang="ms-MY" sz="1800" i="1" dirty="0">
                <a:solidFill>
                  <a:srgbClr val="0070C0"/>
                </a:solidFill>
              </a:rPr>
              <a:t>al-Razi</a:t>
            </a:r>
            <a:r>
              <a:rPr lang="ms-MY" sz="1800" dirty="0"/>
              <a:t>, 830 jenis) , al-Saydalah (oleh </a:t>
            </a:r>
            <a:r>
              <a:rPr lang="ms-MY" sz="1800" i="1" dirty="0">
                <a:solidFill>
                  <a:srgbClr val="0070C0"/>
                </a:solidFill>
              </a:rPr>
              <a:t>al-Biruni</a:t>
            </a:r>
            <a:r>
              <a:rPr lang="ms-MY" sz="1800" dirty="0"/>
              <a:t>, 850 jenis) , al-Mughani filawiyat al-Mufradah (oleh </a:t>
            </a:r>
            <a:r>
              <a:rPr lang="ms-MY" sz="1800" i="1" dirty="0">
                <a:solidFill>
                  <a:srgbClr val="0070C0"/>
                </a:solidFill>
              </a:rPr>
              <a:t>al-Baitar</a:t>
            </a:r>
            <a:r>
              <a:rPr lang="ms-MY" sz="1800" dirty="0"/>
              <a:t>, 1400 jenis) , al-Qanun (oleh </a:t>
            </a:r>
            <a:r>
              <a:rPr lang="ms-MY" sz="1800" i="1" dirty="0">
                <a:solidFill>
                  <a:srgbClr val="0070C0"/>
                </a:solidFill>
              </a:rPr>
              <a:t>Ibn Sina</a:t>
            </a:r>
            <a:r>
              <a:rPr lang="ms-MY" sz="1800" dirty="0"/>
              <a:t>, 760 jenis) dan oleh </a:t>
            </a:r>
            <a:r>
              <a:rPr lang="ms-MY" sz="1800" i="1" dirty="0">
                <a:solidFill>
                  <a:srgbClr val="0070C0"/>
                </a:solidFill>
              </a:rPr>
              <a:t>al-Kindi</a:t>
            </a:r>
            <a:r>
              <a:rPr lang="ms-MY" sz="1800" dirty="0"/>
              <a:t> dan </a:t>
            </a:r>
            <a:r>
              <a:rPr lang="ms-MY" sz="1800" i="1" dirty="0">
                <a:solidFill>
                  <a:srgbClr val="0070C0"/>
                </a:solidFill>
              </a:rPr>
              <a:t>al-Zahrawi</a:t>
            </a:r>
            <a:r>
              <a:rPr lang="ms-MY" sz="1800" dirty="0" smtClean="0"/>
              <a:t>.</a:t>
            </a:r>
            <a:endParaRPr lang="ms-MY" sz="2000" dirty="0" smtClean="0">
              <a:solidFill>
                <a:schemeClr val="tx1"/>
              </a:solidFill>
            </a:endParaRPr>
          </a:p>
        </p:txBody>
      </p:sp>
    </p:spTree>
    <p:extLst>
      <p:ext uri="{BB962C8B-B14F-4D97-AF65-F5344CB8AC3E}">
        <p14:creationId xmlns:p14="http://schemas.microsoft.com/office/powerpoint/2010/main" val="146871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lum/>
            <a:extLst>
              <a:ext uri="{BEBA8EAE-BF5A-486C-A8C5-ECC9F3942E4B}">
                <a14:imgProps xmlns:a14="http://schemas.microsoft.com/office/drawing/2010/main">
                  <a14:imgLayer r:embed="rId3">
                    <a14:imgEffect>
                      <a14:colorTemperature colorTemp="637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274638"/>
            <a:ext cx="8569325" cy="778098"/>
          </a:xfrm>
        </p:spPr>
        <p:txBody>
          <a:bodyPr/>
          <a:lstStyle/>
          <a:p>
            <a:r>
              <a:rPr lang="ms-MY" sz="3600" dirty="0" smtClean="0">
                <a:ln w="18415" cmpd="sng">
                  <a:solidFill>
                    <a:srgbClr val="FFC000"/>
                  </a:solidFill>
                  <a:prstDash val="solid"/>
                </a:ln>
                <a:solidFill>
                  <a:srgbClr val="FFE285"/>
                </a:solidFill>
                <a:effectLst>
                  <a:outerShdw blurRad="63500" dir="3600000" algn="tl" rotWithShape="0">
                    <a:srgbClr val="000000">
                      <a:alpha val="70000"/>
                    </a:srgbClr>
                  </a:outerShdw>
                </a:effectLst>
              </a:rPr>
              <a:t>Tokoh-Tokoh Perubatan Islam</a:t>
            </a:r>
            <a:endParaRPr lang="es-ES" dirty="0">
              <a:ln>
                <a:solidFill>
                  <a:srgbClr val="CCFF66"/>
                </a:solidFill>
              </a:ln>
            </a:endParaRPr>
          </a:p>
        </p:txBody>
      </p:sp>
      <p:sp>
        <p:nvSpPr>
          <p:cNvPr id="51203" name="Rectangle 3"/>
          <p:cNvSpPr>
            <a:spLocks noGrp="1" noChangeArrowheads="1"/>
          </p:cNvSpPr>
          <p:nvPr>
            <p:ph type="body" idx="1"/>
          </p:nvPr>
        </p:nvSpPr>
        <p:spPr>
          <a:xfrm>
            <a:off x="251520" y="1196752"/>
            <a:ext cx="6193383" cy="4608512"/>
          </a:xfrm>
        </p:spPr>
        <p:style>
          <a:lnRef idx="2">
            <a:schemeClr val="accent5"/>
          </a:lnRef>
          <a:fillRef idx="1">
            <a:schemeClr val="lt1"/>
          </a:fillRef>
          <a:effectRef idx="0">
            <a:schemeClr val="accent5"/>
          </a:effectRef>
          <a:fontRef idx="minor">
            <a:schemeClr val="dk1"/>
          </a:fontRef>
        </p:style>
        <p:txBody>
          <a:bodyPr anchor="ctr"/>
          <a:lstStyle/>
          <a:p>
            <a:pPr defTabSz="488950"/>
            <a:r>
              <a:rPr lang="ms-MY" sz="2000" u="sng" dirty="0"/>
              <a:t>Al-Kindi (185-252H)</a:t>
            </a:r>
            <a:endParaRPr lang="ms-MY" sz="2000" dirty="0"/>
          </a:p>
          <a:p>
            <a:pPr lvl="1" defTabSz="488950">
              <a:buFont typeface="Wingdings" pitchFamily="2" charset="2"/>
              <a:buChar char="§"/>
            </a:pPr>
            <a:r>
              <a:rPr lang="ms-MY" sz="1600" b="1" dirty="0" smtClean="0"/>
              <a:t>Nama </a:t>
            </a:r>
            <a:r>
              <a:rPr lang="ms-MY" sz="1600" b="1" dirty="0"/>
              <a:t>Penuh</a:t>
            </a:r>
            <a:r>
              <a:rPr lang="ms-MY" sz="1600" dirty="0"/>
              <a:t> </a:t>
            </a:r>
            <a:r>
              <a:rPr lang="ms-MY" sz="1600" b="1" dirty="0"/>
              <a:t>:</a:t>
            </a:r>
            <a:r>
              <a:rPr lang="ms-MY" sz="1600" dirty="0"/>
              <a:t> Abu Yusuf, Ya 'kub Ibn Ishak as-Sabbah, Ibn Umran, Ibn Al-Asha 'ath, Ibn Kays, Al-Kindi.</a:t>
            </a:r>
          </a:p>
          <a:p>
            <a:pPr lvl="1" defTabSz="488950">
              <a:buFont typeface="Wingdings" pitchFamily="2" charset="2"/>
              <a:buChar char="§"/>
            </a:pPr>
            <a:r>
              <a:rPr lang="ms-MY" sz="1600" b="1" dirty="0"/>
              <a:t>Nama Barat : </a:t>
            </a:r>
            <a:r>
              <a:rPr lang="ms-MY" sz="1600" dirty="0"/>
              <a:t>Alkindus</a:t>
            </a:r>
          </a:p>
          <a:p>
            <a:pPr lvl="1" defTabSz="488950">
              <a:buFont typeface="Wingdings" pitchFamily="2" charset="2"/>
              <a:buChar char="§"/>
            </a:pPr>
            <a:r>
              <a:rPr lang="ms-MY" sz="1600" b="1" dirty="0"/>
              <a:t>Tempat lahir : </a:t>
            </a:r>
            <a:r>
              <a:rPr lang="ms-MY" sz="1600" dirty="0"/>
              <a:t> Kufah</a:t>
            </a:r>
          </a:p>
          <a:p>
            <a:pPr lvl="1" defTabSz="488950">
              <a:buFont typeface="Wingdings" pitchFamily="2" charset="2"/>
              <a:buChar char="§"/>
            </a:pPr>
            <a:r>
              <a:rPr lang="ms-MY" sz="1600" b="1" dirty="0"/>
              <a:t>Latar belakang Ringkas :</a:t>
            </a:r>
            <a:r>
              <a:rPr lang="ms-MY" sz="1600" dirty="0"/>
              <a:t> Ayahnya seorang Amir kota itu. Terkenal dalam filasat, kedoktoran, dan pelbagai bidang.</a:t>
            </a:r>
          </a:p>
          <a:p>
            <a:pPr lvl="1" defTabSz="488950">
              <a:buFont typeface="Wingdings" pitchFamily="2" charset="2"/>
              <a:buChar char="§"/>
            </a:pPr>
            <a:r>
              <a:rPr lang="ms-MY" sz="1600" b="1" dirty="0"/>
              <a:t>Sumbangan : </a:t>
            </a:r>
            <a:r>
              <a:rPr lang="ms-MY" sz="1600" dirty="0"/>
              <a:t>Beliau telah menulis beberapa kitab mengenai bahan makanan, ubat-ubatan, cara menyembuhkan penyakit kuning, cara mengubati sakit perut serta teori-teori tentang ilmu perubatan. </a:t>
            </a:r>
          </a:p>
          <a:p>
            <a:pPr marL="808038" indent="-363538" defTabSz="488950"/>
            <a:endParaRPr lang="ms-MY" sz="2000" dirty="0" smtClean="0">
              <a:solidFill>
                <a:schemeClr val="tx1"/>
              </a:solidFill>
            </a:endParaRPr>
          </a:p>
        </p:txBody>
      </p:sp>
      <p:pic>
        <p:nvPicPr>
          <p:cNvPr id="7" name="Picture 2" descr="C:\Users\Mandrx\Desktop\CTU\Gambar2\Al-kind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1988840"/>
            <a:ext cx="2119972" cy="2920520"/>
          </a:xfrm>
          <a:prstGeom prst="rect">
            <a:avLst/>
          </a:prstGeom>
        </p:spPr>
        <p:style>
          <a:lnRef idx="3">
            <a:schemeClr val="lt1"/>
          </a:lnRef>
          <a:fillRef idx="1">
            <a:schemeClr val="accent3"/>
          </a:fillRef>
          <a:effectRef idx="1">
            <a:schemeClr val="accent3"/>
          </a:effectRef>
          <a:fontRef idx="minor">
            <a:schemeClr val="lt1"/>
          </a:fontRef>
        </p:style>
      </p:pic>
    </p:spTree>
    <p:extLst>
      <p:ext uri="{BB962C8B-B14F-4D97-AF65-F5344CB8AC3E}">
        <p14:creationId xmlns:p14="http://schemas.microsoft.com/office/powerpoint/2010/main" val="17518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614</TotalTime>
  <Words>1283</Words>
  <Application>Microsoft Office PowerPoint</Application>
  <PresentationFormat>On-screen Show (4:3)</PresentationFormat>
  <Paragraphs>77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Diseño predeterminado</vt:lpstr>
      <vt:lpstr>PowerPoint Presentation</vt:lpstr>
      <vt:lpstr>Mengenai Perubatan Islam</vt:lpstr>
      <vt:lpstr>Kemajuan yang dicapai dalam Perubatan</vt:lpstr>
      <vt:lpstr>Cont...</vt:lpstr>
      <vt:lpstr>Cont...</vt:lpstr>
      <vt:lpstr>Cont...</vt:lpstr>
      <vt:lpstr>Cont...</vt:lpstr>
      <vt:lpstr>Cont...</vt:lpstr>
      <vt:lpstr>Tokoh-Tokoh Perubatan Islam</vt:lpstr>
      <vt:lpstr>Tokoh-Tokoh Perubatan Islam</vt:lpstr>
      <vt:lpstr>Tokoh-Tokoh Perubatan Islam</vt:lpstr>
      <vt:lpstr>Tokoh-Tokoh Perubatan Islam</vt:lpstr>
      <vt:lpstr>Tokoh-Tokoh Perubatan Islam</vt:lpstr>
      <vt:lpstr>PowerPoint Presentation</vt:lpstr>
    </vt:vector>
  </TitlesOfParts>
  <Company>Siracusa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Mariajose</dc:creator>
  <cp:lastModifiedBy>Mandrx</cp:lastModifiedBy>
  <cp:revision>249</cp:revision>
  <dcterms:created xsi:type="dcterms:W3CDTF">2008-10-16T00:38:52Z</dcterms:created>
  <dcterms:modified xsi:type="dcterms:W3CDTF">2011-02-20T09:55:09Z</dcterms:modified>
</cp:coreProperties>
</file>