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theme/themeOverride1.xml" ContentType="application/vnd.openxmlformats-officedocument.themeOverride+xml"/>
  <Override PartName="/ppt/charts/chart22.xml" ContentType="application/vnd.openxmlformats-officedocument.drawingml.chart+xml"/>
  <Override PartName="/ppt/notesSlides/notesSlide6.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4.xml" ContentType="application/vnd.openxmlformats-officedocument.presentationml.notesSlide+xml"/>
  <Override PartName="/ppt/charts/chart32.xml" ContentType="application/vnd.openxmlformats-officedocument.drawingml.char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3.xml" ContentType="application/vnd.openxmlformats-officedocument.drawingml.chart+xml"/>
  <Override PartName="/ppt/drawings/drawing2.xml" ContentType="application/vnd.openxmlformats-officedocument.drawingml.chartshape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4.xml" ContentType="application/vnd.openxmlformats-officedocument.drawingml.chart+xml"/>
  <Override PartName="/ppt/drawings/drawing3.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2"/>
  </p:notesMasterIdLst>
  <p:sldIdLst>
    <p:sldId id="318" r:id="rId2"/>
    <p:sldId id="920" r:id="rId3"/>
    <p:sldId id="919" r:id="rId4"/>
    <p:sldId id="917" r:id="rId5"/>
    <p:sldId id="775" r:id="rId6"/>
    <p:sldId id="774" r:id="rId7"/>
    <p:sldId id="1030" r:id="rId8"/>
    <p:sldId id="1037" r:id="rId9"/>
    <p:sldId id="1038" r:id="rId10"/>
    <p:sldId id="903" r:id="rId11"/>
    <p:sldId id="776" r:id="rId12"/>
    <p:sldId id="901" r:id="rId13"/>
    <p:sldId id="900" r:id="rId14"/>
    <p:sldId id="899" r:id="rId15"/>
    <p:sldId id="918" r:id="rId16"/>
    <p:sldId id="455" r:id="rId17"/>
    <p:sldId id="457" r:id="rId18"/>
    <p:sldId id="458" r:id="rId19"/>
    <p:sldId id="459" r:id="rId20"/>
    <p:sldId id="460" r:id="rId21"/>
    <p:sldId id="1033" r:id="rId22"/>
    <p:sldId id="1034" r:id="rId23"/>
    <p:sldId id="1035" r:id="rId24"/>
    <p:sldId id="461" r:id="rId25"/>
    <p:sldId id="468" r:id="rId26"/>
    <p:sldId id="469" r:id="rId27"/>
    <p:sldId id="473" r:id="rId28"/>
    <p:sldId id="474" r:id="rId29"/>
    <p:sldId id="609" r:id="rId30"/>
    <p:sldId id="990" r:id="rId31"/>
    <p:sldId id="981" r:id="rId32"/>
    <p:sldId id="982" r:id="rId33"/>
    <p:sldId id="983" r:id="rId34"/>
    <p:sldId id="984" r:id="rId35"/>
    <p:sldId id="985" r:id="rId36"/>
    <p:sldId id="986" r:id="rId37"/>
    <p:sldId id="987" r:id="rId38"/>
    <p:sldId id="988" r:id="rId39"/>
    <p:sldId id="989" r:id="rId40"/>
    <p:sldId id="954" r:id="rId41"/>
    <p:sldId id="955" r:id="rId42"/>
    <p:sldId id="956" r:id="rId43"/>
    <p:sldId id="957" r:id="rId44"/>
    <p:sldId id="967" r:id="rId45"/>
    <p:sldId id="968" r:id="rId46"/>
    <p:sldId id="958" r:id="rId47"/>
    <p:sldId id="959" r:id="rId48"/>
    <p:sldId id="960" r:id="rId49"/>
    <p:sldId id="961" r:id="rId50"/>
    <p:sldId id="1031" r:id="rId51"/>
    <p:sldId id="1032" r:id="rId52"/>
    <p:sldId id="962" r:id="rId53"/>
    <p:sldId id="963" r:id="rId54"/>
    <p:sldId id="964" r:id="rId55"/>
    <p:sldId id="477" r:id="rId56"/>
    <p:sldId id="935" r:id="rId57"/>
    <p:sldId id="936" r:id="rId58"/>
    <p:sldId id="938" r:id="rId59"/>
    <p:sldId id="939" r:id="rId60"/>
    <p:sldId id="940" r:id="rId61"/>
    <p:sldId id="942" r:id="rId62"/>
    <p:sldId id="943" r:id="rId63"/>
    <p:sldId id="944" r:id="rId64"/>
    <p:sldId id="945" r:id="rId65"/>
    <p:sldId id="950" r:id="rId66"/>
    <p:sldId id="951" r:id="rId67"/>
    <p:sldId id="972" r:id="rId68"/>
    <p:sldId id="973" r:id="rId69"/>
    <p:sldId id="974" r:id="rId70"/>
    <p:sldId id="946" r:id="rId71"/>
    <p:sldId id="1015" r:id="rId72"/>
    <p:sldId id="993" r:id="rId73"/>
    <p:sldId id="994" r:id="rId74"/>
    <p:sldId id="1017" r:id="rId75"/>
    <p:sldId id="1018" r:id="rId76"/>
    <p:sldId id="1019" r:id="rId77"/>
    <p:sldId id="1020" r:id="rId78"/>
    <p:sldId id="995" r:id="rId79"/>
    <p:sldId id="996" r:id="rId80"/>
    <p:sldId id="1021" r:id="rId81"/>
    <p:sldId id="997" r:id="rId82"/>
    <p:sldId id="998" r:id="rId83"/>
    <p:sldId id="999" r:id="rId84"/>
    <p:sldId id="1000" r:id="rId85"/>
    <p:sldId id="1001" r:id="rId86"/>
    <p:sldId id="1002" r:id="rId87"/>
    <p:sldId id="1003" r:id="rId88"/>
    <p:sldId id="1004" r:id="rId89"/>
    <p:sldId id="1005" r:id="rId90"/>
    <p:sldId id="1006" r:id="rId91"/>
    <p:sldId id="1007" r:id="rId92"/>
    <p:sldId id="1008" r:id="rId93"/>
    <p:sldId id="1009" r:id="rId94"/>
    <p:sldId id="1010" r:id="rId95"/>
    <p:sldId id="1011" r:id="rId96"/>
    <p:sldId id="1012" r:id="rId97"/>
    <p:sldId id="1022" r:id="rId98"/>
    <p:sldId id="966" r:id="rId99"/>
    <p:sldId id="949" r:id="rId100"/>
    <p:sldId id="906" r:id="rId101"/>
    <p:sldId id="953" r:id="rId102"/>
    <p:sldId id="947" r:id="rId103"/>
    <p:sldId id="948" r:id="rId104"/>
    <p:sldId id="975" r:id="rId105"/>
    <p:sldId id="976" r:id="rId106"/>
    <p:sldId id="971" r:id="rId107"/>
    <p:sldId id="965" r:id="rId108"/>
    <p:sldId id="1025" r:id="rId109"/>
    <p:sldId id="506" r:id="rId110"/>
    <p:sldId id="507" r:id="rId111"/>
    <p:sldId id="924" r:id="rId112"/>
    <p:sldId id="1036" r:id="rId113"/>
    <p:sldId id="1026" r:id="rId114"/>
    <p:sldId id="1028" r:id="rId115"/>
    <p:sldId id="508" r:id="rId116"/>
    <p:sldId id="925" r:id="rId117"/>
    <p:sldId id="540" r:id="rId118"/>
    <p:sldId id="541" r:id="rId119"/>
    <p:sldId id="542" r:id="rId120"/>
    <p:sldId id="969" r:id="rId121"/>
    <p:sldId id="970" r:id="rId122"/>
    <p:sldId id="977" r:id="rId123"/>
    <p:sldId id="978" r:id="rId124"/>
    <p:sldId id="979" r:id="rId125"/>
    <p:sldId id="980" r:id="rId126"/>
    <p:sldId id="730" r:id="rId127"/>
    <p:sldId id="731" r:id="rId128"/>
    <p:sldId id="737" r:id="rId129"/>
    <p:sldId id="735" r:id="rId130"/>
    <p:sldId id="736" r:id="rId131"/>
    <p:sldId id="568" r:id="rId132"/>
    <p:sldId id="1027" r:id="rId133"/>
    <p:sldId id="1039" r:id="rId134"/>
    <p:sldId id="1040" r:id="rId135"/>
    <p:sldId id="1041" r:id="rId136"/>
    <p:sldId id="1042" r:id="rId137"/>
    <p:sldId id="1050" r:id="rId138"/>
    <p:sldId id="1043" r:id="rId139"/>
    <p:sldId id="1048" r:id="rId140"/>
    <p:sldId id="1049" r:id="rId141"/>
    <p:sldId id="1054" r:id="rId142"/>
    <p:sldId id="1023" r:id="rId143"/>
    <p:sldId id="1024" r:id="rId144"/>
    <p:sldId id="991" r:id="rId145"/>
    <p:sldId id="992" r:id="rId146"/>
    <p:sldId id="1029" r:id="rId147"/>
    <p:sldId id="1051" r:id="rId148"/>
    <p:sldId id="1052" r:id="rId149"/>
    <p:sldId id="1053" r:id="rId150"/>
    <p:sldId id="1055" r:id="rId151"/>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42" autoAdjust="0"/>
    <p:restoredTop sz="94660" autoAdjust="0"/>
  </p:normalViewPr>
  <p:slideViewPr>
    <p:cSldViewPr>
      <p:cViewPr>
        <p:scale>
          <a:sx n="60" d="100"/>
          <a:sy n="60" d="100"/>
        </p:scale>
        <p:origin x="-1356" y="-156"/>
      </p:cViewPr>
      <p:guideLst>
        <p:guide orient="horz" pos="2160"/>
        <p:guide pos="2880"/>
      </p:guideLst>
    </p:cSldViewPr>
  </p:slideViewPr>
  <p:outlineViewPr>
    <p:cViewPr>
      <p:scale>
        <a:sx n="33" d="100"/>
        <a:sy n="33" d="100"/>
      </p:scale>
      <p:origin x="48" y="6180"/>
    </p:cViewPr>
  </p:outlineViewPr>
  <p:notesTextViewPr>
    <p:cViewPr>
      <p:scale>
        <a:sx n="1" d="1"/>
        <a:sy n="1" d="1"/>
      </p:scale>
      <p:origin x="0" y="0"/>
    </p:cViewPr>
  </p:notesTextViewPr>
  <p:sorterViewPr>
    <p:cViewPr>
      <p:scale>
        <a:sx n="70" d="100"/>
        <a:sy n="70" d="100"/>
      </p:scale>
      <p:origin x="0" y="676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ser\Documents\BPS\Penduduk%20graph%202010.xls"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Nov\_update_NUPTK_dec_2012\Data%20Guru%20Des.%202012\datarekap2012%20(21-12-2012)\1.%20JENJANG.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Nov\_update_NUPTK_dec_2012\Data%20Guru%20Des.%202012\datarekap2012%20(21-12-2012)\1.%20JENJANG.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Nov\_update_NUPTK_dec_2012\Data%20Guru%20Des.%202012\datarekap2012%20(21-12-2012)\REKAP%20NAS.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Nov\_update_NUPTK_dec_2012\Data%20Guru%20Des.%202012\datarekap2012%20(21-12-2012)\2.%20Kualifikasi.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Fujitsu\Desktop\UKA-UKA%20BADAN\UKA%20OKE\ANALISIS-21%20MARET%202012-ACACIA%20(Autosaved)-PERBAIKI.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VAIO\Documents\data%20uka.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VAIO\Documents\data%20uka.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Fujitsu\Desktop\UKA-UKA%20BADAN\UKA%20OKE\ANALISIS-21%20MARET%202012-ACACIA%20(Autosaved)-PERBAIKI.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HP\Documents\BPS\penduduk\Penduduk%20graph%202010.xls"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G:\PAPARAN%20MENDIKNAS\2012\Konferensi%20Pers%20UKA%2016%20Maret%202012\data%20UKA%20Edit%20Akhir.xlsx" TargetMode="External"/></Relationships>
</file>

<file path=ppt/charts/_rels/chart21.xml.rels><?xml version="1.0" encoding="UTF-8" standalone="yes"?>
<Relationships xmlns="http://schemas.openxmlformats.org/package/2006/relationships"><Relationship Id="rId2" Type="http://schemas.openxmlformats.org/officeDocument/2006/relationships/oleObject" Target="file:///K:\data%20uka.xlsx" TargetMode="External"/><Relationship Id="rId1" Type="http://schemas.openxmlformats.org/officeDocument/2006/relationships/themeOverride" Target="../theme/themeOverride1.xml"/></Relationships>
</file>

<file path=ppt/charts/_rels/chart22.xml.rels><?xml version="1.0" encoding="UTF-8" standalone="yes"?>
<Relationships xmlns="http://schemas.openxmlformats.org/package/2006/relationships"><Relationship Id="rId1" Type="http://schemas.openxmlformats.org/officeDocument/2006/relationships/oleObject" Target="file:///G:\data%20uka%20(4).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G:\PAPARAN%20MENDIKNAS\2012\Konferensi%20Pers%20UKA%2016%20Maret%202012\data%20uka%20rifan.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Rindang\Documents\TRIMSS%20and%20PISA.xlsx" TargetMode="External"/></Relationships>
</file>

<file path=ppt/charts/_rels/chart30.xml.rels><?xml version="1.0" encoding="UTF-8" standalone="yes"?>
<Relationships xmlns="http://schemas.openxmlformats.org/package/2006/relationships"><Relationship Id="rId1" Type="http://schemas.openxmlformats.org/officeDocument/2006/relationships/oleObject" Target="file:///C:\$$$ukg\reportkab2\LAPORAN%20Final%202012%2020112012.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C:\$$$ukg\ukgsmp9agustus\LAPORAN%20smp9agustus.xlsx" TargetMode="External"/></Relationships>
</file>

<file path=ppt/charts/_rels/chart32.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2.xml"/></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Rindang\Downloads\962012031P1G111.XLS" TargetMode="External"/></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Rindang\Downloads\962012031P1G110.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indang\Documents\TRIMSS%20and%20PISA.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Rindang\Documents\TRIMSS%20and%20PISA.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E:\DIKBUD\Tugas\121112\Sinkronisasi%20Mtk%20Indo%20-%20Korea%20-%20Kanad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Sheet2!$B$4</c:f>
              <c:strCache>
                <c:ptCount val="1"/>
                <c:pt idx="0">
                  <c:v>Jumlah</c:v>
                </c:pt>
              </c:strCache>
            </c:strRef>
          </c:tx>
          <c:invertIfNegative val="0"/>
          <c:dLbls>
            <c:dLbl>
              <c:idx val="0"/>
              <c:spPr/>
              <c:txPr>
                <a:bodyPr/>
                <a:lstStyle/>
                <a:p>
                  <a:pPr>
                    <a:defRPr lang="id-ID" sz="1050" b="1"/>
                  </a:pPr>
                  <a:endParaRPr lang="id-ID"/>
                </a:p>
              </c:txPr>
              <c:showLegendKey val="0"/>
              <c:showVal val="1"/>
              <c:showCatName val="0"/>
              <c:showSerName val="0"/>
              <c:showPercent val="0"/>
              <c:showBubbleSize val="0"/>
            </c:dLbl>
            <c:dLbl>
              <c:idx val="1"/>
              <c:spPr/>
              <c:txPr>
                <a:bodyPr/>
                <a:lstStyle/>
                <a:p>
                  <a:pPr>
                    <a:defRPr lang="id-ID" sz="1050" b="1"/>
                  </a:pPr>
                  <a:endParaRPr lang="id-ID"/>
                </a:p>
              </c:txPr>
              <c:showLegendKey val="0"/>
              <c:showVal val="1"/>
              <c:showCatName val="0"/>
              <c:showSerName val="0"/>
              <c:showPercent val="0"/>
              <c:showBubbleSize val="0"/>
            </c:dLbl>
            <c:txPr>
              <a:bodyPr/>
              <a:lstStyle/>
              <a:p>
                <a:pPr>
                  <a:defRPr lang="id-ID"/>
                </a:pPr>
                <a:endParaRPr lang="id-ID"/>
              </a:p>
            </c:txPr>
            <c:showLegendKey val="0"/>
            <c:showVal val="1"/>
            <c:showCatName val="0"/>
            <c:showSerName val="0"/>
            <c:showPercent val="0"/>
            <c:showBubbleSize val="0"/>
            <c:showLeaderLines val="0"/>
          </c:dLbls>
          <c:cat>
            <c:strRef>
              <c:f>Sheet2!$A$5:$A$14</c:f>
              <c:strCache>
                <c:ptCount val="10"/>
                <c:pt idx="0">
                  <c:v>0-9</c:v>
                </c:pt>
                <c:pt idx="1">
                  <c:v>10-19</c:v>
                </c:pt>
                <c:pt idx="2">
                  <c:v>20-29</c:v>
                </c:pt>
                <c:pt idx="3">
                  <c:v>30-39</c:v>
                </c:pt>
                <c:pt idx="4">
                  <c:v>40-49</c:v>
                </c:pt>
                <c:pt idx="5">
                  <c:v>50-59</c:v>
                </c:pt>
                <c:pt idx="6">
                  <c:v>60-69</c:v>
                </c:pt>
                <c:pt idx="7">
                  <c:v>70-79</c:v>
                </c:pt>
                <c:pt idx="8">
                  <c:v>80-89</c:v>
                </c:pt>
                <c:pt idx="9">
                  <c:v>90+</c:v>
                </c:pt>
              </c:strCache>
            </c:strRef>
          </c:cat>
          <c:val>
            <c:numRef>
              <c:f>Sheet2!$B$5:$B$14</c:f>
              <c:numCache>
                <c:formatCode>#,##0.00</c:formatCode>
                <c:ptCount val="10"/>
                <c:pt idx="0">
                  <c:v>45.932182000000012</c:v>
                </c:pt>
                <c:pt idx="1">
                  <c:v>43.551814999999998</c:v>
                </c:pt>
                <c:pt idx="2">
                  <c:v>41.202076000000012</c:v>
                </c:pt>
                <c:pt idx="3">
                  <c:v>38.335816000000001</c:v>
                </c:pt>
                <c:pt idx="4">
                  <c:v>30.565833999999889</c:v>
                </c:pt>
                <c:pt idx="5">
                  <c:v>20.009891000000035</c:v>
                </c:pt>
                <c:pt idx="6">
                  <c:v>10.752792000000024</c:v>
                </c:pt>
                <c:pt idx="7">
                  <c:v>5.4342360000000003</c:v>
                </c:pt>
                <c:pt idx="8">
                  <c:v>1.5811309999999998</c:v>
                </c:pt>
                <c:pt idx="9">
                  <c:v>0.2755530000000001</c:v>
                </c:pt>
              </c:numCache>
            </c:numRef>
          </c:val>
        </c:ser>
        <c:dLbls>
          <c:showLegendKey val="0"/>
          <c:showVal val="0"/>
          <c:showCatName val="0"/>
          <c:showSerName val="0"/>
          <c:showPercent val="0"/>
          <c:showBubbleSize val="0"/>
        </c:dLbls>
        <c:gapWidth val="61"/>
        <c:axId val="77554816"/>
        <c:axId val="77556352"/>
      </c:barChart>
      <c:catAx>
        <c:axId val="77554816"/>
        <c:scaling>
          <c:orientation val="minMax"/>
        </c:scaling>
        <c:delete val="0"/>
        <c:axPos val="l"/>
        <c:majorTickMark val="out"/>
        <c:minorTickMark val="none"/>
        <c:tickLblPos val="nextTo"/>
        <c:txPr>
          <a:bodyPr/>
          <a:lstStyle/>
          <a:p>
            <a:pPr>
              <a:defRPr lang="id-ID" sz="900"/>
            </a:pPr>
            <a:endParaRPr lang="id-ID"/>
          </a:p>
        </c:txPr>
        <c:crossAx val="77556352"/>
        <c:crosses val="autoZero"/>
        <c:auto val="1"/>
        <c:lblAlgn val="ctr"/>
        <c:lblOffset val="100"/>
        <c:noMultiLvlLbl val="0"/>
      </c:catAx>
      <c:valAx>
        <c:axId val="77556352"/>
        <c:scaling>
          <c:orientation val="minMax"/>
        </c:scaling>
        <c:delete val="0"/>
        <c:axPos val="b"/>
        <c:numFmt formatCode="#,##0.00" sourceLinked="1"/>
        <c:majorTickMark val="out"/>
        <c:minorTickMark val="none"/>
        <c:tickLblPos val="nextTo"/>
        <c:txPr>
          <a:bodyPr/>
          <a:lstStyle/>
          <a:p>
            <a:pPr>
              <a:defRPr lang="id-ID"/>
            </a:pPr>
            <a:endParaRPr lang="id-ID"/>
          </a:p>
        </c:txPr>
        <c:crossAx val="77554816"/>
        <c:crosses val="autoZero"/>
        <c:crossBetween val="between"/>
      </c:valAx>
    </c:plotArea>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'bm2011'!$B$11</c:f>
              <c:strCache>
                <c:ptCount val="1"/>
                <c:pt idx="0">
                  <c:v>Very Low</c:v>
                </c:pt>
              </c:strCache>
            </c:strRef>
          </c:tx>
          <c:spPr>
            <a:solidFill>
              <a:schemeClr val="tx1"/>
            </a:solidFill>
            <a:ln>
              <a:solidFill>
                <a:schemeClr val="tx1"/>
              </a:solidFill>
            </a:ln>
          </c:spPr>
          <c:invertIfNegative val="0"/>
          <c:cat>
            <c:strRef>
              <c:f>'bm2011'!$A$12:$A$17</c:f>
              <c:strCache>
                <c:ptCount val="6"/>
                <c:pt idx="0">
                  <c:v>Singapore</c:v>
                </c:pt>
                <c:pt idx="1">
                  <c:v>Chinese Taipei</c:v>
                </c:pt>
                <c:pt idx="2">
                  <c:v>Iran</c:v>
                </c:pt>
                <c:pt idx="3">
                  <c:v>Saudi Arabia</c:v>
                </c:pt>
                <c:pt idx="4">
                  <c:v>Indonesia</c:v>
                </c:pt>
                <c:pt idx="5">
                  <c:v>Morocco </c:v>
                </c:pt>
              </c:strCache>
            </c:strRef>
          </c:cat>
          <c:val>
            <c:numRef>
              <c:f>'bm2011'!$B$12:$B$17</c:f>
              <c:numCache>
                <c:formatCode>General</c:formatCode>
                <c:ptCount val="6"/>
                <c:pt idx="0">
                  <c:v>3.0000000000000002E-2</c:v>
                </c:pt>
                <c:pt idx="1">
                  <c:v>2.0000000000000011E-2</c:v>
                </c:pt>
                <c:pt idx="2">
                  <c:v>0.24000000000000021</c:v>
                </c:pt>
                <c:pt idx="3">
                  <c:v>0.35000000000000031</c:v>
                </c:pt>
                <c:pt idx="4">
                  <c:v>0.34</c:v>
                </c:pt>
                <c:pt idx="5">
                  <c:v>0.79</c:v>
                </c:pt>
              </c:numCache>
            </c:numRef>
          </c:val>
        </c:ser>
        <c:ser>
          <c:idx val="1"/>
          <c:order val="1"/>
          <c:tx>
            <c:strRef>
              <c:f>'bm2011'!$C$11</c:f>
              <c:strCache>
                <c:ptCount val="1"/>
                <c:pt idx="0">
                  <c:v>Low</c:v>
                </c:pt>
              </c:strCache>
            </c:strRef>
          </c:tx>
          <c:spPr>
            <a:solidFill>
              <a:srgbClr val="FF0000"/>
            </a:solidFill>
            <a:ln>
              <a:solidFill>
                <a:schemeClr val="tx1"/>
              </a:solidFill>
            </a:ln>
          </c:spPr>
          <c:invertIfNegative val="0"/>
          <c:cat>
            <c:strRef>
              <c:f>'bm2011'!$A$12:$A$17</c:f>
              <c:strCache>
                <c:ptCount val="6"/>
                <c:pt idx="0">
                  <c:v>Singapore</c:v>
                </c:pt>
                <c:pt idx="1">
                  <c:v>Chinese Taipei</c:v>
                </c:pt>
                <c:pt idx="2">
                  <c:v>Iran</c:v>
                </c:pt>
                <c:pt idx="3">
                  <c:v>Saudi Arabia</c:v>
                </c:pt>
                <c:pt idx="4">
                  <c:v>Indonesia</c:v>
                </c:pt>
                <c:pt idx="5">
                  <c:v>Morocco </c:v>
                </c:pt>
              </c:strCache>
            </c:strRef>
          </c:cat>
          <c:val>
            <c:numRef>
              <c:f>'bm2011'!$C$12:$C$17</c:f>
              <c:numCache>
                <c:formatCode>General</c:formatCode>
                <c:ptCount val="6"/>
                <c:pt idx="0">
                  <c:v>0.1</c:v>
                </c:pt>
                <c:pt idx="1">
                  <c:v>0.11</c:v>
                </c:pt>
                <c:pt idx="2">
                  <c:v>0.31000000000000089</c:v>
                </c:pt>
                <c:pt idx="3">
                  <c:v>0.31000000000000089</c:v>
                </c:pt>
                <c:pt idx="4">
                  <c:v>0.380000000000001</c:v>
                </c:pt>
                <c:pt idx="5">
                  <c:v>0.14000000000000001</c:v>
                </c:pt>
              </c:numCache>
            </c:numRef>
          </c:val>
        </c:ser>
        <c:ser>
          <c:idx val="2"/>
          <c:order val="2"/>
          <c:tx>
            <c:strRef>
              <c:f>'bm2011'!$D$11</c:f>
              <c:strCache>
                <c:ptCount val="1"/>
                <c:pt idx="0">
                  <c:v>Intermediate</c:v>
                </c:pt>
              </c:strCache>
            </c:strRef>
          </c:tx>
          <c:spPr>
            <a:solidFill>
              <a:srgbClr val="FFFF00"/>
            </a:solidFill>
            <a:ln>
              <a:solidFill>
                <a:schemeClr val="tx1"/>
              </a:solidFill>
            </a:ln>
          </c:spPr>
          <c:invertIfNegative val="0"/>
          <c:cat>
            <c:strRef>
              <c:f>'bm2011'!$A$12:$A$17</c:f>
              <c:strCache>
                <c:ptCount val="6"/>
                <c:pt idx="0">
                  <c:v>Singapore</c:v>
                </c:pt>
                <c:pt idx="1">
                  <c:v>Chinese Taipei</c:v>
                </c:pt>
                <c:pt idx="2">
                  <c:v>Iran</c:v>
                </c:pt>
                <c:pt idx="3">
                  <c:v>Saudi Arabia</c:v>
                </c:pt>
                <c:pt idx="4">
                  <c:v>Indonesia</c:v>
                </c:pt>
                <c:pt idx="5">
                  <c:v>Morocco </c:v>
                </c:pt>
              </c:strCache>
            </c:strRef>
          </c:cat>
          <c:val>
            <c:numRef>
              <c:f>'bm2011'!$D$12:$D$17</c:f>
              <c:numCache>
                <c:formatCode>General</c:formatCode>
                <c:ptCount val="6"/>
                <c:pt idx="0">
                  <c:v>0.25</c:v>
                </c:pt>
                <c:pt idx="1">
                  <c:v>0.32000000000000101</c:v>
                </c:pt>
                <c:pt idx="2">
                  <c:v>0.32000000000000101</c:v>
                </c:pt>
                <c:pt idx="3">
                  <c:v>0.26</c:v>
                </c:pt>
                <c:pt idx="4">
                  <c:v>0.24000000000000021</c:v>
                </c:pt>
                <c:pt idx="5">
                  <c:v>6.0000000000000032E-2</c:v>
                </c:pt>
              </c:numCache>
            </c:numRef>
          </c:val>
        </c:ser>
        <c:ser>
          <c:idx val="3"/>
          <c:order val="3"/>
          <c:tx>
            <c:strRef>
              <c:f>'bm2011'!$E$11</c:f>
              <c:strCache>
                <c:ptCount val="1"/>
                <c:pt idx="0">
                  <c:v>High</c:v>
                </c:pt>
              </c:strCache>
            </c:strRef>
          </c:tx>
          <c:spPr>
            <a:solidFill>
              <a:srgbClr val="00B050"/>
            </a:solidFill>
            <a:ln>
              <a:solidFill>
                <a:schemeClr val="tx1"/>
              </a:solidFill>
            </a:ln>
          </c:spPr>
          <c:invertIfNegative val="0"/>
          <c:cat>
            <c:strRef>
              <c:f>'bm2011'!$A$12:$A$17</c:f>
              <c:strCache>
                <c:ptCount val="6"/>
                <c:pt idx="0">
                  <c:v>Singapore</c:v>
                </c:pt>
                <c:pt idx="1">
                  <c:v>Chinese Taipei</c:v>
                </c:pt>
                <c:pt idx="2">
                  <c:v>Iran</c:v>
                </c:pt>
                <c:pt idx="3">
                  <c:v>Saudi Arabia</c:v>
                </c:pt>
                <c:pt idx="4">
                  <c:v>Indonesia</c:v>
                </c:pt>
                <c:pt idx="5">
                  <c:v>Morocco </c:v>
                </c:pt>
              </c:strCache>
            </c:strRef>
          </c:cat>
          <c:val>
            <c:numRef>
              <c:f>'bm2011'!$E$12:$E$17</c:f>
              <c:numCache>
                <c:formatCode>General</c:formatCode>
                <c:ptCount val="6"/>
                <c:pt idx="0">
                  <c:v>0.380000000000001</c:v>
                </c:pt>
                <c:pt idx="1">
                  <c:v>0.42000000000000032</c:v>
                </c:pt>
                <c:pt idx="2">
                  <c:v>0.12000000000000002</c:v>
                </c:pt>
                <c:pt idx="3">
                  <c:v>7.0000000000000021E-2</c:v>
                </c:pt>
                <c:pt idx="4">
                  <c:v>4.0000000000000022E-2</c:v>
                </c:pt>
                <c:pt idx="5">
                  <c:v>1.0000000000000005E-2</c:v>
                </c:pt>
              </c:numCache>
            </c:numRef>
          </c:val>
        </c:ser>
        <c:ser>
          <c:idx val="4"/>
          <c:order val="4"/>
          <c:tx>
            <c:strRef>
              <c:f>'bm2011'!$F$11</c:f>
              <c:strCache>
                <c:ptCount val="1"/>
                <c:pt idx="0">
                  <c:v>Advance</c:v>
                </c:pt>
              </c:strCache>
            </c:strRef>
          </c:tx>
          <c:spPr>
            <a:solidFill>
              <a:schemeClr val="tx2">
                <a:lumMod val="60000"/>
                <a:lumOff val="40000"/>
              </a:schemeClr>
            </a:solidFill>
            <a:ln>
              <a:solidFill>
                <a:schemeClr val="tx1"/>
              </a:solidFill>
            </a:ln>
          </c:spPr>
          <c:invertIfNegative val="0"/>
          <c:cat>
            <c:strRef>
              <c:f>'bm2011'!$A$12:$A$17</c:f>
              <c:strCache>
                <c:ptCount val="6"/>
                <c:pt idx="0">
                  <c:v>Singapore</c:v>
                </c:pt>
                <c:pt idx="1">
                  <c:v>Chinese Taipei</c:v>
                </c:pt>
                <c:pt idx="2">
                  <c:v>Iran</c:v>
                </c:pt>
                <c:pt idx="3">
                  <c:v>Saudi Arabia</c:v>
                </c:pt>
                <c:pt idx="4">
                  <c:v>Indonesia</c:v>
                </c:pt>
                <c:pt idx="5">
                  <c:v>Morocco </c:v>
                </c:pt>
              </c:strCache>
            </c:strRef>
          </c:cat>
          <c:val>
            <c:numRef>
              <c:f>'bm2011'!$F$12:$F$17</c:f>
              <c:numCache>
                <c:formatCode>General</c:formatCode>
                <c:ptCount val="6"/>
                <c:pt idx="0">
                  <c:v>0.24000000000000021</c:v>
                </c:pt>
                <c:pt idx="1">
                  <c:v>0.13</c:v>
                </c:pt>
                <c:pt idx="2">
                  <c:v>1.0000000000000005E-2</c:v>
                </c:pt>
                <c:pt idx="3">
                  <c:v>1.0000000000000005E-2</c:v>
                </c:pt>
                <c:pt idx="4">
                  <c:v>0</c:v>
                </c:pt>
                <c:pt idx="5">
                  <c:v>0</c:v>
                </c:pt>
              </c:numCache>
            </c:numRef>
          </c:val>
        </c:ser>
        <c:dLbls>
          <c:showLegendKey val="0"/>
          <c:showVal val="0"/>
          <c:showCatName val="0"/>
          <c:showSerName val="0"/>
          <c:showPercent val="0"/>
          <c:showBubbleSize val="0"/>
        </c:dLbls>
        <c:gapWidth val="150"/>
        <c:overlap val="100"/>
        <c:axId val="78508416"/>
        <c:axId val="78509952"/>
      </c:barChart>
      <c:catAx>
        <c:axId val="78508416"/>
        <c:scaling>
          <c:orientation val="minMax"/>
        </c:scaling>
        <c:delete val="0"/>
        <c:axPos val="b"/>
        <c:majorTickMark val="out"/>
        <c:minorTickMark val="none"/>
        <c:tickLblPos val="nextTo"/>
        <c:txPr>
          <a:bodyPr rot="-5400000" vert="horz"/>
          <a:lstStyle/>
          <a:p>
            <a:pPr>
              <a:defRPr lang="en-US"/>
            </a:pPr>
            <a:endParaRPr lang="id-ID"/>
          </a:p>
        </c:txPr>
        <c:crossAx val="78509952"/>
        <c:crosses val="autoZero"/>
        <c:auto val="1"/>
        <c:lblAlgn val="ctr"/>
        <c:lblOffset val="100"/>
        <c:noMultiLvlLbl val="0"/>
      </c:catAx>
      <c:valAx>
        <c:axId val="78509952"/>
        <c:scaling>
          <c:orientation val="minMax"/>
        </c:scaling>
        <c:delete val="0"/>
        <c:axPos val="l"/>
        <c:majorGridlines/>
        <c:numFmt formatCode="0%" sourceLinked="1"/>
        <c:majorTickMark val="out"/>
        <c:minorTickMark val="none"/>
        <c:tickLblPos val="nextTo"/>
        <c:txPr>
          <a:bodyPr/>
          <a:lstStyle/>
          <a:p>
            <a:pPr>
              <a:defRPr lang="en-US"/>
            </a:pPr>
            <a:endParaRPr lang="id-ID"/>
          </a:p>
        </c:txPr>
        <c:crossAx val="78508416"/>
        <c:crosses val="autoZero"/>
        <c:crossBetween val="between"/>
      </c:valAx>
    </c:plotArea>
    <c:legend>
      <c:legendPos val="t"/>
      <c:layout/>
      <c:overlay val="0"/>
      <c:txPr>
        <a:bodyPr/>
        <a:lstStyle/>
        <a:p>
          <a:pPr>
            <a:defRPr lang="en-US"/>
          </a:pPr>
          <a:endParaRPr lang="id-ID"/>
        </a:p>
      </c:txPr>
    </c:legend>
    <c:plotVisOnly val="1"/>
    <c:dispBlanksAs val="gap"/>
    <c:showDLblsOverMax val="0"/>
  </c:chart>
  <c:txPr>
    <a:bodyPr/>
    <a:lstStyle/>
    <a:p>
      <a:pPr>
        <a:defRPr sz="1400"/>
      </a:pPr>
      <a:endParaRPr lang="id-ID"/>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'bm2007'!$B$9</c:f>
              <c:strCache>
                <c:ptCount val="1"/>
                <c:pt idx="0">
                  <c:v>Very Low</c:v>
                </c:pt>
              </c:strCache>
            </c:strRef>
          </c:tx>
          <c:spPr>
            <a:solidFill>
              <a:schemeClr val="tx1"/>
            </a:solidFill>
            <a:ln>
              <a:solidFill>
                <a:schemeClr val="tx1"/>
              </a:solidFill>
            </a:ln>
          </c:spPr>
          <c:invertIfNegative val="0"/>
          <c:cat>
            <c:strRef>
              <c:f>'bm2007'!$A$10:$A$14</c:f>
              <c:strCache>
                <c:ptCount val="5"/>
                <c:pt idx="0">
                  <c:v>Singapore</c:v>
                </c:pt>
                <c:pt idx="1">
                  <c:v>Chinese Taipei</c:v>
                </c:pt>
                <c:pt idx="2">
                  <c:v>Iran</c:v>
                </c:pt>
                <c:pt idx="3">
                  <c:v>Indonesia</c:v>
                </c:pt>
                <c:pt idx="4">
                  <c:v>Morocco </c:v>
                </c:pt>
              </c:strCache>
            </c:strRef>
          </c:cat>
          <c:val>
            <c:numRef>
              <c:f>'bm2007'!$B$10:$B$14</c:f>
              <c:numCache>
                <c:formatCode>General</c:formatCode>
                <c:ptCount val="5"/>
                <c:pt idx="0">
                  <c:v>3.0000000000000002E-2</c:v>
                </c:pt>
                <c:pt idx="1">
                  <c:v>3.0000000000000002E-2</c:v>
                </c:pt>
                <c:pt idx="2">
                  <c:v>0.4</c:v>
                </c:pt>
                <c:pt idx="3">
                  <c:v>0.46</c:v>
                </c:pt>
                <c:pt idx="4">
                  <c:v>0.74000000000000177</c:v>
                </c:pt>
              </c:numCache>
            </c:numRef>
          </c:val>
        </c:ser>
        <c:ser>
          <c:idx val="1"/>
          <c:order val="1"/>
          <c:tx>
            <c:strRef>
              <c:f>'bm2007'!$C$9</c:f>
              <c:strCache>
                <c:ptCount val="1"/>
                <c:pt idx="0">
                  <c:v>Low</c:v>
                </c:pt>
              </c:strCache>
            </c:strRef>
          </c:tx>
          <c:spPr>
            <a:solidFill>
              <a:srgbClr val="FF0000"/>
            </a:solidFill>
            <a:ln>
              <a:solidFill>
                <a:schemeClr val="tx1"/>
              </a:solidFill>
            </a:ln>
          </c:spPr>
          <c:invertIfNegative val="0"/>
          <c:cat>
            <c:strRef>
              <c:f>'bm2007'!$A$10:$A$14</c:f>
              <c:strCache>
                <c:ptCount val="5"/>
                <c:pt idx="0">
                  <c:v>Singapore</c:v>
                </c:pt>
                <c:pt idx="1">
                  <c:v>Chinese Taipei</c:v>
                </c:pt>
                <c:pt idx="2">
                  <c:v>Iran</c:v>
                </c:pt>
                <c:pt idx="3">
                  <c:v>Indonesia</c:v>
                </c:pt>
                <c:pt idx="4">
                  <c:v>Morocco </c:v>
                </c:pt>
              </c:strCache>
            </c:strRef>
          </c:cat>
          <c:val>
            <c:numRef>
              <c:f>'bm2007'!$C$10:$C$14</c:f>
              <c:numCache>
                <c:formatCode>General</c:formatCode>
                <c:ptCount val="5"/>
                <c:pt idx="0">
                  <c:v>0.11</c:v>
                </c:pt>
                <c:pt idx="1">
                  <c:v>0.13</c:v>
                </c:pt>
                <c:pt idx="2">
                  <c:v>0.30000000000000032</c:v>
                </c:pt>
                <c:pt idx="3">
                  <c:v>0.35000000000000031</c:v>
                </c:pt>
                <c:pt idx="4">
                  <c:v>0.17</c:v>
                </c:pt>
              </c:numCache>
            </c:numRef>
          </c:val>
        </c:ser>
        <c:ser>
          <c:idx val="2"/>
          <c:order val="2"/>
          <c:tx>
            <c:strRef>
              <c:f>'bm2007'!$D$9</c:f>
              <c:strCache>
                <c:ptCount val="1"/>
                <c:pt idx="0">
                  <c:v>Intermediate</c:v>
                </c:pt>
              </c:strCache>
            </c:strRef>
          </c:tx>
          <c:spPr>
            <a:solidFill>
              <a:srgbClr val="FFFF00"/>
            </a:solidFill>
            <a:ln>
              <a:solidFill>
                <a:schemeClr val="tx1"/>
              </a:solidFill>
            </a:ln>
          </c:spPr>
          <c:invertIfNegative val="0"/>
          <c:cat>
            <c:strRef>
              <c:f>'bm2007'!$A$10:$A$14</c:f>
              <c:strCache>
                <c:ptCount val="5"/>
                <c:pt idx="0">
                  <c:v>Singapore</c:v>
                </c:pt>
                <c:pt idx="1">
                  <c:v>Chinese Taipei</c:v>
                </c:pt>
                <c:pt idx="2">
                  <c:v>Iran</c:v>
                </c:pt>
                <c:pt idx="3">
                  <c:v>Indonesia</c:v>
                </c:pt>
                <c:pt idx="4">
                  <c:v>Morocco </c:v>
                </c:pt>
              </c:strCache>
            </c:strRef>
          </c:cat>
          <c:val>
            <c:numRef>
              <c:f>'bm2007'!$D$10:$D$14</c:f>
              <c:numCache>
                <c:formatCode>General</c:formatCode>
                <c:ptCount val="5"/>
                <c:pt idx="0">
                  <c:v>0.28000000000000008</c:v>
                </c:pt>
                <c:pt idx="1">
                  <c:v>0.41000000000000031</c:v>
                </c:pt>
                <c:pt idx="2">
                  <c:v>0.22</c:v>
                </c:pt>
                <c:pt idx="3">
                  <c:v>0.17</c:v>
                </c:pt>
                <c:pt idx="4">
                  <c:v>8.0000000000000043E-2</c:v>
                </c:pt>
              </c:numCache>
            </c:numRef>
          </c:val>
        </c:ser>
        <c:ser>
          <c:idx val="3"/>
          <c:order val="3"/>
          <c:tx>
            <c:strRef>
              <c:f>'bm2007'!$E$9</c:f>
              <c:strCache>
                <c:ptCount val="1"/>
                <c:pt idx="0">
                  <c:v>High</c:v>
                </c:pt>
              </c:strCache>
            </c:strRef>
          </c:tx>
          <c:spPr>
            <a:solidFill>
              <a:srgbClr val="00B050"/>
            </a:solidFill>
            <a:ln>
              <a:solidFill>
                <a:schemeClr val="tx1"/>
              </a:solidFill>
            </a:ln>
          </c:spPr>
          <c:invertIfNegative val="0"/>
          <c:cat>
            <c:strRef>
              <c:f>'bm2007'!$A$10:$A$14</c:f>
              <c:strCache>
                <c:ptCount val="5"/>
                <c:pt idx="0">
                  <c:v>Singapore</c:v>
                </c:pt>
                <c:pt idx="1">
                  <c:v>Chinese Taipei</c:v>
                </c:pt>
                <c:pt idx="2">
                  <c:v>Iran</c:v>
                </c:pt>
                <c:pt idx="3">
                  <c:v>Indonesia</c:v>
                </c:pt>
                <c:pt idx="4">
                  <c:v>Morocco </c:v>
                </c:pt>
              </c:strCache>
            </c:strRef>
          </c:cat>
          <c:val>
            <c:numRef>
              <c:f>'bm2007'!$E$10:$E$14</c:f>
              <c:numCache>
                <c:formatCode>General</c:formatCode>
                <c:ptCount val="5"/>
                <c:pt idx="0">
                  <c:v>0.39000000000000101</c:v>
                </c:pt>
                <c:pt idx="1">
                  <c:v>0.36000000000000032</c:v>
                </c:pt>
                <c:pt idx="2">
                  <c:v>7.0000000000000021E-2</c:v>
                </c:pt>
                <c:pt idx="3">
                  <c:v>2.0000000000000011E-2</c:v>
                </c:pt>
                <c:pt idx="4">
                  <c:v>1.0000000000000005E-2</c:v>
                </c:pt>
              </c:numCache>
            </c:numRef>
          </c:val>
        </c:ser>
        <c:ser>
          <c:idx val="4"/>
          <c:order val="4"/>
          <c:tx>
            <c:strRef>
              <c:f>'bm2007'!$F$9</c:f>
              <c:strCache>
                <c:ptCount val="1"/>
                <c:pt idx="0">
                  <c:v>Advance</c:v>
                </c:pt>
              </c:strCache>
            </c:strRef>
          </c:tx>
          <c:spPr>
            <a:solidFill>
              <a:schemeClr val="tx2">
                <a:lumMod val="60000"/>
                <a:lumOff val="40000"/>
              </a:schemeClr>
            </a:solidFill>
            <a:ln>
              <a:solidFill>
                <a:schemeClr val="tx1"/>
              </a:solidFill>
            </a:ln>
          </c:spPr>
          <c:invertIfNegative val="0"/>
          <c:cat>
            <c:strRef>
              <c:f>'bm2007'!$A$10:$A$14</c:f>
              <c:strCache>
                <c:ptCount val="5"/>
                <c:pt idx="0">
                  <c:v>Singapore</c:v>
                </c:pt>
                <c:pt idx="1">
                  <c:v>Chinese Taipei</c:v>
                </c:pt>
                <c:pt idx="2">
                  <c:v>Iran</c:v>
                </c:pt>
                <c:pt idx="3">
                  <c:v>Indonesia</c:v>
                </c:pt>
                <c:pt idx="4">
                  <c:v>Morocco </c:v>
                </c:pt>
              </c:strCache>
            </c:strRef>
          </c:cat>
          <c:val>
            <c:numRef>
              <c:f>'bm2007'!$F$10:$F$14</c:f>
              <c:numCache>
                <c:formatCode>General</c:formatCode>
                <c:ptCount val="5"/>
                <c:pt idx="0">
                  <c:v>0.19</c:v>
                </c:pt>
                <c:pt idx="1">
                  <c:v>7.0000000000000021E-2</c:v>
                </c:pt>
                <c:pt idx="2">
                  <c:v>1.0000000000000005E-2</c:v>
                </c:pt>
                <c:pt idx="3">
                  <c:v>0</c:v>
                </c:pt>
                <c:pt idx="4">
                  <c:v>0</c:v>
                </c:pt>
              </c:numCache>
            </c:numRef>
          </c:val>
        </c:ser>
        <c:dLbls>
          <c:showLegendKey val="0"/>
          <c:showVal val="0"/>
          <c:showCatName val="0"/>
          <c:showSerName val="0"/>
          <c:showPercent val="0"/>
          <c:showBubbleSize val="0"/>
        </c:dLbls>
        <c:gapWidth val="150"/>
        <c:overlap val="100"/>
        <c:axId val="79143680"/>
        <c:axId val="79145216"/>
      </c:barChart>
      <c:catAx>
        <c:axId val="79143680"/>
        <c:scaling>
          <c:orientation val="minMax"/>
        </c:scaling>
        <c:delete val="0"/>
        <c:axPos val="b"/>
        <c:majorTickMark val="out"/>
        <c:minorTickMark val="none"/>
        <c:tickLblPos val="nextTo"/>
        <c:txPr>
          <a:bodyPr rot="-5400000" vert="horz"/>
          <a:lstStyle/>
          <a:p>
            <a:pPr>
              <a:defRPr lang="en-US"/>
            </a:pPr>
            <a:endParaRPr lang="id-ID"/>
          </a:p>
        </c:txPr>
        <c:crossAx val="79145216"/>
        <c:crosses val="autoZero"/>
        <c:auto val="1"/>
        <c:lblAlgn val="ctr"/>
        <c:lblOffset val="100"/>
        <c:noMultiLvlLbl val="0"/>
      </c:catAx>
      <c:valAx>
        <c:axId val="79145216"/>
        <c:scaling>
          <c:orientation val="minMax"/>
        </c:scaling>
        <c:delete val="0"/>
        <c:axPos val="l"/>
        <c:majorGridlines/>
        <c:numFmt formatCode="0%" sourceLinked="1"/>
        <c:majorTickMark val="out"/>
        <c:minorTickMark val="none"/>
        <c:tickLblPos val="nextTo"/>
        <c:txPr>
          <a:bodyPr/>
          <a:lstStyle/>
          <a:p>
            <a:pPr>
              <a:defRPr lang="en-US"/>
            </a:pPr>
            <a:endParaRPr lang="id-ID"/>
          </a:p>
        </c:txPr>
        <c:crossAx val="79143680"/>
        <c:crosses val="autoZero"/>
        <c:crossBetween val="between"/>
      </c:valAx>
    </c:plotArea>
    <c:legend>
      <c:legendPos val="t"/>
      <c:layout/>
      <c:overlay val="0"/>
      <c:txPr>
        <a:bodyPr/>
        <a:lstStyle/>
        <a:p>
          <a:pPr>
            <a:defRPr lang="en-US"/>
          </a:pPr>
          <a:endParaRPr lang="id-ID"/>
        </a:p>
      </c:txPr>
    </c:legend>
    <c:plotVisOnly val="1"/>
    <c:dispBlanksAs val="gap"/>
    <c:showDLblsOverMax val="0"/>
  </c:chart>
  <c:txPr>
    <a:bodyPr/>
    <a:lstStyle/>
    <a:p>
      <a:pPr>
        <a:defRPr sz="1400"/>
      </a:pPr>
      <a:endParaRPr lang="id-ID"/>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v>Negeri</c:v>
          </c:tx>
          <c:spPr>
            <a:solidFill>
              <a:schemeClr val="tx2">
                <a:lumMod val="60000"/>
                <a:lumOff val="40000"/>
              </a:schemeClr>
            </a:solidFill>
          </c:spPr>
          <c:invertIfNegative val="0"/>
          <c:dLbls>
            <c:txPr>
              <a:bodyPr/>
              <a:lstStyle/>
              <a:p>
                <a:pPr>
                  <a:defRPr b="1"/>
                </a:pPr>
                <a:endParaRPr lang="id-ID"/>
              </a:p>
            </c:txPr>
            <c:showLegendKey val="0"/>
            <c:showVal val="1"/>
            <c:showCatName val="0"/>
            <c:showSerName val="0"/>
            <c:showPercent val="0"/>
            <c:showBubbleSize val="0"/>
            <c:showLeaderLines val="0"/>
          </c:dLbls>
          <c:cat>
            <c:strRef>
              <c:f>'1. STATUS SEKOLAH'!$A$8:$A$13</c:f>
              <c:strCache>
                <c:ptCount val="6"/>
                <c:pt idx="0">
                  <c:v>TK</c:v>
                </c:pt>
                <c:pt idx="1">
                  <c:v>SD</c:v>
                </c:pt>
                <c:pt idx="2">
                  <c:v>SMP</c:v>
                </c:pt>
                <c:pt idx="3">
                  <c:v>SLB</c:v>
                </c:pt>
                <c:pt idx="4">
                  <c:v>SMA</c:v>
                </c:pt>
                <c:pt idx="5">
                  <c:v>SMK</c:v>
                </c:pt>
              </c:strCache>
            </c:strRef>
          </c:cat>
          <c:val>
            <c:numRef>
              <c:f>'1. STATUS SEKOLAH'!$B$8:$B$13</c:f>
              <c:numCache>
                <c:formatCode>_-* #,##0.00_-;\-* #,##0.00_-;_-* "-"??_-;_-@_-</c:formatCode>
                <c:ptCount val="6"/>
                <c:pt idx="0">
                  <c:v>3.6074285984318375</c:v>
                </c:pt>
                <c:pt idx="1">
                  <c:v>92.249831642881645</c:v>
                </c:pt>
                <c:pt idx="2">
                  <c:v>79.781484573721713</c:v>
                </c:pt>
                <c:pt idx="3">
                  <c:v>30.486958246553602</c:v>
                </c:pt>
                <c:pt idx="4">
                  <c:v>75.169133730098167</c:v>
                </c:pt>
                <c:pt idx="5">
                  <c:v>56.86258496563682</c:v>
                </c:pt>
              </c:numCache>
            </c:numRef>
          </c:val>
        </c:ser>
        <c:ser>
          <c:idx val="1"/>
          <c:order val="1"/>
          <c:tx>
            <c:v>swasta</c:v>
          </c:tx>
          <c:spPr>
            <a:solidFill>
              <a:schemeClr val="accent2">
                <a:lumMod val="75000"/>
              </a:schemeClr>
            </a:solidFill>
          </c:spPr>
          <c:invertIfNegative val="0"/>
          <c:cat>
            <c:strRef>
              <c:f>'1. STATUS SEKOLAH'!$A$8:$A$13</c:f>
              <c:strCache>
                <c:ptCount val="6"/>
                <c:pt idx="0">
                  <c:v>TK</c:v>
                </c:pt>
                <c:pt idx="1">
                  <c:v>SD</c:v>
                </c:pt>
                <c:pt idx="2">
                  <c:v>SMP</c:v>
                </c:pt>
                <c:pt idx="3">
                  <c:v>SLB</c:v>
                </c:pt>
                <c:pt idx="4">
                  <c:v>SMA</c:v>
                </c:pt>
                <c:pt idx="5">
                  <c:v>SMK</c:v>
                </c:pt>
              </c:strCache>
            </c:strRef>
          </c:cat>
          <c:val>
            <c:numRef>
              <c:f>'1. STATUS SEKOLAH'!$C$8:$C$13</c:f>
              <c:numCache>
                <c:formatCode>_-* #,##0.00_-;\-* #,##0.00_-;_-* "-"??_-;_-@_-</c:formatCode>
                <c:ptCount val="6"/>
                <c:pt idx="0">
                  <c:v>96.392571401568162</c:v>
                </c:pt>
                <c:pt idx="1">
                  <c:v>7.7501683571183548</c:v>
                </c:pt>
                <c:pt idx="2">
                  <c:v>20.218515426278287</c:v>
                </c:pt>
                <c:pt idx="3">
                  <c:v>69.513041753446402</c:v>
                </c:pt>
                <c:pt idx="4">
                  <c:v>24.830866269901833</c:v>
                </c:pt>
                <c:pt idx="5">
                  <c:v>43.13741503436318</c:v>
                </c:pt>
              </c:numCache>
            </c:numRef>
          </c:val>
        </c:ser>
        <c:dLbls>
          <c:showLegendKey val="0"/>
          <c:showVal val="0"/>
          <c:showCatName val="0"/>
          <c:showSerName val="0"/>
          <c:showPercent val="0"/>
          <c:showBubbleSize val="0"/>
        </c:dLbls>
        <c:gapWidth val="10"/>
        <c:overlap val="100"/>
        <c:axId val="79174656"/>
        <c:axId val="79201024"/>
      </c:barChart>
      <c:catAx>
        <c:axId val="79174656"/>
        <c:scaling>
          <c:orientation val="minMax"/>
        </c:scaling>
        <c:delete val="0"/>
        <c:axPos val="l"/>
        <c:majorTickMark val="out"/>
        <c:minorTickMark val="none"/>
        <c:tickLblPos val="nextTo"/>
        <c:txPr>
          <a:bodyPr/>
          <a:lstStyle/>
          <a:p>
            <a:pPr>
              <a:defRPr b="1"/>
            </a:pPr>
            <a:endParaRPr lang="id-ID"/>
          </a:p>
        </c:txPr>
        <c:crossAx val="79201024"/>
        <c:crosses val="autoZero"/>
        <c:auto val="1"/>
        <c:lblAlgn val="ctr"/>
        <c:lblOffset val="100"/>
        <c:noMultiLvlLbl val="0"/>
      </c:catAx>
      <c:valAx>
        <c:axId val="79201024"/>
        <c:scaling>
          <c:orientation val="minMax"/>
        </c:scaling>
        <c:delete val="1"/>
        <c:axPos val="b"/>
        <c:majorGridlines/>
        <c:numFmt formatCode="0%" sourceLinked="1"/>
        <c:majorTickMark val="out"/>
        <c:minorTickMark val="none"/>
        <c:tickLblPos val="none"/>
        <c:crossAx val="79174656"/>
        <c:crosses val="autoZero"/>
        <c:crossBetween val="between"/>
      </c:valAx>
    </c:plotArea>
    <c:legend>
      <c:legendPos val="b"/>
      <c:layout/>
      <c:overlay val="0"/>
      <c:txPr>
        <a:bodyPr/>
        <a:lstStyle/>
        <a:p>
          <a:pPr>
            <a:defRPr sz="1050" b="1"/>
          </a:pPr>
          <a:endParaRPr lang="id-ID"/>
        </a:p>
      </c:txPr>
    </c:legend>
    <c:plotVisOnly val="1"/>
    <c:dispBlanksAs val="gap"/>
    <c:showDLblsOverMax val="0"/>
  </c:chart>
  <c:spPr>
    <a:ln>
      <a:noFill/>
    </a:ln>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PROVINSI!$V$6</c:f>
              <c:strCache>
                <c:ptCount val="1"/>
                <c:pt idx="0">
                  <c:v>TK</c:v>
                </c:pt>
              </c:strCache>
            </c:strRef>
          </c:tx>
          <c:spPr>
            <a:solidFill>
              <a:schemeClr val="accent6">
                <a:lumMod val="60000"/>
                <a:lumOff val="40000"/>
              </a:schemeClr>
            </a:solidFill>
          </c:spPr>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PROVINSI!$V$7:$V$39</c:f>
              <c:numCache>
                <c:formatCode>_(* #,##0_);_(* \(#,##0\);_(* "-"_);_(@_)</c:formatCode>
                <c:ptCount val="33"/>
                <c:pt idx="0">
                  <c:v>12140</c:v>
                </c:pt>
                <c:pt idx="1">
                  <c:v>27709</c:v>
                </c:pt>
                <c:pt idx="2">
                  <c:v>39537</c:v>
                </c:pt>
                <c:pt idx="3">
                  <c:v>8240</c:v>
                </c:pt>
                <c:pt idx="4">
                  <c:v>60105</c:v>
                </c:pt>
                <c:pt idx="5">
                  <c:v>8232</c:v>
                </c:pt>
                <c:pt idx="6">
                  <c:v>6451</c:v>
                </c:pt>
                <c:pt idx="7">
                  <c:v>7164</c:v>
                </c:pt>
                <c:pt idx="8">
                  <c:v>7077</c:v>
                </c:pt>
                <c:pt idx="9">
                  <c:v>3493</c:v>
                </c:pt>
                <c:pt idx="10">
                  <c:v>5490</c:v>
                </c:pt>
                <c:pt idx="11">
                  <c:v>9128</c:v>
                </c:pt>
                <c:pt idx="12">
                  <c:v>2778</c:v>
                </c:pt>
                <c:pt idx="13">
                  <c:v>4556</c:v>
                </c:pt>
                <c:pt idx="14">
                  <c:v>7761</c:v>
                </c:pt>
                <c:pt idx="15">
                  <c:v>5572</c:v>
                </c:pt>
                <c:pt idx="16">
                  <c:v>3875</c:v>
                </c:pt>
                <c:pt idx="17">
                  <c:v>3987</c:v>
                </c:pt>
                <c:pt idx="18">
                  <c:v>12162</c:v>
                </c:pt>
                <c:pt idx="19">
                  <c:v>4801</c:v>
                </c:pt>
                <c:pt idx="20">
                  <c:v>1307</c:v>
                </c:pt>
                <c:pt idx="21">
                  <c:v>5748</c:v>
                </c:pt>
                <c:pt idx="22">
                  <c:v>4414</c:v>
                </c:pt>
                <c:pt idx="23">
                  <c:v>3242</c:v>
                </c:pt>
                <c:pt idx="24">
                  <c:v>1605</c:v>
                </c:pt>
                <c:pt idx="25">
                  <c:v>1979</c:v>
                </c:pt>
                <c:pt idx="26">
                  <c:v>1155</c:v>
                </c:pt>
                <c:pt idx="27">
                  <c:v>7380</c:v>
                </c:pt>
                <c:pt idx="28">
                  <c:v>1137</c:v>
                </c:pt>
                <c:pt idx="29">
                  <c:v>2453</c:v>
                </c:pt>
                <c:pt idx="30">
                  <c:v>1955</c:v>
                </c:pt>
                <c:pt idx="31">
                  <c:v>649</c:v>
                </c:pt>
                <c:pt idx="32">
                  <c:v>1817</c:v>
                </c:pt>
              </c:numCache>
            </c:numRef>
          </c:val>
        </c:ser>
        <c:ser>
          <c:idx val="1"/>
          <c:order val="1"/>
          <c:tx>
            <c:strRef>
              <c:f>PROVINSI!$W$6</c:f>
              <c:strCache>
                <c:ptCount val="1"/>
                <c:pt idx="0">
                  <c:v>SD</c:v>
                </c:pt>
              </c:strCache>
            </c:strRef>
          </c:tx>
          <c:spPr>
            <a:solidFill>
              <a:schemeClr val="accent4">
                <a:lumMod val="60000"/>
                <a:lumOff val="40000"/>
              </a:schemeClr>
            </a:solidFill>
          </c:spPr>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PROVINSI!$W$7:$W$39</c:f>
              <c:numCache>
                <c:formatCode>_(* #,##0_);_(* \(#,##0\);_(* "-"_);_(@_)</c:formatCode>
                <c:ptCount val="33"/>
                <c:pt idx="0">
                  <c:v>37449</c:v>
                </c:pt>
                <c:pt idx="1">
                  <c:v>208901</c:v>
                </c:pt>
                <c:pt idx="2">
                  <c:v>181145</c:v>
                </c:pt>
                <c:pt idx="3">
                  <c:v>20584</c:v>
                </c:pt>
                <c:pt idx="4">
                  <c:v>217892</c:v>
                </c:pt>
                <c:pt idx="5">
                  <c:v>47420</c:v>
                </c:pt>
                <c:pt idx="6">
                  <c:v>102088</c:v>
                </c:pt>
                <c:pt idx="7">
                  <c:v>43368</c:v>
                </c:pt>
                <c:pt idx="8">
                  <c:v>43614</c:v>
                </c:pt>
                <c:pt idx="9">
                  <c:v>24919</c:v>
                </c:pt>
                <c:pt idx="10">
                  <c:v>59176</c:v>
                </c:pt>
                <c:pt idx="11">
                  <c:v>58628</c:v>
                </c:pt>
                <c:pt idx="12">
                  <c:v>32464</c:v>
                </c:pt>
                <c:pt idx="13">
                  <c:v>23917</c:v>
                </c:pt>
                <c:pt idx="14">
                  <c:v>31352</c:v>
                </c:pt>
                <c:pt idx="15">
                  <c:v>28438</c:v>
                </c:pt>
                <c:pt idx="16">
                  <c:v>19139</c:v>
                </c:pt>
                <c:pt idx="17">
                  <c:v>24785</c:v>
                </c:pt>
                <c:pt idx="18">
                  <c:v>65293</c:v>
                </c:pt>
                <c:pt idx="19">
                  <c:v>23988</c:v>
                </c:pt>
                <c:pt idx="20">
                  <c:v>17015</c:v>
                </c:pt>
                <c:pt idx="21">
                  <c:v>24925</c:v>
                </c:pt>
                <c:pt idx="22">
                  <c:v>33531</c:v>
                </c:pt>
                <c:pt idx="23">
                  <c:v>42281</c:v>
                </c:pt>
                <c:pt idx="24">
                  <c:v>13168</c:v>
                </c:pt>
                <c:pt idx="25">
                  <c:v>15168</c:v>
                </c:pt>
                <c:pt idx="26">
                  <c:v>8888</c:v>
                </c:pt>
                <c:pt idx="27">
                  <c:v>55738</c:v>
                </c:pt>
                <c:pt idx="28">
                  <c:v>9120</c:v>
                </c:pt>
                <c:pt idx="29">
                  <c:v>9007</c:v>
                </c:pt>
                <c:pt idx="30">
                  <c:v>10181</c:v>
                </c:pt>
                <c:pt idx="31">
                  <c:v>5363</c:v>
                </c:pt>
                <c:pt idx="32">
                  <c:v>11331</c:v>
                </c:pt>
              </c:numCache>
            </c:numRef>
          </c:val>
        </c:ser>
        <c:ser>
          <c:idx val="2"/>
          <c:order val="2"/>
          <c:tx>
            <c:strRef>
              <c:f>PROVINSI!$X$6</c:f>
              <c:strCache>
                <c:ptCount val="1"/>
                <c:pt idx="0">
                  <c:v>SMP</c:v>
                </c:pt>
              </c:strCache>
            </c:strRef>
          </c:tx>
          <c:spPr>
            <a:ln>
              <a:solidFill>
                <a:schemeClr val="accent5">
                  <a:lumMod val="60000"/>
                  <a:lumOff val="40000"/>
                </a:schemeClr>
              </a:solidFill>
            </a:ln>
          </c:spPr>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PROVINSI!$X$7:$X$39</c:f>
              <c:numCache>
                <c:formatCode>_(* #,##0_);_(* \(#,##0\);_(* "-"_);_(@_)</c:formatCode>
                <c:ptCount val="33"/>
                <c:pt idx="0">
                  <c:v>17749</c:v>
                </c:pt>
                <c:pt idx="1">
                  <c:v>61586</c:v>
                </c:pt>
                <c:pt idx="2">
                  <c:v>61583</c:v>
                </c:pt>
                <c:pt idx="3">
                  <c:v>9672</c:v>
                </c:pt>
                <c:pt idx="4">
                  <c:v>72068</c:v>
                </c:pt>
                <c:pt idx="5">
                  <c:v>17771</c:v>
                </c:pt>
                <c:pt idx="6">
                  <c:v>36219</c:v>
                </c:pt>
                <c:pt idx="7">
                  <c:v>16199</c:v>
                </c:pt>
                <c:pt idx="8">
                  <c:v>13859</c:v>
                </c:pt>
                <c:pt idx="9">
                  <c:v>7730</c:v>
                </c:pt>
                <c:pt idx="10">
                  <c:v>18964</c:v>
                </c:pt>
                <c:pt idx="11">
                  <c:v>18801</c:v>
                </c:pt>
                <c:pt idx="12">
                  <c:v>8628</c:v>
                </c:pt>
                <c:pt idx="13">
                  <c:v>6828</c:v>
                </c:pt>
                <c:pt idx="14">
                  <c:v>8550</c:v>
                </c:pt>
                <c:pt idx="15">
                  <c:v>9517</c:v>
                </c:pt>
                <c:pt idx="16">
                  <c:v>8095</c:v>
                </c:pt>
                <c:pt idx="17">
                  <c:v>6899</c:v>
                </c:pt>
                <c:pt idx="18">
                  <c:v>23030</c:v>
                </c:pt>
                <c:pt idx="19">
                  <c:v>8011</c:v>
                </c:pt>
                <c:pt idx="20">
                  <c:v>6089</c:v>
                </c:pt>
                <c:pt idx="21">
                  <c:v>10307</c:v>
                </c:pt>
                <c:pt idx="22">
                  <c:v>9624</c:v>
                </c:pt>
                <c:pt idx="23">
                  <c:v>11748</c:v>
                </c:pt>
                <c:pt idx="24">
                  <c:v>5085</c:v>
                </c:pt>
                <c:pt idx="25">
                  <c:v>5865</c:v>
                </c:pt>
                <c:pt idx="26">
                  <c:v>3141</c:v>
                </c:pt>
                <c:pt idx="27">
                  <c:v>15464</c:v>
                </c:pt>
                <c:pt idx="28">
                  <c:v>2711</c:v>
                </c:pt>
                <c:pt idx="29">
                  <c:v>3504</c:v>
                </c:pt>
                <c:pt idx="30">
                  <c:v>3280</c:v>
                </c:pt>
                <c:pt idx="31">
                  <c:v>2136</c:v>
                </c:pt>
                <c:pt idx="32">
                  <c:v>3118</c:v>
                </c:pt>
              </c:numCache>
            </c:numRef>
          </c:val>
        </c:ser>
        <c:ser>
          <c:idx val="3"/>
          <c:order val="3"/>
          <c:tx>
            <c:strRef>
              <c:f>PROVINSI!$Y$6</c:f>
              <c:strCache>
                <c:ptCount val="1"/>
                <c:pt idx="0">
                  <c:v>SLB</c:v>
                </c:pt>
              </c:strCache>
            </c:strRef>
          </c:tx>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PROVINSI!$Y$7:$Y$39</c:f>
              <c:numCache>
                <c:formatCode>_(* #,##0_);_(* \(#,##0\);_(* "-"_);_(@_)</c:formatCode>
                <c:ptCount val="33"/>
                <c:pt idx="0">
                  <c:v>479</c:v>
                </c:pt>
                <c:pt idx="1">
                  <c:v>2810</c:v>
                </c:pt>
                <c:pt idx="2">
                  <c:v>1294</c:v>
                </c:pt>
                <c:pt idx="3">
                  <c:v>1045</c:v>
                </c:pt>
                <c:pt idx="4">
                  <c:v>995</c:v>
                </c:pt>
                <c:pt idx="5">
                  <c:v>70</c:v>
                </c:pt>
                <c:pt idx="6">
                  <c:v>159</c:v>
                </c:pt>
                <c:pt idx="7">
                  <c:v>447</c:v>
                </c:pt>
                <c:pt idx="8">
                  <c:v>138</c:v>
                </c:pt>
                <c:pt idx="9">
                  <c:v>40</c:v>
                </c:pt>
                <c:pt idx="10">
                  <c:v>51</c:v>
                </c:pt>
                <c:pt idx="11">
                  <c:v>202</c:v>
                </c:pt>
                <c:pt idx="12">
                  <c:v>64</c:v>
                </c:pt>
                <c:pt idx="13">
                  <c:v>68</c:v>
                </c:pt>
                <c:pt idx="14">
                  <c:v>89</c:v>
                </c:pt>
                <c:pt idx="15">
                  <c:v>151</c:v>
                </c:pt>
                <c:pt idx="16">
                  <c:v>92</c:v>
                </c:pt>
                <c:pt idx="17">
                  <c:v>62</c:v>
                </c:pt>
                <c:pt idx="18">
                  <c:v>326</c:v>
                </c:pt>
                <c:pt idx="19">
                  <c:v>87</c:v>
                </c:pt>
                <c:pt idx="20">
                  <c:v>44</c:v>
                </c:pt>
                <c:pt idx="21">
                  <c:v>261</c:v>
                </c:pt>
                <c:pt idx="22">
                  <c:v>153</c:v>
                </c:pt>
                <c:pt idx="23">
                  <c:v>144</c:v>
                </c:pt>
                <c:pt idx="24">
                  <c:v>38</c:v>
                </c:pt>
                <c:pt idx="25">
                  <c:v>87</c:v>
                </c:pt>
                <c:pt idx="26">
                  <c:v>44</c:v>
                </c:pt>
                <c:pt idx="27">
                  <c:v>374</c:v>
                </c:pt>
                <c:pt idx="28">
                  <c:v>104</c:v>
                </c:pt>
                <c:pt idx="29">
                  <c:v>25</c:v>
                </c:pt>
                <c:pt idx="30">
                  <c:v>112</c:v>
                </c:pt>
                <c:pt idx="31">
                  <c:v>0</c:v>
                </c:pt>
                <c:pt idx="32">
                  <c:v>28</c:v>
                </c:pt>
              </c:numCache>
            </c:numRef>
          </c:val>
        </c:ser>
        <c:ser>
          <c:idx val="4"/>
          <c:order val="4"/>
          <c:tx>
            <c:strRef>
              <c:f>PROVINSI!$Z$6</c:f>
              <c:strCache>
                <c:ptCount val="1"/>
                <c:pt idx="0">
                  <c:v>SMA</c:v>
                </c:pt>
              </c:strCache>
            </c:strRef>
          </c:tx>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PROVINSI!$Z$7:$Z$39</c:f>
              <c:numCache>
                <c:formatCode>_(* #,##0_);_(* \(#,##0\);_(* "-"_);_(@_)</c:formatCode>
                <c:ptCount val="33"/>
                <c:pt idx="0">
                  <c:v>11189</c:v>
                </c:pt>
                <c:pt idx="1">
                  <c:v>24922</c:v>
                </c:pt>
                <c:pt idx="2">
                  <c:v>21325</c:v>
                </c:pt>
                <c:pt idx="3">
                  <c:v>5009</c:v>
                </c:pt>
                <c:pt idx="4">
                  <c:v>28119</c:v>
                </c:pt>
                <c:pt idx="5">
                  <c:v>10968</c:v>
                </c:pt>
                <c:pt idx="6">
                  <c:v>17851</c:v>
                </c:pt>
                <c:pt idx="7">
                  <c:v>8979</c:v>
                </c:pt>
                <c:pt idx="8">
                  <c:v>7580</c:v>
                </c:pt>
                <c:pt idx="9">
                  <c:v>3560</c:v>
                </c:pt>
                <c:pt idx="10">
                  <c:v>10317</c:v>
                </c:pt>
                <c:pt idx="11">
                  <c:v>8574</c:v>
                </c:pt>
                <c:pt idx="12">
                  <c:v>3800</c:v>
                </c:pt>
                <c:pt idx="13">
                  <c:v>3487</c:v>
                </c:pt>
                <c:pt idx="14">
                  <c:v>3472</c:v>
                </c:pt>
                <c:pt idx="15">
                  <c:v>4108</c:v>
                </c:pt>
                <c:pt idx="16">
                  <c:v>3591</c:v>
                </c:pt>
                <c:pt idx="17">
                  <c:v>3071</c:v>
                </c:pt>
                <c:pt idx="18">
                  <c:v>11280</c:v>
                </c:pt>
                <c:pt idx="19">
                  <c:v>4486</c:v>
                </c:pt>
                <c:pt idx="20">
                  <c:v>3665</c:v>
                </c:pt>
                <c:pt idx="21">
                  <c:v>5029</c:v>
                </c:pt>
                <c:pt idx="22">
                  <c:v>4704</c:v>
                </c:pt>
                <c:pt idx="23">
                  <c:v>5193</c:v>
                </c:pt>
                <c:pt idx="24">
                  <c:v>2786</c:v>
                </c:pt>
                <c:pt idx="25">
                  <c:v>2955</c:v>
                </c:pt>
                <c:pt idx="26">
                  <c:v>1929</c:v>
                </c:pt>
                <c:pt idx="27">
                  <c:v>7142</c:v>
                </c:pt>
                <c:pt idx="28">
                  <c:v>1427</c:v>
                </c:pt>
                <c:pt idx="29">
                  <c:v>1294</c:v>
                </c:pt>
                <c:pt idx="30">
                  <c:v>1753</c:v>
                </c:pt>
                <c:pt idx="31">
                  <c:v>1206</c:v>
                </c:pt>
                <c:pt idx="32">
                  <c:v>1137</c:v>
                </c:pt>
              </c:numCache>
            </c:numRef>
          </c:val>
        </c:ser>
        <c:ser>
          <c:idx val="5"/>
          <c:order val="5"/>
          <c:tx>
            <c:strRef>
              <c:f>PROVINSI!$AA$6</c:f>
              <c:strCache>
                <c:ptCount val="1"/>
                <c:pt idx="0">
                  <c:v>SMK</c:v>
                </c:pt>
              </c:strCache>
            </c:strRef>
          </c:tx>
          <c:spPr>
            <a:solidFill>
              <a:srgbClr val="7030A0"/>
            </a:solidFill>
            <a:ln>
              <a:solidFill>
                <a:schemeClr val="accent5">
                  <a:lumMod val="60000"/>
                  <a:lumOff val="40000"/>
                </a:schemeClr>
              </a:solidFill>
            </a:ln>
          </c:spPr>
          <c:invertIfNegative val="0"/>
          <c:cat>
            <c:strRef>
              <c:f>PROVINSI!$U$7:$U$39</c:f>
              <c:strCache>
                <c:ptCount val="33"/>
                <c:pt idx="0">
                  <c:v>DKI</c:v>
                </c:pt>
                <c:pt idx="1">
                  <c:v>JABAR</c:v>
                </c:pt>
                <c:pt idx="2">
                  <c:v>JATENG</c:v>
                </c:pt>
                <c:pt idx="3">
                  <c:v>YOGYA</c:v>
                </c:pt>
                <c:pt idx="4">
                  <c:v>JATIM</c:v>
                </c:pt>
                <c:pt idx="5">
                  <c:v>N A D</c:v>
                </c:pt>
                <c:pt idx="6">
                  <c:v>SUMUT</c:v>
                </c:pt>
                <c:pt idx="7">
                  <c:v>SUMBAR</c:v>
                </c:pt>
                <c:pt idx="8">
                  <c:v>RIAU</c:v>
                </c:pt>
                <c:pt idx="9">
                  <c:v>JAMBI</c:v>
                </c:pt>
                <c:pt idx="10">
                  <c:v>SUMSEL</c:v>
                </c:pt>
                <c:pt idx="11">
                  <c:v>LAMPUNG</c:v>
                </c:pt>
                <c:pt idx="12">
                  <c:v>KALBAR</c:v>
                </c:pt>
                <c:pt idx="13">
                  <c:v>KALTENG</c:v>
                </c:pt>
                <c:pt idx="14">
                  <c:v>KALSEL</c:v>
                </c:pt>
                <c:pt idx="15">
                  <c:v>KALTIM</c:v>
                </c:pt>
                <c:pt idx="16">
                  <c:v>SULUT</c:v>
                </c:pt>
                <c:pt idx="17">
                  <c:v>SULTENG</c:v>
                </c:pt>
                <c:pt idx="18">
                  <c:v>SULSEL</c:v>
                </c:pt>
                <c:pt idx="19">
                  <c:v>SULTRA</c:v>
                </c:pt>
                <c:pt idx="20">
                  <c:v>MALUKU</c:v>
                </c:pt>
                <c:pt idx="21">
                  <c:v>BALI</c:v>
                </c:pt>
                <c:pt idx="22">
                  <c:v>N T B</c:v>
                </c:pt>
                <c:pt idx="23">
                  <c:v>N T T</c:v>
                </c:pt>
                <c:pt idx="24">
                  <c:v>PAPUA</c:v>
                </c:pt>
                <c:pt idx="25">
                  <c:v>BENGKULU</c:v>
                </c:pt>
                <c:pt idx="26">
                  <c:v>MALUT</c:v>
                </c:pt>
                <c:pt idx="27">
                  <c:v>BANTEN</c:v>
                </c:pt>
                <c:pt idx="28">
                  <c:v>BABEL</c:v>
                </c:pt>
                <c:pt idx="29">
                  <c:v>GORONTALO</c:v>
                </c:pt>
                <c:pt idx="30">
                  <c:v>KEPRI</c:v>
                </c:pt>
                <c:pt idx="31">
                  <c:v>IRJABAR</c:v>
                </c:pt>
                <c:pt idx="32">
                  <c:v>SULBAR</c:v>
                </c:pt>
              </c:strCache>
            </c:strRef>
          </c:cat>
          <c:val>
            <c:numRef>
              <c:f>PROVINSI!$AA$7:$AA$39</c:f>
              <c:numCache>
                <c:formatCode>_(* #,##0_);_(* \(#,##0\);_(* "-"_);_(@_)</c:formatCode>
                <c:ptCount val="33"/>
                <c:pt idx="0">
                  <c:v>9880</c:v>
                </c:pt>
                <c:pt idx="1">
                  <c:v>20136</c:v>
                </c:pt>
                <c:pt idx="2">
                  <c:v>22729</c:v>
                </c:pt>
                <c:pt idx="3">
                  <c:v>6186</c:v>
                </c:pt>
                <c:pt idx="4">
                  <c:v>24413</c:v>
                </c:pt>
                <c:pt idx="5">
                  <c:v>3615</c:v>
                </c:pt>
                <c:pt idx="6">
                  <c:v>11031</c:v>
                </c:pt>
                <c:pt idx="7">
                  <c:v>4877</c:v>
                </c:pt>
                <c:pt idx="8">
                  <c:v>3522</c:v>
                </c:pt>
                <c:pt idx="9">
                  <c:v>1547</c:v>
                </c:pt>
                <c:pt idx="10">
                  <c:v>3711</c:v>
                </c:pt>
                <c:pt idx="11">
                  <c:v>4668</c:v>
                </c:pt>
                <c:pt idx="12">
                  <c:v>1959</c:v>
                </c:pt>
                <c:pt idx="13">
                  <c:v>1702</c:v>
                </c:pt>
                <c:pt idx="14">
                  <c:v>2172</c:v>
                </c:pt>
                <c:pt idx="15">
                  <c:v>3375</c:v>
                </c:pt>
                <c:pt idx="16">
                  <c:v>2026</c:v>
                </c:pt>
                <c:pt idx="17">
                  <c:v>1781</c:v>
                </c:pt>
                <c:pt idx="18">
                  <c:v>5509</c:v>
                </c:pt>
                <c:pt idx="19">
                  <c:v>1537</c:v>
                </c:pt>
                <c:pt idx="20">
                  <c:v>1346</c:v>
                </c:pt>
                <c:pt idx="21">
                  <c:v>3198</c:v>
                </c:pt>
                <c:pt idx="22">
                  <c:v>2390</c:v>
                </c:pt>
                <c:pt idx="23">
                  <c:v>2535</c:v>
                </c:pt>
                <c:pt idx="24">
                  <c:v>1674</c:v>
                </c:pt>
                <c:pt idx="25">
                  <c:v>1583</c:v>
                </c:pt>
                <c:pt idx="26">
                  <c:v>821</c:v>
                </c:pt>
                <c:pt idx="27">
                  <c:v>4773</c:v>
                </c:pt>
                <c:pt idx="28">
                  <c:v>1126</c:v>
                </c:pt>
                <c:pt idx="29">
                  <c:v>1026</c:v>
                </c:pt>
                <c:pt idx="30">
                  <c:v>1037</c:v>
                </c:pt>
                <c:pt idx="31">
                  <c:v>561</c:v>
                </c:pt>
                <c:pt idx="32">
                  <c:v>736</c:v>
                </c:pt>
              </c:numCache>
            </c:numRef>
          </c:val>
        </c:ser>
        <c:dLbls>
          <c:showLegendKey val="0"/>
          <c:showVal val="0"/>
          <c:showCatName val="0"/>
          <c:showSerName val="0"/>
          <c:showPercent val="0"/>
          <c:showBubbleSize val="0"/>
        </c:dLbls>
        <c:gapWidth val="15"/>
        <c:overlap val="100"/>
        <c:axId val="40702336"/>
        <c:axId val="40703872"/>
      </c:barChart>
      <c:catAx>
        <c:axId val="40702336"/>
        <c:scaling>
          <c:orientation val="minMax"/>
        </c:scaling>
        <c:delete val="0"/>
        <c:axPos val="l"/>
        <c:majorTickMark val="out"/>
        <c:minorTickMark val="none"/>
        <c:tickLblPos val="nextTo"/>
        <c:txPr>
          <a:bodyPr/>
          <a:lstStyle/>
          <a:p>
            <a:pPr>
              <a:defRPr b="1"/>
            </a:pPr>
            <a:endParaRPr lang="id-ID"/>
          </a:p>
        </c:txPr>
        <c:crossAx val="40703872"/>
        <c:crosses val="autoZero"/>
        <c:auto val="1"/>
        <c:lblAlgn val="ctr"/>
        <c:lblOffset val="100"/>
        <c:noMultiLvlLbl val="0"/>
      </c:catAx>
      <c:valAx>
        <c:axId val="40703872"/>
        <c:scaling>
          <c:orientation val="minMax"/>
        </c:scaling>
        <c:delete val="0"/>
        <c:axPos val="b"/>
        <c:majorGridlines/>
        <c:numFmt formatCode="0%" sourceLinked="1"/>
        <c:majorTickMark val="out"/>
        <c:minorTickMark val="none"/>
        <c:tickLblPos val="nextTo"/>
        <c:crossAx val="40702336"/>
        <c:crosses val="autoZero"/>
        <c:crossBetween val="between"/>
      </c:valAx>
    </c:plotArea>
    <c:legend>
      <c:legendPos val="b"/>
      <c:layout>
        <c:manualLayout>
          <c:xMode val="edge"/>
          <c:yMode val="edge"/>
          <c:x val="0.21134944727074931"/>
          <c:y val="0.93873534558180216"/>
          <c:w val="0.59634841740257249"/>
          <c:h val="3.3486876640419945E-2"/>
        </c:manualLayout>
      </c:layout>
      <c:overlay val="0"/>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'4. KUALIFIKASI'!$J$7</c:f>
              <c:strCache>
                <c:ptCount val="1"/>
                <c:pt idx="0">
                  <c:v>&lt;S1</c:v>
                </c:pt>
              </c:strCache>
            </c:strRef>
          </c:tx>
          <c:spPr>
            <a:solidFill>
              <a:schemeClr val="accent3">
                <a:lumMod val="60000"/>
                <a:lumOff val="40000"/>
              </a:schemeClr>
            </a:solidFill>
          </c:spPr>
          <c:invertIfNegative val="0"/>
          <c:dLbls>
            <c:txPr>
              <a:bodyPr/>
              <a:lstStyle/>
              <a:p>
                <a:pPr>
                  <a:defRPr b="1"/>
                </a:pPr>
                <a:endParaRPr lang="id-ID"/>
              </a:p>
            </c:txPr>
            <c:showLegendKey val="0"/>
            <c:showVal val="1"/>
            <c:showCatName val="0"/>
            <c:showSerName val="0"/>
            <c:showPercent val="0"/>
            <c:showBubbleSize val="0"/>
            <c:showLeaderLines val="0"/>
          </c:dLbls>
          <c:cat>
            <c:strRef>
              <c:f>'4. KUALIFIKASI'!$A$8:$A$13</c:f>
              <c:strCache>
                <c:ptCount val="6"/>
                <c:pt idx="0">
                  <c:v>TK</c:v>
                </c:pt>
                <c:pt idx="1">
                  <c:v>SD</c:v>
                </c:pt>
                <c:pt idx="2">
                  <c:v>SMP</c:v>
                </c:pt>
                <c:pt idx="3">
                  <c:v>SLB</c:v>
                </c:pt>
                <c:pt idx="4">
                  <c:v>SMA</c:v>
                </c:pt>
                <c:pt idx="5">
                  <c:v>SMK</c:v>
                </c:pt>
              </c:strCache>
            </c:strRef>
          </c:cat>
          <c:val>
            <c:numRef>
              <c:f>'4. KUALIFIKASI'!$J$8:$J$13</c:f>
              <c:numCache>
                <c:formatCode>_-* #,##0.00_-;\-* #,##0.00_-;_-* "-"??_-;_-@_-</c:formatCode>
                <c:ptCount val="6"/>
                <c:pt idx="0">
                  <c:v>31.860776439089694</c:v>
                </c:pt>
                <c:pt idx="1">
                  <c:v>20.627968724322205</c:v>
                </c:pt>
                <c:pt idx="2">
                  <c:v>7.549246301359708</c:v>
                </c:pt>
                <c:pt idx="3">
                  <c:v>13.257206517198162</c:v>
                </c:pt>
                <c:pt idx="4">
                  <c:v>2.7992431231040538</c:v>
                </c:pt>
                <c:pt idx="5">
                  <c:v>4.1829348541346789</c:v>
                </c:pt>
              </c:numCache>
            </c:numRef>
          </c:val>
        </c:ser>
        <c:ser>
          <c:idx val="1"/>
          <c:order val="1"/>
          <c:tx>
            <c:strRef>
              <c:f>'4. KUALIFIKASI'!$K$7</c:f>
              <c:strCache>
                <c:ptCount val="1"/>
                <c:pt idx="0">
                  <c:v>&gt;=S1</c:v>
                </c:pt>
              </c:strCache>
            </c:strRef>
          </c:tx>
          <c:spPr>
            <a:solidFill>
              <a:schemeClr val="accent4">
                <a:lumMod val="75000"/>
              </a:schemeClr>
            </a:solidFill>
          </c:spPr>
          <c:invertIfNegative val="0"/>
          <c:cat>
            <c:strRef>
              <c:f>'4. KUALIFIKASI'!$A$8:$A$13</c:f>
              <c:strCache>
                <c:ptCount val="6"/>
                <c:pt idx="0">
                  <c:v>TK</c:v>
                </c:pt>
                <c:pt idx="1">
                  <c:v>SD</c:v>
                </c:pt>
                <c:pt idx="2">
                  <c:v>SMP</c:v>
                </c:pt>
                <c:pt idx="3">
                  <c:v>SLB</c:v>
                </c:pt>
                <c:pt idx="4">
                  <c:v>SMA</c:v>
                </c:pt>
                <c:pt idx="5">
                  <c:v>SMK</c:v>
                </c:pt>
              </c:strCache>
            </c:strRef>
          </c:cat>
          <c:val>
            <c:numRef>
              <c:f>'4. KUALIFIKASI'!$K$8:$K$13</c:f>
              <c:numCache>
                <c:formatCode>_-* #,##0.00_-;\-* #,##0.00_-;_-* "-"??_-;_-@_-</c:formatCode>
                <c:ptCount val="6"/>
                <c:pt idx="0">
                  <c:v>68.13922356091031</c:v>
                </c:pt>
                <c:pt idx="1">
                  <c:v>79.372031275677799</c:v>
                </c:pt>
                <c:pt idx="2">
                  <c:v>92.450753698640298</c:v>
                </c:pt>
                <c:pt idx="3">
                  <c:v>86.742793482801844</c:v>
                </c:pt>
                <c:pt idx="4">
                  <c:v>97.200756876895952</c:v>
                </c:pt>
                <c:pt idx="5">
                  <c:v>95.817065145865314</c:v>
                </c:pt>
              </c:numCache>
            </c:numRef>
          </c:val>
        </c:ser>
        <c:dLbls>
          <c:showLegendKey val="0"/>
          <c:showVal val="0"/>
          <c:showCatName val="0"/>
          <c:showSerName val="0"/>
          <c:showPercent val="0"/>
          <c:showBubbleSize val="0"/>
        </c:dLbls>
        <c:gapWidth val="10"/>
        <c:overlap val="100"/>
        <c:axId val="80286848"/>
        <c:axId val="80288384"/>
      </c:barChart>
      <c:catAx>
        <c:axId val="80286848"/>
        <c:scaling>
          <c:orientation val="minMax"/>
        </c:scaling>
        <c:delete val="0"/>
        <c:axPos val="l"/>
        <c:majorTickMark val="out"/>
        <c:minorTickMark val="none"/>
        <c:tickLblPos val="nextTo"/>
        <c:txPr>
          <a:bodyPr/>
          <a:lstStyle/>
          <a:p>
            <a:pPr>
              <a:defRPr b="1"/>
            </a:pPr>
            <a:endParaRPr lang="id-ID"/>
          </a:p>
        </c:txPr>
        <c:crossAx val="80288384"/>
        <c:crosses val="autoZero"/>
        <c:auto val="1"/>
        <c:lblAlgn val="ctr"/>
        <c:lblOffset val="100"/>
        <c:noMultiLvlLbl val="0"/>
      </c:catAx>
      <c:valAx>
        <c:axId val="80288384"/>
        <c:scaling>
          <c:orientation val="minMax"/>
        </c:scaling>
        <c:delete val="1"/>
        <c:axPos val="b"/>
        <c:majorGridlines/>
        <c:numFmt formatCode="0%" sourceLinked="1"/>
        <c:majorTickMark val="out"/>
        <c:minorTickMark val="none"/>
        <c:tickLblPos val="none"/>
        <c:crossAx val="80286848"/>
        <c:crosses val="autoZero"/>
        <c:crossBetween val="between"/>
      </c:valAx>
    </c:plotArea>
    <c:legend>
      <c:legendPos val="b"/>
      <c:layout/>
      <c:overlay val="0"/>
      <c:txPr>
        <a:bodyPr/>
        <a:lstStyle/>
        <a:p>
          <a:pPr>
            <a:defRPr sz="1050" b="1"/>
          </a:pPr>
          <a:endParaRPr lang="id-ID"/>
        </a:p>
      </c:txPr>
    </c:legend>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PROVINSI!$U$7</c:f>
              <c:strCache>
                <c:ptCount val="1"/>
                <c:pt idx="0">
                  <c:v>&lt;S1</c:v>
                </c:pt>
              </c:strCache>
            </c:strRef>
          </c:tx>
          <c:spPr>
            <a:solidFill>
              <a:schemeClr val="accent3">
                <a:lumMod val="60000"/>
                <a:lumOff val="40000"/>
              </a:schemeClr>
            </a:solidFill>
          </c:spPr>
          <c:invertIfNegative val="0"/>
          <c:dLbls>
            <c:txPr>
              <a:bodyPr/>
              <a:lstStyle/>
              <a:p>
                <a:pPr>
                  <a:defRPr b="1"/>
                </a:pPr>
                <a:endParaRPr lang="id-ID"/>
              </a:p>
            </c:txPr>
            <c:showLegendKey val="0"/>
            <c:showVal val="1"/>
            <c:showCatName val="0"/>
            <c:showSerName val="0"/>
            <c:showPercent val="0"/>
            <c:showBubbleSize val="0"/>
            <c:showLeaderLines val="0"/>
          </c:dLbls>
          <c:cat>
            <c:strRef>
              <c:f>PROVINSI!$T$8:$T$40</c:f>
              <c:strCache>
                <c:ptCount val="33"/>
                <c:pt idx="0">
                  <c:v>DKI</c:v>
                </c:pt>
                <c:pt idx="1">
                  <c:v>BALI</c:v>
                </c:pt>
                <c:pt idx="2">
                  <c:v>JATIM</c:v>
                </c:pt>
                <c:pt idx="3">
                  <c:v>YOGYA</c:v>
                </c:pt>
                <c:pt idx="4">
                  <c:v>JABAR</c:v>
                </c:pt>
                <c:pt idx="5">
                  <c:v>BANTEN</c:v>
                </c:pt>
                <c:pt idx="6">
                  <c:v>SULSEL</c:v>
                </c:pt>
                <c:pt idx="7">
                  <c:v>JATENG</c:v>
                </c:pt>
                <c:pt idx="8">
                  <c:v>BENGKULU</c:v>
                </c:pt>
                <c:pt idx="9">
                  <c:v>N T B</c:v>
                </c:pt>
                <c:pt idx="10">
                  <c:v>SUMBAR</c:v>
                </c:pt>
                <c:pt idx="11">
                  <c:v>KALTIM</c:v>
                </c:pt>
                <c:pt idx="12">
                  <c:v>SUMUT</c:v>
                </c:pt>
                <c:pt idx="13">
                  <c:v>RIAU</c:v>
                </c:pt>
                <c:pt idx="14">
                  <c:v>KEPRI</c:v>
                </c:pt>
                <c:pt idx="15">
                  <c:v>SULBAR</c:v>
                </c:pt>
                <c:pt idx="16">
                  <c:v>KALTENG</c:v>
                </c:pt>
                <c:pt idx="17">
                  <c:v>KALSEL</c:v>
                </c:pt>
                <c:pt idx="18">
                  <c:v>SUMSEL</c:v>
                </c:pt>
                <c:pt idx="19">
                  <c:v>GORONTALO</c:v>
                </c:pt>
                <c:pt idx="20">
                  <c:v>LAMPUNG</c:v>
                </c:pt>
                <c:pt idx="21">
                  <c:v>N A D</c:v>
                </c:pt>
                <c:pt idx="22">
                  <c:v>IRJABAR</c:v>
                </c:pt>
                <c:pt idx="23">
                  <c:v>SULUT</c:v>
                </c:pt>
                <c:pt idx="24">
                  <c:v>SULTRA</c:v>
                </c:pt>
                <c:pt idx="25">
                  <c:v>SULTENG</c:v>
                </c:pt>
                <c:pt idx="26">
                  <c:v>BABEL</c:v>
                </c:pt>
                <c:pt idx="27">
                  <c:v>JAMBI</c:v>
                </c:pt>
                <c:pt idx="28">
                  <c:v>PAPUA</c:v>
                </c:pt>
                <c:pt idx="29">
                  <c:v>KALBAR</c:v>
                </c:pt>
                <c:pt idx="30">
                  <c:v>MALUT</c:v>
                </c:pt>
                <c:pt idx="31">
                  <c:v>MALUKU</c:v>
                </c:pt>
                <c:pt idx="32">
                  <c:v>N T T</c:v>
                </c:pt>
              </c:strCache>
            </c:strRef>
          </c:cat>
          <c:val>
            <c:numRef>
              <c:f>PROVINSI!$U$8:$U$40</c:f>
              <c:numCache>
                <c:formatCode>_-* #,##0.00_-;\-* #,##0.00_-;_-* "-"??_-;_-@_-</c:formatCode>
                <c:ptCount val="33"/>
                <c:pt idx="0">
                  <c:v>21.150687397340416</c:v>
                </c:pt>
                <c:pt idx="1">
                  <c:v>25.636775289075764</c:v>
                </c:pt>
                <c:pt idx="2">
                  <c:v>26.385805466907176</c:v>
                </c:pt>
                <c:pt idx="3">
                  <c:v>26.915799432355726</c:v>
                </c:pt>
                <c:pt idx="4">
                  <c:v>29.034802811040734</c:v>
                </c:pt>
                <c:pt idx="5">
                  <c:v>31.47979003202342</c:v>
                </c:pt>
                <c:pt idx="6">
                  <c:v>31.630952380952383</c:v>
                </c:pt>
                <c:pt idx="7">
                  <c:v>34.402480976029644</c:v>
                </c:pt>
                <c:pt idx="8">
                  <c:v>36.755074718674244</c:v>
                </c:pt>
                <c:pt idx="9">
                  <c:v>38.953955049620546</c:v>
                </c:pt>
                <c:pt idx="10">
                  <c:v>39.720364291531951</c:v>
                </c:pt>
                <c:pt idx="11">
                  <c:v>39.829166748108911</c:v>
                </c:pt>
                <c:pt idx="12">
                  <c:v>42.587701885511429</c:v>
                </c:pt>
                <c:pt idx="13">
                  <c:v>43.252407969389104</c:v>
                </c:pt>
                <c:pt idx="14">
                  <c:v>43.601921607162353</c:v>
                </c:pt>
                <c:pt idx="15">
                  <c:v>43.72763802499037</c:v>
                </c:pt>
                <c:pt idx="16">
                  <c:v>43.929680950737215</c:v>
                </c:pt>
                <c:pt idx="17">
                  <c:v>44.033260918420858</c:v>
                </c:pt>
                <c:pt idx="18">
                  <c:v>46.406165245780841</c:v>
                </c:pt>
                <c:pt idx="19">
                  <c:v>47.085331330521697</c:v>
                </c:pt>
                <c:pt idx="20">
                  <c:v>47.985520144798556</c:v>
                </c:pt>
                <c:pt idx="21">
                  <c:v>49.88646169217494</c:v>
                </c:pt>
                <c:pt idx="22">
                  <c:v>50.156328794755424</c:v>
                </c:pt>
                <c:pt idx="23">
                  <c:v>50.890868596881958</c:v>
                </c:pt>
                <c:pt idx="24">
                  <c:v>50.894896294570039</c:v>
                </c:pt>
                <c:pt idx="25">
                  <c:v>51.240606135271648</c:v>
                </c:pt>
                <c:pt idx="26">
                  <c:v>51.628799999999998</c:v>
                </c:pt>
                <c:pt idx="27">
                  <c:v>52.510353847271674</c:v>
                </c:pt>
                <c:pt idx="28">
                  <c:v>54.688783051404165</c:v>
                </c:pt>
                <c:pt idx="29">
                  <c:v>54.786388424929065</c:v>
                </c:pt>
                <c:pt idx="30">
                  <c:v>58.461634747778191</c:v>
                </c:pt>
                <c:pt idx="31">
                  <c:v>65.054639245231797</c:v>
                </c:pt>
                <c:pt idx="32">
                  <c:v>68.714980888199804</c:v>
                </c:pt>
              </c:numCache>
            </c:numRef>
          </c:val>
        </c:ser>
        <c:ser>
          <c:idx val="1"/>
          <c:order val="1"/>
          <c:tx>
            <c:strRef>
              <c:f>PROVINSI!$V$7</c:f>
              <c:strCache>
                <c:ptCount val="1"/>
                <c:pt idx="0">
                  <c:v>≥ S1</c:v>
                </c:pt>
              </c:strCache>
            </c:strRef>
          </c:tx>
          <c:spPr>
            <a:solidFill>
              <a:schemeClr val="accent4">
                <a:lumMod val="75000"/>
              </a:schemeClr>
            </a:solidFill>
          </c:spPr>
          <c:invertIfNegative val="0"/>
          <c:cat>
            <c:strRef>
              <c:f>PROVINSI!$T$8:$T$40</c:f>
              <c:strCache>
                <c:ptCount val="33"/>
                <c:pt idx="0">
                  <c:v>DKI</c:v>
                </c:pt>
                <c:pt idx="1">
                  <c:v>BALI</c:v>
                </c:pt>
                <c:pt idx="2">
                  <c:v>JATIM</c:v>
                </c:pt>
                <c:pt idx="3">
                  <c:v>YOGYA</c:v>
                </c:pt>
                <c:pt idx="4">
                  <c:v>JABAR</c:v>
                </c:pt>
                <c:pt idx="5">
                  <c:v>BANTEN</c:v>
                </c:pt>
                <c:pt idx="6">
                  <c:v>SULSEL</c:v>
                </c:pt>
                <c:pt idx="7">
                  <c:v>JATENG</c:v>
                </c:pt>
                <c:pt idx="8">
                  <c:v>BENGKULU</c:v>
                </c:pt>
                <c:pt idx="9">
                  <c:v>N T B</c:v>
                </c:pt>
                <c:pt idx="10">
                  <c:v>SUMBAR</c:v>
                </c:pt>
                <c:pt idx="11">
                  <c:v>KALTIM</c:v>
                </c:pt>
                <c:pt idx="12">
                  <c:v>SUMUT</c:v>
                </c:pt>
                <c:pt idx="13">
                  <c:v>RIAU</c:v>
                </c:pt>
                <c:pt idx="14">
                  <c:v>KEPRI</c:v>
                </c:pt>
                <c:pt idx="15">
                  <c:v>SULBAR</c:v>
                </c:pt>
                <c:pt idx="16">
                  <c:v>KALTENG</c:v>
                </c:pt>
                <c:pt idx="17">
                  <c:v>KALSEL</c:v>
                </c:pt>
                <c:pt idx="18">
                  <c:v>SUMSEL</c:v>
                </c:pt>
                <c:pt idx="19">
                  <c:v>GORONTALO</c:v>
                </c:pt>
                <c:pt idx="20">
                  <c:v>LAMPUNG</c:v>
                </c:pt>
                <c:pt idx="21">
                  <c:v>N A D</c:v>
                </c:pt>
                <c:pt idx="22">
                  <c:v>IRJABAR</c:v>
                </c:pt>
                <c:pt idx="23">
                  <c:v>SULUT</c:v>
                </c:pt>
                <c:pt idx="24">
                  <c:v>SULTRA</c:v>
                </c:pt>
                <c:pt idx="25">
                  <c:v>SULTENG</c:v>
                </c:pt>
                <c:pt idx="26">
                  <c:v>BABEL</c:v>
                </c:pt>
                <c:pt idx="27">
                  <c:v>JAMBI</c:v>
                </c:pt>
                <c:pt idx="28">
                  <c:v>PAPUA</c:v>
                </c:pt>
                <c:pt idx="29">
                  <c:v>KALBAR</c:v>
                </c:pt>
                <c:pt idx="30">
                  <c:v>MALUT</c:v>
                </c:pt>
                <c:pt idx="31">
                  <c:v>MALUKU</c:v>
                </c:pt>
                <c:pt idx="32">
                  <c:v>N T T</c:v>
                </c:pt>
              </c:strCache>
            </c:strRef>
          </c:cat>
          <c:val>
            <c:numRef>
              <c:f>PROVINSI!$V$8:$V$40</c:f>
              <c:numCache>
                <c:formatCode>_-* #,##0.00_-;\-* #,##0.00_-;_-* "-"??_-;_-@_-</c:formatCode>
                <c:ptCount val="33"/>
                <c:pt idx="0">
                  <c:v>78.84931260265958</c:v>
                </c:pt>
                <c:pt idx="1">
                  <c:v>74.363224710924243</c:v>
                </c:pt>
                <c:pt idx="2">
                  <c:v>73.614194533092828</c:v>
                </c:pt>
                <c:pt idx="3">
                  <c:v>73.084200567644274</c:v>
                </c:pt>
                <c:pt idx="4">
                  <c:v>70.965197188959266</c:v>
                </c:pt>
                <c:pt idx="5">
                  <c:v>68.520209967976584</c:v>
                </c:pt>
                <c:pt idx="6">
                  <c:v>68.36904761904762</c:v>
                </c:pt>
                <c:pt idx="7">
                  <c:v>65.597519023970364</c:v>
                </c:pt>
                <c:pt idx="8">
                  <c:v>63.244925281325756</c:v>
                </c:pt>
                <c:pt idx="9">
                  <c:v>61.046044950379454</c:v>
                </c:pt>
                <c:pt idx="10">
                  <c:v>60.279635708468049</c:v>
                </c:pt>
                <c:pt idx="11">
                  <c:v>60.170833251891089</c:v>
                </c:pt>
                <c:pt idx="12">
                  <c:v>57.412298114488571</c:v>
                </c:pt>
                <c:pt idx="13">
                  <c:v>56.747592030610896</c:v>
                </c:pt>
                <c:pt idx="14">
                  <c:v>56.398078392837647</c:v>
                </c:pt>
                <c:pt idx="15">
                  <c:v>56.27236197500963</c:v>
                </c:pt>
                <c:pt idx="16">
                  <c:v>56.070319049262785</c:v>
                </c:pt>
                <c:pt idx="17">
                  <c:v>55.966739081579142</c:v>
                </c:pt>
                <c:pt idx="18">
                  <c:v>53.593834754219159</c:v>
                </c:pt>
                <c:pt idx="19">
                  <c:v>52.914668669478303</c:v>
                </c:pt>
                <c:pt idx="20">
                  <c:v>52.014479855201444</c:v>
                </c:pt>
                <c:pt idx="21">
                  <c:v>50.11353830782506</c:v>
                </c:pt>
                <c:pt idx="22">
                  <c:v>49.843671205244576</c:v>
                </c:pt>
                <c:pt idx="23">
                  <c:v>49.109131403118042</c:v>
                </c:pt>
                <c:pt idx="24">
                  <c:v>49.105103705429961</c:v>
                </c:pt>
                <c:pt idx="25">
                  <c:v>48.759393864728352</c:v>
                </c:pt>
                <c:pt idx="26">
                  <c:v>48.371200000000002</c:v>
                </c:pt>
                <c:pt idx="27">
                  <c:v>47.489646152728326</c:v>
                </c:pt>
                <c:pt idx="28">
                  <c:v>45.311216948595835</c:v>
                </c:pt>
                <c:pt idx="29">
                  <c:v>45.213611575070935</c:v>
                </c:pt>
                <c:pt idx="30">
                  <c:v>41.538365252221809</c:v>
                </c:pt>
                <c:pt idx="31">
                  <c:v>34.945360754768203</c:v>
                </c:pt>
                <c:pt idx="32">
                  <c:v>31.285019111800196</c:v>
                </c:pt>
              </c:numCache>
            </c:numRef>
          </c:val>
        </c:ser>
        <c:dLbls>
          <c:showLegendKey val="0"/>
          <c:showVal val="0"/>
          <c:showCatName val="0"/>
          <c:showSerName val="0"/>
          <c:showPercent val="0"/>
          <c:showBubbleSize val="0"/>
        </c:dLbls>
        <c:gapWidth val="35"/>
        <c:overlap val="100"/>
        <c:axId val="80313728"/>
        <c:axId val="80319616"/>
      </c:barChart>
      <c:catAx>
        <c:axId val="80313728"/>
        <c:scaling>
          <c:orientation val="minMax"/>
        </c:scaling>
        <c:delete val="0"/>
        <c:axPos val="l"/>
        <c:majorTickMark val="out"/>
        <c:minorTickMark val="none"/>
        <c:tickLblPos val="nextTo"/>
        <c:txPr>
          <a:bodyPr/>
          <a:lstStyle/>
          <a:p>
            <a:pPr>
              <a:defRPr b="1"/>
            </a:pPr>
            <a:endParaRPr lang="id-ID"/>
          </a:p>
        </c:txPr>
        <c:crossAx val="80319616"/>
        <c:crosses val="autoZero"/>
        <c:auto val="1"/>
        <c:lblAlgn val="ctr"/>
        <c:lblOffset val="100"/>
        <c:noMultiLvlLbl val="0"/>
      </c:catAx>
      <c:valAx>
        <c:axId val="80319616"/>
        <c:scaling>
          <c:orientation val="minMax"/>
        </c:scaling>
        <c:delete val="0"/>
        <c:axPos val="b"/>
        <c:majorGridlines/>
        <c:numFmt formatCode="0%" sourceLinked="1"/>
        <c:majorTickMark val="out"/>
        <c:minorTickMark val="none"/>
        <c:tickLblPos val="nextTo"/>
        <c:crossAx val="80313728"/>
        <c:crosses val="autoZero"/>
        <c:crossBetween val="between"/>
      </c:valAx>
    </c:plotArea>
    <c:legend>
      <c:legendPos val="b"/>
      <c:layout>
        <c:manualLayout>
          <c:xMode val="edge"/>
          <c:yMode val="edge"/>
          <c:x val="0.40802384076990378"/>
          <c:y val="0.93239783481537331"/>
          <c:w val="0.17839676290463691"/>
          <c:h val="3.6950920357929309E-2"/>
        </c:manualLayout>
      </c:layout>
      <c:overlay val="0"/>
      <c:txPr>
        <a:bodyPr/>
        <a:lstStyle/>
        <a:p>
          <a:pPr>
            <a:defRPr sz="1050"/>
          </a:pPr>
          <a:endParaRPr lang="id-ID"/>
        </a:p>
      </c:txPr>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chemeClr val="accent1">
                <a:lumMod val="40000"/>
                <a:lumOff val="60000"/>
              </a:schemeClr>
            </a:solidFill>
          </c:spPr>
          <c:invertIfNegative val="0"/>
          <c:dPt>
            <c:idx val="0"/>
            <c:invertIfNegative val="0"/>
            <c:bubble3D val="0"/>
            <c:spPr>
              <a:solidFill>
                <a:schemeClr val="accent1">
                  <a:lumMod val="75000"/>
                </a:schemeClr>
              </a:solidFill>
            </c:spPr>
          </c:dPt>
          <c:dLbls>
            <c:numFmt formatCode="#,##0" sourceLinked="0"/>
            <c:txPr>
              <a:bodyPr/>
              <a:lstStyle/>
              <a:p>
                <a:pPr>
                  <a:defRPr lang="en-GB"/>
                </a:pPr>
                <a:endParaRPr lang="id-ID"/>
              </a:p>
            </c:txPr>
            <c:showLegendKey val="0"/>
            <c:showVal val="1"/>
            <c:showCatName val="0"/>
            <c:showSerName val="0"/>
            <c:showPercent val="0"/>
            <c:showBubbleSize val="0"/>
            <c:showLeaderLines val="0"/>
          </c:dLbls>
          <c:cat>
            <c:strRef>
              <c:f>Sheet5!$B$55:$B$87</c:f>
              <c:strCache>
                <c:ptCount val="33"/>
                <c:pt idx="0">
                  <c:v>PAPUA BARAT</c:v>
                </c:pt>
                <c:pt idx="1">
                  <c:v>SULAWESI BARAT</c:v>
                </c:pt>
                <c:pt idx="2">
                  <c:v>GORONTALO</c:v>
                </c:pt>
                <c:pt idx="3">
                  <c:v>MALUKU UTARA</c:v>
                </c:pt>
                <c:pt idx="4">
                  <c:v>BANGKA BELITUNG</c:v>
                </c:pt>
                <c:pt idx="5">
                  <c:v>MALUKU</c:v>
                </c:pt>
                <c:pt idx="6">
                  <c:v>KEPULAUAN RIAU</c:v>
                </c:pt>
                <c:pt idx="7">
                  <c:v>PAPUA</c:v>
                </c:pt>
                <c:pt idx="8">
                  <c:v>SULAWESI TENGGARA</c:v>
                </c:pt>
                <c:pt idx="9">
                  <c:v>NUSA TENGGARA TIMUR</c:v>
                </c:pt>
                <c:pt idx="10">
                  <c:v>SULAWESI UTARA</c:v>
                </c:pt>
                <c:pt idx="11">
                  <c:v>SULAWESI TENGAH</c:v>
                </c:pt>
                <c:pt idx="12">
                  <c:v>BENGKULU</c:v>
                </c:pt>
                <c:pt idx="13">
                  <c:v>DI YOGYAKARTA</c:v>
                </c:pt>
                <c:pt idx="14">
                  <c:v>KALIMANTAN SELATAN</c:v>
                </c:pt>
                <c:pt idx="15">
                  <c:v>JAMBI</c:v>
                </c:pt>
                <c:pt idx="16">
                  <c:v>KALIMANTAN TENGAH</c:v>
                </c:pt>
                <c:pt idx="17">
                  <c:v>KALIMANTAN BARAT</c:v>
                </c:pt>
                <c:pt idx="18">
                  <c:v>KALIMANTAN TIMUR</c:v>
                </c:pt>
                <c:pt idx="19">
                  <c:v>NUSA TENGGARA BARAT</c:v>
                </c:pt>
                <c:pt idx="20">
                  <c:v>BALI</c:v>
                </c:pt>
                <c:pt idx="21">
                  <c:v>RIAU</c:v>
                </c:pt>
                <c:pt idx="22">
                  <c:v>LAMPUNG</c:v>
                </c:pt>
                <c:pt idx="23">
                  <c:v>SUMATERA BARAT</c:v>
                </c:pt>
                <c:pt idx="24">
                  <c:v>SUMATERA SELATAN</c:v>
                </c:pt>
                <c:pt idx="25">
                  <c:v>NANGGROE ACEH DARUSSALAM</c:v>
                </c:pt>
                <c:pt idx="26">
                  <c:v>DKI JAKARTA</c:v>
                </c:pt>
                <c:pt idx="27">
                  <c:v>BANTEN</c:v>
                </c:pt>
                <c:pt idx="28">
                  <c:v>SULAWESI SELATAN</c:v>
                </c:pt>
                <c:pt idx="29">
                  <c:v>SUMATERA UTARA</c:v>
                </c:pt>
                <c:pt idx="30">
                  <c:v>JAWA TENGAH</c:v>
                </c:pt>
                <c:pt idx="31">
                  <c:v>JAWA BARAT</c:v>
                </c:pt>
                <c:pt idx="32">
                  <c:v>JAWA TIMUR</c:v>
                </c:pt>
              </c:strCache>
            </c:strRef>
          </c:cat>
          <c:val>
            <c:numRef>
              <c:f>Sheet5!$C$55:$C$87</c:f>
              <c:numCache>
                <c:formatCode>General</c:formatCode>
                <c:ptCount val="33"/>
                <c:pt idx="0">
                  <c:v>757</c:v>
                </c:pt>
                <c:pt idx="1">
                  <c:v>1226</c:v>
                </c:pt>
                <c:pt idx="2">
                  <c:v>1267</c:v>
                </c:pt>
                <c:pt idx="3">
                  <c:v>1288</c:v>
                </c:pt>
                <c:pt idx="4">
                  <c:v>1320</c:v>
                </c:pt>
                <c:pt idx="5">
                  <c:v>1454</c:v>
                </c:pt>
                <c:pt idx="6">
                  <c:v>1635</c:v>
                </c:pt>
                <c:pt idx="7">
                  <c:v>1788</c:v>
                </c:pt>
                <c:pt idx="8">
                  <c:v>2325</c:v>
                </c:pt>
                <c:pt idx="9">
                  <c:v>2619</c:v>
                </c:pt>
                <c:pt idx="10">
                  <c:v>2675</c:v>
                </c:pt>
                <c:pt idx="11">
                  <c:v>2832</c:v>
                </c:pt>
                <c:pt idx="12">
                  <c:v>3273</c:v>
                </c:pt>
                <c:pt idx="13">
                  <c:v>3352</c:v>
                </c:pt>
                <c:pt idx="14">
                  <c:v>3522</c:v>
                </c:pt>
                <c:pt idx="15">
                  <c:v>3806</c:v>
                </c:pt>
                <c:pt idx="16">
                  <c:v>4437</c:v>
                </c:pt>
                <c:pt idx="17">
                  <c:v>5198</c:v>
                </c:pt>
                <c:pt idx="18">
                  <c:v>5384</c:v>
                </c:pt>
                <c:pt idx="19">
                  <c:v>6331</c:v>
                </c:pt>
                <c:pt idx="20">
                  <c:v>6918</c:v>
                </c:pt>
                <c:pt idx="21">
                  <c:v>7155</c:v>
                </c:pt>
                <c:pt idx="22">
                  <c:v>7560</c:v>
                </c:pt>
                <c:pt idx="23">
                  <c:v>8009</c:v>
                </c:pt>
                <c:pt idx="24">
                  <c:v>8019</c:v>
                </c:pt>
                <c:pt idx="25">
                  <c:v>8661</c:v>
                </c:pt>
                <c:pt idx="26">
                  <c:v>9728</c:v>
                </c:pt>
                <c:pt idx="27">
                  <c:v>10364</c:v>
                </c:pt>
                <c:pt idx="28">
                  <c:v>10423</c:v>
                </c:pt>
                <c:pt idx="29">
                  <c:v>23802</c:v>
                </c:pt>
                <c:pt idx="30">
                  <c:v>35831</c:v>
                </c:pt>
                <c:pt idx="31">
                  <c:v>40394</c:v>
                </c:pt>
                <c:pt idx="32">
                  <c:v>42459</c:v>
                </c:pt>
              </c:numCache>
            </c:numRef>
          </c:val>
        </c:ser>
        <c:dLbls>
          <c:showLegendKey val="0"/>
          <c:showVal val="0"/>
          <c:showCatName val="0"/>
          <c:showSerName val="0"/>
          <c:showPercent val="0"/>
          <c:showBubbleSize val="0"/>
        </c:dLbls>
        <c:gapWidth val="55"/>
        <c:axId val="80743808"/>
        <c:axId val="80761984"/>
      </c:barChart>
      <c:catAx>
        <c:axId val="80743808"/>
        <c:scaling>
          <c:orientation val="minMax"/>
        </c:scaling>
        <c:delete val="0"/>
        <c:axPos val="l"/>
        <c:majorTickMark val="out"/>
        <c:minorTickMark val="none"/>
        <c:tickLblPos val="nextTo"/>
        <c:txPr>
          <a:bodyPr/>
          <a:lstStyle/>
          <a:p>
            <a:pPr>
              <a:defRPr lang="en-GB"/>
            </a:pPr>
            <a:endParaRPr lang="id-ID"/>
          </a:p>
        </c:txPr>
        <c:crossAx val="80761984"/>
        <c:crosses val="autoZero"/>
        <c:auto val="1"/>
        <c:lblAlgn val="ctr"/>
        <c:lblOffset val="100"/>
        <c:noMultiLvlLbl val="0"/>
      </c:catAx>
      <c:valAx>
        <c:axId val="80761984"/>
        <c:scaling>
          <c:orientation val="minMax"/>
        </c:scaling>
        <c:delete val="0"/>
        <c:axPos val="b"/>
        <c:numFmt formatCode="General" sourceLinked="1"/>
        <c:majorTickMark val="out"/>
        <c:minorTickMark val="none"/>
        <c:tickLblPos val="nextTo"/>
        <c:txPr>
          <a:bodyPr/>
          <a:lstStyle/>
          <a:p>
            <a:pPr>
              <a:defRPr lang="en-GB"/>
            </a:pPr>
            <a:endParaRPr lang="id-ID"/>
          </a:p>
        </c:txPr>
        <c:crossAx val="80743808"/>
        <c:crosses val="autoZero"/>
        <c:crossBetween val="between"/>
      </c:valAx>
    </c:plotArea>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228"/>
      <c:rAngAx val="0"/>
      <c:perspective val="30"/>
    </c:view3D>
    <c:floor>
      <c:thickness val="0"/>
    </c:floor>
    <c:sideWall>
      <c:thickness val="0"/>
    </c:sideWall>
    <c:backWall>
      <c:thickness val="0"/>
    </c:backWall>
    <c:plotArea>
      <c:layout>
        <c:manualLayout>
          <c:layoutTarget val="inner"/>
          <c:xMode val="edge"/>
          <c:yMode val="edge"/>
          <c:x val="0.27761833047356876"/>
          <c:y val="0.12534327783024121"/>
          <c:w val="0.59201678208593778"/>
          <c:h val="0.64921692728585711"/>
        </c:manualLayout>
      </c:layout>
      <c:pie3DChart>
        <c:varyColors val="1"/>
        <c:ser>
          <c:idx val="0"/>
          <c:order val="0"/>
          <c:dPt>
            <c:idx val="1"/>
            <c:bubble3D val="0"/>
            <c:spPr>
              <a:solidFill>
                <a:schemeClr val="accent6">
                  <a:lumMod val="60000"/>
                  <a:lumOff val="40000"/>
                </a:schemeClr>
              </a:solidFill>
            </c:spPr>
          </c:dPt>
          <c:dPt>
            <c:idx val="3"/>
            <c:bubble3D val="0"/>
            <c:spPr>
              <a:solidFill>
                <a:schemeClr val="accent4">
                  <a:lumMod val="40000"/>
                  <a:lumOff val="60000"/>
                </a:schemeClr>
              </a:solidFill>
            </c:spPr>
          </c:dPt>
          <c:dLbls>
            <c:dLbl>
              <c:idx val="0"/>
              <c:layout>
                <c:manualLayout>
                  <c:x val="-0.17972295773720662"/>
                  <c:y val="2.8397452366403741E-2"/>
                </c:manualLayout>
              </c:layout>
              <c:tx>
                <c:rich>
                  <a:bodyPr/>
                  <a:lstStyle/>
                  <a:p>
                    <a:r>
                      <a:rPr lang="id-ID"/>
                      <a:t>D1
</a:t>
                    </a:r>
                    <a:r>
                      <a:rPr lang="id-ID" smtClean="0"/>
                      <a:t>2.697</a:t>
                    </a:r>
                    <a:r>
                      <a:rPr lang="id-ID"/>
                      <a:t>
1.0%</a:t>
                    </a:r>
                  </a:p>
                </c:rich>
              </c:tx>
              <c:showLegendKey val="0"/>
              <c:showVal val="1"/>
              <c:showCatName val="1"/>
              <c:showSerName val="0"/>
              <c:showPercent val="1"/>
              <c:showBubbleSize val="0"/>
              <c:separator>
</c:separator>
            </c:dLbl>
            <c:dLbl>
              <c:idx val="1"/>
              <c:layout/>
              <c:tx>
                <c:rich>
                  <a:bodyPr/>
                  <a:lstStyle/>
                  <a:p>
                    <a:r>
                      <a:rPr lang="id-ID"/>
                      <a:t>D2
</a:t>
                    </a:r>
                    <a:r>
                      <a:rPr lang="id-ID" smtClean="0"/>
                      <a:t>34.614</a:t>
                    </a:r>
                    <a:r>
                      <a:rPr lang="id-ID"/>
                      <a:t>
12.5%</a:t>
                    </a:r>
                  </a:p>
                </c:rich>
              </c:tx>
              <c:showLegendKey val="0"/>
              <c:showVal val="1"/>
              <c:showCatName val="1"/>
              <c:showSerName val="0"/>
              <c:showPercent val="1"/>
              <c:showBubbleSize val="0"/>
              <c:separator>
</c:separator>
            </c:dLbl>
            <c:dLbl>
              <c:idx val="2"/>
              <c:layout/>
              <c:tx>
                <c:rich>
                  <a:bodyPr/>
                  <a:lstStyle/>
                  <a:p>
                    <a:r>
                      <a:rPr lang="id-ID"/>
                      <a:t>D3
</a:t>
                    </a:r>
                    <a:r>
                      <a:rPr lang="id-ID" smtClean="0"/>
                      <a:t>3.906</a:t>
                    </a:r>
                    <a:r>
                      <a:rPr lang="id-ID"/>
                      <a:t>
1.4%</a:t>
                    </a:r>
                  </a:p>
                </c:rich>
              </c:tx>
              <c:showLegendKey val="0"/>
              <c:showVal val="1"/>
              <c:showCatName val="1"/>
              <c:showSerName val="0"/>
              <c:showPercent val="1"/>
              <c:showBubbleSize val="0"/>
              <c:separator>
</c:separator>
            </c:dLbl>
            <c:dLbl>
              <c:idx val="3"/>
              <c:layout/>
              <c:tx>
                <c:rich>
                  <a:bodyPr/>
                  <a:lstStyle/>
                  <a:p>
                    <a:r>
                      <a:rPr lang="id-ID"/>
                      <a:t>S1
</a:t>
                    </a:r>
                    <a:r>
                      <a:rPr lang="id-ID" smtClean="0"/>
                      <a:t>211.858</a:t>
                    </a:r>
                    <a:r>
                      <a:rPr lang="id-ID"/>
                      <a:t>
76.8%</a:t>
                    </a:r>
                  </a:p>
                </c:rich>
              </c:tx>
              <c:showLegendKey val="0"/>
              <c:showVal val="1"/>
              <c:showCatName val="1"/>
              <c:showSerName val="0"/>
              <c:showPercent val="1"/>
              <c:showBubbleSize val="0"/>
              <c:separator>
</c:separator>
            </c:dLbl>
            <c:dLbl>
              <c:idx val="4"/>
              <c:layout>
                <c:manualLayout>
                  <c:x val="0.11516505882062508"/>
                  <c:y val="2.9147803021886458E-2"/>
                </c:manualLayout>
              </c:layout>
              <c:tx>
                <c:rich>
                  <a:bodyPr/>
                  <a:lstStyle/>
                  <a:p>
                    <a:r>
                      <a:rPr lang="id-ID"/>
                      <a:t>S2
</a:t>
                    </a:r>
                    <a:r>
                      <a:rPr lang="id-ID" smtClean="0"/>
                      <a:t>3.453</a:t>
                    </a:r>
                    <a:r>
                      <a:rPr lang="id-ID"/>
                      <a:t>
1.3%</a:t>
                    </a:r>
                  </a:p>
                </c:rich>
              </c:tx>
              <c:showLegendKey val="0"/>
              <c:showVal val="1"/>
              <c:showCatName val="1"/>
              <c:showSerName val="0"/>
              <c:showPercent val="1"/>
              <c:showBubbleSize val="0"/>
              <c:separator>
</c:separator>
            </c:dLbl>
            <c:dLbl>
              <c:idx val="5"/>
              <c:layout/>
              <c:tx>
                <c:rich>
                  <a:bodyPr/>
                  <a:lstStyle/>
                  <a:p>
                    <a:r>
                      <a:rPr lang="id-ID"/>
                      <a:t>S3
9
</a:t>
                    </a:r>
                    <a:r>
                      <a:rPr lang="id-ID" smtClean="0"/>
                      <a:t>0.0</a:t>
                    </a:r>
                    <a:r>
                      <a:rPr lang="id-ID"/>
                      <a:t>%</a:t>
                    </a:r>
                  </a:p>
                </c:rich>
              </c:tx>
              <c:showLegendKey val="0"/>
              <c:showVal val="1"/>
              <c:showCatName val="1"/>
              <c:showSerName val="0"/>
              <c:showPercent val="1"/>
              <c:showBubbleSize val="0"/>
              <c:separator>
</c:separator>
            </c:dLbl>
            <c:dLbl>
              <c:idx val="6"/>
              <c:delete val="1"/>
            </c:dLbl>
            <c:dLbl>
              <c:idx val="7"/>
              <c:layout/>
              <c:tx>
                <c:rich>
                  <a:bodyPr/>
                  <a:lstStyle/>
                  <a:p>
                    <a:r>
                      <a:rPr lang="id-ID"/>
                      <a:t>SMA
</a:t>
                    </a:r>
                    <a:r>
                      <a:rPr lang="id-ID" smtClean="0"/>
                      <a:t>19.039</a:t>
                    </a:r>
                    <a:r>
                      <a:rPr lang="id-ID"/>
                      <a:t>
6.9%</a:t>
                    </a:r>
                  </a:p>
                </c:rich>
              </c:tx>
              <c:showLegendKey val="0"/>
              <c:showVal val="1"/>
              <c:showCatName val="1"/>
              <c:showSerName val="0"/>
              <c:showPercent val="1"/>
              <c:showBubbleSize val="0"/>
              <c:separator>
</c:separator>
            </c:dLbl>
            <c:dLbl>
              <c:idx val="8"/>
              <c:layout>
                <c:manualLayout>
                  <c:x val="-5.7940321445765303E-2"/>
                  <c:y val="0.13753593350738877"/>
                </c:manualLayout>
              </c:layout>
              <c:showLegendKey val="0"/>
              <c:showVal val="1"/>
              <c:showCatName val="1"/>
              <c:showSerName val="0"/>
              <c:showPercent val="1"/>
              <c:showBubbleSize val="0"/>
              <c:separator>
</c:separator>
            </c:dLbl>
            <c:numFmt formatCode="0.0%" sourceLinked="0"/>
            <c:txPr>
              <a:bodyPr/>
              <a:lstStyle/>
              <a:p>
                <a:pPr>
                  <a:defRPr lang="en-GB"/>
                </a:pPr>
                <a:endParaRPr lang="id-ID"/>
              </a:p>
            </c:txPr>
            <c:showLegendKey val="0"/>
            <c:showVal val="1"/>
            <c:showCatName val="1"/>
            <c:showSerName val="0"/>
            <c:showPercent val="1"/>
            <c:showBubbleSize val="0"/>
            <c:separator>
</c:separator>
            <c:showLeaderLines val="1"/>
          </c:dLbls>
          <c:cat>
            <c:strRef>
              <c:f>Sheet1!$B$2:$J$2</c:f>
              <c:strCache>
                <c:ptCount val="9"/>
                <c:pt idx="0">
                  <c:v>D1</c:v>
                </c:pt>
                <c:pt idx="1">
                  <c:v>D2</c:v>
                </c:pt>
                <c:pt idx="2">
                  <c:v>D3</c:v>
                </c:pt>
                <c:pt idx="3">
                  <c:v>S1</c:v>
                </c:pt>
                <c:pt idx="4">
                  <c:v>S2</c:v>
                </c:pt>
                <c:pt idx="5">
                  <c:v>S3</c:v>
                </c:pt>
                <c:pt idx="6">
                  <c:v>SD</c:v>
                </c:pt>
                <c:pt idx="7">
                  <c:v>SMA</c:v>
                </c:pt>
                <c:pt idx="8">
                  <c:v>SMP</c:v>
                </c:pt>
              </c:strCache>
            </c:strRef>
          </c:cat>
          <c:val>
            <c:numRef>
              <c:f>Sheet1!$B$11:$J$11</c:f>
              <c:numCache>
                <c:formatCode>General</c:formatCode>
                <c:ptCount val="9"/>
                <c:pt idx="0">
                  <c:v>2697</c:v>
                </c:pt>
                <c:pt idx="1">
                  <c:v>34614</c:v>
                </c:pt>
                <c:pt idx="2">
                  <c:v>3906</c:v>
                </c:pt>
                <c:pt idx="3">
                  <c:v>211858</c:v>
                </c:pt>
                <c:pt idx="4">
                  <c:v>3453</c:v>
                </c:pt>
                <c:pt idx="5">
                  <c:v>9</c:v>
                </c:pt>
                <c:pt idx="6">
                  <c:v>41</c:v>
                </c:pt>
                <c:pt idx="7">
                  <c:v>19039</c:v>
                </c:pt>
                <c:pt idx="8">
                  <c:v>195</c:v>
                </c:pt>
              </c:numCache>
            </c:numRef>
          </c:val>
        </c:ser>
        <c:dLbls>
          <c:showLegendKey val="0"/>
          <c:showVal val="0"/>
          <c:showCatName val="0"/>
          <c:showSerName val="0"/>
          <c:showPercent val="0"/>
          <c:showBubbleSize val="0"/>
          <c:showLeaderLines val="1"/>
        </c:dLbls>
      </c:pie3DChart>
    </c:plotArea>
    <c:plotVisOnly val="1"/>
    <c:dispBlanksAs val="zero"/>
    <c:showDLblsOverMax val="0"/>
  </c:chart>
  <c:spPr>
    <a:ln>
      <a:solidFill>
        <a:schemeClr val="accent2">
          <a:lumMod val="60000"/>
          <a:lumOff val="40000"/>
        </a:schemeClr>
      </a:solidFill>
    </a:ln>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0.18114830675379551"/>
          <c:y val="0.24368779267862836"/>
          <c:w val="0.67618395935805164"/>
          <c:h val="0.63519276926433799"/>
        </c:manualLayout>
      </c:layout>
      <c:pie3DChart>
        <c:varyColors val="1"/>
        <c:ser>
          <c:idx val="0"/>
          <c:order val="0"/>
          <c:dPt>
            <c:idx val="1"/>
            <c:bubble3D val="0"/>
            <c:spPr>
              <a:solidFill>
                <a:schemeClr val="accent2">
                  <a:lumMod val="40000"/>
                  <a:lumOff val="60000"/>
                </a:schemeClr>
              </a:solidFill>
            </c:spPr>
          </c:dPt>
          <c:dPt>
            <c:idx val="5"/>
            <c:bubble3D val="0"/>
            <c:spPr>
              <a:ln>
                <a:solidFill>
                  <a:schemeClr val="accent6">
                    <a:lumMod val="40000"/>
                    <a:lumOff val="60000"/>
                  </a:schemeClr>
                </a:solidFill>
              </a:ln>
            </c:spPr>
          </c:dPt>
          <c:dLbls>
            <c:dLbl>
              <c:idx val="0"/>
              <c:layout/>
              <c:tx>
                <c:rich>
                  <a:bodyPr/>
                  <a:lstStyle/>
                  <a:p>
                    <a:r>
                      <a:rPr lang="id-ID"/>
                      <a:t>PENGAWAS
606
</a:t>
                    </a:r>
                    <a:r>
                      <a:rPr lang="id-ID" smtClean="0"/>
                      <a:t>0.2</a:t>
                    </a:r>
                    <a:r>
                      <a:rPr lang="id-ID"/>
                      <a:t>%</a:t>
                    </a:r>
                  </a:p>
                </c:rich>
              </c:tx>
              <c:showLegendKey val="0"/>
              <c:showVal val="1"/>
              <c:showCatName val="1"/>
              <c:showSerName val="0"/>
              <c:showPercent val="1"/>
              <c:showBubbleSize val="0"/>
              <c:separator>
</c:separator>
            </c:dLbl>
            <c:dLbl>
              <c:idx val="1"/>
              <c:layout/>
              <c:tx>
                <c:rich>
                  <a:bodyPr/>
                  <a:lstStyle/>
                  <a:p>
                    <a:r>
                      <a:rPr lang="id-ID"/>
                      <a:t>SD
</a:t>
                    </a:r>
                    <a:r>
                      <a:rPr lang="id-ID" smtClean="0"/>
                      <a:t>164.539</a:t>
                    </a:r>
                    <a:r>
                      <a:rPr lang="id-ID"/>
                      <a:t>
59.7%</a:t>
                    </a:r>
                  </a:p>
                </c:rich>
              </c:tx>
              <c:showLegendKey val="0"/>
              <c:showVal val="1"/>
              <c:showCatName val="1"/>
              <c:showSerName val="0"/>
              <c:showPercent val="1"/>
              <c:showBubbleSize val="0"/>
              <c:separator>
</c:separator>
            </c:dLbl>
            <c:dLbl>
              <c:idx val="2"/>
              <c:layout/>
              <c:tx>
                <c:rich>
                  <a:bodyPr/>
                  <a:lstStyle/>
                  <a:p>
                    <a:r>
                      <a:rPr lang="id-ID"/>
                      <a:t>SLB
</a:t>
                    </a:r>
                    <a:r>
                      <a:rPr lang="id-ID" smtClean="0"/>
                      <a:t>2.446</a:t>
                    </a:r>
                    <a:r>
                      <a:rPr lang="id-ID"/>
                      <a:t>
0.9%</a:t>
                    </a:r>
                  </a:p>
                </c:rich>
              </c:tx>
              <c:showLegendKey val="0"/>
              <c:showVal val="1"/>
              <c:showCatName val="1"/>
              <c:showSerName val="0"/>
              <c:showPercent val="1"/>
              <c:showBubbleSize val="0"/>
              <c:separator>
</c:separator>
            </c:dLbl>
            <c:dLbl>
              <c:idx val="3"/>
              <c:layout/>
              <c:tx>
                <c:rich>
                  <a:bodyPr/>
                  <a:lstStyle/>
                  <a:p>
                    <a:r>
                      <a:rPr lang="id-ID"/>
                      <a:t>SMA
</a:t>
                    </a:r>
                    <a:r>
                      <a:rPr lang="id-ID" smtClean="0"/>
                      <a:t>18.125</a:t>
                    </a:r>
                    <a:r>
                      <a:rPr lang="id-ID"/>
                      <a:t>
6.6%</a:t>
                    </a:r>
                  </a:p>
                </c:rich>
              </c:tx>
              <c:showLegendKey val="0"/>
              <c:showVal val="1"/>
              <c:showCatName val="1"/>
              <c:showSerName val="0"/>
              <c:showPercent val="1"/>
              <c:showBubbleSize val="0"/>
              <c:separator>
</c:separator>
            </c:dLbl>
            <c:dLbl>
              <c:idx val="4"/>
              <c:layout/>
              <c:tx>
                <c:rich>
                  <a:bodyPr/>
                  <a:lstStyle/>
                  <a:p>
                    <a:r>
                      <a:rPr lang="id-ID"/>
                      <a:t>SMK
</a:t>
                    </a:r>
                    <a:r>
                      <a:rPr lang="id-ID" smtClean="0"/>
                      <a:t>15.105</a:t>
                    </a:r>
                    <a:r>
                      <a:rPr lang="id-ID"/>
                      <a:t>
5.5%</a:t>
                    </a:r>
                  </a:p>
                </c:rich>
              </c:tx>
              <c:showLegendKey val="0"/>
              <c:showVal val="1"/>
              <c:showCatName val="1"/>
              <c:showSerName val="0"/>
              <c:showPercent val="1"/>
              <c:showBubbleSize val="0"/>
              <c:separator>
</c:separator>
            </c:dLbl>
            <c:dLbl>
              <c:idx val="5"/>
              <c:layout/>
              <c:tx>
                <c:rich>
                  <a:bodyPr/>
                  <a:lstStyle/>
                  <a:p>
                    <a:r>
                      <a:rPr lang="id-ID"/>
                      <a:t>SMP
</a:t>
                    </a:r>
                    <a:r>
                      <a:rPr lang="id-ID" smtClean="0"/>
                      <a:t>51.238</a:t>
                    </a:r>
                    <a:r>
                      <a:rPr lang="id-ID"/>
                      <a:t>
18.6%</a:t>
                    </a:r>
                  </a:p>
                </c:rich>
              </c:tx>
              <c:showLegendKey val="0"/>
              <c:showVal val="1"/>
              <c:showCatName val="1"/>
              <c:showSerName val="0"/>
              <c:showPercent val="1"/>
              <c:showBubbleSize val="0"/>
              <c:separator>
</c:separator>
            </c:dLbl>
            <c:dLbl>
              <c:idx val="6"/>
              <c:layout/>
              <c:tx>
                <c:rich>
                  <a:bodyPr/>
                  <a:lstStyle/>
                  <a:p>
                    <a:r>
                      <a:rPr lang="id-ID"/>
                      <a:t>TK
</a:t>
                    </a:r>
                    <a:r>
                      <a:rPr lang="id-ID" smtClean="0"/>
                      <a:t>23.753</a:t>
                    </a:r>
                    <a:r>
                      <a:rPr lang="id-ID"/>
                      <a:t>
8.6%</a:t>
                    </a:r>
                  </a:p>
                </c:rich>
              </c:tx>
              <c:showLegendKey val="0"/>
              <c:showVal val="1"/>
              <c:showCatName val="1"/>
              <c:showSerName val="0"/>
              <c:showPercent val="1"/>
              <c:showBubbleSize val="0"/>
              <c:separator>
</c:separator>
            </c:dLbl>
            <c:numFmt formatCode="0.0%" sourceLinked="0"/>
            <c:txPr>
              <a:bodyPr/>
              <a:lstStyle/>
              <a:p>
                <a:pPr>
                  <a:defRPr lang="en-GB"/>
                </a:pPr>
                <a:endParaRPr lang="id-ID"/>
              </a:p>
            </c:txPr>
            <c:showLegendKey val="0"/>
            <c:showVal val="1"/>
            <c:showCatName val="1"/>
            <c:showSerName val="0"/>
            <c:showPercent val="1"/>
            <c:showBubbleSize val="0"/>
            <c:separator>
</c:separator>
            <c:showLeaderLines val="1"/>
          </c:dLbls>
          <c:cat>
            <c:strRef>
              <c:f>Sheet1!$A$3:$A$9</c:f>
              <c:strCache>
                <c:ptCount val="7"/>
                <c:pt idx="0">
                  <c:v>PENGAWAS</c:v>
                </c:pt>
                <c:pt idx="1">
                  <c:v>SD</c:v>
                </c:pt>
                <c:pt idx="2">
                  <c:v>SLB</c:v>
                </c:pt>
                <c:pt idx="3">
                  <c:v>SMA</c:v>
                </c:pt>
                <c:pt idx="4">
                  <c:v>SMK</c:v>
                </c:pt>
                <c:pt idx="5">
                  <c:v>SMP</c:v>
                </c:pt>
                <c:pt idx="6">
                  <c:v>TK</c:v>
                </c:pt>
              </c:strCache>
            </c:strRef>
          </c:cat>
          <c:val>
            <c:numRef>
              <c:f>Sheet1!$L$3:$L$9</c:f>
              <c:numCache>
                <c:formatCode>General</c:formatCode>
                <c:ptCount val="7"/>
                <c:pt idx="0">
                  <c:v>606</c:v>
                </c:pt>
                <c:pt idx="1">
                  <c:v>164539</c:v>
                </c:pt>
                <c:pt idx="2">
                  <c:v>2446</c:v>
                </c:pt>
                <c:pt idx="3">
                  <c:v>18125</c:v>
                </c:pt>
                <c:pt idx="4">
                  <c:v>15105</c:v>
                </c:pt>
                <c:pt idx="5">
                  <c:v>51238</c:v>
                </c:pt>
                <c:pt idx="6">
                  <c:v>23753</c:v>
                </c:pt>
              </c:numCache>
            </c:numRef>
          </c:val>
        </c:ser>
        <c:dLbls>
          <c:showLegendKey val="0"/>
          <c:showVal val="0"/>
          <c:showCatName val="0"/>
          <c:showSerName val="0"/>
          <c:showPercent val="0"/>
          <c:showBubbleSize val="0"/>
          <c:showLeaderLines val="1"/>
        </c:dLbls>
      </c:pie3DChart>
    </c:plotArea>
    <c:plotVisOnly val="1"/>
    <c:dispBlanksAs val="zero"/>
    <c:showDLblsOverMax val="0"/>
  </c:chart>
  <c:spPr>
    <a:ln>
      <a:solidFill>
        <a:schemeClr val="accent2">
          <a:lumMod val="60000"/>
          <a:lumOff val="40000"/>
        </a:schemeClr>
      </a:solidFill>
    </a:ln>
  </c:sp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50"/>
            </a:pPr>
            <a:r>
              <a:rPr lang="id-ID" sz="1050" smtClean="0"/>
              <a:t>DISTRIBUSI PESERTA PROVINSI PAPUA</a:t>
            </a:r>
            <a:r>
              <a:rPr lang="id-ID" sz="1050" baseline="0" smtClean="0"/>
              <a:t> BARAT</a:t>
            </a:r>
            <a:endParaRPr lang="en-US" sz="1050"/>
          </a:p>
        </c:rich>
      </c:tx>
      <c:layout/>
      <c:overlay val="0"/>
    </c:title>
    <c:autoTitleDeleted val="0"/>
    <c:plotArea>
      <c:layout/>
      <c:barChart>
        <c:barDir val="bar"/>
        <c:grouping val="clustered"/>
        <c:varyColors val="0"/>
        <c:ser>
          <c:idx val="0"/>
          <c:order val="0"/>
          <c:tx>
            <c:strRef>
              <c:f>Sheet3!$F$208</c:f>
              <c:strCache>
                <c:ptCount val="1"/>
                <c:pt idx="0">
                  <c:v>JLH PESERTA</c:v>
                </c:pt>
              </c:strCache>
            </c:strRef>
          </c:tx>
          <c:invertIfNegative val="0"/>
          <c:dLbls>
            <c:showLegendKey val="0"/>
            <c:showVal val="1"/>
            <c:showCatName val="0"/>
            <c:showSerName val="0"/>
            <c:showPercent val="0"/>
            <c:showBubbleSize val="0"/>
            <c:showLeaderLines val="0"/>
          </c:dLbls>
          <c:cat>
            <c:strRef>
              <c:f>Sheet3!$D$209:$D$219</c:f>
              <c:strCache>
                <c:ptCount val="11"/>
                <c:pt idx="0">
                  <c:v>KAB. TELUK WONDAMA</c:v>
                </c:pt>
                <c:pt idx="1">
                  <c:v>KAB. TAMBRAUW</c:v>
                </c:pt>
                <c:pt idx="2">
                  <c:v>KAB. MAYBRAT</c:v>
                </c:pt>
                <c:pt idx="3">
                  <c:v>KAB. KAIMANA</c:v>
                </c:pt>
                <c:pt idx="4">
                  <c:v>KAB. TELUK BINTUNI</c:v>
                </c:pt>
                <c:pt idx="5">
                  <c:v>KAB. SORONG SELATAN</c:v>
                </c:pt>
                <c:pt idx="6">
                  <c:v>KAB. RAJA AMPAT</c:v>
                </c:pt>
                <c:pt idx="7">
                  <c:v>KAB. FAK-FAK</c:v>
                </c:pt>
                <c:pt idx="8">
                  <c:v>KOTA SORONG</c:v>
                </c:pt>
                <c:pt idx="9">
                  <c:v>KAB. MANOKWARI</c:v>
                </c:pt>
                <c:pt idx="10">
                  <c:v>KAB. SORONG</c:v>
                </c:pt>
              </c:strCache>
            </c:strRef>
          </c:cat>
          <c:val>
            <c:numRef>
              <c:f>Sheet3!$F$209:$F$219</c:f>
              <c:numCache>
                <c:formatCode>General</c:formatCode>
                <c:ptCount val="11"/>
                <c:pt idx="0">
                  <c:v>8</c:v>
                </c:pt>
                <c:pt idx="1">
                  <c:v>9</c:v>
                </c:pt>
                <c:pt idx="2">
                  <c:v>22</c:v>
                </c:pt>
                <c:pt idx="3">
                  <c:v>25</c:v>
                </c:pt>
                <c:pt idx="4">
                  <c:v>25</c:v>
                </c:pt>
                <c:pt idx="5">
                  <c:v>37</c:v>
                </c:pt>
                <c:pt idx="6">
                  <c:v>50</c:v>
                </c:pt>
                <c:pt idx="7">
                  <c:v>72</c:v>
                </c:pt>
                <c:pt idx="8">
                  <c:v>163</c:v>
                </c:pt>
                <c:pt idx="9">
                  <c:v>164</c:v>
                </c:pt>
                <c:pt idx="10">
                  <c:v>194</c:v>
                </c:pt>
              </c:numCache>
            </c:numRef>
          </c:val>
        </c:ser>
        <c:dLbls>
          <c:showLegendKey val="0"/>
          <c:showVal val="0"/>
          <c:showCatName val="0"/>
          <c:showSerName val="0"/>
          <c:showPercent val="0"/>
          <c:showBubbleSize val="0"/>
        </c:dLbls>
        <c:gapWidth val="37"/>
        <c:axId val="81082624"/>
        <c:axId val="81084416"/>
      </c:barChart>
      <c:catAx>
        <c:axId val="81082624"/>
        <c:scaling>
          <c:orientation val="maxMin"/>
        </c:scaling>
        <c:delete val="0"/>
        <c:axPos val="r"/>
        <c:majorTickMark val="out"/>
        <c:minorTickMark val="none"/>
        <c:tickLblPos val="nextTo"/>
        <c:spPr>
          <a:ln>
            <a:solidFill>
              <a:srgbClr val="FF0000"/>
            </a:solidFill>
          </a:ln>
        </c:spPr>
        <c:txPr>
          <a:bodyPr/>
          <a:lstStyle/>
          <a:p>
            <a:pPr>
              <a:defRPr sz="900"/>
            </a:pPr>
            <a:endParaRPr lang="id-ID"/>
          </a:p>
        </c:txPr>
        <c:crossAx val="81084416"/>
        <c:crosses val="autoZero"/>
        <c:auto val="1"/>
        <c:lblAlgn val="ctr"/>
        <c:lblOffset val="100"/>
        <c:noMultiLvlLbl val="0"/>
      </c:catAx>
      <c:valAx>
        <c:axId val="81084416"/>
        <c:scaling>
          <c:orientation val="maxMin"/>
        </c:scaling>
        <c:delete val="1"/>
        <c:axPos val="t"/>
        <c:numFmt formatCode="General" sourceLinked="1"/>
        <c:majorTickMark val="out"/>
        <c:minorTickMark val="none"/>
        <c:tickLblPos val="nextTo"/>
        <c:crossAx val="81082624"/>
        <c:crosses val="autoZero"/>
        <c:crossBetween val="between"/>
      </c:valAx>
      <c:spPr>
        <a:ln>
          <a:noFill/>
        </a:ln>
      </c:spPr>
    </c:plotArea>
    <c:plotVisOnly val="1"/>
    <c:dispBlanksAs val="gap"/>
    <c:showDLblsOverMax val="0"/>
  </c:chart>
  <c:spPr>
    <a:ln>
      <a:noFill/>
    </a:ln>
  </c:spPr>
  <c:txPr>
    <a:bodyPr/>
    <a:lstStyle/>
    <a:p>
      <a:pPr>
        <a:defRPr>
          <a:latin typeface="Calibri" pitchFamily="34" charset="0"/>
        </a:defRPr>
      </a:pPr>
      <a:endParaRPr lang="id-ID"/>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stacked"/>
        <c:varyColors val="0"/>
        <c:ser>
          <c:idx val="0"/>
          <c:order val="0"/>
          <c:tx>
            <c:strRef>
              <c:f>Sheet5!$B$4</c:f>
              <c:strCache>
                <c:ptCount val="1"/>
                <c:pt idx="0">
                  <c:v>Laki-laki</c:v>
                </c:pt>
              </c:strCache>
            </c:strRef>
          </c:tx>
          <c:spPr>
            <a:solidFill>
              <a:schemeClr val="accent5">
                <a:lumMod val="60000"/>
                <a:lumOff val="40000"/>
              </a:schemeClr>
            </a:solidFill>
          </c:spPr>
          <c:invertIfNegative val="0"/>
          <c:dLbls>
            <c:dLbl>
              <c:idx val="7"/>
              <c:layout/>
              <c:dLblPos val="inBase"/>
              <c:showLegendKey val="0"/>
              <c:showVal val="1"/>
              <c:showCatName val="0"/>
              <c:showSerName val="0"/>
              <c:showPercent val="0"/>
              <c:showBubbleSize val="0"/>
            </c:dLbl>
            <c:dLbl>
              <c:idx val="8"/>
              <c:layout/>
              <c:dLblPos val="inBase"/>
              <c:showLegendKey val="0"/>
              <c:showVal val="1"/>
              <c:showCatName val="0"/>
              <c:showSerName val="0"/>
              <c:showPercent val="0"/>
              <c:showBubbleSize val="0"/>
            </c:dLbl>
            <c:dLbl>
              <c:idx val="9"/>
              <c:layout/>
              <c:dLblPos val="inBase"/>
              <c:showLegendKey val="0"/>
              <c:showVal val="1"/>
              <c:showCatName val="0"/>
              <c:showSerName val="0"/>
              <c:showPercent val="0"/>
              <c:showBubbleSize val="0"/>
            </c:dLbl>
            <c:txPr>
              <a:bodyPr/>
              <a:lstStyle/>
              <a:p>
                <a:pPr>
                  <a:defRPr lang="en-US" sz="1050" b="1"/>
                </a:pPr>
                <a:endParaRPr lang="id-ID"/>
              </a:p>
            </c:txPr>
            <c:dLblPos val="inEnd"/>
            <c:showLegendKey val="0"/>
            <c:showVal val="1"/>
            <c:showCatName val="0"/>
            <c:showSerName val="0"/>
            <c:showPercent val="0"/>
            <c:showBubbleSize val="0"/>
            <c:showLeaderLines val="0"/>
          </c:dLbls>
          <c:cat>
            <c:strRef>
              <c:f>Sheet5!$A$5:$A$14</c:f>
              <c:strCache>
                <c:ptCount val="10"/>
                <c:pt idx="0">
                  <c:v>0-9</c:v>
                </c:pt>
                <c:pt idx="1">
                  <c:v>10-19</c:v>
                </c:pt>
                <c:pt idx="2">
                  <c:v>20-29</c:v>
                </c:pt>
                <c:pt idx="3">
                  <c:v>30-39</c:v>
                </c:pt>
                <c:pt idx="4">
                  <c:v>40-49</c:v>
                </c:pt>
                <c:pt idx="5">
                  <c:v>50-59</c:v>
                </c:pt>
                <c:pt idx="6">
                  <c:v>60-69</c:v>
                </c:pt>
                <c:pt idx="7">
                  <c:v>70-79</c:v>
                </c:pt>
                <c:pt idx="8">
                  <c:v>80-89</c:v>
                </c:pt>
                <c:pt idx="9">
                  <c:v>90+</c:v>
                </c:pt>
              </c:strCache>
            </c:strRef>
          </c:cat>
          <c:val>
            <c:numRef>
              <c:f>Sheet5!$B$5:$B$14</c:f>
              <c:numCache>
                <c:formatCode>#,##0.0</c:formatCode>
                <c:ptCount val="10"/>
                <c:pt idx="0">
                  <c:v>23.636462999999999</c:v>
                </c:pt>
                <c:pt idx="1">
                  <c:v>22.276722999999873</c:v>
                </c:pt>
                <c:pt idx="2">
                  <c:v>20.519024000000005</c:v>
                </c:pt>
                <c:pt idx="3">
                  <c:v>19.286874000000001</c:v>
                </c:pt>
                <c:pt idx="4">
                  <c:v>15.355452000000085</c:v>
                </c:pt>
                <c:pt idx="5">
                  <c:v>10.266312999999998</c:v>
                </c:pt>
                <c:pt idx="6">
                  <c:v>5.1523239999999975</c:v>
                </c:pt>
                <c:pt idx="7">
                  <c:v>2.3738029999999859</c:v>
                </c:pt>
                <c:pt idx="8">
                  <c:v>0.66389400000000498</c:v>
                </c:pt>
                <c:pt idx="9">
                  <c:v>0.10004300000000002</c:v>
                </c:pt>
              </c:numCache>
            </c:numRef>
          </c:val>
        </c:ser>
        <c:ser>
          <c:idx val="1"/>
          <c:order val="1"/>
          <c:tx>
            <c:strRef>
              <c:f>Sheet5!$C$4</c:f>
              <c:strCache>
                <c:ptCount val="1"/>
                <c:pt idx="0">
                  <c:v>Perempuan</c:v>
                </c:pt>
              </c:strCache>
            </c:strRef>
          </c:tx>
          <c:spPr>
            <a:solidFill>
              <a:schemeClr val="accent3">
                <a:lumMod val="60000"/>
                <a:lumOff val="40000"/>
              </a:schemeClr>
            </a:solidFill>
          </c:spPr>
          <c:invertIfNegative val="0"/>
          <c:dLbls>
            <c:dLbl>
              <c:idx val="7"/>
              <c:layout/>
              <c:dLblPos val="inEnd"/>
              <c:showLegendKey val="0"/>
              <c:showVal val="1"/>
              <c:showCatName val="0"/>
              <c:showSerName val="0"/>
              <c:showPercent val="0"/>
              <c:showBubbleSize val="0"/>
            </c:dLbl>
            <c:dLbl>
              <c:idx val="8"/>
              <c:layout/>
              <c:dLblPos val="inEnd"/>
              <c:showLegendKey val="0"/>
              <c:showVal val="1"/>
              <c:showCatName val="0"/>
              <c:showSerName val="0"/>
              <c:showPercent val="0"/>
              <c:showBubbleSize val="0"/>
            </c:dLbl>
            <c:dLbl>
              <c:idx val="9"/>
              <c:layout/>
              <c:dLblPos val="inEnd"/>
              <c:showLegendKey val="0"/>
              <c:showVal val="1"/>
              <c:showCatName val="0"/>
              <c:showSerName val="0"/>
              <c:showPercent val="0"/>
              <c:showBubbleSize val="0"/>
            </c:dLbl>
            <c:numFmt formatCode="#,##0.0;[Red]#,##0.0" sourceLinked="0"/>
            <c:txPr>
              <a:bodyPr/>
              <a:lstStyle/>
              <a:p>
                <a:pPr>
                  <a:defRPr lang="en-US" sz="1050" b="1"/>
                </a:pPr>
                <a:endParaRPr lang="id-ID"/>
              </a:p>
            </c:txPr>
            <c:dLblPos val="inBase"/>
            <c:showLegendKey val="0"/>
            <c:showVal val="1"/>
            <c:showCatName val="0"/>
            <c:showSerName val="0"/>
            <c:showPercent val="0"/>
            <c:showBubbleSize val="0"/>
            <c:showLeaderLines val="0"/>
          </c:dLbls>
          <c:cat>
            <c:strRef>
              <c:f>Sheet5!$A$5:$A$14</c:f>
              <c:strCache>
                <c:ptCount val="10"/>
                <c:pt idx="0">
                  <c:v>0-9</c:v>
                </c:pt>
                <c:pt idx="1">
                  <c:v>10-19</c:v>
                </c:pt>
                <c:pt idx="2">
                  <c:v>20-29</c:v>
                </c:pt>
                <c:pt idx="3">
                  <c:v>30-39</c:v>
                </c:pt>
                <c:pt idx="4">
                  <c:v>40-49</c:v>
                </c:pt>
                <c:pt idx="5">
                  <c:v>50-59</c:v>
                </c:pt>
                <c:pt idx="6">
                  <c:v>60-69</c:v>
                </c:pt>
                <c:pt idx="7">
                  <c:v>70-79</c:v>
                </c:pt>
                <c:pt idx="8">
                  <c:v>80-89</c:v>
                </c:pt>
                <c:pt idx="9">
                  <c:v>90+</c:v>
                </c:pt>
              </c:strCache>
            </c:strRef>
          </c:cat>
          <c:val>
            <c:numRef>
              <c:f>Sheet5!$C$5:$C$14</c:f>
              <c:numCache>
                <c:formatCode>#,##0.0</c:formatCode>
                <c:ptCount val="10"/>
                <c:pt idx="0">
                  <c:v>-22.295718999999888</c:v>
                </c:pt>
                <c:pt idx="1">
                  <c:v>-21.275091999999987</c:v>
                </c:pt>
                <c:pt idx="2">
                  <c:v>-20.683052</c:v>
                </c:pt>
                <c:pt idx="3">
                  <c:v>-19.048941999999986</c:v>
                </c:pt>
                <c:pt idx="4">
                  <c:v>-15.210381999999999</c:v>
                </c:pt>
                <c:pt idx="5">
                  <c:v>-9.7435779999999994</c:v>
                </c:pt>
                <c:pt idx="6">
                  <c:v>-5.6004680000000002</c:v>
                </c:pt>
                <c:pt idx="7">
                  <c:v>-3.0604330000000002</c:v>
                </c:pt>
                <c:pt idx="8">
                  <c:v>-0.91723699999999686</c:v>
                </c:pt>
                <c:pt idx="9">
                  <c:v>-0.17551000000000044</c:v>
                </c:pt>
              </c:numCache>
            </c:numRef>
          </c:val>
        </c:ser>
        <c:dLbls>
          <c:showLegendKey val="0"/>
          <c:showVal val="0"/>
          <c:showCatName val="0"/>
          <c:showSerName val="0"/>
          <c:showPercent val="0"/>
          <c:showBubbleSize val="0"/>
        </c:dLbls>
        <c:gapWidth val="55"/>
        <c:overlap val="100"/>
        <c:axId val="77259520"/>
        <c:axId val="77261056"/>
      </c:barChart>
      <c:catAx>
        <c:axId val="77259520"/>
        <c:scaling>
          <c:orientation val="minMax"/>
        </c:scaling>
        <c:delete val="0"/>
        <c:axPos val="l"/>
        <c:numFmt formatCode="General" sourceLinked="1"/>
        <c:majorTickMark val="out"/>
        <c:minorTickMark val="none"/>
        <c:tickLblPos val="low"/>
        <c:txPr>
          <a:bodyPr/>
          <a:lstStyle/>
          <a:p>
            <a:pPr>
              <a:defRPr lang="en-US" sz="800" b="1"/>
            </a:pPr>
            <a:endParaRPr lang="id-ID"/>
          </a:p>
        </c:txPr>
        <c:crossAx val="77261056"/>
        <c:crosses val="autoZero"/>
        <c:auto val="1"/>
        <c:lblAlgn val="ctr"/>
        <c:lblOffset val="100"/>
        <c:noMultiLvlLbl val="0"/>
      </c:catAx>
      <c:valAx>
        <c:axId val="77261056"/>
        <c:scaling>
          <c:orientation val="minMax"/>
        </c:scaling>
        <c:delete val="0"/>
        <c:axPos val="b"/>
        <c:numFmt formatCode="#,##0;#,##0" sourceLinked="0"/>
        <c:majorTickMark val="out"/>
        <c:minorTickMark val="none"/>
        <c:tickLblPos val="nextTo"/>
        <c:txPr>
          <a:bodyPr/>
          <a:lstStyle/>
          <a:p>
            <a:pPr>
              <a:defRPr lang="en-US"/>
            </a:pPr>
            <a:endParaRPr lang="id-ID"/>
          </a:p>
        </c:txPr>
        <c:crossAx val="77259520"/>
        <c:crosses val="autoZero"/>
        <c:crossBetween val="between"/>
      </c:valAx>
    </c:plotArea>
    <c:plotVisOnly val="1"/>
    <c:dispBlanksAs val="gap"/>
    <c:showDLblsOverMax val="0"/>
  </c:chart>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chemeClr val="accent1">
                <a:lumMod val="60000"/>
                <a:lumOff val="40000"/>
              </a:schemeClr>
            </a:solidFill>
          </c:spPr>
          <c:invertIfNegative val="0"/>
          <c:dPt>
            <c:idx val="0"/>
            <c:invertIfNegative val="0"/>
            <c:bubble3D val="0"/>
            <c:spPr>
              <a:solidFill>
                <a:schemeClr val="accent2"/>
              </a:solidFill>
            </c:spPr>
          </c:dPt>
          <c:dPt>
            <c:idx val="1"/>
            <c:invertIfNegative val="0"/>
            <c:bubble3D val="0"/>
            <c:spPr>
              <a:solidFill>
                <a:schemeClr val="accent6">
                  <a:lumMod val="60000"/>
                  <a:lumOff val="40000"/>
                </a:schemeClr>
              </a:solidFill>
            </c:spPr>
          </c:dPt>
          <c:dPt>
            <c:idx val="2"/>
            <c:invertIfNegative val="0"/>
            <c:bubble3D val="0"/>
            <c:spPr>
              <a:solidFill>
                <a:schemeClr val="accent6">
                  <a:lumMod val="60000"/>
                  <a:lumOff val="40000"/>
                </a:schemeClr>
              </a:solidFill>
            </c:spPr>
          </c:dPt>
          <c:dPt>
            <c:idx val="3"/>
            <c:invertIfNegative val="0"/>
            <c:bubble3D val="0"/>
            <c:spPr>
              <a:solidFill>
                <a:schemeClr val="accent6">
                  <a:lumMod val="60000"/>
                  <a:lumOff val="40000"/>
                </a:schemeClr>
              </a:solidFill>
            </c:spPr>
          </c:dPt>
          <c:dPt>
            <c:idx val="4"/>
            <c:invertIfNegative val="0"/>
            <c:bubble3D val="0"/>
            <c:spPr>
              <a:solidFill>
                <a:schemeClr val="accent6">
                  <a:lumMod val="60000"/>
                  <a:lumOff val="40000"/>
                </a:schemeClr>
              </a:solidFill>
            </c:spPr>
          </c:dPt>
          <c:dPt>
            <c:idx val="5"/>
            <c:invertIfNegative val="0"/>
            <c:bubble3D val="0"/>
            <c:spPr>
              <a:solidFill>
                <a:schemeClr val="accent6">
                  <a:lumMod val="60000"/>
                  <a:lumOff val="40000"/>
                </a:schemeClr>
              </a:solidFill>
            </c:spPr>
          </c:dPt>
          <c:dPt>
            <c:idx val="6"/>
            <c:invertIfNegative val="0"/>
            <c:bubble3D val="0"/>
            <c:spPr>
              <a:solidFill>
                <a:schemeClr val="accent6">
                  <a:lumMod val="60000"/>
                  <a:lumOff val="40000"/>
                </a:schemeClr>
              </a:solidFill>
            </c:spPr>
          </c:dPt>
          <c:dPt>
            <c:idx val="7"/>
            <c:invertIfNegative val="0"/>
            <c:bubble3D val="0"/>
            <c:spPr>
              <a:solidFill>
                <a:schemeClr val="accent6">
                  <a:lumMod val="60000"/>
                  <a:lumOff val="40000"/>
                </a:schemeClr>
              </a:solidFill>
            </c:spPr>
          </c:dPt>
          <c:dPt>
            <c:idx val="8"/>
            <c:invertIfNegative val="0"/>
            <c:bubble3D val="0"/>
            <c:spPr>
              <a:solidFill>
                <a:schemeClr val="accent6">
                  <a:lumMod val="60000"/>
                  <a:lumOff val="40000"/>
                </a:schemeClr>
              </a:solidFill>
            </c:spPr>
          </c:dPt>
          <c:dPt>
            <c:idx val="9"/>
            <c:invertIfNegative val="0"/>
            <c:bubble3D val="0"/>
            <c:spPr>
              <a:solidFill>
                <a:schemeClr val="accent6">
                  <a:lumMod val="60000"/>
                  <a:lumOff val="40000"/>
                </a:schemeClr>
              </a:solidFill>
            </c:spPr>
          </c:dPt>
          <c:dPt>
            <c:idx val="10"/>
            <c:invertIfNegative val="0"/>
            <c:bubble3D val="0"/>
            <c:spPr>
              <a:solidFill>
                <a:schemeClr val="accent6">
                  <a:lumMod val="60000"/>
                  <a:lumOff val="40000"/>
                </a:schemeClr>
              </a:solidFill>
            </c:spPr>
          </c:dPt>
          <c:dPt>
            <c:idx val="11"/>
            <c:invertIfNegative val="0"/>
            <c:bubble3D val="0"/>
            <c:spPr>
              <a:solidFill>
                <a:schemeClr val="accent6">
                  <a:lumMod val="60000"/>
                  <a:lumOff val="40000"/>
                </a:schemeClr>
              </a:solidFill>
            </c:spPr>
          </c:dPt>
          <c:dPt>
            <c:idx val="12"/>
            <c:invertIfNegative val="0"/>
            <c:bubble3D val="0"/>
            <c:spPr>
              <a:solidFill>
                <a:schemeClr val="accent6">
                  <a:lumMod val="60000"/>
                  <a:lumOff val="40000"/>
                </a:schemeClr>
              </a:solidFill>
            </c:spPr>
          </c:dPt>
          <c:dPt>
            <c:idx val="13"/>
            <c:invertIfNegative val="0"/>
            <c:bubble3D val="0"/>
            <c:spPr>
              <a:solidFill>
                <a:schemeClr val="accent6">
                  <a:lumMod val="60000"/>
                  <a:lumOff val="40000"/>
                </a:schemeClr>
              </a:solidFill>
            </c:spPr>
          </c:dPt>
          <c:dPt>
            <c:idx val="14"/>
            <c:invertIfNegative val="0"/>
            <c:bubble3D val="0"/>
            <c:spPr>
              <a:solidFill>
                <a:schemeClr val="accent6">
                  <a:lumMod val="60000"/>
                  <a:lumOff val="40000"/>
                </a:schemeClr>
              </a:solidFill>
            </c:spPr>
          </c:dPt>
          <c:dPt>
            <c:idx val="15"/>
            <c:invertIfNegative val="0"/>
            <c:bubble3D val="0"/>
            <c:spPr>
              <a:solidFill>
                <a:schemeClr val="accent6">
                  <a:lumMod val="60000"/>
                  <a:lumOff val="40000"/>
                </a:schemeClr>
              </a:solidFill>
            </c:spPr>
          </c:dPt>
          <c:dPt>
            <c:idx val="16"/>
            <c:invertIfNegative val="0"/>
            <c:bubble3D val="0"/>
            <c:spPr>
              <a:solidFill>
                <a:schemeClr val="accent6">
                  <a:lumMod val="60000"/>
                  <a:lumOff val="40000"/>
                </a:schemeClr>
              </a:solidFill>
            </c:spPr>
          </c:dPt>
          <c:dPt>
            <c:idx val="17"/>
            <c:invertIfNegative val="0"/>
            <c:bubble3D val="0"/>
            <c:spPr>
              <a:solidFill>
                <a:schemeClr val="accent6">
                  <a:lumMod val="60000"/>
                  <a:lumOff val="40000"/>
                </a:schemeClr>
              </a:solidFill>
            </c:spPr>
          </c:dPt>
          <c:dPt>
            <c:idx val="18"/>
            <c:invertIfNegative val="0"/>
            <c:bubble3D val="0"/>
            <c:spPr>
              <a:solidFill>
                <a:schemeClr val="accent6">
                  <a:lumMod val="60000"/>
                  <a:lumOff val="40000"/>
                </a:schemeClr>
              </a:solidFill>
            </c:spPr>
          </c:dPt>
          <c:dPt>
            <c:idx val="19"/>
            <c:invertIfNegative val="0"/>
            <c:bubble3D val="0"/>
            <c:spPr>
              <a:solidFill>
                <a:schemeClr val="accent6">
                  <a:lumMod val="60000"/>
                  <a:lumOff val="40000"/>
                </a:schemeClr>
              </a:solidFill>
            </c:spPr>
          </c:dPt>
          <c:dPt>
            <c:idx val="20"/>
            <c:invertIfNegative val="0"/>
            <c:bubble3D val="0"/>
            <c:spPr>
              <a:solidFill>
                <a:schemeClr val="accent6">
                  <a:lumMod val="60000"/>
                  <a:lumOff val="40000"/>
                </a:schemeClr>
              </a:solidFill>
            </c:spPr>
          </c:dPt>
          <c:dPt>
            <c:idx val="21"/>
            <c:invertIfNegative val="0"/>
            <c:bubble3D val="0"/>
            <c:spPr>
              <a:solidFill>
                <a:schemeClr val="accent6">
                  <a:lumMod val="60000"/>
                  <a:lumOff val="40000"/>
                </a:schemeClr>
              </a:solidFill>
            </c:spPr>
          </c:dPt>
          <c:dPt>
            <c:idx val="22"/>
            <c:invertIfNegative val="0"/>
            <c:bubble3D val="0"/>
            <c:spPr>
              <a:solidFill>
                <a:schemeClr val="accent6">
                  <a:lumMod val="60000"/>
                  <a:lumOff val="40000"/>
                </a:schemeClr>
              </a:solidFill>
            </c:spPr>
          </c:dPt>
          <c:dPt>
            <c:idx val="23"/>
            <c:invertIfNegative val="0"/>
            <c:bubble3D val="0"/>
            <c:spPr>
              <a:solidFill>
                <a:schemeClr val="accent6">
                  <a:lumMod val="60000"/>
                  <a:lumOff val="40000"/>
                </a:schemeClr>
              </a:solidFill>
            </c:spPr>
          </c:dPt>
          <c:dPt>
            <c:idx val="24"/>
            <c:invertIfNegative val="0"/>
            <c:bubble3D val="0"/>
            <c:spPr>
              <a:solidFill>
                <a:schemeClr val="accent6">
                  <a:lumMod val="60000"/>
                  <a:lumOff val="40000"/>
                </a:schemeClr>
              </a:solidFill>
            </c:spPr>
          </c:dPt>
          <c:dLbls>
            <c:txPr>
              <a:bodyPr/>
              <a:lstStyle/>
              <a:p>
                <a:pPr>
                  <a:defRPr lang="id-ID" sz="900"/>
                </a:pPr>
                <a:endParaRPr lang="id-ID"/>
              </a:p>
            </c:txPr>
            <c:showLegendKey val="0"/>
            <c:showVal val="1"/>
            <c:showCatName val="0"/>
            <c:showSerName val="0"/>
            <c:showPercent val="0"/>
            <c:showBubbleSize val="0"/>
            <c:showLeaderLines val="0"/>
          </c:dLbls>
          <c:cat>
            <c:strRef>
              <c:f>nas!$B$2:$B$34</c:f>
              <c:strCache>
                <c:ptCount val="33"/>
                <c:pt idx="0">
                  <c:v>MALUKU</c:v>
                </c:pt>
                <c:pt idx="1">
                  <c:v>MALUKU UTARA</c:v>
                </c:pt>
                <c:pt idx="2">
                  <c:v>KALIMANTAN BARAT</c:v>
                </c:pt>
                <c:pt idx="3">
                  <c:v>KALIMANTAN TENGAH</c:v>
                </c:pt>
                <c:pt idx="4">
                  <c:v>JAMBI</c:v>
                </c:pt>
                <c:pt idx="5">
                  <c:v>ACEH</c:v>
                </c:pt>
                <c:pt idx="6">
                  <c:v>SULAWESI BARAT</c:v>
                </c:pt>
                <c:pt idx="7">
                  <c:v>LAMPUNG</c:v>
                </c:pt>
                <c:pt idx="8">
                  <c:v>SUMATERA UTARA</c:v>
                </c:pt>
                <c:pt idx="9">
                  <c:v>SULAWESI TENGAH</c:v>
                </c:pt>
                <c:pt idx="10">
                  <c:v>BANGKA BELITUNG</c:v>
                </c:pt>
                <c:pt idx="11">
                  <c:v>SUMATERA SELATAN</c:v>
                </c:pt>
                <c:pt idx="12">
                  <c:v>SULAWESI UTARA</c:v>
                </c:pt>
                <c:pt idx="13">
                  <c:v>SULAWESI TENGGARA</c:v>
                </c:pt>
                <c:pt idx="14">
                  <c:v>GORONTALO</c:v>
                </c:pt>
                <c:pt idx="15">
                  <c:v>BENGKULU</c:v>
                </c:pt>
                <c:pt idx="16">
                  <c:v>NUSA TENGGARA TIMUR</c:v>
                </c:pt>
                <c:pt idx="17">
                  <c:v>PAPUA BARAT</c:v>
                </c:pt>
                <c:pt idx="18">
                  <c:v>RIAU</c:v>
                </c:pt>
                <c:pt idx="19">
                  <c:v>KALIMANTAN SELATAN</c:v>
                </c:pt>
                <c:pt idx="20">
                  <c:v>SULAWESI SELATAN</c:v>
                </c:pt>
                <c:pt idx="21">
                  <c:v>NUSA TENGGARA BARAT</c:v>
                </c:pt>
                <c:pt idx="22">
                  <c:v>KALIMANTAN TIMUR</c:v>
                </c:pt>
                <c:pt idx="23">
                  <c:v>BANTEN</c:v>
                </c:pt>
                <c:pt idx="24">
                  <c:v>PAPUA</c:v>
                </c:pt>
                <c:pt idx="25">
                  <c:v>SUMATERA BARAT</c:v>
                </c:pt>
                <c:pt idx="26">
                  <c:v>KEPULAUAN RIAU</c:v>
                </c:pt>
                <c:pt idx="27">
                  <c:v>JAWA BARAT</c:v>
                </c:pt>
                <c:pt idx="28">
                  <c:v>JAWA TENGAH</c:v>
                </c:pt>
                <c:pt idx="29">
                  <c:v>JAWA TIMUR</c:v>
                </c:pt>
                <c:pt idx="30">
                  <c:v>BALI</c:v>
                </c:pt>
                <c:pt idx="31">
                  <c:v>DKI JAKARTA</c:v>
                </c:pt>
                <c:pt idx="32">
                  <c:v>DI YOGYAKARTA</c:v>
                </c:pt>
              </c:strCache>
            </c:strRef>
          </c:cat>
          <c:val>
            <c:numRef>
              <c:f>nas!$C$2:$C$34</c:f>
              <c:numCache>
                <c:formatCode>_-* #,##0.0_-;\-* #,##0.0_-;_-* "-"??_-;_-@_-</c:formatCode>
                <c:ptCount val="33"/>
                <c:pt idx="0">
                  <c:v>34.501726272352094</c:v>
                </c:pt>
                <c:pt idx="1">
                  <c:v>34.760271739130438</c:v>
                </c:pt>
                <c:pt idx="2">
                  <c:v>35.421710273182001</c:v>
                </c:pt>
                <c:pt idx="3">
                  <c:v>35.501721884155963</c:v>
                </c:pt>
                <c:pt idx="4">
                  <c:v>35.650956384655863</c:v>
                </c:pt>
                <c:pt idx="5">
                  <c:v>36.061348574067594</c:v>
                </c:pt>
                <c:pt idx="6">
                  <c:v>36.929249592169654</c:v>
                </c:pt>
                <c:pt idx="7">
                  <c:v>37.181927248677255</c:v>
                </c:pt>
                <c:pt idx="8">
                  <c:v>37.350178136291106</c:v>
                </c:pt>
                <c:pt idx="9">
                  <c:v>37.640557909604524</c:v>
                </c:pt>
                <c:pt idx="10">
                  <c:v>38.193446969696794</c:v>
                </c:pt>
                <c:pt idx="11">
                  <c:v>38.229357775283702</c:v>
                </c:pt>
                <c:pt idx="12">
                  <c:v>38.343222429906263</c:v>
                </c:pt>
                <c:pt idx="13">
                  <c:v>38.451836559139437</c:v>
                </c:pt>
                <c:pt idx="14">
                  <c:v>38.568713496448311</c:v>
                </c:pt>
                <c:pt idx="15">
                  <c:v>38.58577757409104</c:v>
                </c:pt>
                <c:pt idx="16">
                  <c:v>38.776609392898052</c:v>
                </c:pt>
                <c:pt idx="17">
                  <c:v>39.007173051519146</c:v>
                </c:pt>
                <c:pt idx="18">
                  <c:v>39.122081062194255</c:v>
                </c:pt>
                <c:pt idx="19">
                  <c:v>39.228980692788213</c:v>
                </c:pt>
                <c:pt idx="20">
                  <c:v>39.421371006428103</c:v>
                </c:pt>
                <c:pt idx="21">
                  <c:v>39.865678407834444</c:v>
                </c:pt>
                <c:pt idx="22">
                  <c:v>40.456019687964194</c:v>
                </c:pt>
                <c:pt idx="23">
                  <c:v>41.102402547279112</c:v>
                </c:pt>
                <c:pt idx="24">
                  <c:v>41.148730425056009</c:v>
                </c:pt>
                <c:pt idx="25">
                  <c:v>42.719817705081759</c:v>
                </c:pt>
                <c:pt idx="26">
                  <c:v>43.750385321101113</c:v>
                </c:pt>
                <c:pt idx="27">
                  <c:v>44.025443382680642</c:v>
                </c:pt>
                <c:pt idx="28">
                  <c:v>45.159456894867596</c:v>
                </c:pt>
                <c:pt idx="29">
                  <c:v>47.068202972279366</c:v>
                </c:pt>
                <c:pt idx="30">
                  <c:v>48.855213934663205</c:v>
                </c:pt>
                <c:pt idx="31">
                  <c:v>49.169482935855363</c:v>
                </c:pt>
                <c:pt idx="32">
                  <c:v>50.149806085918854</c:v>
                </c:pt>
              </c:numCache>
            </c:numRef>
          </c:val>
        </c:ser>
        <c:dLbls>
          <c:showLegendKey val="0"/>
          <c:showVal val="0"/>
          <c:showCatName val="0"/>
          <c:showSerName val="0"/>
          <c:showPercent val="0"/>
          <c:showBubbleSize val="0"/>
        </c:dLbls>
        <c:gapWidth val="65"/>
        <c:axId val="81878016"/>
        <c:axId val="81879808"/>
      </c:barChart>
      <c:catAx>
        <c:axId val="81878016"/>
        <c:scaling>
          <c:orientation val="minMax"/>
        </c:scaling>
        <c:delete val="0"/>
        <c:axPos val="l"/>
        <c:majorTickMark val="out"/>
        <c:minorTickMark val="none"/>
        <c:tickLblPos val="nextTo"/>
        <c:txPr>
          <a:bodyPr/>
          <a:lstStyle/>
          <a:p>
            <a:pPr>
              <a:defRPr lang="id-ID"/>
            </a:pPr>
            <a:endParaRPr lang="id-ID"/>
          </a:p>
        </c:txPr>
        <c:crossAx val="81879808"/>
        <c:crosses val="autoZero"/>
        <c:auto val="1"/>
        <c:lblAlgn val="ctr"/>
        <c:lblOffset val="100"/>
        <c:noMultiLvlLbl val="0"/>
      </c:catAx>
      <c:valAx>
        <c:axId val="81879808"/>
        <c:scaling>
          <c:orientation val="minMax"/>
        </c:scaling>
        <c:delete val="0"/>
        <c:axPos val="b"/>
        <c:numFmt formatCode="General" sourceLinked="0"/>
        <c:majorTickMark val="out"/>
        <c:minorTickMark val="none"/>
        <c:tickLblPos val="nextTo"/>
        <c:txPr>
          <a:bodyPr/>
          <a:lstStyle/>
          <a:p>
            <a:pPr>
              <a:defRPr lang="id-ID"/>
            </a:pPr>
            <a:endParaRPr lang="id-ID"/>
          </a:p>
        </c:txPr>
        <c:crossAx val="81878016"/>
        <c:crosses val="autoZero"/>
        <c:crossBetween val="between"/>
      </c:valAx>
      <c:spPr>
        <a:noFill/>
        <a:ln w="25400">
          <a:noFill/>
        </a:ln>
      </c:spPr>
    </c:plotArea>
    <c:plotVisOnly val="1"/>
    <c:dispBlanksAs val="gap"/>
    <c:showDLblsOverMax val="0"/>
  </c:chart>
  <c:txPr>
    <a:bodyPr/>
    <a:lstStyle/>
    <a:p>
      <a:pPr>
        <a:defRPr sz="800"/>
      </a:pPr>
      <a:endParaRPr lang="id-ID"/>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lumMod val="40000"/>
                <a:lumOff val="60000"/>
              </a:schemeClr>
            </a:solidFill>
          </c:spPr>
          <c:invertIfNegative val="0"/>
          <c:cat>
            <c:numRef>
              <c:f>Sheet11!$A$4:$A$23</c:f>
              <c:numCache>
                <c:formatCode>General</c:formatCode>
                <c:ptCount val="20"/>
                <c:pt idx="0">
                  <c:v>0</c:v>
                </c:pt>
                <c:pt idx="4">
                  <c:v>25</c:v>
                </c:pt>
                <c:pt idx="9">
                  <c:v>50</c:v>
                </c:pt>
                <c:pt idx="14">
                  <c:v>75</c:v>
                </c:pt>
                <c:pt idx="19">
                  <c:v>100</c:v>
                </c:pt>
              </c:numCache>
            </c:numRef>
          </c:cat>
          <c:val>
            <c:numRef>
              <c:f>Sheet11!$B$4:$B$23</c:f>
              <c:numCache>
                <c:formatCode>General</c:formatCode>
                <c:ptCount val="20"/>
                <c:pt idx="0">
                  <c:v>16</c:v>
                </c:pt>
                <c:pt idx="1">
                  <c:v>66</c:v>
                </c:pt>
                <c:pt idx="2">
                  <c:v>529</c:v>
                </c:pt>
                <c:pt idx="3">
                  <c:v>3414</c:v>
                </c:pt>
                <c:pt idx="4">
                  <c:v>14292</c:v>
                </c:pt>
                <c:pt idx="5">
                  <c:v>31415</c:v>
                </c:pt>
                <c:pt idx="6">
                  <c:v>43782</c:v>
                </c:pt>
                <c:pt idx="7">
                  <c:v>45167</c:v>
                </c:pt>
                <c:pt idx="8">
                  <c:v>39665</c:v>
                </c:pt>
                <c:pt idx="9">
                  <c:v>30349</c:v>
                </c:pt>
                <c:pt idx="10">
                  <c:v>21829</c:v>
                </c:pt>
                <c:pt idx="11">
                  <c:v>17299</c:v>
                </c:pt>
                <c:pt idx="12">
                  <c:v>12768</c:v>
                </c:pt>
                <c:pt idx="13">
                  <c:v>8359</c:v>
                </c:pt>
                <c:pt idx="14">
                  <c:v>4591</c:v>
                </c:pt>
                <c:pt idx="15">
                  <c:v>1693</c:v>
                </c:pt>
                <c:pt idx="16">
                  <c:v>432</c:v>
                </c:pt>
                <c:pt idx="17">
                  <c:v>116</c:v>
                </c:pt>
                <c:pt idx="18">
                  <c:v>29</c:v>
                </c:pt>
                <c:pt idx="19">
                  <c:v>1</c:v>
                </c:pt>
              </c:numCache>
            </c:numRef>
          </c:val>
        </c:ser>
        <c:dLbls>
          <c:showLegendKey val="0"/>
          <c:showVal val="0"/>
          <c:showCatName val="0"/>
          <c:showSerName val="0"/>
          <c:showPercent val="0"/>
          <c:showBubbleSize val="0"/>
        </c:dLbls>
        <c:gapWidth val="25"/>
        <c:axId val="81790080"/>
        <c:axId val="81791616"/>
      </c:barChart>
      <c:scatterChart>
        <c:scatterStyle val="smoothMarker"/>
        <c:varyColors val="0"/>
        <c:ser>
          <c:idx val="1"/>
          <c:order val="1"/>
          <c:marker>
            <c:symbol val="none"/>
          </c:marker>
          <c:yVal>
            <c:numRef>
              <c:f>Sheet11!$C$4:$C$23</c:f>
              <c:numCache>
                <c:formatCode>_-* #,##0_-;\-* #,##0_-;_-* "-"_-;_-@_-</c:formatCode>
                <c:ptCount val="20"/>
                <c:pt idx="0">
                  <c:v>329.48916421600723</c:v>
                </c:pt>
                <c:pt idx="1">
                  <c:v>1040.2976820739389</c:v>
                </c:pt>
                <c:pt idx="2">
                  <c:v>2814.8468098508847</c:v>
                </c:pt>
                <c:pt idx="3">
                  <c:v>6527.2844331205006</c:v>
                </c:pt>
                <c:pt idx="4">
                  <c:v>12971.52242875417</c:v>
                </c:pt>
                <c:pt idx="5">
                  <c:v>22091.744079279204</c:v>
                </c:pt>
                <c:pt idx="6">
                  <c:v>32244.058152293768</c:v>
                </c:pt>
                <c:pt idx="7">
                  <c:v>40332.024985974036</c:v>
                </c:pt>
                <c:pt idx="8">
                  <c:v>43234.555571391043</c:v>
                </c:pt>
                <c:pt idx="9">
                  <c:v>39718.479094748669</c:v>
                </c:pt>
                <c:pt idx="10">
                  <c:v>31270.502542232596</c:v>
                </c:pt>
                <c:pt idx="11">
                  <c:v>21098.799790016172</c:v>
                </c:pt>
                <c:pt idx="12">
                  <c:v>12200.04074126367</c:v>
                </c:pt>
                <c:pt idx="13">
                  <c:v>6045.6840985285744</c:v>
                </c:pt>
                <c:pt idx="14">
                  <c:v>2567.4988612950087</c:v>
                </c:pt>
                <c:pt idx="15">
                  <c:v>934.44922553157778</c:v>
                </c:pt>
                <c:pt idx="16">
                  <c:v>291.46190343770365</c:v>
                </c:pt>
                <c:pt idx="17">
                  <c:v>77.909160519918458</c:v>
                </c:pt>
                <c:pt idx="18">
                  <c:v>17.847438430419025</c:v>
                </c:pt>
                <c:pt idx="19">
                  <c:v>3.503837042337866</c:v>
                </c:pt>
              </c:numCache>
            </c:numRef>
          </c:yVal>
          <c:smooth val="1"/>
        </c:ser>
        <c:dLbls>
          <c:showLegendKey val="0"/>
          <c:showVal val="0"/>
          <c:showCatName val="0"/>
          <c:showSerName val="0"/>
          <c:showPercent val="0"/>
          <c:showBubbleSize val="0"/>
        </c:dLbls>
        <c:axId val="81790080"/>
        <c:axId val="81791616"/>
      </c:scatterChart>
      <c:catAx>
        <c:axId val="81790080"/>
        <c:scaling>
          <c:orientation val="minMax"/>
        </c:scaling>
        <c:delete val="0"/>
        <c:axPos val="b"/>
        <c:numFmt formatCode="General" sourceLinked="1"/>
        <c:majorTickMark val="none"/>
        <c:minorTickMark val="none"/>
        <c:tickLblPos val="nextTo"/>
        <c:txPr>
          <a:bodyPr/>
          <a:lstStyle/>
          <a:p>
            <a:pPr>
              <a:defRPr lang="id-ID"/>
            </a:pPr>
            <a:endParaRPr lang="id-ID"/>
          </a:p>
        </c:txPr>
        <c:crossAx val="81791616"/>
        <c:crosses val="autoZero"/>
        <c:auto val="1"/>
        <c:lblAlgn val="ctr"/>
        <c:lblOffset val="100"/>
        <c:tickMarkSkip val="10"/>
        <c:noMultiLvlLbl val="0"/>
      </c:catAx>
      <c:valAx>
        <c:axId val="81791616"/>
        <c:scaling>
          <c:orientation val="minMax"/>
        </c:scaling>
        <c:delete val="0"/>
        <c:axPos val="l"/>
        <c:numFmt formatCode="#,##0" sourceLinked="0"/>
        <c:majorTickMark val="none"/>
        <c:minorTickMark val="none"/>
        <c:tickLblPos val="nextTo"/>
        <c:txPr>
          <a:bodyPr/>
          <a:lstStyle/>
          <a:p>
            <a:pPr>
              <a:defRPr lang="id-ID"/>
            </a:pPr>
            <a:endParaRPr lang="id-ID"/>
          </a:p>
        </c:txPr>
        <c:crossAx val="81790080"/>
        <c:crosses val="autoZero"/>
        <c:crossBetween val="between"/>
        <c:majorUnit val="10000"/>
        <c:minorUnit val="2000"/>
      </c:valAx>
    </c:plotArea>
    <c:plotVisOnly val="1"/>
    <c:dispBlanksAs val="gap"/>
    <c:showDLblsOverMax val="0"/>
  </c:chart>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tockChart>
        <c:ser>
          <c:idx val="0"/>
          <c:order val="0"/>
          <c:spPr>
            <a:ln w="28575">
              <a:noFill/>
            </a:ln>
          </c:spPr>
          <c:marker>
            <c:symbol val="x"/>
            <c:size val="6"/>
          </c:marker>
          <c:dLbls>
            <c:txPr>
              <a:bodyPr/>
              <a:lstStyle/>
              <a:p>
                <a:pPr>
                  <a:defRPr lang="id-ID"/>
                </a:pPr>
                <a:endParaRPr lang="id-ID"/>
              </a:p>
            </c:txPr>
            <c:showLegendKey val="0"/>
            <c:showVal val="1"/>
            <c:showCatName val="0"/>
            <c:showSerName val="0"/>
            <c:showPercent val="0"/>
            <c:showBubbleSize val="0"/>
            <c:showLeaderLines val="0"/>
          </c:dLbls>
          <c:cat>
            <c:strRef>
              <c:f>Sheet15!$A$85:$A$91</c:f>
              <c:strCache>
                <c:ptCount val="7"/>
                <c:pt idx="0">
                  <c:v>TK</c:v>
                </c:pt>
                <c:pt idx="1">
                  <c:v>SD</c:v>
                </c:pt>
                <c:pt idx="2">
                  <c:v>SMP</c:v>
                </c:pt>
                <c:pt idx="3">
                  <c:v>SMA</c:v>
                </c:pt>
                <c:pt idx="4">
                  <c:v>SMK</c:v>
                </c:pt>
                <c:pt idx="5">
                  <c:v>SLB</c:v>
                </c:pt>
                <c:pt idx="6">
                  <c:v>PENGAWAS</c:v>
                </c:pt>
              </c:strCache>
            </c:strRef>
          </c:cat>
          <c:val>
            <c:numRef>
              <c:f>Sheet15!$B$85:$B$91</c:f>
              <c:numCache>
                <c:formatCode>_(* #,##0.0_);_(* \(#,##0.0\);_(* "-"_);_(@_)</c:formatCode>
                <c:ptCount val="7"/>
                <c:pt idx="0">
                  <c:v>1</c:v>
                </c:pt>
                <c:pt idx="1">
                  <c:v>3</c:v>
                </c:pt>
                <c:pt idx="2">
                  <c:v>1</c:v>
                </c:pt>
                <c:pt idx="3">
                  <c:v>11</c:v>
                </c:pt>
                <c:pt idx="4">
                  <c:v>4</c:v>
                </c:pt>
                <c:pt idx="5">
                  <c:v>13</c:v>
                </c:pt>
                <c:pt idx="6">
                  <c:v>2</c:v>
                </c:pt>
              </c:numCache>
            </c:numRef>
          </c:val>
          <c:smooth val="0"/>
        </c:ser>
        <c:ser>
          <c:idx val="1"/>
          <c:order val="1"/>
          <c:spPr>
            <a:ln w="28575">
              <a:noFill/>
            </a:ln>
          </c:spPr>
          <c:marker>
            <c:symbol val="circle"/>
            <c:size val="7"/>
          </c:marker>
          <c:dLbls>
            <c:txPr>
              <a:bodyPr/>
              <a:lstStyle/>
              <a:p>
                <a:pPr>
                  <a:defRPr lang="id-ID" b="1">
                    <a:solidFill>
                      <a:srgbClr val="C00000"/>
                    </a:solidFill>
                  </a:defRPr>
                </a:pPr>
                <a:endParaRPr lang="id-ID"/>
              </a:p>
            </c:txPr>
            <c:showLegendKey val="0"/>
            <c:showVal val="1"/>
            <c:showCatName val="0"/>
            <c:showSerName val="0"/>
            <c:showPercent val="0"/>
            <c:showBubbleSize val="0"/>
            <c:showLeaderLines val="0"/>
          </c:dLbls>
          <c:cat>
            <c:strRef>
              <c:f>Sheet15!$A$85:$A$91</c:f>
              <c:strCache>
                <c:ptCount val="7"/>
                <c:pt idx="0">
                  <c:v>TK</c:v>
                </c:pt>
                <c:pt idx="1">
                  <c:v>SD</c:v>
                </c:pt>
                <c:pt idx="2">
                  <c:v>SMP</c:v>
                </c:pt>
                <c:pt idx="3">
                  <c:v>SMA</c:v>
                </c:pt>
                <c:pt idx="4">
                  <c:v>SMK</c:v>
                </c:pt>
                <c:pt idx="5">
                  <c:v>SLB</c:v>
                </c:pt>
                <c:pt idx="6">
                  <c:v>PENGAWAS</c:v>
                </c:pt>
              </c:strCache>
            </c:strRef>
          </c:cat>
          <c:val>
            <c:numRef>
              <c:f>Sheet15!$C$85:$C$91</c:f>
              <c:numCache>
                <c:formatCode>_(* #,##0.0_);_(* \(#,##0.0\);_(* "-"_);_(@_)</c:formatCode>
                <c:ptCount val="7"/>
                <c:pt idx="0">
                  <c:v>58.865869569999994</c:v>
                </c:pt>
                <c:pt idx="1">
                  <c:v>36.85903038</c:v>
                </c:pt>
                <c:pt idx="2">
                  <c:v>46.147619150000004</c:v>
                </c:pt>
                <c:pt idx="3">
                  <c:v>51.348132410000012</c:v>
                </c:pt>
                <c:pt idx="4">
                  <c:v>50.021082419999999</c:v>
                </c:pt>
                <c:pt idx="5">
                  <c:v>49.066663940000012</c:v>
                </c:pt>
                <c:pt idx="6">
                  <c:v>32.580709569999996</c:v>
                </c:pt>
              </c:numCache>
            </c:numRef>
          </c:val>
          <c:smooth val="0"/>
        </c:ser>
        <c:ser>
          <c:idx val="2"/>
          <c:order val="2"/>
          <c:spPr>
            <a:ln w="28575">
              <a:noFill/>
            </a:ln>
          </c:spPr>
          <c:marker>
            <c:symbol val="dash"/>
            <c:size val="5"/>
          </c:marker>
          <c:dLbls>
            <c:txPr>
              <a:bodyPr/>
              <a:lstStyle/>
              <a:p>
                <a:pPr>
                  <a:defRPr lang="id-ID"/>
                </a:pPr>
                <a:endParaRPr lang="id-ID"/>
              </a:p>
            </c:txPr>
            <c:showLegendKey val="0"/>
            <c:showVal val="1"/>
            <c:showCatName val="0"/>
            <c:showSerName val="0"/>
            <c:showPercent val="0"/>
            <c:showBubbleSize val="0"/>
            <c:showLeaderLines val="0"/>
          </c:dLbls>
          <c:cat>
            <c:strRef>
              <c:f>Sheet15!$A$85:$A$91</c:f>
              <c:strCache>
                <c:ptCount val="7"/>
                <c:pt idx="0">
                  <c:v>TK</c:v>
                </c:pt>
                <c:pt idx="1">
                  <c:v>SD</c:v>
                </c:pt>
                <c:pt idx="2">
                  <c:v>SMP</c:v>
                </c:pt>
                <c:pt idx="3">
                  <c:v>SMA</c:v>
                </c:pt>
                <c:pt idx="4">
                  <c:v>SMK</c:v>
                </c:pt>
                <c:pt idx="5">
                  <c:v>SLB</c:v>
                </c:pt>
                <c:pt idx="6">
                  <c:v>PENGAWAS</c:v>
                </c:pt>
              </c:strCache>
            </c:strRef>
          </c:cat>
          <c:val>
            <c:numRef>
              <c:f>Sheet15!$D$85:$D$91</c:f>
              <c:numCache>
                <c:formatCode>_(* #,##0.0_);_(* \(#,##0.0\);_(* "-"_);_(@_)</c:formatCode>
                <c:ptCount val="7"/>
                <c:pt idx="0">
                  <c:v>90</c:v>
                </c:pt>
                <c:pt idx="1">
                  <c:v>80</c:v>
                </c:pt>
                <c:pt idx="2">
                  <c:v>87.5</c:v>
                </c:pt>
                <c:pt idx="3">
                  <c:v>90</c:v>
                </c:pt>
                <c:pt idx="4">
                  <c:v>97</c:v>
                </c:pt>
                <c:pt idx="5">
                  <c:v>95</c:v>
                </c:pt>
                <c:pt idx="6">
                  <c:v>72</c:v>
                </c:pt>
              </c:numCache>
            </c:numRef>
          </c:val>
          <c:smooth val="0"/>
        </c:ser>
        <c:dLbls>
          <c:showLegendKey val="0"/>
          <c:showVal val="0"/>
          <c:showCatName val="0"/>
          <c:showSerName val="0"/>
          <c:showPercent val="0"/>
          <c:showBubbleSize val="0"/>
        </c:dLbls>
        <c:hiLowLines/>
        <c:axId val="83146624"/>
        <c:axId val="83148160"/>
      </c:stockChart>
      <c:catAx>
        <c:axId val="83146624"/>
        <c:scaling>
          <c:orientation val="minMax"/>
        </c:scaling>
        <c:delete val="0"/>
        <c:axPos val="b"/>
        <c:majorTickMark val="out"/>
        <c:minorTickMark val="none"/>
        <c:tickLblPos val="nextTo"/>
        <c:txPr>
          <a:bodyPr/>
          <a:lstStyle/>
          <a:p>
            <a:pPr>
              <a:defRPr lang="id-ID" sz="900"/>
            </a:pPr>
            <a:endParaRPr lang="id-ID"/>
          </a:p>
        </c:txPr>
        <c:crossAx val="83148160"/>
        <c:crosses val="autoZero"/>
        <c:auto val="1"/>
        <c:lblAlgn val="ctr"/>
        <c:lblOffset val="100"/>
        <c:noMultiLvlLbl val="0"/>
      </c:catAx>
      <c:valAx>
        <c:axId val="83148160"/>
        <c:scaling>
          <c:orientation val="minMax"/>
          <c:max val="100"/>
        </c:scaling>
        <c:delete val="0"/>
        <c:axPos val="l"/>
        <c:numFmt formatCode="#,##0" sourceLinked="0"/>
        <c:majorTickMark val="out"/>
        <c:minorTickMark val="none"/>
        <c:tickLblPos val="nextTo"/>
        <c:txPr>
          <a:bodyPr/>
          <a:lstStyle/>
          <a:p>
            <a:pPr>
              <a:defRPr lang="id-ID"/>
            </a:pPr>
            <a:endParaRPr lang="id-ID"/>
          </a:p>
        </c:txPr>
        <c:crossAx val="83146624"/>
        <c:crosses val="autoZero"/>
        <c:crossBetween val="between"/>
        <c:majorUnit val="20"/>
      </c:valAx>
    </c:plotArea>
    <c:plotVisOnly val="1"/>
    <c:dispBlanksAs val="gap"/>
    <c:showDLblsOverMax val="0"/>
  </c:chart>
  <c:spPr>
    <a:ln>
      <a:solidFill>
        <a:schemeClr val="accent2">
          <a:lumMod val="40000"/>
          <a:lumOff val="60000"/>
        </a:schemeClr>
      </a:solidFill>
    </a:ln>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spPr>
            <a:ln w="28575">
              <a:noFill/>
            </a:ln>
          </c:spPr>
          <c:marker>
            <c:symbol val="diamond"/>
            <c:size val="3"/>
            <c:spPr>
              <a:solidFill>
                <a:schemeClr val="tx2"/>
              </a:solidFill>
            </c:spPr>
          </c:marker>
          <c:xVal>
            <c:strRef>
              <c:f>Sheet18!$A$3:$A$493</c:f>
              <c:strCache>
                <c:ptCount val="491"/>
                <c:pt idx="0">
                  <c:v>KAB. ACEH BARAT</c:v>
                </c:pt>
                <c:pt idx="1">
                  <c:v>KAB. ACEH BARAT DAYA</c:v>
                </c:pt>
                <c:pt idx="2">
                  <c:v>KAB. ACEH BESAR</c:v>
                </c:pt>
                <c:pt idx="3">
                  <c:v>KAB. ACEH JAYA</c:v>
                </c:pt>
                <c:pt idx="4">
                  <c:v>KAB. ACEH NAGAN RAYA</c:v>
                </c:pt>
                <c:pt idx="5">
                  <c:v>KAB. ACEH SELATAN</c:v>
                </c:pt>
                <c:pt idx="6">
                  <c:v>KAB. ACEH SINGKIL</c:v>
                </c:pt>
                <c:pt idx="7">
                  <c:v>KAB. ACEH TAMIANG</c:v>
                </c:pt>
                <c:pt idx="8">
                  <c:v>KAB. ACEH TENGAH</c:v>
                </c:pt>
                <c:pt idx="9">
                  <c:v>KAB. ACEH TENGGARA</c:v>
                </c:pt>
                <c:pt idx="10">
                  <c:v>KAB. ACEH TIMUR</c:v>
                </c:pt>
                <c:pt idx="11">
                  <c:v>KAB. ACEH UTARA</c:v>
                </c:pt>
                <c:pt idx="12">
                  <c:v>KAB. AGAM</c:v>
                </c:pt>
                <c:pt idx="13">
                  <c:v>KAB. ALOR</c:v>
                </c:pt>
                <c:pt idx="14">
                  <c:v>KAB. ASAHAN</c:v>
                </c:pt>
                <c:pt idx="15">
                  <c:v>KAB. ASMAT</c:v>
                </c:pt>
                <c:pt idx="16">
                  <c:v>KAB. BADUNG</c:v>
                </c:pt>
                <c:pt idx="17">
                  <c:v>KAB. BALANGAN</c:v>
                </c:pt>
                <c:pt idx="18">
                  <c:v>KAB. BANDUNG</c:v>
                </c:pt>
                <c:pt idx="19">
                  <c:v>KAB. BANDUNG BARAT</c:v>
                </c:pt>
                <c:pt idx="20">
                  <c:v>KAB. BANGGAI</c:v>
                </c:pt>
                <c:pt idx="21">
                  <c:v>KAB. BANGGAI KEPULAUAN</c:v>
                </c:pt>
                <c:pt idx="22">
                  <c:v>KAB. BANGKA</c:v>
                </c:pt>
                <c:pt idx="23">
                  <c:v>KAB. BANGKA BARAT</c:v>
                </c:pt>
                <c:pt idx="24">
                  <c:v>KAB. BANGKA SELATAN</c:v>
                </c:pt>
                <c:pt idx="25">
                  <c:v>KAB. BANGKA TENGAH</c:v>
                </c:pt>
                <c:pt idx="26">
                  <c:v>KAB. BANGKALAN</c:v>
                </c:pt>
                <c:pt idx="27">
                  <c:v>KAB. BANGLI</c:v>
                </c:pt>
                <c:pt idx="28">
                  <c:v>KAB. BANJAR</c:v>
                </c:pt>
                <c:pt idx="29">
                  <c:v>KAB. BANJARNEGARA</c:v>
                </c:pt>
                <c:pt idx="30">
                  <c:v>KAB. BANTAENG</c:v>
                </c:pt>
                <c:pt idx="31">
                  <c:v>KAB. BANTUL</c:v>
                </c:pt>
                <c:pt idx="32">
                  <c:v>KAB. BANYUASIN</c:v>
                </c:pt>
                <c:pt idx="33">
                  <c:v>KAB. BANYUMAS</c:v>
                </c:pt>
                <c:pt idx="34">
                  <c:v>KAB. BANYUWANGI</c:v>
                </c:pt>
                <c:pt idx="35">
                  <c:v>KAB. BARITO KUALA</c:v>
                </c:pt>
                <c:pt idx="36">
                  <c:v>KAB. BARITO SELATAN</c:v>
                </c:pt>
                <c:pt idx="37">
                  <c:v>KAB. BARITO TIMUR</c:v>
                </c:pt>
                <c:pt idx="38">
                  <c:v>KAB. BARITO UTARA</c:v>
                </c:pt>
                <c:pt idx="39">
                  <c:v>KAB. BARRU</c:v>
                </c:pt>
                <c:pt idx="40">
                  <c:v>KAB. BATANG</c:v>
                </c:pt>
                <c:pt idx="41">
                  <c:v>KAB. BATANGHARI</c:v>
                </c:pt>
                <c:pt idx="42">
                  <c:v>KAB. BATU BARA</c:v>
                </c:pt>
                <c:pt idx="43">
                  <c:v>KAB. BEKASI</c:v>
                </c:pt>
                <c:pt idx="44">
                  <c:v>KAB. BELITUNG</c:v>
                </c:pt>
                <c:pt idx="45">
                  <c:v>KAB. BELITUNG TIMUR</c:v>
                </c:pt>
                <c:pt idx="46">
                  <c:v>KAB. BELU</c:v>
                </c:pt>
                <c:pt idx="47">
                  <c:v>KAB. BENER MERIAH</c:v>
                </c:pt>
                <c:pt idx="48">
                  <c:v>KAB. BENGKALIS</c:v>
                </c:pt>
                <c:pt idx="49">
                  <c:v>KAB. BENGKAYANG</c:v>
                </c:pt>
                <c:pt idx="50">
                  <c:v>KAB. BENGKULU SELATAN</c:v>
                </c:pt>
                <c:pt idx="51">
                  <c:v>KAB. BENGKULU TENGAH</c:v>
                </c:pt>
                <c:pt idx="52">
                  <c:v>KAB. BENGKULU UTARA</c:v>
                </c:pt>
                <c:pt idx="53">
                  <c:v>KAB. BERAU</c:v>
                </c:pt>
                <c:pt idx="54">
                  <c:v>KAB. BIAK NUMFOR</c:v>
                </c:pt>
                <c:pt idx="55">
                  <c:v>KAB. BIMA</c:v>
                </c:pt>
                <c:pt idx="56">
                  <c:v>KAB. BINTAN</c:v>
                </c:pt>
                <c:pt idx="57">
                  <c:v>KAB. BIREUEN</c:v>
                </c:pt>
                <c:pt idx="58">
                  <c:v>KAB. BLITAR</c:v>
                </c:pt>
                <c:pt idx="59">
                  <c:v>KAB. BLORA</c:v>
                </c:pt>
                <c:pt idx="60">
                  <c:v>KAB. BOALEMO</c:v>
                </c:pt>
                <c:pt idx="61">
                  <c:v>KAB. BOGOR</c:v>
                </c:pt>
                <c:pt idx="62">
                  <c:v>KAB. BOJONEGORO</c:v>
                </c:pt>
                <c:pt idx="63">
                  <c:v>KAB. BOLAANG MONGONDOW</c:v>
                </c:pt>
                <c:pt idx="64">
                  <c:v>KAB. BOLAANG MONGONDOW SELATAN</c:v>
                </c:pt>
                <c:pt idx="65">
                  <c:v>KAB. BOLAANG MONGONDOW TIMUR</c:v>
                </c:pt>
                <c:pt idx="66">
                  <c:v>KAB. BOLAANG MONGONDOW UTARA</c:v>
                </c:pt>
                <c:pt idx="67">
                  <c:v>KAB. BOMBANA</c:v>
                </c:pt>
                <c:pt idx="68">
                  <c:v>KAB. BONDOWOSO</c:v>
                </c:pt>
                <c:pt idx="69">
                  <c:v>KAB. BONE</c:v>
                </c:pt>
                <c:pt idx="70">
                  <c:v>KAB. BONEBOLANGO</c:v>
                </c:pt>
                <c:pt idx="71">
                  <c:v>KAB. BOVEN DIGUL</c:v>
                </c:pt>
                <c:pt idx="72">
                  <c:v>KAB. BOYOLALI</c:v>
                </c:pt>
                <c:pt idx="73">
                  <c:v>KAB. BREBES</c:v>
                </c:pt>
                <c:pt idx="74">
                  <c:v>KAB. BULELENG</c:v>
                </c:pt>
                <c:pt idx="75">
                  <c:v>KAB. BULONGAN</c:v>
                </c:pt>
                <c:pt idx="76">
                  <c:v>KAB. BULUKUMBA</c:v>
                </c:pt>
                <c:pt idx="77">
                  <c:v>KAB. BUNGO</c:v>
                </c:pt>
                <c:pt idx="78">
                  <c:v>KAB. BUOL</c:v>
                </c:pt>
                <c:pt idx="79">
                  <c:v>KAB. BURU</c:v>
                </c:pt>
                <c:pt idx="80">
                  <c:v>KAB. BURU SELATAN</c:v>
                </c:pt>
                <c:pt idx="81">
                  <c:v>KAB. BUTON</c:v>
                </c:pt>
                <c:pt idx="82">
                  <c:v>KAB. BUTON UTARA</c:v>
                </c:pt>
                <c:pt idx="83">
                  <c:v>KAB. CIAMIS</c:v>
                </c:pt>
                <c:pt idx="84">
                  <c:v>KAB. CIANJUR</c:v>
                </c:pt>
                <c:pt idx="85">
                  <c:v>KAB. CILACAP</c:v>
                </c:pt>
                <c:pt idx="86">
                  <c:v>KAB. CIREBON</c:v>
                </c:pt>
                <c:pt idx="87">
                  <c:v>KAB. DAIRI</c:v>
                </c:pt>
                <c:pt idx="88">
                  <c:v>KAB. DELI SERDANG</c:v>
                </c:pt>
                <c:pt idx="89">
                  <c:v>KAB. DEMAK</c:v>
                </c:pt>
                <c:pt idx="90">
                  <c:v>KAB. DHARMASRAYA</c:v>
                </c:pt>
                <c:pt idx="91">
                  <c:v>KAB. DOGIYAI</c:v>
                </c:pt>
                <c:pt idx="92">
                  <c:v>KAB. DOMPU</c:v>
                </c:pt>
                <c:pt idx="93">
                  <c:v>KAB. DONGGALA</c:v>
                </c:pt>
                <c:pt idx="94">
                  <c:v>KAB. EMPAT LAWANG</c:v>
                </c:pt>
                <c:pt idx="95">
                  <c:v>KAB. ENDE</c:v>
                </c:pt>
                <c:pt idx="96">
                  <c:v>KAB. ENREKANG</c:v>
                </c:pt>
                <c:pt idx="97">
                  <c:v>KAB. FAK-FAK</c:v>
                </c:pt>
                <c:pt idx="98">
                  <c:v>KAB. FLORES TIMUR</c:v>
                </c:pt>
                <c:pt idx="99">
                  <c:v>KAB. GARUT</c:v>
                </c:pt>
                <c:pt idx="100">
                  <c:v>KAB. GAYO LUAS</c:v>
                </c:pt>
                <c:pt idx="101">
                  <c:v>KAB. GIANYAR</c:v>
                </c:pt>
                <c:pt idx="102">
                  <c:v>KAB. GORONTALO</c:v>
                </c:pt>
                <c:pt idx="103">
                  <c:v>KAB. GORONTALO UTARA</c:v>
                </c:pt>
                <c:pt idx="104">
                  <c:v>KAB. GOWA</c:v>
                </c:pt>
                <c:pt idx="105">
                  <c:v>KAB. GRESIK</c:v>
                </c:pt>
                <c:pt idx="106">
                  <c:v>KAB. GROBOGAN</c:v>
                </c:pt>
                <c:pt idx="107">
                  <c:v>KAB. GUNUNG KIDUL</c:v>
                </c:pt>
                <c:pt idx="108">
                  <c:v>KAB. GUNUNG MAS</c:v>
                </c:pt>
                <c:pt idx="109">
                  <c:v>KAB. HALMAHERA BARAT</c:v>
                </c:pt>
                <c:pt idx="110">
                  <c:v>KAB. HALMAHERA SELATAN</c:v>
                </c:pt>
                <c:pt idx="111">
                  <c:v>KAB. HALMAHERA TENGAH</c:v>
                </c:pt>
                <c:pt idx="112">
                  <c:v>KAB. HALMAHERA TIMUR</c:v>
                </c:pt>
                <c:pt idx="113">
                  <c:v>KAB. HALMAHERA UTARA</c:v>
                </c:pt>
                <c:pt idx="114">
                  <c:v>KAB. HULU SUNGAI SELATAN</c:v>
                </c:pt>
                <c:pt idx="115">
                  <c:v>KAB. HULU SUNGAI TENGAH</c:v>
                </c:pt>
                <c:pt idx="116">
                  <c:v>KAB. HULU SUNGAI UTARA</c:v>
                </c:pt>
                <c:pt idx="117">
                  <c:v>KAB. HUMBANG HASUNDUTAN</c:v>
                </c:pt>
                <c:pt idx="118">
                  <c:v>KAB. INDRAGIRI HILIR</c:v>
                </c:pt>
                <c:pt idx="119">
                  <c:v>KAB. INDRAGIRI HULU</c:v>
                </c:pt>
                <c:pt idx="120">
                  <c:v>KAB. INDRAMAYU</c:v>
                </c:pt>
                <c:pt idx="121">
                  <c:v>KAB. INTAN JAYA</c:v>
                </c:pt>
                <c:pt idx="122">
                  <c:v>KAB. JAYA PURA</c:v>
                </c:pt>
                <c:pt idx="123">
                  <c:v>KAB. JAYAWIJAYA</c:v>
                </c:pt>
                <c:pt idx="124">
                  <c:v>KAB. JEMBER</c:v>
                </c:pt>
                <c:pt idx="125">
                  <c:v>KAB. JEMBRANA</c:v>
                </c:pt>
                <c:pt idx="126">
                  <c:v>KAB. JENEPONTO</c:v>
                </c:pt>
                <c:pt idx="127">
                  <c:v>KAB. JEPARA</c:v>
                </c:pt>
                <c:pt idx="128">
                  <c:v>KAB. JOMBANG</c:v>
                </c:pt>
                <c:pt idx="129">
                  <c:v>KAB. KAIMANA</c:v>
                </c:pt>
                <c:pt idx="130">
                  <c:v>KAB. KAMPAR</c:v>
                </c:pt>
                <c:pt idx="131">
                  <c:v>KAB. KAPUAS</c:v>
                </c:pt>
                <c:pt idx="132">
                  <c:v>KAB. KAPUAS HULU</c:v>
                </c:pt>
                <c:pt idx="133">
                  <c:v>KAB. KARANG ASEM</c:v>
                </c:pt>
                <c:pt idx="134">
                  <c:v>KAB. KARANGANYAR</c:v>
                </c:pt>
                <c:pt idx="135">
                  <c:v>KAB. KARAWANG</c:v>
                </c:pt>
                <c:pt idx="136">
                  <c:v>KAB. KARIMUN</c:v>
                </c:pt>
                <c:pt idx="137">
                  <c:v>KAB. KARO</c:v>
                </c:pt>
                <c:pt idx="138">
                  <c:v>KAB. KATINGAN</c:v>
                </c:pt>
                <c:pt idx="139">
                  <c:v>KAB. KAUR</c:v>
                </c:pt>
                <c:pt idx="140">
                  <c:v>KAB. KAYONG UTARA</c:v>
                </c:pt>
                <c:pt idx="141">
                  <c:v>KAB. KEBUMEN</c:v>
                </c:pt>
                <c:pt idx="142">
                  <c:v>KAB. KEDIRI</c:v>
                </c:pt>
                <c:pt idx="143">
                  <c:v>KAB. KEEROM</c:v>
                </c:pt>
                <c:pt idx="144">
                  <c:v>KAB. KENDAL</c:v>
                </c:pt>
                <c:pt idx="145">
                  <c:v>KAB. KEPAHIANG</c:v>
                </c:pt>
                <c:pt idx="146">
                  <c:v>KAB. KEPULAUAN ANAMBAS</c:v>
                </c:pt>
                <c:pt idx="147">
                  <c:v>KAB. KEPULAUAN ARU</c:v>
                </c:pt>
                <c:pt idx="148">
                  <c:v>KAB. KEPULAUAN MENTAWAI</c:v>
                </c:pt>
                <c:pt idx="149">
                  <c:v>KAB. KEPULAUAN MERANTI</c:v>
                </c:pt>
                <c:pt idx="150">
                  <c:v>KAB. KEPULAUAN SANGIHE </c:v>
                </c:pt>
                <c:pt idx="151">
                  <c:v>KAB. KEPULAUAN SERIBU</c:v>
                </c:pt>
                <c:pt idx="152">
                  <c:v>KAB. KEPULAUAN SITARO</c:v>
                </c:pt>
                <c:pt idx="153">
                  <c:v>KAB. KEPULAUAN SULA</c:v>
                </c:pt>
                <c:pt idx="154">
                  <c:v>KAB. KEPULAUAN TALAUD</c:v>
                </c:pt>
                <c:pt idx="155">
                  <c:v>KAB. KEPULAUAN YAPEN</c:v>
                </c:pt>
                <c:pt idx="156">
                  <c:v>KAB. KERINCI</c:v>
                </c:pt>
                <c:pt idx="157">
                  <c:v>KAB. KETAPANG</c:v>
                </c:pt>
                <c:pt idx="158">
                  <c:v>KAB. KLATEN</c:v>
                </c:pt>
                <c:pt idx="159">
                  <c:v>KAB. KLUNGKUNG</c:v>
                </c:pt>
                <c:pt idx="160">
                  <c:v>KAB. KOLAKA</c:v>
                </c:pt>
                <c:pt idx="161">
                  <c:v>KAB. KOLAKA UTARA</c:v>
                </c:pt>
                <c:pt idx="162">
                  <c:v>KAB. KONAWE</c:v>
                </c:pt>
                <c:pt idx="163">
                  <c:v>KAB. KONAWE SELATAN</c:v>
                </c:pt>
                <c:pt idx="164">
                  <c:v>KAB. KONAWE UTARA</c:v>
                </c:pt>
                <c:pt idx="165">
                  <c:v>KAB. KOTABARU</c:v>
                </c:pt>
                <c:pt idx="166">
                  <c:v>KAB. KOTAWARINGIN BARAT</c:v>
                </c:pt>
                <c:pt idx="167">
                  <c:v>KAB. KOTAWARINGIN TIMUR</c:v>
                </c:pt>
                <c:pt idx="168">
                  <c:v>KAB. KUANTAN SINGINGI</c:v>
                </c:pt>
                <c:pt idx="169">
                  <c:v>KAB. KUBU RAYA</c:v>
                </c:pt>
                <c:pt idx="170">
                  <c:v>KAB. KUDUS</c:v>
                </c:pt>
                <c:pt idx="171">
                  <c:v>KAB. KULONPROGO</c:v>
                </c:pt>
                <c:pt idx="172">
                  <c:v>KAB. KUNINGAN</c:v>
                </c:pt>
                <c:pt idx="173">
                  <c:v>KAB. KUPANG</c:v>
                </c:pt>
                <c:pt idx="174">
                  <c:v>KAB. KUTAI BARAT</c:v>
                </c:pt>
                <c:pt idx="175">
                  <c:v>KAB. KUTAI KARTANEGARA</c:v>
                </c:pt>
                <c:pt idx="176">
                  <c:v>KAB. KUTAI TIMUR</c:v>
                </c:pt>
                <c:pt idx="177">
                  <c:v>KAB. LABUHAN BATU</c:v>
                </c:pt>
                <c:pt idx="178">
                  <c:v>KAB. LABUHANBATU SELATAN</c:v>
                </c:pt>
                <c:pt idx="179">
                  <c:v>KAB. LABUHANBATU UTARA</c:v>
                </c:pt>
                <c:pt idx="180">
                  <c:v>KAB. LAHAT</c:v>
                </c:pt>
                <c:pt idx="181">
                  <c:v>KAB. LAMANDAU</c:v>
                </c:pt>
                <c:pt idx="182">
                  <c:v>KAB. LAMONGAN</c:v>
                </c:pt>
                <c:pt idx="183">
                  <c:v>KAB. LAMPUNG BARAT</c:v>
                </c:pt>
                <c:pt idx="184">
                  <c:v>KAB. LAMPUNG SELATAN</c:v>
                </c:pt>
                <c:pt idx="185">
                  <c:v>KAB. LAMPUNG TENGAH</c:v>
                </c:pt>
                <c:pt idx="186">
                  <c:v>KAB. LAMPUNG TIMUR</c:v>
                </c:pt>
                <c:pt idx="187">
                  <c:v>KAB. LAMPUNG UTARA</c:v>
                </c:pt>
                <c:pt idx="188">
                  <c:v>KAB. LANDAK</c:v>
                </c:pt>
                <c:pt idx="189">
                  <c:v>KAB. LANGKAT</c:v>
                </c:pt>
                <c:pt idx="190">
                  <c:v>KAB. LANNY JAYA</c:v>
                </c:pt>
                <c:pt idx="191">
                  <c:v>KAB. LEBAK</c:v>
                </c:pt>
                <c:pt idx="192">
                  <c:v>KAB. LEBONG</c:v>
                </c:pt>
                <c:pt idx="193">
                  <c:v>KAB. LEMBATA</c:v>
                </c:pt>
                <c:pt idx="194">
                  <c:v>KAB. LIMA PULUH KOTA</c:v>
                </c:pt>
                <c:pt idx="195">
                  <c:v>KAB. LINGGA</c:v>
                </c:pt>
                <c:pt idx="196">
                  <c:v>KAB. LOMBOK BARAT</c:v>
                </c:pt>
                <c:pt idx="197">
                  <c:v>KAB. LOMBOK TENGAH</c:v>
                </c:pt>
                <c:pt idx="198">
                  <c:v>KAB. LOMBOK TIMUR</c:v>
                </c:pt>
                <c:pt idx="199">
                  <c:v>KAB. LOMBOK UTARA</c:v>
                </c:pt>
                <c:pt idx="200">
                  <c:v>KAB. LUMAJANG</c:v>
                </c:pt>
                <c:pt idx="201">
                  <c:v>KAB. LUWU</c:v>
                </c:pt>
                <c:pt idx="202">
                  <c:v>KAB. LUWU TIMUR</c:v>
                </c:pt>
                <c:pt idx="203">
                  <c:v>KAB. LUWU UTARA</c:v>
                </c:pt>
                <c:pt idx="204">
                  <c:v>KAB. MADIUN</c:v>
                </c:pt>
                <c:pt idx="205">
                  <c:v>KAB. MAGELANG</c:v>
                </c:pt>
                <c:pt idx="206">
                  <c:v>KAB. MAGETAN</c:v>
                </c:pt>
                <c:pt idx="207">
                  <c:v>KAB. MAJALENGKA</c:v>
                </c:pt>
                <c:pt idx="208">
                  <c:v>KAB. MAJENE</c:v>
                </c:pt>
                <c:pt idx="209">
                  <c:v>KAB. MALANG</c:v>
                </c:pt>
                <c:pt idx="210">
                  <c:v>KAB. MALINAU</c:v>
                </c:pt>
                <c:pt idx="211">
                  <c:v>KAB. MALUKU BARAT DAYA</c:v>
                </c:pt>
                <c:pt idx="212">
                  <c:v>KAB. MALUKU TENGAH</c:v>
                </c:pt>
                <c:pt idx="213">
                  <c:v>KAB. MALUKU TENGGARA</c:v>
                </c:pt>
                <c:pt idx="214">
                  <c:v>KAB. MALUKU TENGGARA BARAT</c:v>
                </c:pt>
                <c:pt idx="215">
                  <c:v>KAB. MAMASA</c:v>
                </c:pt>
                <c:pt idx="216">
                  <c:v>KAB. MAMUJU</c:v>
                </c:pt>
                <c:pt idx="217">
                  <c:v>KAB. MAMUJU UTARA</c:v>
                </c:pt>
                <c:pt idx="218">
                  <c:v>KAB. MANDAILING NATAL</c:v>
                </c:pt>
                <c:pt idx="219">
                  <c:v>KAB. MANGGARAI</c:v>
                </c:pt>
                <c:pt idx="220">
                  <c:v>KAB. MANGGARAI BARAT</c:v>
                </c:pt>
                <c:pt idx="221">
                  <c:v>KAB. MANGGARAI TIMUR</c:v>
                </c:pt>
                <c:pt idx="222">
                  <c:v>KAB. MANOKWARI</c:v>
                </c:pt>
                <c:pt idx="223">
                  <c:v>KAB. MAPPI</c:v>
                </c:pt>
                <c:pt idx="224">
                  <c:v>KAB. MARAUKE</c:v>
                </c:pt>
                <c:pt idx="225">
                  <c:v>KAB. MAROS</c:v>
                </c:pt>
                <c:pt idx="226">
                  <c:v>KAB. MAYBRAT</c:v>
                </c:pt>
                <c:pt idx="227">
                  <c:v>KAB. MELAWI</c:v>
                </c:pt>
                <c:pt idx="228">
                  <c:v>KAB. MEMBERANO RAYA</c:v>
                </c:pt>
                <c:pt idx="229">
                  <c:v>KAB. MERANGIN</c:v>
                </c:pt>
                <c:pt idx="230">
                  <c:v>KAB. MESUJI</c:v>
                </c:pt>
                <c:pt idx="231">
                  <c:v>KAB. MIMIKA</c:v>
                </c:pt>
                <c:pt idx="232">
                  <c:v>KAB. MINAHASA</c:v>
                </c:pt>
                <c:pt idx="233">
                  <c:v>KAB. MINAHASA SELATAN</c:v>
                </c:pt>
                <c:pt idx="234">
                  <c:v>KAB. MINAHASA TENGGARA</c:v>
                </c:pt>
                <c:pt idx="235">
                  <c:v>KAB. MINAHASA UTARA</c:v>
                </c:pt>
                <c:pt idx="236">
                  <c:v>KAB. MOJOKERTO</c:v>
                </c:pt>
                <c:pt idx="237">
                  <c:v>KAB. MOROTAI</c:v>
                </c:pt>
                <c:pt idx="238">
                  <c:v>KAB. MOROWALI</c:v>
                </c:pt>
                <c:pt idx="239">
                  <c:v>KAB. MUARA ENIM</c:v>
                </c:pt>
                <c:pt idx="240">
                  <c:v>KAB. MUARA JAMBI</c:v>
                </c:pt>
                <c:pt idx="241">
                  <c:v>KAB. MUKO-MUKO</c:v>
                </c:pt>
                <c:pt idx="242">
                  <c:v>KAB. MUNA</c:v>
                </c:pt>
                <c:pt idx="243">
                  <c:v>KAB. MURUNG RAYA</c:v>
                </c:pt>
                <c:pt idx="244">
                  <c:v>KAB. MUSI BANYUASIN</c:v>
                </c:pt>
                <c:pt idx="245">
                  <c:v>KAB. MUSI RAWAS</c:v>
                </c:pt>
                <c:pt idx="246">
                  <c:v>KAB. NABIRE</c:v>
                </c:pt>
                <c:pt idx="247">
                  <c:v>KAB. NAGEKEO</c:v>
                </c:pt>
                <c:pt idx="248">
                  <c:v>KAB. NATUNA</c:v>
                </c:pt>
                <c:pt idx="249">
                  <c:v>KAB. NGADA</c:v>
                </c:pt>
                <c:pt idx="250">
                  <c:v>KAB. NGANJUK</c:v>
                </c:pt>
                <c:pt idx="251">
                  <c:v>KAB. NGAWI</c:v>
                </c:pt>
                <c:pt idx="252">
                  <c:v>KAB. NIAS</c:v>
                </c:pt>
                <c:pt idx="253">
                  <c:v>KAB. NIAS BARAT</c:v>
                </c:pt>
                <c:pt idx="254">
                  <c:v>KAB. NIAS SELATAN</c:v>
                </c:pt>
                <c:pt idx="255">
                  <c:v>KAB. NIAS UTARA</c:v>
                </c:pt>
                <c:pt idx="256">
                  <c:v>KAB. NUNUKAN</c:v>
                </c:pt>
                <c:pt idx="257">
                  <c:v>KAB. OGAN ILIR</c:v>
                </c:pt>
                <c:pt idx="258">
                  <c:v>KAB. OGAN KOMERING ILIR</c:v>
                </c:pt>
                <c:pt idx="259">
                  <c:v>KAB. OGAN KOMERING ULU</c:v>
                </c:pt>
                <c:pt idx="260">
                  <c:v>KAB. OKU SELATAN</c:v>
                </c:pt>
                <c:pt idx="261">
                  <c:v>KAB. OKU TIMUR</c:v>
                </c:pt>
                <c:pt idx="262">
                  <c:v>KAB. PACITAN</c:v>
                </c:pt>
                <c:pt idx="263">
                  <c:v>KAB. PADANG LAWAS</c:v>
                </c:pt>
                <c:pt idx="264">
                  <c:v>KAB. PADANG LAWAS UTARA</c:v>
                </c:pt>
                <c:pt idx="265">
                  <c:v>KAB. PADANG PARIAMAN</c:v>
                </c:pt>
                <c:pt idx="266">
                  <c:v>KAB. PAKPAK BHARAT</c:v>
                </c:pt>
                <c:pt idx="267">
                  <c:v>KAB. PAMEKASAN</c:v>
                </c:pt>
                <c:pt idx="268">
                  <c:v>KAB. PANDEGLANG</c:v>
                </c:pt>
                <c:pt idx="269">
                  <c:v>KAB. PANGKAJENE KEPULAUAN</c:v>
                </c:pt>
                <c:pt idx="270">
                  <c:v>KAB. PANIAI</c:v>
                </c:pt>
                <c:pt idx="271">
                  <c:v>KAB. PARIGI MUOTONG</c:v>
                </c:pt>
                <c:pt idx="272">
                  <c:v>KAB. PASAMAN</c:v>
                </c:pt>
                <c:pt idx="273">
                  <c:v>KAB. PASAMAN BARAT</c:v>
                </c:pt>
                <c:pt idx="274">
                  <c:v>KAB. PASER</c:v>
                </c:pt>
                <c:pt idx="275">
                  <c:v>KAB. PASURUAN</c:v>
                </c:pt>
                <c:pt idx="276">
                  <c:v>KAB. PATI</c:v>
                </c:pt>
                <c:pt idx="277">
                  <c:v>KAB. PEGUNUNGAN BINTANG</c:v>
                </c:pt>
                <c:pt idx="278">
                  <c:v>KAB. PEKALONGAN</c:v>
                </c:pt>
                <c:pt idx="279">
                  <c:v>KAB. PELALAWAN</c:v>
                </c:pt>
                <c:pt idx="280">
                  <c:v>KAB. PEMALANG</c:v>
                </c:pt>
                <c:pt idx="281">
                  <c:v>KAB. PENAJAM PASER UTARA</c:v>
                </c:pt>
                <c:pt idx="282">
                  <c:v>KAB. PESAWARAN</c:v>
                </c:pt>
                <c:pt idx="283">
                  <c:v>KAB. PESISIR SELATAN</c:v>
                </c:pt>
                <c:pt idx="284">
                  <c:v>KAB. PIDIE</c:v>
                </c:pt>
                <c:pt idx="285">
                  <c:v>KAB. PIDIE JAYA</c:v>
                </c:pt>
                <c:pt idx="286">
                  <c:v>KAB. PINRANG</c:v>
                </c:pt>
                <c:pt idx="287">
                  <c:v>KAB. POLEWALI</c:v>
                </c:pt>
                <c:pt idx="288">
                  <c:v>KAB. PONOROGO</c:v>
                </c:pt>
                <c:pt idx="289">
                  <c:v>KAB. PONTIANAK</c:v>
                </c:pt>
                <c:pt idx="290">
                  <c:v>KAB. POSO</c:v>
                </c:pt>
                <c:pt idx="291">
                  <c:v>KAB. POUWATO</c:v>
                </c:pt>
                <c:pt idx="292">
                  <c:v>KAB. PRINGSEWU</c:v>
                </c:pt>
                <c:pt idx="293">
                  <c:v>KAB. PROBOLINGGO</c:v>
                </c:pt>
                <c:pt idx="294">
                  <c:v>KAB. PULANG PISAU</c:v>
                </c:pt>
                <c:pt idx="295">
                  <c:v>KAB. PUNCAK JAYA</c:v>
                </c:pt>
                <c:pt idx="296">
                  <c:v>KAB. PURBALINGGA</c:v>
                </c:pt>
                <c:pt idx="297">
                  <c:v>KAB. PURWAKARTA</c:v>
                </c:pt>
                <c:pt idx="298">
                  <c:v>KAB. PURWOREJO</c:v>
                </c:pt>
                <c:pt idx="299">
                  <c:v>KAB. RAJA AMPAT</c:v>
                </c:pt>
                <c:pt idx="300">
                  <c:v>KAB. REJANG LEBONG</c:v>
                </c:pt>
                <c:pt idx="301">
                  <c:v>KAB. REMBANG</c:v>
                </c:pt>
                <c:pt idx="302">
                  <c:v>KAB. ROKAN HILIR</c:v>
                </c:pt>
                <c:pt idx="303">
                  <c:v>KAB. ROKAN HULU</c:v>
                </c:pt>
                <c:pt idx="304">
                  <c:v>KAB. ROTE NDAO</c:v>
                </c:pt>
                <c:pt idx="305">
                  <c:v>KAB. SABU RAIJUA</c:v>
                </c:pt>
                <c:pt idx="306">
                  <c:v>KAB. SAMBAS</c:v>
                </c:pt>
                <c:pt idx="307">
                  <c:v>KAB. SAMOSIR</c:v>
                </c:pt>
                <c:pt idx="308">
                  <c:v>KAB. SAMPANG</c:v>
                </c:pt>
                <c:pt idx="309">
                  <c:v>KAB. SANGGAU</c:v>
                </c:pt>
                <c:pt idx="310">
                  <c:v>KAB. SARMI</c:v>
                </c:pt>
                <c:pt idx="311">
                  <c:v>KAB. SAROLANGUN</c:v>
                </c:pt>
                <c:pt idx="312">
                  <c:v>KAB. SAWAH LUNTO SIJUNJUNG</c:v>
                </c:pt>
                <c:pt idx="313">
                  <c:v>KAB. SEKADAU</c:v>
                </c:pt>
                <c:pt idx="314">
                  <c:v>KAB. SELAYAR</c:v>
                </c:pt>
                <c:pt idx="315">
                  <c:v>KAB. SELUMA</c:v>
                </c:pt>
                <c:pt idx="316">
                  <c:v>KAB. SEMARANG</c:v>
                </c:pt>
                <c:pt idx="317">
                  <c:v>KAB. SERAM BAGIAN BARAT</c:v>
                </c:pt>
                <c:pt idx="318">
                  <c:v>KAB. SERAM BAGIAN TIMUR</c:v>
                </c:pt>
                <c:pt idx="319">
                  <c:v>KAB. SERANG</c:v>
                </c:pt>
                <c:pt idx="320">
                  <c:v>KAB. SERDANG BEDAGAI</c:v>
                </c:pt>
                <c:pt idx="321">
                  <c:v>KAB. SERUYAN</c:v>
                </c:pt>
                <c:pt idx="322">
                  <c:v>KAB. SIAK</c:v>
                </c:pt>
                <c:pt idx="323">
                  <c:v>KAB. SIDENRENG RAPPANG</c:v>
                </c:pt>
                <c:pt idx="324">
                  <c:v>KAB. SIDOARJO</c:v>
                </c:pt>
                <c:pt idx="325">
                  <c:v>KAB. SIGI</c:v>
                </c:pt>
                <c:pt idx="326">
                  <c:v>KAB. SIKKA</c:v>
                </c:pt>
                <c:pt idx="327">
                  <c:v>KAB. SIMALUNGUN</c:v>
                </c:pt>
                <c:pt idx="328">
                  <c:v>KAB. SIMEULUE</c:v>
                </c:pt>
                <c:pt idx="329">
                  <c:v>KAB. SINJAI</c:v>
                </c:pt>
                <c:pt idx="330">
                  <c:v>KAB. SINTANG</c:v>
                </c:pt>
                <c:pt idx="331">
                  <c:v>KAB. SITUBONDO</c:v>
                </c:pt>
                <c:pt idx="332">
                  <c:v>KAB. SLEMAN</c:v>
                </c:pt>
                <c:pt idx="333">
                  <c:v>KAB. SOLOK</c:v>
                </c:pt>
                <c:pt idx="334">
                  <c:v>KAB. SOLOK SELATAN</c:v>
                </c:pt>
                <c:pt idx="335">
                  <c:v>KAB. SOPPENG</c:v>
                </c:pt>
                <c:pt idx="336">
                  <c:v>KAB. SORONG</c:v>
                </c:pt>
                <c:pt idx="337">
                  <c:v>KAB. SORONG SELATAN</c:v>
                </c:pt>
                <c:pt idx="338">
                  <c:v>KAB. SRAGEN</c:v>
                </c:pt>
                <c:pt idx="339">
                  <c:v>KAB. SUBANG</c:v>
                </c:pt>
                <c:pt idx="340">
                  <c:v>KAB. SUKABUMI</c:v>
                </c:pt>
                <c:pt idx="341">
                  <c:v>KAB. SUKAMARA</c:v>
                </c:pt>
                <c:pt idx="342">
                  <c:v>KAB. SUKOHARJO</c:v>
                </c:pt>
                <c:pt idx="343">
                  <c:v>KAB. SUMBA BARAT</c:v>
                </c:pt>
                <c:pt idx="344">
                  <c:v>KAB. SUMBA BARAT DAYA</c:v>
                </c:pt>
                <c:pt idx="345">
                  <c:v>KAB. SUMBA TENGAH</c:v>
                </c:pt>
                <c:pt idx="346">
                  <c:v>KAB. SUMBA TIMUR</c:v>
                </c:pt>
                <c:pt idx="347">
                  <c:v>KAB. SUMBAWA</c:v>
                </c:pt>
                <c:pt idx="348">
                  <c:v>KAB. SUMBAWA BARAT</c:v>
                </c:pt>
                <c:pt idx="349">
                  <c:v>KAB. SUMEDANG</c:v>
                </c:pt>
                <c:pt idx="350">
                  <c:v>KAB. SUMENEP</c:v>
                </c:pt>
                <c:pt idx="351">
                  <c:v>KAB. SUPIORI</c:v>
                </c:pt>
                <c:pt idx="352">
                  <c:v>KAB. TABALONG</c:v>
                </c:pt>
                <c:pt idx="353">
                  <c:v>KAB. TABANAN</c:v>
                </c:pt>
                <c:pt idx="354">
                  <c:v>KAB. TAKALAR</c:v>
                </c:pt>
                <c:pt idx="355">
                  <c:v>KAB. TAMBRAUW</c:v>
                </c:pt>
                <c:pt idx="356">
                  <c:v>KAB. TANA TIDUNG</c:v>
                </c:pt>
                <c:pt idx="357">
                  <c:v>KAB. TANA TORAJA</c:v>
                </c:pt>
                <c:pt idx="358">
                  <c:v>KAB. TANAH BUMBU</c:v>
                </c:pt>
                <c:pt idx="359">
                  <c:v>KAB. TANAH DATAR</c:v>
                </c:pt>
                <c:pt idx="360">
                  <c:v>KAB. TANAH LAUT</c:v>
                </c:pt>
                <c:pt idx="361">
                  <c:v>KAB. TANGERANG</c:v>
                </c:pt>
                <c:pt idx="362">
                  <c:v>KAB. TANGGAMUS</c:v>
                </c:pt>
                <c:pt idx="363">
                  <c:v>KAB. TANJUNG JABUNG BARAT</c:v>
                </c:pt>
                <c:pt idx="364">
                  <c:v>KAB. TANJUNG JABUNG TIMUR</c:v>
                </c:pt>
                <c:pt idx="365">
                  <c:v>KAB. TAPANULI SELATAN</c:v>
                </c:pt>
                <c:pt idx="366">
                  <c:v>KAB. TAPANULI TENGAH</c:v>
                </c:pt>
                <c:pt idx="367">
                  <c:v>KAB. TAPANULI UTARA</c:v>
                </c:pt>
                <c:pt idx="368">
                  <c:v>KAB. TAPIN</c:v>
                </c:pt>
                <c:pt idx="369">
                  <c:v>KAB. TASIKMALAYA</c:v>
                </c:pt>
                <c:pt idx="370">
                  <c:v>KAB. TEBO</c:v>
                </c:pt>
                <c:pt idx="371">
                  <c:v>KAB. TEGAL</c:v>
                </c:pt>
                <c:pt idx="372">
                  <c:v>KAB. TELUK BINTUNI</c:v>
                </c:pt>
                <c:pt idx="373">
                  <c:v>KAB. TELUK WONDAMA</c:v>
                </c:pt>
                <c:pt idx="374">
                  <c:v>KAB. TEMANGGUNG</c:v>
                </c:pt>
                <c:pt idx="375">
                  <c:v>KAB. TIMOR TENGAH SELATAN</c:v>
                </c:pt>
                <c:pt idx="376">
                  <c:v>KAB. TIMOR TENGAH UTARA</c:v>
                </c:pt>
                <c:pt idx="377">
                  <c:v>KAB. TOBA SAMOSIR</c:v>
                </c:pt>
                <c:pt idx="378">
                  <c:v>KAB. TOJO UNA-UNA</c:v>
                </c:pt>
                <c:pt idx="379">
                  <c:v>KAB. TOLI TOLI</c:v>
                </c:pt>
                <c:pt idx="380">
                  <c:v>KAB. TOLIKARA</c:v>
                </c:pt>
                <c:pt idx="381">
                  <c:v>KAB. TORAJA UTARA</c:v>
                </c:pt>
                <c:pt idx="382">
                  <c:v>KAB. TRENGGALEK</c:v>
                </c:pt>
                <c:pt idx="383">
                  <c:v>KAB. TUBAN</c:v>
                </c:pt>
                <c:pt idx="384">
                  <c:v>KAB. TULANG BAWANG</c:v>
                </c:pt>
                <c:pt idx="385">
                  <c:v>KAB. TULANG BAWANG BARAT</c:v>
                </c:pt>
                <c:pt idx="386">
                  <c:v>KAB. TULUNGAGUNG</c:v>
                </c:pt>
                <c:pt idx="387">
                  <c:v>KAB. WAJO</c:v>
                </c:pt>
                <c:pt idx="388">
                  <c:v>KAB. WAKATOBI</c:v>
                </c:pt>
                <c:pt idx="389">
                  <c:v>KAB. WAROPEN</c:v>
                </c:pt>
                <c:pt idx="390">
                  <c:v>KAB. WAY KANAN</c:v>
                </c:pt>
                <c:pt idx="391">
                  <c:v>KAB. WONOGIRI</c:v>
                </c:pt>
                <c:pt idx="392">
                  <c:v>KAB. WONOSOBO</c:v>
                </c:pt>
                <c:pt idx="393">
                  <c:v>KOTA AMBON</c:v>
                </c:pt>
                <c:pt idx="394">
                  <c:v>KOTA BALIKPAPAN</c:v>
                </c:pt>
                <c:pt idx="395">
                  <c:v>KOTA BANDA ACEH</c:v>
                </c:pt>
                <c:pt idx="396">
                  <c:v>KOTA BANDAR LAMPUNG</c:v>
                </c:pt>
                <c:pt idx="397">
                  <c:v>KOTA BANDUNG</c:v>
                </c:pt>
                <c:pt idx="398">
                  <c:v>KOTA BANJAR</c:v>
                </c:pt>
                <c:pt idx="399">
                  <c:v>KOTA BANJARBARU</c:v>
                </c:pt>
                <c:pt idx="400">
                  <c:v>KOTA BANJARMASIN</c:v>
                </c:pt>
                <c:pt idx="401">
                  <c:v>KOTA BATAM</c:v>
                </c:pt>
                <c:pt idx="402">
                  <c:v>KOTA BATU</c:v>
                </c:pt>
                <c:pt idx="403">
                  <c:v>KOTA BAU-BAU</c:v>
                </c:pt>
                <c:pt idx="404">
                  <c:v>KOTA BEKASI</c:v>
                </c:pt>
                <c:pt idx="405">
                  <c:v>KOTA BENGKULU</c:v>
                </c:pt>
                <c:pt idx="406">
                  <c:v>KOTA BIMA</c:v>
                </c:pt>
                <c:pt idx="407">
                  <c:v>KOTA BINJAI</c:v>
                </c:pt>
                <c:pt idx="408">
                  <c:v>KOTA BITUNG</c:v>
                </c:pt>
                <c:pt idx="409">
                  <c:v>KOTA BLITAR</c:v>
                </c:pt>
                <c:pt idx="410">
                  <c:v>KOTA BOGOR</c:v>
                </c:pt>
                <c:pt idx="411">
                  <c:v>KOTA BONTANG</c:v>
                </c:pt>
                <c:pt idx="412">
                  <c:v>KOTA BUKITTINGGI</c:v>
                </c:pt>
                <c:pt idx="413">
                  <c:v>KOTA CILEGON</c:v>
                </c:pt>
                <c:pt idx="414">
                  <c:v>KOTA CIMAHI</c:v>
                </c:pt>
                <c:pt idx="415">
                  <c:v>KOTA CIREBON</c:v>
                </c:pt>
                <c:pt idx="416">
                  <c:v>KOTA DENPASAR</c:v>
                </c:pt>
                <c:pt idx="417">
                  <c:v>KOTA DEPOK</c:v>
                </c:pt>
                <c:pt idx="418">
                  <c:v>KOTA DUMAI</c:v>
                </c:pt>
                <c:pt idx="419">
                  <c:v>KOTA GORONTALO</c:v>
                </c:pt>
                <c:pt idx="420">
                  <c:v>KOTA GUNUNG SITOLI</c:v>
                </c:pt>
                <c:pt idx="421">
                  <c:v>KOTA JAKARTA BARAT</c:v>
                </c:pt>
                <c:pt idx="422">
                  <c:v>KOTA JAKARTA PUSAT</c:v>
                </c:pt>
                <c:pt idx="423">
                  <c:v>KOTA JAKARTA SELATAN</c:v>
                </c:pt>
                <c:pt idx="424">
                  <c:v>KOTA JAKARTA TIMUR</c:v>
                </c:pt>
                <c:pt idx="425">
                  <c:v>KOTA JAKARTA UTARA</c:v>
                </c:pt>
                <c:pt idx="426">
                  <c:v>KOTA JAMBI</c:v>
                </c:pt>
                <c:pt idx="427">
                  <c:v>KOTA JAYAPURA</c:v>
                </c:pt>
                <c:pt idx="428">
                  <c:v>KOTA KEDIRI</c:v>
                </c:pt>
                <c:pt idx="429">
                  <c:v>KOTA KENDARI</c:v>
                </c:pt>
                <c:pt idx="430">
                  <c:v>KOTA KOTAMOBAGU</c:v>
                </c:pt>
                <c:pt idx="431">
                  <c:v>KOTA KUPANG</c:v>
                </c:pt>
                <c:pt idx="432">
                  <c:v>KOTA LANGSA</c:v>
                </c:pt>
                <c:pt idx="433">
                  <c:v>KOTA LHOKSEUMAWE</c:v>
                </c:pt>
                <c:pt idx="434">
                  <c:v>KOTA LUBUK LINGGAU</c:v>
                </c:pt>
                <c:pt idx="435">
                  <c:v>KOTA MADIUN</c:v>
                </c:pt>
                <c:pt idx="436">
                  <c:v>KOTA MAGELANG</c:v>
                </c:pt>
                <c:pt idx="437">
                  <c:v>KOTA MAKASAR</c:v>
                </c:pt>
                <c:pt idx="438">
                  <c:v>KOTA MALANG</c:v>
                </c:pt>
                <c:pt idx="439">
                  <c:v>KOTA MANADO</c:v>
                </c:pt>
                <c:pt idx="440">
                  <c:v>KOTA MATARAM</c:v>
                </c:pt>
                <c:pt idx="441">
                  <c:v>KOTA MEDAN</c:v>
                </c:pt>
                <c:pt idx="442">
                  <c:v>KOTA METRO</c:v>
                </c:pt>
                <c:pt idx="443">
                  <c:v>KOTA MOJOKERTO</c:v>
                </c:pt>
                <c:pt idx="444">
                  <c:v>KOTA PADANG</c:v>
                </c:pt>
                <c:pt idx="445">
                  <c:v>KOTA PADANG PANJANG</c:v>
                </c:pt>
                <c:pt idx="446">
                  <c:v>KOTA PADANG SIDEMPUAN</c:v>
                </c:pt>
                <c:pt idx="447">
                  <c:v>KOTA PAGAR ALAM</c:v>
                </c:pt>
                <c:pt idx="448">
                  <c:v>KOTA PALANGKARAYA</c:v>
                </c:pt>
                <c:pt idx="449">
                  <c:v>KOTA PALEMBANG</c:v>
                </c:pt>
                <c:pt idx="450">
                  <c:v>KOTA PALOPO</c:v>
                </c:pt>
                <c:pt idx="451">
                  <c:v>KOTA PALU</c:v>
                </c:pt>
                <c:pt idx="452">
                  <c:v>KOTA PANGKAL PINANG</c:v>
                </c:pt>
                <c:pt idx="453">
                  <c:v>KOTA PARE PARE</c:v>
                </c:pt>
                <c:pt idx="454">
                  <c:v>KOTA PARIAMAN</c:v>
                </c:pt>
                <c:pt idx="455">
                  <c:v>KOTA PASURUAN</c:v>
                </c:pt>
                <c:pt idx="456">
                  <c:v>KOTA PAYAKUMBUH</c:v>
                </c:pt>
                <c:pt idx="457">
                  <c:v>KOTA PEKALONGAN</c:v>
                </c:pt>
                <c:pt idx="458">
                  <c:v>KOTA PEKANBARU</c:v>
                </c:pt>
                <c:pt idx="459">
                  <c:v>KOTA PEMATANG SIANTAR</c:v>
                </c:pt>
                <c:pt idx="460">
                  <c:v>KOTA PONTIANAK</c:v>
                </c:pt>
                <c:pt idx="461">
                  <c:v>KOTA PRABUMULIH</c:v>
                </c:pt>
                <c:pt idx="462">
                  <c:v>KOTA PROBOLINGGO</c:v>
                </c:pt>
                <c:pt idx="463">
                  <c:v>KOTA SABANG</c:v>
                </c:pt>
                <c:pt idx="464">
                  <c:v>KOTA SALATIGA</c:v>
                </c:pt>
                <c:pt idx="465">
                  <c:v>KOTA SAMARINDA</c:v>
                </c:pt>
                <c:pt idx="466">
                  <c:v>KOTA SAWAHLUNTO</c:v>
                </c:pt>
                <c:pt idx="467">
                  <c:v>KOTA SEMARANG</c:v>
                </c:pt>
                <c:pt idx="468">
                  <c:v>KOTA SERANG</c:v>
                </c:pt>
                <c:pt idx="469">
                  <c:v>KOTA SIBOLGA</c:v>
                </c:pt>
                <c:pt idx="470">
                  <c:v>KOTA SINGKAWANG</c:v>
                </c:pt>
                <c:pt idx="471">
                  <c:v>KOTA SOLOK</c:v>
                </c:pt>
                <c:pt idx="472">
                  <c:v>KOTA SORONG</c:v>
                </c:pt>
                <c:pt idx="473">
                  <c:v>KOTA SUBULUSSALAM</c:v>
                </c:pt>
                <c:pt idx="474">
                  <c:v>KOTA SUKABUMI</c:v>
                </c:pt>
                <c:pt idx="475">
                  <c:v>KOTA SUNGAI PENUH</c:v>
                </c:pt>
                <c:pt idx="476">
                  <c:v>KOTA SURABAYA</c:v>
                </c:pt>
                <c:pt idx="477">
                  <c:v>KOTA SURAKARTA</c:v>
                </c:pt>
                <c:pt idx="478">
                  <c:v>KOTA TANGERANG</c:v>
                </c:pt>
                <c:pt idx="479">
                  <c:v>KOTA TANGERANG SELATAN</c:v>
                </c:pt>
                <c:pt idx="480">
                  <c:v>KOTA TANJUNG BALAI</c:v>
                </c:pt>
                <c:pt idx="481">
                  <c:v>KOTA TANJUNG PINANG</c:v>
                </c:pt>
                <c:pt idx="482">
                  <c:v>KOTA TARAKAN</c:v>
                </c:pt>
                <c:pt idx="483">
                  <c:v>KOTA TASIKMALAYA</c:v>
                </c:pt>
                <c:pt idx="484">
                  <c:v>KOTA TEBING TINGGI</c:v>
                </c:pt>
                <c:pt idx="485">
                  <c:v>KOTA TEGAL</c:v>
                </c:pt>
                <c:pt idx="486">
                  <c:v>KOTA TERNATE</c:v>
                </c:pt>
                <c:pt idx="487">
                  <c:v>KOTA TIDORE KEPULAUAN</c:v>
                </c:pt>
                <c:pt idx="488">
                  <c:v>KOTA TOMOHON</c:v>
                </c:pt>
                <c:pt idx="489">
                  <c:v>KOTA TUAL</c:v>
                </c:pt>
                <c:pt idx="490">
                  <c:v>KOTA YOGYAKARTA</c:v>
                </c:pt>
              </c:strCache>
            </c:strRef>
          </c:xVal>
          <c:yVal>
            <c:numRef>
              <c:f>Sheet18!$B$3:$B$493</c:f>
              <c:numCache>
                <c:formatCode>General</c:formatCode>
                <c:ptCount val="491"/>
                <c:pt idx="0">
                  <c:v>37.21933673000013</c:v>
                </c:pt>
                <c:pt idx="1">
                  <c:v>38.726774190000114</c:v>
                </c:pt>
                <c:pt idx="2">
                  <c:v>36.457914109999997</c:v>
                </c:pt>
                <c:pt idx="3">
                  <c:v>36.607142860000003</c:v>
                </c:pt>
                <c:pt idx="4">
                  <c:v>31.9563615</c:v>
                </c:pt>
                <c:pt idx="5">
                  <c:v>36.245000000000012</c:v>
                </c:pt>
                <c:pt idx="6">
                  <c:v>34.362347830000012</c:v>
                </c:pt>
                <c:pt idx="7">
                  <c:v>41.282021559999997</c:v>
                </c:pt>
                <c:pt idx="8">
                  <c:v>33.843536589999999</c:v>
                </c:pt>
                <c:pt idx="9">
                  <c:v>35.801174699999997</c:v>
                </c:pt>
                <c:pt idx="10">
                  <c:v>35.766524390000114</c:v>
                </c:pt>
                <c:pt idx="11">
                  <c:v>35.42401186</c:v>
                </c:pt>
                <c:pt idx="12">
                  <c:v>45.790874320000114</c:v>
                </c:pt>
                <c:pt idx="13">
                  <c:v>40.248082190000012</c:v>
                </c:pt>
                <c:pt idx="14">
                  <c:v>32.063480489999996</c:v>
                </c:pt>
                <c:pt idx="15">
                  <c:v>36.726428570000003</c:v>
                </c:pt>
                <c:pt idx="16">
                  <c:v>46.340182599999999</c:v>
                </c:pt>
                <c:pt idx="17">
                  <c:v>38.853281249999974</c:v>
                </c:pt>
                <c:pt idx="18">
                  <c:v>39.08670171</c:v>
                </c:pt>
                <c:pt idx="19">
                  <c:v>41.53332273000013</c:v>
                </c:pt>
                <c:pt idx="20">
                  <c:v>37.381238099999997</c:v>
                </c:pt>
                <c:pt idx="21">
                  <c:v>35.271317830000122</c:v>
                </c:pt>
                <c:pt idx="22">
                  <c:v>36.256161970000001</c:v>
                </c:pt>
                <c:pt idx="23">
                  <c:v>34.940217390000001</c:v>
                </c:pt>
                <c:pt idx="24">
                  <c:v>39.131422920000013</c:v>
                </c:pt>
                <c:pt idx="25">
                  <c:v>37.052036200000003</c:v>
                </c:pt>
                <c:pt idx="26">
                  <c:v>42.427747350000004</c:v>
                </c:pt>
                <c:pt idx="27">
                  <c:v>45.364684209999886</c:v>
                </c:pt>
                <c:pt idx="28">
                  <c:v>36.921212120000114</c:v>
                </c:pt>
                <c:pt idx="29">
                  <c:v>48.546598980000013</c:v>
                </c:pt>
                <c:pt idx="30">
                  <c:v>35.543860289999998</c:v>
                </c:pt>
                <c:pt idx="31">
                  <c:v>50.135547000000003</c:v>
                </c:pt>
                <c:pt idx="32">
                  <c:v>37.219558230000167</c:v>
                </c:pt>
                <c:pt idx="33">
                  <c:v>52.227423659999999</c:v>
                </c:pt>
                <c:pt idx="34">
                  <c:v>44.958849509999894</c:v>
                </c:pt>
                <c:pt idx="35">
                  <c:v>37.096088440000003</c:v>
                </c:pt>
                <c:pt idx="36">
                  <c:v>32.336517569999998</c:v>
                </c:pt>
                <c:pt idx="37">
                  <c:v>34.578126800000113</c:v>
                </c:pt>
                <c:pt idx="38">
                  <c:v>28.368913859999989</c:v>
                </c:pt>
                <c:pt idx="39">
                  <c:v>39.178579710000122</c:v>
                </c:pt>
                <c:pt idx="40">
                  <c:v>41.898106620000114</c:v>
                </c:pt>
                <c:pt idx="41">
                  <c:v>36.019061219999998</c:v>
                </c:pt>
                <c:pt idx="42">
                  <c:v>36.501966099999997</c:v>
                </c:pt>
                <c:pt idx="43">
                  <c:v>42.542435560000001</c:v>
                </c:pt>
                <c:pt idx="44">
                  <c:v>38.439814810000001</c:v>
                </c:pt>
                <c:pt idx="45">
                  <c:v>39.154000000000003</c:v>
                </c:pt>
                <c:pt idx="46">
                  <c:v>35.505234380000012</c:v>
                </c:pt>
                <c:pt idx="47">
                  <c:v>35.910958330000113</c:v>
                </c:pt>
                <c:pt idx="48">
                  <c:v>40.426124820000013</c:v>
                </c:pt>
                <c:pt idx="49">
                  <c:v>34.886212620000002</c:v>
                </c:pt>
                <c:pt idx="50">
                  <c:v>37.070916910000122</c:v>
                </c:pt>
                <c:pt idx="51">
                  <c:v>35.789883719999999</c:v>
                </c:pt>
                <c:pt idx="52">
                  <c:v>41.923495150000001</c:v>
                </c:pt>
                <c:pt idx="53">
                  <c:v>37.072669320000003</c:v>
                </c:pt>
                <c:pt idx="54">
                  <c:v>36.745811690000011</c:v>
                </c:pt>
                <c:pt idx="55">
                  <c:v>36.350270729999998</c:v>
                </c:pt>
                <c:pt idx="56">
                  <c:v>42.910823529999995</c:v>
                </c:pt>
                <c:pt idx="57">
                  <c:v>34.972097900000001</c:v>
                </c:pt>
                <c:pt idx="58">
                  <c:v>50.186225940000114</c:v>
                </c:pt>
                <c:pt idx="59">
                  <c:v>45.218474180000001</c:v>
                </c:pt>
                <c:pt idx="60">
                  <c:v>38.60087558</c:v>
                </c:pt>
                <c:pt idx="61">
                  <c:v>42.854126749999999</c:v>
                </c:pt>
                <c:pt idx="62">
                  <c:v>46.047800589999994</c:v>
                </c:pt>
                <c:pt idx="63">
                  <c:v>32.341787709999871</c:v>
                </c:pt>
                <c:pt idx="64">
                  <c:v>33.9895</c:v>
                </c:pt>
                <c:pt idx="65">
                  <c:v>33.660000000000011</c:v>
                </c:pt>
                <c:pt idx="66">
                  <c:v>33.946746990000001</c:v>
                </c:pt>
                <c:pt idx="67">
                  <c:v>37.22514286000019</c:v>
                </c:pt>
                <c:pt idx="68">
                  <c:v>44.433065220000003</c:v>
                </c:pt>
                <c:pt idx="69">
                  <c:v>37.895249079999999</c:v>
                </c:pt>
                <c:pt idx="70">
                  <c:v>40.448035710000013</c:v>
                </c:pt>
                <c:pt idx="71">
                  <c:v>42.695333330000267</c:v>
                </c:pt>
                <c:pt idx="72">
                  <c:v>45.550093779999997</c:v>
                </c:pt>
                <c:pt idx="73">
                  <c:v>37.819004979999995</c:v>
                </c:pt>
                <c:pt idx="74">
                  <c:v>49.702553650000013</c:v>
                </c:pt>
                <c:pt idx="75">
                  <c:v>35.800865379999998</c:v>
                </c:pt>
                <c:pt idx="76">
                  <c:v>38.619605910000011</c:v>
                </c:pt>
                <c:pt idx="77">
                  <c:v>33.091494850000004</c:v>
                </c:pt>
                <c:pt idx="78">
                  <c:v>36.73275862000019</c:v>
                </c:pt>
                <c:pt idx="79">
                  <c:v>35.24053333000019</c:v>
                </c:pt>
                <c:pt idx="80">
                  <c:v>30.642857140000064</c:v>
                </c:pt>
                <c:pt idx="81">
                  <c:v>38.473424119999997</c:v>
                </c:pt>
                <c:pt idx="82">
                  <c:v>39.688000000000002</c:v>
                </c:pt>
                <c:pt idx="83">
                  <c:v>43.807108550000002</c:v>
                </c:pt>
                <c:pt idx="84">
                  <c:v>37.354744759999804</c:v>
                </c:pt>
                <c:pt idx="85">
                  <c:v>38.240328360000063</c:v>
                </c:pt>
                <c:pt idx="86">
                  <c:v>48.673005459999999</c:v>
                </c:pt>
                <c:pt idx="87">
                  <c:v>37.303284209999994</c:v>
                </c:pt>
                <c:pt idx="88">
                  <c:v>37.436955350000012</c:v>
                </c:pt>
                <c:pt idx="89">
                  <c:v>48.968736560000011</c:v>
                </c:pt>
                <c:pt idx="90">
                  <c:v>37.591862750000004</c:v>
                </c:pt>
                <c:pt idx="91">
                  <c:v>26.8</c:v>
                </c:pt>
                <c:pt idx="92">
                  <c:v>44.402919540000013</c:v>
                </c:pt>
                <c:pt idx="93">
                  <c:v>36.445188280000011</c:v>
                </c:pt>
                <c:pt idx="94">
                  <c:v>34.053600000000003</c:v>
                </c:pt>
                <c:pt idx="95">
                  <c:v>39.0934375</c:v>
                </c:pt>
                <c:pt idx="96">
                  <c:v>41.938636360000011</c:v>
                </c:pt>
                <c:pt idx="97">
                  <c:v>42.701111110000063</c:v>
                </c:pt>
                <c:pt idx="98">
                  <c:v>41.268333330000267</c:v>
                </c:pt>
                <c:pt idx="99">
                  <c:v>51.844762250000002</c:v>
                </c:pt>
                <c:pt idx="100">
                  <c:v>33.483238100000001</c:v>
                </c:pt>
                <c:pt idx="101">
                  <c:v>46.434202190000001</c:v>
                </c:pt>
                <c:pt idx="102">
                  <c:v>36.925840220000012</c:v>
                </c:pt>
                <c:pt idx="103">
                  <c:v>36.949541279999998</c:v>
                </c:pt>
                <c:pt idx="104">
                  <c:v>39.477749549999999</c:v>
                </c:pt>
                <c:pt idx="105">
                  <c:v>55.409976230000012</c:v>
                </c:pt>
                <c:pt idx="106">
                  <c:v>46.388674989999998</c:v>
                </c:pt>
                <c:pt idx="107">
                  <c:v>50.034273499999998</c:v>
                </c:pt>
                <c:pt idx="108">
                  <c:v>30.338793969999987</c:v>
                </c:pt>
                <c:pt idx="109">
                  <c:v>32.166666669999998</c:v>
                </c:pt>
                <c:pt idx="110">
                  <c:v>31.200636939999885</c:v>
                </c:pt>
                <c:pt idx="111">
                  <c:v>32.932000000000002</c:v>
                </c:pt>
                <c:pt idx="112">
                  <c:v>30.682692309999904</c:v>
                </c:pt>
                <c:pt idx="113">
                  <c:v>33.36284483</c:v>
                </c:pt>
                <c:pt idx="114">
                  <c:v>34.73498498</c:v>
                </c:pt>
                <c:pt idx="115">
                  <c:v>35.055347990000001</c:v>
                </c:pt>
                <c:pt idx="116">
                  <c:v>38.433861889999996</c:v>
                </c:pt>
                <c:pt idx="117">
                  <c:v>38.863415980000013</c:v>
                </c:pt>
                <c:pt idx="118">
                  <c:v>36.463620689999999</c:v>
                </c:pt>
                <c:pt idx="119">
                  <c:v>39.710873020000001</c:v>
                </c:pt>
                <c:pt idx="120">
                  <c:v>37.985697609999995</c:v>
                </c:pt>
                <c:pt idx="121">
                  <c:v>30</c:v>
                </c:pt>
                <c:pt idx="122">
                  <c:v>40.51846561</c:v>
                </c:pt>
                <c:pt idx="123">
                  <c:v>48.84885714</c:v>
                </c:pt>
                <c:pt idx="124">
                  <c:v>44.686917059999999</c:v>
                </c:pt>
                <c:pt idx="125">
                  <c:v>53.629271520000003</c:v>
                </c:pt>
                <c:pt idx="126">
                  <c:v>35.524914000000003</c:v>
                </c:pt>
                <c:pt idx="127">
                  <c:v>40.106803040000003</c:v>
                </c:pt>
                <c:pt idx="128">
                  <c:v>49.966564890000001</c:v>
                </c:pt>
                <c:pt idx="129">
                  <c:v>38.28125</c:v>
                </c:pt>
                <c:pt idx="130">
                  <c:v>38.606184340000013</c:v>
                </c:pt>
                <c:pt idx="131">
                  <c:v>36.91424418999987</c:v>
                </c:pt>
                <c:pt idx="132">
                  <c:v>37.41666666999987</c:v>
                </c:pt>
                <c:pt idx="133">
                  <c:v>47.487765750000001</c:v>
                </c:pt>
                <c:pt idx="134">
                  <c:v>46.453742479999995</c:v>
                </c:pt>
                <c:pt idx="135">
                  <c:v>36.918514370000011</c:v>
                </c:pt>
                <c:pt idx="136">
                  <c:v>39.061592040000114</c:v>
                </c:pt>
                <c:pt idx="137">
                  <c:v>33.586000000000006</c:v>
                </c:pt>
                <c:pt idx="138">
                  <c:v>32.882253519999999</c:v>
                </c:pt>
                <c:pt idx="139">
                  <c:v>35.255483869999999</c:v>
                </c:pt>
                <c:pt idx="140">
                  <c:v>34.023448280000011</c:v>
                </c:pt>
                <c:pt idx="141">
                  <c:v>45.912510990000129</c:v>
                </c:pt>
                <c:pt idx="142">
                  <c:v>46.91033101</c:v>
                </c:pt>
                <c:pt idx="143">
                  <c:v>42.954252869999998</c:v>
                </c:pt>
                <c:pt idx="144">
                  <c:v>47.272408310000159</c:v>
                </c:pt>
                <c:pt idx="145">
                  <c:v>38.131689499999894</c:v>
                </c:pt>
                <c:pt idx="146">
                  <c:v>35.257142860000002</c:v>
                </c:pt>
                <c:pt idx="147">
                  <c:v>31.138888890000064</c:v>
                </c:pt>
                <c:pt idx="148">
                  <c:v>26.60442308</c:v>
                </c:pt>
                <c:pt idx="149">
                  <c:v>36.62732394000016</c:v>
                </c:pt>
                <c:pt idx="150">
                  <c:v>39.302863439999996</c:v>
                </c:pt>
                <c:pt idx="151">
                  <c:v>40.132857140000013</c:v>
                </c:pt>
                <c:pt idx="152">
                  <c:v>34.97619048</c:v>
                </c:pt>
                <c:pt idx="153">
                  <c:v>41.057583889999997</c:v>
                </c:pt>
                <c:pt idx="154">
                  <c:v>36.5</c:v>
                </c:pt>
                <c:pt idx="155">
                  <c:v>38.025934580000012</c:v>
                </c:pt>
                <c:pt idx="156">
                  <c:v>35.432453420000002</c:v>
                </c:pt>
                <c:pt idx="157">
                  <c:v>33.251042179999999</c:v>
                </c:pt>
                <c:pt idx="158">
                  <c:v>46.32862205</c:v>
                </c:pt>
                <c:pt idx="159">
                  <c:v>48.358275059999997</c:v>
                </c:pt>
                <c:pt idx="160">
                  <c:v>35.179948720000013</c:v>
                </c:pt>
                <c:pt idx="161">
                  <c:v>34.374255320000003</c:v>
                </c:pt>
                <c:pt idx="162">
                  <c:v>32.207383720000003</c:v>
                </c:pt>
                <c:pt idx="163">
                  <c:v>32.93445122</c:v>
                </c:pt>
                <c:pt idx="164">
                  <c:v>33.375</c:v>
                </c:pt>
                <c:pt idx="165">
                  <c:v>36.705882350000003</c:v>
                </c:pt>
                <c:pt idx="166">
                  <c:v>40.911189869999994</c:v>
                </c:pt>
                <c:pt idx="167">
                  <c:v>35.21396266</c:v>
                </c:pt>
                <c:pt idx="168">
                  <c:v>32.770177780000012</c:v>
                </c:pt>
                <c:pt idx="169">
                  <c:v>34.779769960000003</c:v>
                </c:pt>
                <c:pt idx="170">
                  <c:v>42.756948230000013</c:v>
                </c:pt>
                <c:pt idx="171">
                  <c:v>47.585356520000012</c:v>
                </c:pt>
                <c:pt idx="172">
                  <c:v>41.289501940000122</c:v>
                </c:pt>
                <c:pt idx="173">
                  <c:v>37.654081629999894</c:v>
                </c:pt>
                <c:pt idx="174">
                  <c:v>37.327053569999997</c:v>
                </c:pt>
                <c:pt idx="175">
                  <c:v>38.314298799999996</c:v>
                </c:pt>
                <c:pt idx="176">
                  <c:v>35.96033493000013</c:v>
                </c:pt>
                <c:pt idx="177">
                  <c:v>35.642143790000013</c:v>
                </c:pt>
                <c:pt idx="178">
                  <c:v>35.573352440000114</c:v>
                </c:pt>
                <c:pt idx="179">
                  <c:v>36.62869210000013</c:v>
                </c:pt>
                <c:pt idx="180">
                  <c:v>39.328312690000168</c:v>
                </c:pt>
                <c:pt idx="181">
                  <c:v>37.655765770000002</c:v>
                </c:pt>
                <c:pt idx="182">
                  <c:v>51.140642200000002</c:v>
                </c:pt>
                <c:pt idx="183">
                  <c:v>29.969931269999989</c:v>
                </c:pt>
                <c:pt idx="184">
                  <c:v>34.136507040000012</c:v>
                </c:pt>
                <c:pt idx="185">
                  <c:v>33.820563190000001</c:v>
                </c:pt>
                <c:pt idx="186">
                  <c:v>35.764985010000011</c:v>
                </c:pt>
                <c:pt idx="187">
                  <c:v>35.090280250000006</c:v>
                </c:pt>
                <c:pt idx="188">
                  <c:v>31.207659569999986</c:v>
                </c:pt>
                <c:pt idx="189">
                  <c:v>34.72681283000022</c:v>
                </c:pt>
                <c:pt idx="190">
                  <c:v>38.727272730000159</c:v>
                </c:pt>
                <c:pt idx="191">
                  <c:v>35.689222380000011</c:v>
                </c:pt>
                <c:pt idx="192">
                  <c:v>35.416647729999994</c:v>
                </c:pt>
                <c:pt idx="193">
                  <c:v>40.471607139999996</c:v>
                </c:pt>
                <c:pt idx="194">
                  <c:v>41.124640800000002</c:v>
                </c:pt>
                <c:pt idx="195">
                  <c:v>40.351274509999833</c:v>
                </c:pt>
                <c:pt idx="196">
                  <c:v>38.457510320000011</c:v>
                </c:pt>
                <c:pt idx="197">
                  <c:v>36.651870009999996</c:v>
                </c:pt>
                <c:pt idx="198">
                  <c:v>38.051670779999995</c:v>
                </c:pt>
                <c:pt idx="199">
                  <c:v>37.506197920000012</c:v>
                </c:pt>
                <c:pt idx="200">
                  <c:v>43.460794150000005</c:v>
                </c:pt>
                <c:pt idx="201">
                  <c:v>36.493095240000137</c:v>
                </c:pt>
                <c:pt idx="202">
                  <c:v>44.03004808</c:v>
                </c:pt>
                <c:pt idx="203">
                  <c:v>38.157763159999995</c:v>
                </c:pt>
                <c:pt idx="204">
                  <c:v>41.34064355999984</c:v>
                </c:pt>
                <c:pt idx="205">
                  <c:v>36.679408479999999</c:v>
                </c:pt>
                <c:pt idx="206">
                  <c:v>49.665192310000258</c:v>
                </c:pt>
                <c:pt idx="207">
                  <c:v>44.196709880000114</c:v>
                </c:pt>
                <c:pt idx="208">
                  <c:v>40.260321100000013</c:v>
                </c:pt>
                <c:pt idx="209">
                  <c:v>45.458521549999993</c:v>
                </c:pt>
                <c:pt idx="210">
                  <c:v>35.373000000000005</c:v>
                </c:pt>
                <c:pt idx="211">
                  <c:v>35.892361110000003</c:v>
                </c:pt>
                <c:pt idx="212">
                  <c:v>33.351252489999894</c:v>
                </c:pt>
                <c:pt idx="213">
                  <c:v>35.611809519999994</c:v>
                </c:pt>
                <c:pt idx="214">
                  <c:v>34.858473279999998</c:v>
                </c:pt>
                <c:pt idx="215">
                  <c:v>36.442544380000001</c:v>
                </c:pt>
                <c:pt idx="216">
                  <c:v>32.273256700000012</c:v>
                </c:pt>
                <c:pt idx="217">
                  <c:v>36.372772280000063</c:v>
                </c:pt>
                <c:pt idx="218">
                  <c:v>36.371293529999996</c:v>
                </c:pt>
                <c:pt idx="219">
                  <c:v>35.493026820000011</c:v>
                </c:pt>
                <c:pt idx="220">
                  <c:v>39.785600000000002</c:v>
                </c:pt>
                <c:pt idx="221">
                  <c:v>38.976214290000001</c:v>
                </c:pt>
                <c:pt idx="222">
                  <c:v>35.52937500000013</c:v>
                </c:pt>
                <c:pt idx="223">
                  <c:v>39.72909091000016</c:v>
                </c:pt>
                <c:pt idx="224">
                  <c:v>43.058507459999994</c:v>
                </c:pt>
                <c:pt idx="225">
                  <c:v>38.187229859999995</c:v>
                </c:pt>
                <c:pt idx="226">
                  <c:v>39.93181818</c:v>
                </c:pt>
                <c:pt idx="227">
                  <c:v>33.131720430000001</c:v>
                </c:pt>
                <c:pt idx="228">
                  <c:v>32.291666669999998</c:v>
                </c:pt>
                <c:pt idx="229">
                  <c:v>34.54911854000013</c:v>
                </c:pt>
                <c:pt idx="230">
                  <c:v>39.817857139999994</c:v>
                </c:pt>
                <c:pt idx="231">
                  <c:v>43.50963351</c:v>
                </c:pt>
                <c:pt idx="232">
                  <c:v>38.924752480000002</c:v>
                </c:pt>
                <c:pt idx="233">
                  <c:v>37.644603769999996</c:v>
                </c:pt>
                <c:pt idx="234">
                  <c:v>38.459192550000004</c:v>
                </c:pt>
                <c:pt idx="235">
                  <c:v>36.966255140000129</c:v>
                </c:pt>
                <c:pt idx="236">
                  <c:v>45.405743030000011</c:v>
                </c:pt>
                <c:pt idx="237">
                  <c:v>28.4</c:v>
                </c:pt>
                <c:pt idx="238">
                  <c:v>37.569046050000004</c:v>
                </c:pt>
                <c:pt idx="239">
                  <c:v>36.909133410000003</c:v>
                </c:pt>
                <c:pt idx="240">
                  <c:v>35.759230770000002</c:v>
                </c:pt>
                <c:pt idx="241">
                  <c:v>37.200485440000001</c:v>
                </c:pt>
                <c:pt idx="242">
                  <c:v>40.79959184000019</c:v>
                </c:pt>
                <c:pt idx="243">
                  <c:v>33.43979058</c:v>
                </c:pt>
                <c:pt idx="244">
                  <c:v>36.827257279999998</c:v>
                </c:pt>
                <c:pt idx="245">
                  <c:v>36.642677599999999</c:v>
                </c:pt>
                <c:pt idx="246">
                  <c:v>42.77345324000013</c:v>
                </c:pt>
                <c:pt idx="247">
                  <c:v>41.986831679999995</c:v>
                </c:pt>
                <c:pt idx="248">
                  <c:v>37.18902439</c:v>
                </c:pt>
                <c:pt idx="249">
                  <c:v>42.000107530000001</c:v>
                </c:pt>
                <c:pt idx="250">
                  <c:v>49.211434569999994</c:v>
                </c:pt>
                <c:pt idx="251">
                  <c:v>44.076367599999998</c:v>
                </c:pt>
                <c:pt idx="252">
                  <c:v>33.654411759999995</c:v>
                </c:pt>
                <c:pt idx="253">
                  <c:v>35.793868610000011</c:v>
                </c:pt>
                <c:pt idx="254">
                  <c:v>30.281764710000001</c:v>
                </c:pt>
                <c:pt idx="255">
                  <c:v>38.643152170000114</c:v>
                </c:pt>
                <c:pt idx="256">
                  <c:v>40.093142860000114</c:v>
                </c:pt>
                <c:pt idx="257">
                  <c:v>37.454241069999803</c:v>
                </c:pt>
                <c:pt idx="258">
                  <c:v>36.557721689999994</c:v>
                </c:pt>
                <c:pt idx="259">
                  <c:v>37.225707660000012</c:v>
                </c:pt>
                <c:pt idx="260">
                  <c:v>37.872</c:v>
                </c:pt>
                <c:pt idx="261">
                  <c:v>33.86643952</c:v>
                </c:pt>
                <c:pt idx="262">
                  <c:v>48.013516750000001</c:v>
                </c:pt>
                <c:pt idx="263">
                  <c:v>34.464963240000003</c:v>
                </c:pt>
                <c:pt idx="264">
                  <c:v>42.36718446999987</c:v>
                </c:pt>
                <c:pt idx="265">
                  <c:v>40.31005519</c:v>
                </c:pt>
                <c:pt idx="266">
                  <c:v>39.832666669999995</c:v>
                </c:pt>
                <c:pt idx="267">
                  <c:v>40.483801019999994</c:v>
                </c:pt>
                <c:pt idx="268">
                  <c:v>35.904874789999994</c:v>
                </c:pt>
                <c:pt idx="269">
                  <c:v>40.24608696</c:v>
                </c:pt>
                <c:pt idx="270">
                  <c:v>30.75</c:v>
                </c:pt>
                <c:pt idx="271">
                  <c:v>37.686538460000001</c:v>
                </c:pt>
                <c:pt idx="272">
                  <c:v>41.375465120000001</c:v>
                </c:pt>
                <c:pt idx="273">
                  <c:v>40.831632650000003</c:v>
                </c:pt>
                <c:pt idx="274">
                  <c:v>39.780406980000002</c:v>
                </c:pt>
                <c:pt idx="275">
                  <c:v>46.863715480000003</c:v>
                </c:pt>
                <c:pt idx="276">
                  <c:v>47.761320160000011</c:v>
                </c:pt>
                <c:pt idx="277">
                  <c:v>39.723214290000129</c:v>
                </c:pt>
                <c:pt idx="278">
                  <c:v>42.622007390000114</c:v>
                </c:pt>
                <c:pt idx="279">
                  <c:v>38.60331933000019</c:v>
                </c:pt>
                <c:pt idx="280">
                  <c:v>45.093766820000013</c:v>
                </c:pt>
                <c:pt idx="281">
                  <c:v>43.323413980000012</c:v>
                </c:pt>
                <c:pt idx="282">
                  <c:v>35.453610390000001</c:v>
                </c:pt>
                <c:pt idx="283">
                  <c:v>37.991398180000012</c:v>
                </c:pt>
                <c:pt idx="284">
                  <c:v>33.791442440000012</c:v>
                </c:pt>
                <c:pt idx="285">
                  <c:v>35.031181429999997</c:v>
                </c:pt>
                <c:pt idx="286">
                  <c:v>36.433396950000002</c:v>
                </c:pt>
                <c:pt idx="287">
                  <c:v>38.24475891000013</c:v>
                </c:pt>
                <c:pt idx="288">
                  <c:v>48.055027759999994</c:v>
                </c:pt>
                <c:pt idx="289">
                  <c:v>34.008474579999998</c:v>
                </c:pt>
                <c:pt idx="290">
                  <c:v>35.592767300000013</c:v>
                </c:pt>
                <c:pt idx="291">
                  <c:v>40.159937890000002</c:v>
                </c:pt>
                <c:pt idx="292">
                  <c:v>42.490816330000129</c:v>
                </c:pt>
                <c:pt idx="293">
                  <c:v>42.749988070000001</c:v>
                </c:pt>
                <c:pt idx="294">
                  <c:v>34.337225269999998</c:v>
                </c:pt>
                <c:pt idx="295">
                  <c:v>33.5</c:v>
                </c:pt>
                <c:pt idx="296">
                  <c:v>46.333551200000002</c:v>
                </c:pt>
                <c:pt idx="297">
                  <c:v>39.567304100000001</c:v>
                </c:pt>
                <c:pt idx="298">
                  <c:v>44.693626540000011</c:v>
                </c:pt>
                <c:pt idx="299">
                  <c:v>37.437142860000002</c:v>
                </c:pt>
                <c:pt idx="300">
                  <c:v>37.108385500000011</c:v>
                </c:pt>
                <c:pt idx="301">
                  <c:v>51.932661019999998</c:v>
                </c:pt>
                <c:pt idx="302">
                  <c:v>36.803677129999997</c:v>
                </c:pt>
                <c:pt idx="303">
                  <c:v>39.334929289999998</c:v>
                </c:pt>
                <c:pt idx="304">
                  <c:v>41.791363640000114</c:v>
                </c:pt>
                <c:pt idx="305">
                  <c:v>38.95833333000013</c:v>
                </c:pt>
                <c:pt idx="306">
                  <c:v>33.788533770000114</c:v>
                </c:pt>
                <c:pt idx="307">
                  <c:v>33.665203490000003</c:v>
                </c:pt>
                <c:pt idx="308">
                  <c:v>38.187950920000013</c:v>
                </c:pt>
                <c:pt idx="309">
                  <c:v>32.559610710000001</c:v>
                </c:pt>
                <c:pt idx="310">
                  <c:v>44.198888890000013</c:v>
                </c:pt>
                <c:pt idx="311">
                  <c:v>34.454352940000113</c:v>
                </c:pt>
                <c:pt idx="312">
                  <c:v>42.29879154000016</c:v>
                </c:pt>
                <c:pt idx="313">
                  <c:v>37.40942029</c:v>
                </c:pt>
                <c:pt idx="314">
                  <c:v>39.669627910000003</c:v>
                </c:pt>
                <c:pt idx="315">
                  <c:v>34.384923859999994</c:v>
                </c:pt>
                <c:pt idx="316">
                  <c:v>45.798407080000011</c:v>
                </c:pt>
                <c:pt idx="317">
                  <c:v>33.262978720000213</c:v>
                </c:pt>
                <c:pt idx="318">
                  <c:v>36.089577459999994</c:v>
                </c:pt>
                <c:pt idx="319">
                  <c:v>38.746154790000013</c:v>
                </c:pt>
                <c:pt idx="320">
                  <c:v>35.490714790000013</c:v>
                </c:pt>
                <c:pt idx="321">
                  <c:v>36.628761900000114</c:v>
                </c:pt>
                <c:pt idx="322">
                  <c:v>40.502788840000122</c:v>
                </c:pt>
                <c:pt idx="323">
                  <c:v>41.061169720000002</c:v>
                </c:pt>
                <c:pt idx="324">
                  <c:v>48.676378170000113</c:v>
                </c:pt>
                <c:pt idx="325">
                  <c:v>36.639826840000012</c:v>
                </c:pt>
                <c:pt idx="326">
                  <c:v>41.340189569999886</c:v>
                </c:pt>
                <c:pt idx="327">
                  <c:v>35.456835900000002</c:v>
                </c:pt>
                <c:pt idx="328">
                  <c:v>35.015603449999993</c:v>
                </c:pt>
                <c:pt idx="329">
                  <c:v>33.47826087</c:v>
                </c:pt>
                <c:pt idx="330">
                  <c:v>34.748106060000012</c:v>
                </c:pt>
                <c:pt idx="331">
                  <c:v>42.549284269999994</c:v>
                </c:pt>
                <c:pt idx="332">
                  <c:v>51.029048140000114</c:v>
                </c:pt>
                <c:pt idx="333">
                  <c:v>41.647022380000003</c:v>
                </c:pt>
                <c:pt idx="334">
                  <c:v>40.237579910000122</c:v>
                </c:pt>
                <c:pt idx="335">
                  <c:v>38.359075830000002</c:v>
                </c:pt>
                <c:pt idx="336">
                  <c:v>43.313160619999998</c:v>
                </c:pt>
                <c:pt idx="337">
                  <c:v>34.791081079999998</c:v>
                </c:pt>
                <c:pt idx="338">
                  <c:v>41.006447369999997</c:v>
                </c:pt>
                <c:pt idx="339">
                  <c:v>40.539264779999996</c:v>
                </c:pt>
                <c:pt idx="340">
                  <c:v>42.168017690000013</c:v>
                </c:pt>
                <c:pt idx="341">
                  <c:v>39.076419750000007</c:v>
                </c:pt>
                <c:pt idx="342">
                  <c:v>43.525776570000012</c:v>
                </c:pt>
                <c:pt idx="343">
                  <c:v>38.86538462</c:v>
                </c:pt>
                <c:pt idx="344">
                  <c:v>34.006250000000001</c:v>
                </c:pt>
                <c:pt idx="345">
                  <c:v>32.262500000000159</c:v>
                </c:pt>
                <c:pt idx="346">
                  <c:v>43.224962410000003</c:v>
                </c:pt>
                <c:pt idx="347">
                  <c:v>41.496062500000001</c:v>
                </c:pt>
                <c:pt idx="348">
                  <c:v>45.807075099999999</c:v>
                </c:pt>
                <c:pt idx="349">
                  <c:v>43.153302110000013</c:v>
                </c:pt>
                <c:pt idx="350">
                  <c:v>38.536021930000011</c:v>
                </c:pt>
                <c:pt idx="351">
                  <c:v>32.638846150000006</c:v>
                </c:pt>
                <c:pt idx="352">
                  <c:v>39.54303419</c:v>
                </c:pt>
                <c:pt idx="353">
                  <c:v>50.205184469999999</c:v>
                </c:pt>
                <c:pt idx="354">
                  <c:v>37.425785880000063</c:v>
                </c:pt>
                <c:pt idx="355">
                  <c:v>37</c:v>
                </c:pt>
                <c:pt idx="356">
                  <c:v>37.625000000000114</c:v>
                </c:pt>
                <c:pt idx="357">
                  <c:v>39.806249999999999</c:v>
                </c:pt>
                <c:pt idx="358">
                  <c:v>40.469508200000114</c:v>
                </c:pt>
                <c:pt idx="359">
                  <c:v>43.092143860000114</c:v>
                </c:pt>
                <c:pt idx="360">
                  <c:v>44.841240879999994</c:v>
                </c:pt>
                <c:pt idx="361">
                  <c:v>39.491905800000012</c:v>
                </c:pt>
                <c:pt idx="362">
                  <c:v>36.898003469999999</c:v>
                </c:pt>
                <c:pt idx="363">
                  <c:v>34.754533330000122</c:v>
                </c:pt>
                <c:pt idx="364">
                  <c:v>35.514084509999847</c:v>
                </c:pt>
                <c:pt idx="365">
                  <c:v>35.614986669999944</c:v>
                </c:pt>
                <c:pt idx="366">
                  <c:v>34.519912540000114</c:v>
                </c:pt>
                <c:pt idx="367">
                  <c:v>38.056212390000013</c:v>
                </c:pt>
                <c:pt idx="368">
                  <c:v>36.476715690000013</c:v>
                </c:pt>
                <c:pt idx="369">
                  <c:v>45.969359870000012</c:v>
                </c:pt>
                <c:pt idx="370">
                  <c:v>34.171232880000012</c:v>
                </c:pt>
                <c:pt idx="371">
                  <c:v>40.931162370000003</c:v>
                </c:pt>
                <c:pt idx="372">
                  <c:v>37.14583333000013</c:v>
                </c:pt>
                <c:pt idx="373">
                  <c:v>42.25</c:v>
                </c:pt>
                <c:pt idx="374">
                  <c:v>43.415667809999995</c:v>
                </c:pt>
                <c:pt idx="375">
                  <c:v>31.174482760000057</c:v>
                </c:pt>
                <c:pt idx="376">
                  <c:v>33.248250000000013</c:v>
                </c:pt>
                <c:pt idx="377">
                  <c:v>36.692064220000013</c:v>
                </c:pt>
                <c:pt idx="378">
                  <c:v>37.447916669999998</c:v>
                </c:pt>
                <c:pt idx="379">
                  <c:v>37.146031750000006</c:v>
                </c:pt>
                <c:pt idx="380">
                  <c:v>41.666666669999998</c:v>
                </c:pt>
                <c:pt idx="381">
                  <c:v>36.515639100000001</c:v>
                </c:pt>
                <c:pt idx="382">
                  <c:v>41.848648650000001</c:v>
                </c:pt>
                <c:pt idx="383">
                  <c:v>49.397023300000001</c:v>
                </c:pt>
                <c:pt idx="384">
                  <c:v>39.11654412</c:v>
                </c:pt>
                <c:pt idx="385">
                  <c:v>36.154972069999999</c:v>
                </c:pt>
                <c:pt idx="386">
                  <c:v>48.798321170000129</c:v>
                </c:pt>
                <c:pt idx="387">
                  <c:v>44.587071579999886</c:v>
                </c:pt>
                <c:pt idx="388">
                  <c:v>40.059139780000002</c:v>
                </c:pt>
                <c:pt idx="389">
                  <c:v>34.630434780000002</c:v>
                </c:pt>
                <c:pt idx="390">
                  <c:v>38.786270780000002</c:v>
                </c:pt>
                <c:pt idx="391">
                  <c:v>43.498623350000003</c:v>
                </c:pt>
                <c:pt idx="392">
                  <c:v>41.26273703000016</c:v>
                </c:pt>
                <c:pt idx="393">
                  <c:v>36.374637679999886</c:v>
                </c:pt>
                <c:pt idx="394">
                  <c:v>44.572807259999998</c:v>
                </c:pt>
                <c:pt idx="395">
                  <c:v>43.528842980000114</c:v>
                </c:pt>
                <c:pt idx="396">
                  <c:v>46.474689739999995</c:v>
                </c:pt>
                <c:pt idx="397">
                  <c:v>48.910030830000011</c:v>
                </c:pt>
                <c:pt idx="398">
                  <c:v>46.268192090000213</c:v>
                </c:pt>
                <c:pt idx="399">
                  <c:v>48.492800000000003</c:v>
                </c:pt>
                <c:pt idx="400">
                  <c:v>43.829126820000013</c:v>
                </c:pt>
                <c:pt idx="401">
                  <c:v>46.161582450000004</c:v>
                </c:pt>
                <c:pt idx="402">
                  <c:v>50.459285709999996</c:v>
                </c:pt>
                <c:pt idx="403">
                  <c:v>42.291937980000114</c:v>
                </c:pt>
                <c:pt idx="404">
                  <c:v>47.525477100000003</c:v>
                </c:pt>
                <c:pt idx="405">
                  <c:v>42.661324140000012</c:v>
                </c:pt>
                <c:pt idx="406">
                  <c:v>37.099971350000011</c:v>
                </c:pt>
                <c:pt idx="407">
                  <c:v>42.068327920000129</c:v>
                </c:pt>
                <c:pt idx="408">
                  <c:v>42.731555560000011</c:v>
                </c:pt>
                <c:pt idx="409">
                  <c:v>56.409465019999999</c:v>
                </c:pt>
                <c:pt idx="410">
                  <c:v>49.449117150000006</c:v>
                </c:pt>
                <c:pt idx="411">
                  <c:v>42.688786409999999</c:v>
                </c:pt>
                <c:pt idx="412">
                  <c:v>51.872674419999996</c:v>
                </c:pt>
                <c:pt idx="413">
                  <c:v>45.714842659999995</c:v>
                </c:pt>
                <c:pt idx="414">
                  <c:v>48.861652659999997</c:v>
                </c:pt>
                <c:pt idx="415">
                  <c:v>50.754050880000001</c:v>
                </c:pt>
                <c:pt idx="416">
                  <c:v>52.231355620000137</c:v>
                </c:pt>
                <c:pt idx="417">
                  <c:v>46.463781050000001</c:v>
                </c:pt>
                <c:pt idx="418">
                  <c:v>42.648561479999998</c:v>
                </c:pt>
                <c:pt idx="419">
                  <c:v>39.549704920000003</c:v>
                </c:pt>
                <c:pt idx="420">
                  <c:v>34.406917810000003</c:v>
                </c:pt>
                <c:pt idx="421">
                  <c:v>50.544197709999999</c:v>
                </c:pt>
                <c:pt idx="422">
                  <c:v>49.337756350000006</c:v>
                </c:pt>
                <c:pt idx="423">
                  <c:v>50.086292400000005</c:v>
                </c:pt>
                <c:pt idx="424">
                  <c:v>48.193602960000113</c:v>
                </c:pt>
                <c:pt idx="425">
                  <c:v>48.481818179999998</c:v>
                </c:pt>
                <c:pt idx="426">
                  <c:v>39.2174902</c:v>
                </c:pt>
                <c:pt idx="427">
                  <c:v>46.16787162</c:v>
                </c:pt>
                <c:pt idx="428">
                  <c:v>51.343583489999894</c:v>
                </c:pt>
                <c:pt idx="429">
                  <c:v>39.421111110000012</c:v>
                </c:pt>
                <c:pt idx="430">
                  <c:v>36.335227269999997</c:v>
                </c:pt>
                <c:pt idx="431">
                  <c:v>45.894736840000114</c:v>
                </c:pt>
                <c:pt idx="432">
                  <c:v>37.743615380000129</c:v>
                </c:pt>
                <c:pt idx="433">
                  <c:v>39.061377950000001</c:v>
                </c:pt>
                <c:pt idx="434">
                  <c:v>39.053723079999997</c:v>
                </c:pt>
                <c:pt idx="435">
                  <c:v>50.521362890000013</c:v>
                </c:pt>
                <c:pt idx="436">
                  <c:v>53.6182996</c:v>
                </c:pt>
                <c:pt idx="437">
                  <c:v>43.231095140000114</c:v>
                </c:pt>
                <c:pt idx="438">
                  <c:v>53.707358280000122</c:v>
                </c:pt>
                <c:pt idx="439">
                  <c:v>40.733090910000129</c:v>
                </c:pt>
                <c:pt idx="440">
                  <c:v>47.345142860000003</c:v>
                </c:pt>
                <c:pt idx="441">
                  <c:v>41.199687400000002</c:v>
                </c:pt>
                <c:pt idx="442">
                  <c:v>49.874074069999878</c:v>
                </c:pt>
                <c:pt idx="443">
                  <c:v>52.211692310000011</c:v>
                </c:pt>
                <c:pt idx="444">
                  <c:v>45.266604940000114</c:v>
                </c:pt>
                <c:pt idx="445">
                  <c:v>51.694125000000113</c:v>
                </c:pt>
                <c:pt idx="446">
                  <c:v>38.491102040000129</c:v>
                </c:pt>
                <c:pt idx="447">
                  <c:v>39.341260159999848</c:v>
                </c:pt>
                <c:pt idx="448">
                  <c:v>38.957387029999886</c:v>
                </c:pt>
                <c:pt idx="449">
                  <c:v>42.177601289999998</c:v>
                </c:pt>
                <c:pt idx="450">
                  <c:v>39.951921179999886</c:v>
                </c:pt>
                <c:pt idx="451">
                  <c:v>40.776731790000063</c:v>
                </c:pt>
                <c:pt idx="452">
                  <c:v>42.042896169999999</c:v>
                </c:pt>
                <c:pt idx="453">
                  <c:v>43.783108970000114</c:v>
                </c:pt>
                <c:pt idx="454">
                  <c:v>44.847666669999803</c:v>
                </c:pt>
                <c:pt idx="455">
                  <c:v>52.302094589999996</c:v>
                </c:pt>
                <c:pt idx="456">
                  <c:v>50.558646289999999</c:v>
                </c:pt>
                <c:pt idx="457">
                  <c:v>52.152142860000012</c:v>
                </c:pt>
                <c:pt idx="458">
                  <c:v>41.419257759999994</c:v>
                </c:pt>
                <c:pt idx="459">
                  <c:v>44.340653589999995</c:v>
                </c:pt>
                <c:pt idx="460">
                  <c:v>42.825803280000002</c:v>
                </c:pt>
                <c:pt idx="461">
                  <c:v>40.369508600000003</c:v>
                </c:pt>
                <c:pt idx="462">
                  <c:v>49.952282050000001</c:v>
                </c:pt>
                <c:pt idx="463">
                  <c:v>39.301774189999996</c:v>
                </c:pt>
                <c:pt idx="464">
                  <c:v>49.734848479999997</c:v>
                </c:pt>
                <c:pt idx="465">
                  <c:v>41.55867026</c:v>
                </c:pt>
                <c:pt idx="466">
                  <c:v>43.82</c:v>
                </c:pt>
                <c:pt idx="467">
                  <c:v>49.208354210000159</c:v>
                </c:pt>
                <c:pt idx="468">
                  <c:v>42.598643840000129</c:v>
                </c:pt>
                <c:pt idx="469">
                  <c:v>41.05761029</c:v>
                </c:pt>
                <c:pt idx="470">
                  <c:v>38.511072390000002</c:v>
                </c:pt>
                <c:pt idx="471">
                  <c:v>45.190431650000001</c:v>
                </c:pt>
                <c:pt idx="472">
                  <c:v>37.28534591000016</c:v>
                </c:pt>
                <c:pt idx="473">
                  <c:v>37.432000000000002</c:v>
                </c:pt>
                <c:pt idx="474">
                  <c:v>55.881187209999894</c:v>
                </c:pt>
                <c:pt idx="475">
                  <c:v>34.173664119999998</c:v>
                </c:pt>
                <c:pt idx="476">
                  <c:v>51.174577200000002</c:v>
                </c:pt>
                <c:pt idx="477">
                  <c:v>52.493377160000001</c:v>
                </c:pt>
                <c:pt idx="478">
                  <c:v>46.944595130000003</c:v>
                </c:pt>
                <c:pt idx="479">
                  <c:v>49.30770038</c:v>
                </c:pt>
                <c:pt idx="480">
                  <c:v>44.056548669999998</c:v>
                </c:pt>
                <c:pt idx="481">
                  <c:v>45.299726960000122</c:v>
                </c:pt>
                <c:pt idx="482">
                  <c:v>45.206846469999995</c:v>
                </c:pt>
                <c:pt idx="483">
                  <c:v>45.393352520000114</c:v>
                </c:pt>
                <c:pt idx="484">
                  <c:v>42.490246910000003</c:v>
                </c:pt>
                <c:pt idx="485">
                  <c:v>50.222889610000003</c:v>
                </c:pt>
                <c:pt idx="486">
                  <c:v>35.452841229999997</c:v>
                </c:pt>
                <c:pt idx="487">
                  <c:v>36.87833333000016</c:v>
                </c:pt>
                <c:pt idx="488">
                  <c:v>42.93155556</c:v>
                </c:pt>
                <c:pt idx="489">
                  <c:v>34.78333333000019</c:v>
                </c:pt>
                <c:pt idx="490">
                  <c:v>51.636699220000011</c:v>
                </c:pt>
              </c:numCache>
            </c:numRef>
          </c:yVal>
          <c:smooth val="0"/>
        </c:ser>
        <c:dLbls>
          <c:showLegendKey val="0"/>
          <c:showVal val="0"/>
          <c:showCatName val="0"/>
          <c:showSerName val="0"/>
          <c:showPercent val="0"/>
          <c:showBubbleSize val="0"/>
        </c:dLbls>
        <c:axId val="83563648"/>
        <c:axId val="83565568"/>
      </c:scatterChart>
      <c:valAx>
        <c:axId val="83563648"/>
        <c:scaling>
          <c:orientation val="minMax"/>
          <c:max val="500"/>
        </c:scaling>
        <c:delete val="0"/>
        <c:axPos val="b"/>
        <c:majorTickMark val="out"/>
        <c:minorTickMark val="none"/>
        <c:tickLblPos val="nextTo"/>
        <c:txPr>
          <a:bodyPr/>
          <a:lstStyle/>
          <a:p>
            <a:pPr>
              <a:defRPr lang="en-GB"/>
            </a:pPr>
            <a:endParaRPr lang="id-ID"/>
          </a:p>
        </c:txPr>
        <c:crossAx val="83565568"/>
        <c:crosses val="autoZero"/>
        <c:crossBetween val="midCat"/>
      </c:valAx>
      <c:valAx>
        <c:axId val="83565568"/>
        <c:scaling>
          <c:orientation val="minMax"/>
          <c:min val="20"/>
        </c:scaling>
        <c:delete val="0"/>
        <c:axPos val="l"/>
        <c:numFmt formatCode="General" sourceLinked="1"/>
        <c:majorTickMark val="out"/>
        <c:minorTickMark val="none"/>
        <c:tickLblPos val="nextTo"/>
        <c:txPr>
          <a:bodyPr/>
          <a:lstStyle/>
          <a:p>
            <a:pPr>
              <a:defRPr lang="en-GB"/>
            </a:pPr>
            <a:endParaRPr lang="id-ID"/>
          </a:p>
        </c:txPr>
        <c:crossAx val="83563648"/>
        <c:crosses val="autoZero"/>
        <c:crossBetween val="midCat"/>
      </c:valAx>
    </c:plotArea>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tockChart>
        <c:ser>
          <c:idx val="0"/>
          <c:order val="0"/>
          <c:spPr>
            <a:ln w="28575">
              <a:noFill/>
            </a:ln>
          </c:spPr>
          <c:marker>
            <c:symbol val="none"/>
          </c:marker>
          <c:dLbls>
            <c:delete val="1"/>
          </c:dLbls>
          <c:cat>
            <c:strRef>
              <c:f>'Slide-11C'!$M$2:$M$6</c:f>
              <c:strCache>
                <c:ptCount val="5"/>
                <c:pt idx="0">
                  <c:v>TK</c:v>
                </c:pt>
                <c:pt idx="1">
                  <c:v>SD</c:v>
                </c:pt>
                <c:pt idx="2">
                  <c:v>SMP</c:v>
                </c:pt>
                <c:pt idx="3">
                  <c:v>SMA</c:v>
                </c:pt>
                <c:pt idx="4">
                  <c:v>SMK</c:v>
                </c:pt>
              </c:strCache>
            </c:strRef>
          </c:cat>
          <c:val>
            <c:numRef>
              <c:f>'Slide-11C'!$N$2:$N$6</c:f>
              <c:numCache>
                <c:formatCode>_(* #,##0.00_);_(* \(#,##0.00\);_(* "-"??_);_(@_)</c:formatCode>
                <c:ptCount val="5"/>
                <c:pt idx="0">
                  <c:v>0</c:v>
                </c:pt>
                <c:pt idx="1">
                  <c:v>0</c:v>
                </c:pt>
                <c:pt idx="2">
                  <c:v>0</c:v>
                </c:pt>
                <c:pt idx="3">
                  <c:v>0</c:v>
                </c:pt>
                <c:pt idx="4">
                  <c:v>0</c:v>
                </c:pt>
              </c:numCache>
            </c:numRef>
          </c:val>
          <c:smooth val="0"/>
        </c:ser>
        <c:ser>
          <c:idx val="1"/>
          <c:order val="1"/>
          <c:spPr>
            <a:ln w="28575">
              <a:noFill/>
            </a:ln>
          </c:spPr>
          <c:marker>
            <c:symbol val="none"/>
          </c:marker>
          <c:cat>
            <c:strRef>
              <c:f>'Slide-11C'!$M$2:$M$6</c:f>
              <c:strCache>
                <c:ptCount val="5"/>
                <c:pt idx="0">
                  <c:v>TK</c:v>
                </c:pt>
                <c:pt idx="1">
                  <c:v>SD</c:v>
                </c:pt>
                <c:pt idx="2">
                  <c:v>SMP</c:v>
                </c:pt>
                <c:pt idx="3">
                  <c:v>SMA</c:v>
                </c:pt>
                <c:pt idx="4">
                  <c:v>SMK</c:v>
                </c:pt>
              </c:strCache>
            </c:strRef>
          </c:cat>
          <c:val>
            <c:numRef>
              <c:f>'Slide-11C'!$O$2:$O$6</c:f>
              <c:numCache>
                <c:formatCode>_(* #,##0.00_);_(* \(#,##0.00\);_(* "-"??_);_(@_)</c:formatCode>
                <c:ptCount val="5"/>
                <c:pt idx="0">
                  <c:v>81</c:v>
                </c:pt>
                <c:pt idx="1">
                  <c:v>86.25</c:v>
                </c:pt>
                <c:pt idx="2">
                  <c:v>96.25</c:v>
                </c:pt>
                <c:pt idx="3">
                  <c:v>93</c:v>
                </c:pt>
                <c:pt idx="4">
                  <c:v>94</c:v>
                </c:pt>
              </c:numCache>
            </c:numRef>
          </c:val>
          <c:smooth val="0"/>
        </c:ser>
        <c:ser>
          <c:idx val="2"/>
          <c:order val="2"/>
          <c:spPr>
            <a:ln w="28575">
              <a:noFill/>
            </a:ln>
          </c:spPr>
          <c:marker>
            <c:symbol val="diamond"/>
            <c:size val="8"/>
            <c:spPr>
              <a:solidFill>
                <a:srgbClr val="C00000"/>
              </a:solidFill>
              <a:ln>
                <a:solidFill>
                  <a:sysClr val="windowText" lastClr="000000">
                    <a:shade val="95000"/>
                    <a:satMod val="105000"/>
                  </a:sysClr>
                </a:solidFill>
              </a:ln>
            </c:spPr>
          </c:marker>
          <c:dLbls>
            <c:numFmt formatCode="#,##0.00" sourceLinked="0"/>
            <c:showLegendKey val="0"/>
            <c:showVal val="1"/>
            <c:showCatName val="0"/>
            <c:showSerName val="0"/>
            <c:showPercent val="0"/>
            <c:showBubbleSize val="0"/>
            <c:showLeaderLines val="0"/>
          </c:dLbls>
          <c:cat>
            <c:strRef>
              <c:f>'Slide-11C'!$M$2:$M$6</c:f>
              <c:strCache>
                <c:ptCount val="5"/>
                <c:pt idx="0">
                  <c:v>TK</c:v>
                </c:pt>
                <c:pt idx="1">
                  <c:v>SD</c:v>
                </c:pt>
                <c:pt idx="2">
                  <c:v>SMP</c:v>
                </c:pt>
                <c:pt idx="3">
                  <c:v>SMA</c:v>
                </c:pt>
                <c:pt idx="4">
                  <c:v>SMK</c:v>
                </c:pt>
              </c:strCache>
            </c:strRef>
          </c:cat>
          <c:val>
            <c:numRef>
              <c:f>'Slide-11C'!$P$2:$P$6</c:f>
              <c:numCache>
                <c:formatCode>_(* #,##0.00_);_(* \(#,##0.00\);_(* "-"??_);_(@_)</c:formatCode>
                <c:ptCount val="5"/>
                <c:pt idx="0">
                  <c:v>45.837833783378301</c:v>
                </c:pt>
                <c:pt idx="1">
                  <c:v>42.04946938822232</c:v>
                </c:pt>
                <c:pt idx="2">
                  <c:v>51.231578423152001</c:v>
                </c:pt>
                <c:pt idx="3">
                  <c:v>47.69978950258546</c:v>
                </c:pt>
                <c:pt idx="4">
                  <c:v>49.746556605527523</c:v>
                </c:pt>
              </c:numCache>
            </c:numRef>
          </c:val>
          <c:smooth val="0"/>
        </c:ser>
        <c:dLbls>
          <c:showLegendKey val="0"/>
          <c:showVal val="1"/>
          <c:showCatName val="0"/>
          <c:showSerName val="0"/>
          <c:showPercent val="0"/>
          <c:showBubbleSize val="0"/>
        </c:dLbls>
        <c:hiLowLines>
          <c:spPr>
            <a:ln>
              <a:headEnd type="oval"/>
              <a:tailEnd type="oval"/>
            </a:ln>
          </c:spPr>
        </c:hiLowLines>
        <c:axId val="83515264"/>
        <c:axId val="83621760"/>
      </c:stockChart>
      <c:catAx>
        <c:axId val="83515264"/>
        <c:scaling>
          <c:orientation val="minMax"/>
        </c:scaling>
        <c:delete val="0"/>
        <c:axPos val="b"/>
        <c:majorTickMark val="out"/>
        <c:minorTickMark val="none"/>
        <c:tickLblPos val="nextTo"/>
        <c:crossAx val="83621760"/>
        <c:crosses val="autoZero"/>
        <c:auto val="1"/>
        <c:lblAlgn val="ctr"/>
        <c:lblOffset val="100"/>
        <c:noMultiLvlLbl val="0"/>
      </c:catAx>
      <c:valAx>
        <c:axId val="83621760"/>
        <c:scaling>
          <c:orientation val="minMax"/>
          <c:max val="100"/>
          <c:min val="30"/>
        </c:scaling>
        <c:delete val="0"/>
        <c:axPos val="l"/>
        <c:numFmt formatCode="_(* #,##0_);_(* \(#,##0\);_(* &quot;-&quot;_);_(@_)" sourceLinked="0"/>
        <c:majorTickMark val="out"/>
        <c:minorTickMark val="none"/>
        <c:tickLblPos val="nextTo"/>
        <c:txPr>
          <a:bodyPr/>
          <a:lstStyle/>
          <a:p>
            <a:pPr>
              <a:defRPr sz="600"/>
            </a:pPr>
            <a:endParaRPr lang="id-ID"/>
          </a:p>
        </c:txPr>
        <c:crossAx val="83515264"/>
        <c:crosses val="autoZero"/>
        <c:crossBetween val="between"/>
        <c:majorUnit val="5"/>
      </c:valAx>
    </c:plotArea>
    <c:plotVisOnly val="1"/>
    <c:dispBlanksAs val="gap"/>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c:spPr>
          <c:invertIfNegative val="0"/>
          <c:dLbls>
            <c:dLbl>
              <c:idx val="26"/>
              <c:layout/>
              <c:showLegendKey val="0"/>
              <c:showVal val="1"/>
              <c:showCatName val="0"/>
              <c:showSerName val="0"/>
              <c:showPercent val="0"/>
              <c:showBubbleSize val="0"/>
            </c:dLbl>
            <c:dLbl>
              <c:idx val="27"/>
              <c:layout/>
              <c:showLegendKey val="0"/>
              <c:showVal val="1"/>
              <c:showCatName val="0"/>
              <c:showSerName val="0"/>
              <c:showPercent val="0"/>
              <c:showBubbleSize val="0"/>
            </c:dLbl>
            <c:dLbl>
              <c:idx val="28"/>
              <c:layout/>
              <c:showLegendKey val="0"/>
              <c:showVal val="1"/>
              <c:showCatName val="0"/>
              <c:showSerName val="0"/>
              <c:showPercent val="0"/>
              <c:showBubbleSize val="0"/>
            </c:dLbl>
            <c:dLbl>
              <c:idx val="29"/>
              <c:layout/>
              <c:showLegendKey val="0"/>
              <c:showVal val="1"/>
              <c:showCatName val="0"/>
              <c:showSerName val="0"/>
              <c:showPercent val="0"/>
              <c:showBubbleSize val="0"/>
            </c:dLbl>
            <c:dLbl>
              <c:idx val="30"/>
              <c:layout/>
              <c:showLegendKey val="0"/>
              <c:showVal val="1"/>
              <c:showCatName val="0"/>
              <c:showSerName val="0"/>
              <c:showPercent val="0"/>
              <c:showBubbleSize val="0"/>
            </c:dLbl>
            <c:dLbl>
              <c:idx val="31"/>
              <c:layout/>
              <c:showLegendKey val="0"/>
              <c:showVal val="1"/>
              <c:showCatName val="0"/>
              <c:showSerName val="0"/>
              <c:showPercent val="0"/>
              <c:showBubbleSize val="0"/>
            </c:dLbl>
            <c:dLbl>
              <c:idx val="32"/>
              <c:layout/>
              <c:showLegendKey val="0"/>
              <c:showVal val="1"/>
              <c:showCatName val="0"/>
              <c:showSerName val="0"/>
              <c:showPercent val="0"/>
              <c:showBubbleSize val="0"/>
            </c:dLbl>
            <c:txPr>
              <a:bodyPr/>
              <a:lstStyle/>
              <a:p>
                <a:pPr>
                  <a:defRPr b="1"/>
                </a:pPr>
                <a:endParaRPr lang="id-ID"/>
              </a:p>
            </c:txPr>
            <c:showLegendKey val="0"/>
            <c:showVal val="0"/>
            <c:showCatName val="0"/>
            <c:showSerName val="0"/>
            <c:showPercent val="0"/>
            <c:showBubbleSize val="0"/>
          </c:dLbls>
          <c:cat>
            <c:strRef>
              <c:f>'slide 11A'!$D$5:$D$37</c:f>
              <c:strCache>
                <c:ptCount val="33"/>
                <c:pt idx="0">
                  <c:v>MALUT</c:v>
                </c:pt>
                <c:pt idx="1">
                  <c:v>ACEH</c:v>
                </c:pt>
                <c:pt idx="2">
                  <c:v>MALUKU</c:v>
                </c:pt>
                <c:pt idx="3">
                  <c:v>NTT</c:v>
                </c:pt>
                <c:pt idx="4">
                  <c:v>KALTENG</c:v>
                </c:pt>
                <c:pt idx="5">
                  <c:v>SULSEL</c:v>
                </c:pt>
                <c:pt idx="6">
                  <c:v>SULTENG</c:v>
                </c:pt>
                <c:pt idx="7">
                  <c:v>SULUT</c:v>
                </c:pt>
                <c:pt idx="8">
                  <c:v>SULBAR</c:v>
                </c:pt>
                <c:pt idx="9">
                  <c:v>GORONTALO</c:v>
                </c:pt>
                <c:pt idx="10">
                  <c:v>SULTRA</c:v>
                </c:pt>
                <c:pt idx="11">
                  <c:v>SUMUT</c:v>
                </c:pt>
                <c:pt idx="12">
                  <c:v>JAMBI</c:v>
                </c:pt>
                <c:pt idx="13">
                  <c:v>LAMPUNG</c:v>
                </c:pt>
                <c:pt idx="14">
                  <c:v>SUMSEL</c:v>
                </c:pt>
                <c:pt idx="15">
                  <c:v>PAPUA BARAT</c:v>
                </c:pt>
                <c:pt idx="16">
                  <c:v>BENGKULU</c:v>
                </c:pt>
                <c:pt idx="17">
                  <c:v>KALTIM</c:v>
                </c:pt>
                <c:pt idx="18">
                  <c:v>NTB</c:v>
                </c:pt>
                <c:pt idx="19">
                  <c:v>KALBAR</c:v>
                </c:pt>
                <c:pt idx="20">
                  <c:v>RIAU</c:v>
                </c:pt>
                <c:pt idx="21">
                  <c:v>PAPUA</c:v>
                </c:pt>
                <c:pt idx="22">
                  <c:v>KALSEL</c:v>
                </c:pt>
                <c:pt idx="23">
                  <c:v>BANTEN</c:v>
                </c:pt>
                <c:pt idx="24">
                  <c:v>BALI</c:v>
                </c:pt>
                <c:pt idx="25">
                  <c:v>KEPRI</c:v>
                </c:pt>
                <c:pt idx="26">
                  <c:v>JABAR</c:v>
                </c:pt>
                <c:pt idx="27">
                  <c:v>SUMBAR</c:v>
                </c:pt>
                <c:pt idx="28">
                  <c:v>JATIM</c:v>
                </c:pt>
                <c:pt idx="29">
                  <c:v>DKI</c:v>
                </c:pt>
                <c:pt idx="30">
                  <c:v>BABEL</c:v>
                </c:pt>
                <c:pt idx="31">
                  <c:v>JATENG</c:v>
                </c:pt>
                <c:pt idx="32">
                  <c:v>YOGYA</c:v>
                </c:pt>
              </c:strCache>
            </c:strRef>
          </c:cat>
          <c:val>
            <c:numRef>
              <c:f>'slide 11A'!$E$5:$E$37</c:f>
              <c:numCache>
                <c:formatCode>_(* #,##0.00_);_(* \(#,##0.00\);_(* "-"??_);_(@_)</c:formatCode>
                <c:ptCount val="3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46.814634152395428</c:v>
                </c:pt>
                <c:pt idx="27">
                  <c:v>47.212324861518447</c:v>
                </c:pt>
                <c:pt idx="28">
                  <c:v>47.889124933971431</c:v>
                </c:pt>
                <c:pt idx="29">
                  <c:v>47.93247631909454</c:v>
                </c:pt>
                <c:pt idx="30">
                  <c:v>48.246569611780444</c:v>
                </c:pt>
                <c:pt idx="31">
                  <c:v>50.405387233038979</c:v>
                </c:pt>
                <c:pt idx="32">
                  <c:v>53.602489893421556</c:v>
                </c:pt>
              </c:numCache>
            </c:numRef>
          </c:val>
        </c:ser>
        <c:ser>
          <c:idx val="1"/>
          <c:order val="1"/>
          <c:spPr>
            <a:solidFill>
              <a:srgbClr val="F79646">
                <a:lumMod val="60000"/>
                <a:lumOff val="40000"/>
              </a:srgbClr>
            </a:solidFill>
          </c:spPr>
          <c:invertIfNegative val="0"/>
          <c:dLbls>
            <c:dLbl>
              <c:idx val="26"/>
              <c:delete val="1"/>
            </c:dLbl>
            <c:dLbl>
              <c:idx val="27"/>
              <c:delete val="1"/>
            </c:dLbl>
            <c:dLbl>
              <c:idx val="28"/>
              <c:delete val="1"/>
            </c:dLbl>
            <c:dLbl>
              <c:idx val="29"/>
              <c:delete val="1"/>
            </c:dLbl>
            <c:dLbl>
              <c:idx val="30"/>
              <c:delete val="1"/>
            </c:dLbl>
            <c:dLbl>
              <c:idx val="31"/>
              <c:delete val="1"/>
            </c:dLbl>
            <c:dLbl>
              <c:idx val="32"/>
              <c:delete val="1"/>
            </c:dLbl>
            <c:txPr>
              <a:bodyPr/>
              <a:lstStyle/>
              <a:p>
                <a:pPr>
                  <a:defRPr b="1"/>
                </a:pPr>
                <a:endParaRPr lang="id-ID"/>
              </a:p>
            </c:txPr>
            <c:showLegendKey val="0"/>
            <c:showVal val="1"/>
            <c:showCatName val="0"/>
            <c:showSerName val="0"/>
            <c:showPercent val="0"/>
            <c:showBubbleSize val="0"/>
            <c:showLeaderLines val="0"/>
          </c:dLbls>
          <c:cat>
            <c:strRef>
              <c:f>'slide 11A'!$D$5:$D$37</c:f>
              <c:strCache>
                <c:ptCount val="33"/>
                <c:pt idx="0">
                  <c:v>MALUT</c:v>
                </c:pt>
                <c:pt idx="1">
                  <c:v>ACEH</c:v>
                </c:pt>
                <c:pt idx="2">
                  <c:v>MALUKU</c:v>
                </c:pt>
                <c:pt idx="3">
                  <c:v>NTT</c:v>
                </c:pt>
                <c:pt idx="4">
                  <c:v>KALTENG</c:v>
                </c:pt>
                <c:pt idx="5">
                  <c:v>SULSEL</c:v>
                </c:pt>
                <c:pt idx="6">
                  <c:v>SULTENG</c:v>
                </c:pt>
                <c:pt idx="7">
                  <c:v>SULUT</c:v>
                </c:pt>
                <c:pt idx="8">
                  <c:v>SULBAR</c:v>
                </c:pt>
                <c:pt idx="9">
                  <c:v>GORONTALO</c:v>
                </c:pt>
                <c:pt idx="10">
                  <c:v>SULTRA</c:v>
                </c:pt>
                <c:pt idx="11">
                  <c:v>SUMUT</c:v>
                </c:pt>
                <c:pt idx="12">
                  <c:v>JAMBI</c:v>
                </c:pt>
                <c:pt idx="13">
                  <c:v>LAMPUNG</c:v>
                </c:pt>
                <c:pt idx="14">
                  <c:v>SUMSEL</c:v>
                </c:pt>
                <c:pt idx="15">
                  <c:v>PAPUA BARAT</c:v>
                </c:pt>
                <c:pt idx="16">
                  <c:v>BENGKULU</c:v>
                </c:pt>
                <c:pt idx="17">
                  <c:v>KALTIM</c:v>
                </c:pt>
                <c:pt idx="18">
                  <c:v>NTB</c:v>
                </c:pt>
                <c:pt idx="19">
                  <c:v>KALBAR</c:v>
                </c:pt>
                <c:pt idx="20">
                  <c:v>RIAU</c:v>
                </c:pt>
                <c:pt idx="21">
                  <c:v>PAPUA</c:v>
                </c:pt>
                <c:pt idx="22">
                  <c:v>KALSEL</c:v>
                </c:pt>
                <c:pt idx="23">
                  <c:v>BANTEN</c:v>
                </c:pt>
                <c:pt idx="24">
                  <c:v>BALI</c:v>
                </c:pt>
                <c:pt idx="25">
                  <c:v>KEPRI</c:v>
                </c:pt>
                <c:pt idx="26">
                  <c:v>JABAR</c:v>
                </c:pt>
                <c:pt idx="27">
                  <c:v>SUMBAR</c:v>
                </c:pt>
                <c:pt idx="28">
                  <c:v>JATIM</c:v>
                </c:pt>
                <c:pt idx="29">
                  <c:v>DKI</c:v>
                </c:pt>
                <c:pt idx="30">
                  <c:v>BABEL</c:v>
                </c:pt>
                <c:pt idx="31">
                  <c:v>JATENG</c:v>
                </c:pt>
                <c:pt idx="32">
                  <c:v>YOGYA</c:v>
                </c:pt>
              </c:strCache>
            </c:strRef>
          </c:cat>
          <c:val>
            <c:numRef>
              <c:f>'slide 11A'!$F$5:$F$37</c:f>
              <c:numCache>
                <c:formatCode>_(* #,##0.00_);_(* \(#,##0.00\);_(* "-"??_);_(@_)</c:formatCode>
                <c:ptCount val="33"/>
                <c:pt idx="0">
                  <c:v>38.018922445935914</c:v>
                </c:pt>
                <c:pt idx="1">
                  <c:v>38.877413138703197</c:v>
                </c:pt>
                <c:pt idx="2">
                  <c:v>40.001815805962252</c:v>
                </c:pt>
                <c:pt idx="3">
                  <c:v>41.054132184759517</c:v>
                </c:pt>
                <c:pt idx="4">
                  <c:v>41.136590970532581</c:v>
                </c:pt>
                <c:pt idx="5">
                  <c:v>41.180402250688395</c:v>
                </c:pt>
                <c:pt idx="6">
                  <c:v>41.453832496182194</c:v>
                </c:pt>
                <c:pt idx="7">
                  <c:v>41.527880293352219</c:v>
                </c:pt>
                <c:pt idx="8">
                  <c:v>41.589304029303996</c:v>
                </c:pt>
                <c:pt idx="9">
                  <c:v>41.785972408222257</c:v>
                </c:pt>
                <c:pt idx="10">
                  <c:v>41.856627567597229</c:v>
                </c:pt>
                <c:pt idx="11">
                  <c:v>42.057756473760904</c:v>
                </c:pt>
                <c:pt idx="12">
                  <c:v>42.095123745240571</c:v>
                </c:pt>
                <c:pt idx="13">
                  <c:v>42.274066199574371</c:v>
                </c:pt>
                <c:pt idx="14">
                  <c:v>42.302905831363276</c:v>
                </c:pt>
                <c:pt idx="15">
                  <c:v>42.523411881339129</c:v>
                </c:pt>
                <c:pt idx="16">
                  <c:v>43.276516802007038</c:v>
                </c:pt>
                <c:pt idx="17">
                  <c:v>43.648657577927843</c:v>
                </c:pt>
                <c:pt idx="18">
                  <c:v>43.688847812692487</c:v>
                </c:pt>
                <c:pt idx="19">
                  <c:v>43.721001701155863</c:v>
                </c:pt>
                <c:pt idx="20">
                  <c:v>43.859569115698363</c:v>
                </c:pt>
                <c:pt idx="21">
                  <c:v>44.236014244068087</c:v>
                </c:pt>
                <c:pt idx="22">
                  <c:v>44.369068020241514</c:v>
                </c:pt>
                <c:pt idx="23">
                  <c:v>44.958252569575805</c:v>
                </c:pt>
                <c:pt idx="24">
                  <c:v>45.49564110144177</c:v>
                </c:pt>
                <c:pt idx="25">
                  <c:v>45.677239756616544</c:v>
                </c:pt>
                <c:pt idx="26">
                  <c:v>0</c:v>
                </c:pt>
                <c:pt idx="27">
                  <c:v>0</c:v>
                </c:pt>
                <c:pt idx="28">
                  <c:v>0</c:v>
                </c:pt>
                <c:pt idx="29">
                  <c:v>0</c:v>
                </c:pt>
                <c:pt idx="30">
                  <c:v>0</c:v>
                </c:pt>
                <c:pt idx="31">
                  <c:v>0</c:v>
                </c:pt>
                <c:pt idx="32">
                  <c:v>0</c:v>
                </c:pt>
              </c:numCache>
            </c:numRef>
          </c:val>
        </c:ser>
        <c:dLbls>
          <c:showLegendKey val="0"/>
          <c:showVal val="0"/>
          <c:showCatName val="0"/>
          <c:showSerName val="0"/>
          <c:showPercent val="0"/>
          <c:showBubbleSize val="0"/>
        </c:dLbls>
        <c:gapWidth val="0"/>
        <c:overlap val="63"/>
        <c:axId val="80478592"/>
        <c:axId val="80479744"/>
      </c:barChart>
      <c:catAx>
        <c:axId val="80478592"/>
        <c:scaling>
          <c:orientation val="minMax"/>
        </c:scaling>
        <c:delete val="0"/>
        <c:axPos val="l"/>
        <c:numFmt formatCode="General" sourceLinked="1"/>
        <c:majorTickMark val="out"/>
        <c:minorTickMark val="none"/>
        <c:tickLblPos val="nextTo"/>
        <c:txPr>
          <a:bodyPr/>
          <a:lstStyle/>
          <a:p>
            <a:pPr>
              <a:defRPr b="1"/>
            </a:pPr>
            <a:endParaRPr lang="id-ID"/>
          </a:p>
        </c:txPr>
        <c:crossAx val="80479744"/>
        <c:crosses val="autoZero"/>
        <c:auto val="1"/>
        <c:lblAlgn val="ctr"/>
        <c:lblOffset val="100"/>
        <c:noMultiLvlLbl val="0"/>
      </c:catAx>
      <c:valAx>
        <c:axId val="80479744"/>
        <c:scaling>
          <c:orientation val="minMax"/>
        </c:scaling>
        <c:delete val="1"/>
        <c:axPos val="b"/>
        <c:numFmt formatCode="_(* #,##0.00_);_(* \(#,##0.00\);_(* &quot;-&quot;??_);_(@_)" sourceLinked="1"/>
        <c:majorTickMark val="out"/>
        <c:minorTickMark val="none"/>
        <c:tickLblPos val="none"/>
        <c:crossAx val="80478592"/>
        <c:crosses val="autoZero"/>
        <c:crossBetween val="between"/>
      </c:valAx>
    </c:plotArea>
    <c:plotVisOnly val="1"/>
    <c:dispBlanksAs val="gap"/>
    <c:showDLblsOverMax val="0"/>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numRef>
              <c:f>'SLIDE-11B'!$A$2:$A$102</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cat>
          <c:val>
            <c:numRef>
              <c:f>'SLIDE-11B'!$B$2:$B$102</c:f>
              <c:numCache>
                <c:formatCode>General</c:formatCode>
                <c:ptCount val="101"/>
                <c:pt idx="0">
                  <c:v>392</c:v>
                </c:pt>
                <c:pt idx="1">
                  <c:v>338</c:v>
                </c:pt>
                <c:pt idx="2">
                  <c:v>203</c:v>
                </c:pt>
                <c:pt idx="3">
                  <c:v>120</c:v>
                </c:pt>
                <c:pt idx="4">
                  <c:v>88</c:v>
                </c:pt>
                <c:pt idx="5">
                  <c:v>100</c:v>
                </c:pt>
                <c:pt idx="6">
                  <c:v>68</c:v>
                </c:pt>
                <c:pt idx="7">
                  <c:v>66</c:v>
                </c:pt>
                <c:pt idx="8">
                  <c:v>69</c:v>
                </c:pt>
                <c:pt idx="9">
                  <c:v>80</c:v>
                </c:pt>
                <c:pt idx="10">
                  <c:v>110</c:v>
                </c:pt>
                <c:pt idx="11">
                  <c:v>106</c:v>
                </c:pt>
                <c:pt idx="12">
                  <c:v>139</c:v>
                </c:pt>
                <c:pt idx="13">
                  <c:v>189</c:v>
                </c:pt>
                <c:pt idx="14">
                  <c:v>245</c:v>
                </c:pt>
                <c:pt idx="15">
                  <c:v>338</c:v>
                </c:pt>
                <c:pt idx="16">
                  <c:v>446</c:v>
                </c:pt>
                <c:pt idx="17">
                  <c:v>659</c:v>
                </c:pt>
                <c:pt idx="18">
                  <c:v>883</c:v>
                </c:pt>
                <c:pt idx="19">
                  <c:v>1160</c:v>
                </c:pt>
                <c:pt idx="20">
                  <c:v>1597</c:v>
                </c:pt>
                <c:pt idx="21">
                  <c:v>2052</c:v>
                </c:pt>
                <c:pt idx="22">
                  <c:v>2706</c:v>
                </c:pt>
                <c:pt idx="23">
                  <c:v>3603</c:v>
                </c:pt>
                <c:pt idx="24">
                  <c:v>4457</c:v>
                </c:pt>
                <c:pt idx="25">
                  <c:v>5810</c:v>
                </c:pt>
                <c:pt idx="26">
                  <c:v>7304</c:v>
                </c:pt>
                <c:pt idx="27">
                  <c:v>8867</c:v>
                </c:pt>
                <c:pt idx="28">
                  <c:v>10479</c:v>
                </c:pt>
                <c:pt idx="29">
                  <c:v>12562</c:v>
                </c:pt>
                <c:pt idx="30">
                  <c:v>14371</c:v>
                </c:pt>
                <c:pt idx="31">
                  <c:v>16103</c:v>
                </c:pt>
                <c:pt idx="32">
                  <c:v>17871</c:v>
                </c:pt>
                <c:pt idx="33">
                  <c:v>20252</c:v>
                </c:pt>
                <c:pt idx="34">
                  <c:v>21700</c:v>
                </c:pt>
                <c:pt idx="35">
                  <c:v>23196</c:v>
                </c:pt>
                <c:pt idx="36">
                  <c:v>25092</c:v>
                </c:pt>
                <c:pt idx="37">
                  <c:v>26108</c:v>
                </c:pt>
                <c:pt idx="38">
                  <c:v>27456</c:v>
                </c:pt>
                <c:pt idx="39">
                  <c:v>28328</c:v>
                </c:pt>
                <c:pt idx="40">
                  <c:v>28971</c:v>
                </c:pt>
                <c:pt idx="41">
                  <c:v>29567</c:v>
                </c:pt>
                <c:pt idx="42">
                  <c:v>30132</c:v>
                </c:pt>
                <c:pt idx="43">
                  <c:v>30277</c:v>
                </c:pt>
                <c:pt idx="44">
                  <c:v>30304</c:v>
                </c:pt>
                <c:pt idx="45">
                  <c:v>30025</c:v>
                </c:pt>
                <c:pt idx="46">
                  <c:v>29961</c:v>
                </c:pt>
                <c:pt idx="47">
                  <c:v>28818</c:v>
                </c:pt>
                <c:pt idx="48">
                  <c:v>28034</c:v>
                </c:pt>
                <c:pt idx="49">
                  <c:v>27233</c:v>
                </c:pt>
                <c:pt idx="50">
                  <c:v>26023</c:v>
                </c:pt>
                <c:pt idx="51">
                  <c:v>25137</c:v>
                </c:pt>
                <c:pt idx="52">
                  <c:v>23908</c:v>
                </c:pt>
                <c:pt idx="53">
                  <c:v>22305</c:v>
                </c:pt>
                <c:pt idx="54">
                  <c:v>21221</c:v>
                </c:pt>
                <c:pt idx="55">
                  <c:v>19910</c:v>
                </c:pt>
                <c:pt idx="56">
                  <c:v>18309</c:v>
                </c:pt>
                <c:pt idx="57">
                  <c:v>16783</c:v>
                </c:pt>
                <c:pt idx="58">
                  <c:v>15439</c:v>
                </c:pt>
                <c:pt idx="59">
                  <c:v>14152</c:v>
                </c:pt>
                <c:pt idx="60">
                  <c:v>12946</c:v>
                </c:pt>
                <c:pt idx="61">
                  <c:v>11436</c:v>
                </c:pt>
                <c:pt idx="62">
                  <c:v>10442</c:v>
                </c:pt>
                <c:pt idx="63">
                  <c:v>9271</c:v>
                </c:pt>
                <c:pt idx="64">
                  <c:v>8009</c:v>
                </c:pt>
                <c:pt idx="65">
                  <c:v>7181</c:v>
                </c:pt>
                <c:pt idx="66">
                  <c:v>6130</c:v>
                </c:pt>
                <c:pt idx="67">
                  <c:v>5270</c:v>
                </c:pt>
                <c:pt idx="68">
                  <c:v>4629</c:v>
                </c:pt>
                <c:pt idx="69">
                  <c:v>3879</c:v>
                </c:pt>
                <c:pt idx="70">
                  <c:v>3227</c:v>
                </c:pt>
                <c:pt idx="71">
                  <c:v>2793</c:v>
                </c:pt>
                <c:pt idx="72">
                  <c:v>2353</c:v>
                </c:pt>
                <c:pt idx="73">
                  <c:v>1940</c:v>
                </c:pt>
                <c:pt idx="74">
                  <c:v>1575</c:v>
                </c:pt>
                <c:pt idx="75">
                  <c:v>1253</c:v>
                </c:pt>
                <c:pt idx="76">
                  <c:v>993</c:v>
                </c:pt>
                <c:pt idx="77">
                  <c:v>798</c:v>
                </c:pt>
                <c:pt idx="78">
                  <c:v>594</c:v>
                </c:pt>
                <c:pt idx="79">
                  <c:v>438</c:v>
                </c:pt>
                <c:pt idx="80">
                  <c:v>341</c:v>
                </c:pt>
                <c:pt idx="81">
                  <c:v>237</c:v>
                </c:pt>
                <c:pt idx="82">
                  <c:v>177</c:v>
                </c:pt>
                <c:pt idx="83">
                  <c:v>140</c:v>
                </c:pt>
                <c:pt idx="84">
                  <c:v>78</c:v>
                </c:pt>
                <c:pt idx="85">
                  <c:v>61</c:v>
                </c:pt>
                <c:pt idx="86">
                  <c:v>50</c:v>
                </c:pt>
                <c:pt idx="87">
                  <c:v>26</c:v>
                </c:pt>
                <c:pt idx="88">
                  <c:v>13</c:v>
                </c:pt>
                <c:pt idx="89">
                  <c:v>6</c:v>
                </c:pt>
                <c:pt idx="90">
                  <c:v>7</c:v>
                </c:pt>
                <c:pt idx="91">
                  <c:v>5</c:v>
                </c:pt>
                <c:pt idx="92">
                  <c:v>1</c:v>
                </c:pt>
                <c:pt idx="93">
                  <c:v>1</c:v>
                </c:pt>
                <c:pt idx="94">
                  <c:v>1</c:v>
                </c:pt>
                <c:pt idx="95">
                  <c:v>2</c:v>
                </c:pt>
                <c:pt idx="96">
                  <c:v>0</c:v>
                </c:pt>
                <c:pt idx="97">
                  <c:v>0</c:v>
                </c:pt>
                <c:pt idx="98">
                  <c:v>0</c:v>
                </c:pt>
                <c:pt idx="99">
                  <c:v>0</c:v>
                </c:pt>
                <c:pt idx="100">
                  <c:v>0</c:v>
                </c:pt>
              </c:numCache>
            </c:numRef>
          </c:val>
        </c:ser>
        <c:dLbls>
          <c:showLegendKey val="0"/>
          <c:showVal val="0"/>
          <c:showCatName val="0"/>
          <c:showSerName val="0"/>
          <c:showPercent val="0"/>
          <c:showBubbleSize val="0"/>
        </c:dLbls>
        <c:gapWidth val="113"/>
        <c:overlap val="26"/>
        <c:axId val="80532224"/>
        <c:axId val="80533760"/>
      </c:barChart>
      <c:catAx>
        <c:axId val="80532224"/>
        <c:scaling>
          <c:orientation val="minMax"/>
        </c:scaling>
        <c:delete val="0"/>
        <c:axPos val="b"/>
        <c:numFmt formatCode="General" sourceLinked="1"/>
        <c:majorTickMark val="out"/>
        <c:minorTickMark val="none"/>
        <c:tickLblPos val="nextTo"/>
        <c:crossAx val="80533760"/>
        <c:crosses val="autoZero"/>
        <c:auto val="1"/>
        <c:lblAlgn val="ctr"/>
        <c:lblOffset val="100"/>
        <c:noMultiLvlLbl val="0"/>
      </c:catAx>
      <c:valAx>
        <c:axId val="80533760"/>
        <c:scaling>
          <c:orientation val="minMax"/>
        </c:scaling>
        <c:delete val="0"/>
        <c:axPos val="l"/>
        <c:numFmt formatCode="General" sourceLinked="1"/>
        <c:majorTickMark val="out"/>
        <c:minorTickMark val="none"/>
        <c:tickLblPos val="nextTo"/>
        <c:crossAx val="80532224"/>
        <c:crosses val="autoZero"/>
        <c:crossBetween val="midCat"/>
      </c:valAx>
    </c:plotArea>
    <c:plotVisOnly val="1"/>
    <c:dispBlanksAs val="gap"/>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'Slide-11C'!$S$1</c:f>
              <c:strCache>
                <c:ptCount val="1"/>
                <c:pt idx="0">
                  <c:v>Pedagogik</c:v>
                </c:pt>
              </c:strCache>
            </c:strRef>
          </c:tx>
          <c:invertIfNegative val="0"/>
          <c:dLbls>
            <c:txPr>
              <a:bodyPr/>
              <a:lstStyle/>
              <a:p>
                <a:pPr>
                  <a:defRPr sz="1200" b="1"/>
                </a:pPr>
                <a:endParaRPr lang="id-ID"/>
              </a:p>
            </c:txPr>
            <c:showLegendKey val="0"/>
            <c:showVal val="1"/>
            <c:showCatName val="0"/>
            <c:showSerName val="0"/>
            <c:showPercent val="0"/>
            <c:showBubbleSize val="0"/>
            <c:showLeaderLines val="0"/>
          </c:dLbls>
          <c:cat>
            <c:strRef>
              <c:f>'Slide-11C'!$M$2:$M$7</c:f>
              <c:strCache>
                <c:ptCount val="6"/>
                <c:pt idx="0">
                  <c:v>TK</c:v>
                </c:pt>
                <c:pt idx="1">
                  <c:v>SD</c:v>
                </c:pt>
                <c:pt idx="2">
                  <c:v>SMP</c:v>
                </c:pt>
                <c:pt idx="3">
                  <c:v>SMA</c:v>
                </c:pt>
                <c:pt idx="4">
                  <c:v>SMK</c:v>
                </c:pt>
                <c:pt idx="5">
                  <c:v>SLB</c:v>
                </c:pt>
              </c:strCache>
            </c:strRef>
          </c:cat>
          <c:val>
            <c:numRef>
              <c:f>'Slide-11C'!$S$2:$S$7</c:f>
              <c:numCache>
                <c:formatCode>_(* #,##0.00_);_(* \(#,##0.00\);_(* "-"??_);_(@_)</c:formatCode>
                <c:ptCount val="6"/>
                <c:pt idx="0">
                  <c:v>44.946257125712556</c:v>
                </c:pt>
                <c:pt idx="1">
                  <c:v>42.349908416521657</c:v>
                </c:pt>
                <c:pt idx="2">
                  <c:v>47.047461097650789</c:v>
                </c:pt>
                <c:pt idx="3">
                  <c:v>45.055941975930075</c:v>
                </c:pt>
                <c:pt idx="4">
                  <c:v>48.637164757063395</c:v>
                </c:pt>
                <c:pt idx="5">
                  <c:v>43.306947289998128</c:v>
                </c:pt>
              </c:numCache>
            </c:numRef>
          </c:val>
        </c:ser>
        <c:ser>
          <c:idx val="1"/>
          <c:order val="1"/>
          <c:tx>
            <c:strRef>
              <c:f>'Slide-11C'!$T$1</c:f>
              <c:strCache>
                <c:ptCount val="1"/>
                <c:pt idx="0">
                  <c:v>Profesional</c:v>
                </c:pt>
              </c:strCache>
            </c:strRef>
          </c:tx>
          <c:invertIfNegative val="0"/>
          <c:dLbls>
            <c:dLbl>
              <c:idx val="0"/>
              <c:layout>
                <c:manualLayout>
                  <c:x val="1.6666666666666701E-2"/>
                  <c:y val="-4.2437781360067911E-17"/>
                </c:manualLayout>
              </c:layout>
              <c:showLegendKey val="0"/>
              <c:showVal val="1"/>
              <c:showCatName val="0"/>
              <c:showSerName val="0"/>
              <c:showPercent val="0"/>
              <c:showBubbleSize val="0"/>
            </c:dLbl>
            <c:dLbl>
              <c:idx val="1"/>
              <c:layout>
                <c:manualLayout>
                  <c:x val="1.0317421259842583E-2"/>
                  <c:y val="5.8479532163742704E-3"/>
                </c:manualLayout>
              </c:layout>
              <c:showLegendKey val="0"/>
              <c:showVal val="1"/>
              <c:showCatName val="0"/>
              <c:showSerName val="0"/>
              <c:showPercent val="0"/>
              <c:showBubbleSize val="0"/>
            </c:dLbl>
            <c:dLbl>
              <c:idx val="2"/>
              <c:layout>
                <c:manualLayout>
                  <c:x val="1.3293611736033E-2"/>
                  <c:y val="0"/>
                </c:manualLayout>
              </c:layout>
              <c:showLegendKey val="0"/>
              <c:showVal val="1"/>
              <c:showCatName val="0"/>
              <c:showSerName val="0"/>
              <c:showPercent val="0"/>
              <c:showBubbleSize val="0"/>
            </c:dLbl>
            <c:dLbl>
              <c:idx val="3"/>
              <c:layout>
                <c:manualLayout>
                  <c:x val="1.6666666666666701E-2"/>
                  <c:y val="0"/>
                </c:manualLayout>
              </c:layout>
              <c:showLegendKey val="0"/>
              <c:showVal val="1"/>
              <c:showCatName val="0"/>
              <c:showSerName val="0"/>
              <c:showPercent val="0"/>
              <c:showBubbleSize val="0"/>
            </c:dLbl>
            <c:txPr>
              <a:bodyPr/>
              <a:lstStyle/>
              <a:p>
                <a:pPr>
                  <a:defRPr sz="1200" b="1"/>
                </a:pPr>
                <a:endParaRPr lang="id-ID"/>
              </a:p>
            </c:txPr>
            <c:showLegendKey val="0"/>
            <c:showVal val="1"/>
            <c:showCatName val="0"/>
            <c:showSerName val="0"/>
            <c:showPercent val="0"/>
            <c:showBubbleSize val="0"/>
            <c:showLeaderLines val="0"/>
          </c:dLbls>
          <c:cat>
            <c:strRef>
              <c:f>'Slide-11C'!$M$2:$M$7</c:f>
              <c:strCache>
                <c:ptCount val="6"/>
                <c:pt idx="0">
                  <c:v>TK</c:v>
                </c:pt>
                <c:pt idx="1">
                  <c:v>SD</c:v>
                </c:pt>
                <c:pt idx="2">
                  <c:v>SMP</c:v>
                </c:pt>
                <c:pt idx="3">
                  <c:v>SMA</c:v>
                </c:pt>
                <c:pt idx="4">
                  <c:v>SMK</c:v>
                </c:pt>
                <c:pt idx="5">
                  <c:v>SLB</c:v>
                </c:pt>
              </c:strCache>
            </c:strRef>
          </c:cat>
          <c:val>
            <c:numRef>
              <c:f>'Slide-11C'!$T$2:$T$7</c:f>
              <c:numCache>
                <c:formatCode>_(* #,##0.00_);_(* \(#,##0.00\);_(* "-"??_);_(@_)</c:formatCode>
                <c:ptCount val="6"/>
                <c:pt idx="0">
                  <c:v>46.192956795679578</c:v>
                </c:pt>
                <c:pt idx="1">
                  <c:v>41.913794761425031</c:v>
                </c:pt>
                <c:pt idx="2">
                  <c:v>52.930538633657768</c:v>
                </c:pt>
                <c:pt idx="3">
                  <c:v>48.885591604508917</c:v>
                </c:pt>
                <c:pt idx="4">
                  <c:v>50.274536675537426</c:v>
                </c:pt>
                <c:pt idx="5">
                  <c:v>44.141925870739428</c:v>
                </c:pt>
              </c:numCache>
            </c:numRef>
          </c:val>
        </c:ser>
        <c:dLbls>
          <c:showLegendKey val="0"/>
          <c:showVal val="0"/>
          <c:showCatName val="0"/>
          <c:showSerName val="0"/>
          <c:showPercent val="0"/>
          <c:showBubbleSize val="0"/>
        </c:dLbls>
        <c:gapWidth val="150"/>
        <c:shape val="cylinder"/>
        <c:axId val="88162688"/>
        <c:axId val="88164224"/>
        <c:axId val="0"/>
      </c:bar3DChart>
      <c:catAx>
        <c:axId val="88162688"/>
        <c:scaling>
          <c:orientation val="minMax"/>
        </c:scaling>
        <c:delete val="0"/>
        <c:axPos val="b"/>
        <c:numFmt formatCode="General" sourceLinked="1"/>
        <c:majorTickMark val="out"/>
        <c:minorTickMark val="none"/>
        <c:tickLblPos val="nextTo"/>
        <c:txPr>
          <a:bodyPr/>
          <a:lstStyle/>
          <a:p>
            <a:pPr>
              <a:defRPr sz="1600" b="1"/>
            </a:pPr>
            <a:endParaRPr lang="id-ID"/>
          </a:p>
        </c:txPr>
        <c:crossAx val="88164224"/>
        <c:crosses val="autoZero"/>
        <c:auto val="1"/>
        <c:lblAlgn val="ctr"/>
        <c:lblOffset val="100"/>
        <c:noMultiLvlLbl val="0"/>
      </c:catAx>
      <c:valAx>
        <c:axId val="88164224"/>
        <c:scaling>
          <c:orientation val="minMax"/>
        </c:scaling>
        <c:delete val="0"/>
        <c:axPos val="l"/>
        <c:majorGridlines/>
        <c:numFmt formatCode="0" sourceLinked="0"/>
        <c:majorTickMark val="out"/>
        <c:minorTickMark val="none"/>
        <c:tickLblPos val="nextTo"/>
        <c:crossAx val="88162688"/>
        <c:crosses val="autoZero"/>
        <c:crossBetween val="between"/>
      </c:valAx>
    </c:plotArea>
    <c:legend>
      <c:legendPos val="b"/>
      <c:layout>
        <c:manualLayout>
          <c:xMode val="edge"/>
          <c:yMode val="edge"/>
          <c:x val="0.38274911801216577"/>
          <c:y val="0.87450591702353031"/>
          <c:w val="0.24499012844633364"/>
          <c:h val="6.7014550812727364E-2"/>
        </c:manualLayout>
      </c:layout>
      <c:overlay val="0"/>
      <c:txPr>
        <a:bodyPr/>
        <a:lstStyle/>
        <a:p>
          <a:pPr>
            <a:defRPr sz="1400" b="1"/>
          </a:pPr>
          <a:endParaRPr lang="id-ID"/>
        </a:p>
      </c:txPr>
    </c:legend>
    <c:plotVisOnly val="1"/>
    <c:dispBlanksAs val="gap"/>
    <c:showDLblsOverMax val="0"/>
  </c:chart>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numRef>
              <c:f>'Slide-12b'!$A$2:$A$102</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cat>
          <c:val>
            <c:numRef>
              <c:f>'Slide-12b'!$B$2:$B$102</c:f>
              <c:numCache>
                <c:formatCode>General</c:formatCode>
                <c:ptCount val="101"/>
                <c:pt idx="0">
                  <c:v>1050</c:v>
                </c:pt>
                <c:pt idx="1">
                  <c:v>0</c:v>
                </c:pt>
                <c:pt idx="2">
                  <c:v>4</c:v>
                </c:pt>
                <c:pt idx="3">
                  <c:v>375</c:v>
                </c:pt>
                <c:pt idx="4">
                  <c:v>143</c:v>
                </c:pt>
                <c:pt idx="5">
                  <c:v>18</c:v>
                </c:pt>
                <c:pt idx="6">
                  <c:v>48</c:v>
                </c:pt>
                <c:pt idx="7">
                  <c:v>558</c:v>
                </c:pt>
                <c:pt idx="8">
                  <c:v>125</c:v>
                </c:pt>
                <c:pt idx="9">
                  <c:v>37</c:v>
                </c:pt>
                <c:pt idx="10">
                  <c:v>1235</c:v>
                </c:pt>
                <c:pt idx="11">
                  <c:v>318</c:v>
                </c:pt>
                <c:pt idx="12">
                  <c:v>302</c:v>
                </c:pt>
                <c:pt idx="13">
                  <c:v>3075</c:v>
                </c:pt>
                <c:pt idx="14">
                  <c:v>796</c:v>
                </c:pt>
                <c:pt idx="15">
                  <c:v>118</c:v>
                </c:pt>
                <c:pt idx="16">
                  <c:v>532</c:v>
                </c:pt>
                <c:pt idx="17">
                  <c:v>7303</c:v>
                </c:pt>
                <c:pt idx="18">
                  <c:v>1097</c:v>
                </c:pt>
                <c:pt idx="19">
                  <c:v>1377</c:v>
                </c:pt>
                <c:pt idx="20">
                  <c:v>11814</c:v>
                </c:pt>
                <c:pt idx="21">
                  <c:v>3164</c:v>
                </c:pt>
                <c:pt idx="22">
                  <c:v>1437</c:v>
                </c:pt>
                <c:pt idx="23">
                  <c:v>21047</c:v>
                </c:pt>
                <c:pt idx="24">
                  <c:v>1494</c:v>
                </c:pt>
                <c:pt idx="25">
                  <c:v>4532</c:v>
                </c:pt>
                <c:pt idx="26">
                  <c:v>3188</c:v>
                </c:pt>
                <c:pt idx="27">
                  <c:v>30126</c:v>
                </c:pt>
                <c:pt idx="28">
                  <c:v>2652</c:v>
                </c:pt>
                <c:pt idx="29">
                  <c:v>9309</c:v>
                </c:pt>
                <c:pt idx="30">
                  <c:v>41410</c:v>
                </c:pt>
                <c:pt idx="31">
                  <c:v>2637</c:v>
                </c:pt>
                <c:pt idx="32">
                  <c:v>8089</c:v>
                </c:pt>
                <c:pt idx="33">
                  <c:v>54949</c:v>
                </c:pt>
                <c:pt idx="34">
                  <c:v>3870</c:v>
                </c:pt>
                <c:pt idx="35">
                  <c:v>4351</c:v>
                </c:pt>
                <c:pt idx="36">
                  <c:v>5312</c:v>
                </c:pt>
                <c:pt idx="37">
                  <c:v>59785</c:v>
                </c:pt>
                <c:pt idx="38">
                  <c:v>8302</c:v>
                </c:pt>
                <c:pt idx="39">
                  <c:v>10969</c:v>
                </c:pt>
                <c:pt idx="40">
                  <c:v>63335</c:v>
                </c:pt>
                <c:pt idx="41">
                  <c:v>6465</c:v>
                </c:pt>
                <c:pt idx="42">
                  <c:v>7568</c:v>
                </c:pt>
                <c:pt idx="43">
                  <c:v>71397</c:v>
                </c:pt>
                <c:pt idx="44">
                  <c:v>5328</c:v>
                </c:pt>
                <c:pt idx="45">
                  <c:v>4657</c:v>
                </c:pt>
                <c:pt idx="46">
                  <c:v>11194</c:v>
                </c:pt>
                <c:pt idx="47">
                  <c:v>64250</c:v>
                </c:pt>
                <c:pt idx="48">
                  <c:v>6784</c:v>
                </c:pt>
                <c:pt idx="49">
                  <c:v>1164</c:v>
                </c:pt>
                <c:pt idx="50">
                  <c:v>70990</c:v>
                </c:pt>
                <c:pt idx="51">
                  <c:v>919</c:v>
                </c:pt>
                <c:pt idx="52">
                  <c:v>5736</c:v>
                </c:pt>
                <c:pt idx="53">
                  <c:v>51220</c:v>
                </c:pt>
                <c:pt idx="54">
                  <c:v>9943</c:v>
                </c:pt>
                <c:pt idx="55">
                  <c:v>2767</c:v>
                </c:pt>
                <c:pt idx="56">
                  <c:v>3481</c:v>
                </c:pt>
                <c:pt idx="57">
                  <c:v>45237</c:v>
                </c:pt>
                <c:pt idx="58">
                  <c:v>5980</c:v>
                </c:pt>
                <c:pt idx="59">
                  <c:v>3358</c:v>
                </c:pt>
                <c:pt idx="60">
                  <c:v>31650</c:v>
                </c:pt>
                <c:pt idx="61">
                  <c:v>4431</c:v>
                </c:pt>
                <c:pt idx="62">
                  <c:v>6785</c:v>
                </c:pt>
                <c:pt idx="63">
                  <c:v>23269</c:v>
                </c:pt>
                <c:pt idx="64">
                  <c:v>2174</c:v>
                </c:pt>
                <c:pt idx="65">
                  <c:v>775</c:v>
                </c:pt>
                <c:pt idx="66">
                  <c:v>1125</c:v>
                </c:pt>
                <c:pt idx="67">
                  <c:v>20807</c:v>
                </c:pt>
                <c:pt idx="68">
                  <c:v>1516</c:v>
                </c:pt>
                <c:pt idx="69">
                  <c:v>742</c:v>
                </c:pt>
                <c:pt idx="70">
                  <c:v>10267</c:v>
                </c:pt>
                <c:pt idx="71">
                  <c:v>4345</c:v>
                </c:pt>
                <c:pt idx="72">
                  <c:v>911</c:v>
                </c:pt>
                <c:pt idx="73">
                  <c:v>6001</c:v>
                </c:pt>
                <c:pt idx="74">
                  <c:v>425</c:v>
                </c:pt>
                <c:pt idx="75">
                  <c:v>3122</c:v>
                </c:pt>
                <c:pt idx="76">
                  <c:v>354</c:v>
                </c:pt>
                <c:pt idx="77">
                  <c:v>3352</c:v>
                </c:pt>
                <c:pt idx="78">
                  <c:v>450</c:v>
                </c:pt>
                <c:pt idx="79">
                  <c:v>1962</c:v>
                </c:pt>
                <c:pt idx="80">
                  <c:v>1664</c:v>
                </c:pt>
                <c:pt idx="81">
                  <c:v>115</c:v>
                </c:pt>
                <c:pt idx="82">
                  <c:v>74</c:v>
                </c:pt>
                <c:pt idx="83">
                  <c:v>2067</c:v>
                </c:pt>
                <c:pt idx="84">
                  <c:v>15</c:v>
                </c:pt>
                <c:pt idx="85">
                  <c:v>9</c:v>
                </c:pt>
                <c:pt idx="86">
                  <c:v>64</c:v>
                </c:pt>
                <c:pt idx="87">
                  <c:v>429</c:v>
                </c:pt>
                <c:pt idx="88">
                  <c:v>488</c:v>
                </c:pt>
                <c:pt idx="89">
                  <c:v>9</c:v>
                </c:pt>
                <c:pt idx="90">
                  <c:v>137</c:v>
                </c:pt>
                <c:pt idx="91">
                  <c:v>10</c:v>
                </c:pt>
                <c:pt idx="92">
                  <c:v>166</c:v>
                </c:pt>
                <c:pt idx="93">
                  <c:v>39</c:v>
                </c:pt>
                <c:pt idx="94">
                  <c:v>1</c:v>
                </c:pt>
                <c:pt idx="95">
                  <c:v>2</c:v>
                </c:pt>
                <c:pt idx="96">
                  <c:v>37</c:v>
                </c:pt>
                <c:pt idx="97">
                  <c:v>9</c:v>
                </c:pt>
                <c:pt idx="98">
                  <c:v>0</c:v>
                </c:pt>
                <c:pt idx="99">
                  <c:v>0</c:v>
                </c:pt>
                <c:pt idx="100">
                  <c:v>6</c:v>
                </c:pt>
              </c:numCache>
            </c:numRef>
          </c:val>
        </c:ser>
        <c:dLbls>
          <c:showLegendKey val="0"/>
          <c:showVal val="0"/>
          <c:showCatName val="0"/>
          <c:showSerName val="0"/>
          <c:showPercent val="0"/>
          <c:showBubbleSize val="0"/>
        </c:dLbls>
        <c:gapWidth val="113"/>
        <c:overlap val="26"/>
        <c:axId val="88199936"/>
        <c:axId val="88201472"/>
      </c:barChart>
      <c:catAx>
        <c:axId val="88199936"/>
        <c:scaling>
          <c:orientation val="minMax"/>
        </c:scaling>
        <c:delete val="0"/>
        <c:axPos val="b"/>
        <c:numFmt formatCode="General" sourceLinked="1"/>
        <c:majorTickMark val="out"/>
        <c:minorTickMark val="none"/>
        <c:tickLblPos val="nextTo"/>
        <c:crossAx val="88201472"/>
        <c:crosses val="autoZero"/>
        <c:auto val="1"/>
        <c:lblAlgn val="ctr"/>
        <c:lblOffset val="100"/>
        <c:noMultiLvlLbl val="0"/>
      </c:catAx>
      <c:valAx>
        <c:axId val="88201472"/>
        <c:scaling>
          <c:orientation val="minMax"/>
        </c:scaling>
        <c:delete val="0"/>
        <c:axPos val="l"/>
        <c:numFmt formatCode="General" sourceLinked="1"/>
        <c:majorTickMark val="out"/>
        <c:minorTickMark val="none"/>
        <c:tickLblPos val="nextTo"/>
        <c:crossAx val="88199936"/>
        <c:crosses val="autoZero"/>
        <c:crossBetween val="midCat"/>
      </c:valAx>
    </c:plotArea>
    <c:plotVisOnly val="1"/>
    <c:dispBlanksAs val="gap"/>
    <c:showDLblsOverMax val="0"/>
  </c:chart>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c:spPr>
          <c:invertIfNegative val="0"/>
          <c:dLbls>
            <c:dLbl>
              <c:idx val="26"/>
              <c:layout/>
              <c:showLegendKey val="0"/>
              <c:showVal val="1"/>
              <c:showCatName val="0"/>
              <c:showSerName val="0"/>
              <c:showPercent val="0"/>
              <c:showBubbleSize val="0"/>
            </c:dLbl>
            <c:dLbl>
              <c:idx val="27"/>
              <c:layout/>
              <c:showLegendKey val="0"/>
              <c:showVal val="1"/>
              <c:showCatName val="0"/>
              <c:showSerName val="0"/>
              <c:showPercent val="0"/>
              <c:showBubbleSize val="0"/>
            </c:dLbl>
            <c:dLbl>
              <c:idx val="28"/>
              <c:layout/>
              <c:showLegendKey val="0"/>
              <c:showVal val="1"/>
              <c:showCatName val="0"/>
              <c:showSerName val="0"/>
              <c:showPercent val="0"/>
              <c:showBubbleSize val="0"/>
            </c:dLbl>
            <c:dLbl>
              <c:idx val="29"/>
              <c:layout/>
              <c:showLegendKey val="0"/>
              <c:showVal val="1"/>
              <c:showCatName val="0"/>
              <c:showSerName val="0"/>
              <c:showPercent val="0"/>
              <c:showBubbleSize val="0"/>
            </c:dLbl>
            <c:dLbl>
              <c:idx val="30"/>
              <c:layout/>
              <c:showLegendKey val="0"/>
              <c:showVal val="1"/>
              <c:showCatName val="0"/>
              <c:showSerName val="0"/>
              <c:showPercent val="0"/>
              <c:showBubbleSize val="0"/>
            </c:dLbl>
            <c:dLbl>
              <c:idx val="31"/>
              <c:layout/>
              <c:showLegendKey val="0"/>
              <c:showVal val="1"/>
              <c:showCatName val="0"/>
              <c:showSerName val="0"/>
              <c:showPercent val="0"/>
              <c:showBubbleSize val="0"/>
            </c:dLbl>
            <c:dLbl>
              <c:idx val="32"/>
              <c:layout/>
              <c:showLegendKey val="0"/>
              <c:showVal val="1"/>
              <c:showCatName val="0"/>
              <c:showSerName val="0"/>
              <c:showPercent val="0"/>
              <c:showBubbleSize val="0"/>
            </c:dLbl>
            <c:showLegendKey val="0"/>
            <c:showVal val="0"/>
            <c:showCatName val="0"/>
            <c:showSerName val="0"/>
            <c:showPercent val="0"/>
            <c:showBubbleSize val="0"/>
          </c:dLbls>
          <c:cat>
            <c:strRef>
              <c:f>'Slide-12a'!$D$7:$D$39</c:f>
              <c:strCache>
                <c:ptCount val="33"/>
                <c:pt idx="0">
                  <c:v>MALUT</c:v>
                </c:pt>
                <c:pt idx="1">
                  <c:v>ACEH</c:v>
                </c:pt>
                <c:pt idx="2">
                  <c:v>MALUKU</c:v>
                </c:pt>
                <c:pt idx="3">
                  <c:v>NTT</c:v>
                </c:pt>
                <c:pt idx="4">
                  <c:v>KALTENG</c:v>
                </c:pt>
                <c:pt idx="5">
                  <c:v>SUMUT</c:v>
                </c:pt>
                <c:pt idx="6">
                  <c:v>SULTENG</c:v>
                </c:pt>
                <c:pt idx="7">
                  <c:v>SULTRA</c:v>
                </c:pt>
                <c:pt idx="8">
                  <c:v>SULSEL</c:v>
                </c:pt>
                <c:pt idx="9">
                  <c:v>SULBAR</c:v>
                </c:pt>
                <c:pt idx="10">
                  <c:v>SULUT</c:v>
                </c:pt>
                <c:pt idx="11">
                  <c:v>PAPUA BARAT</c:v>
                </c:pt>
                <c:pt idx="12">
                  <c:v>JAMBI</c:v>
                </c:pt>
                <c:pt idx="13">
                  <c:v>LAMPUNG</c:v>
                </c:pt>
                <c:pt idx="14">
                  <c:v>SUMSEL</c:v>
                </c:pt>
                <c:pt idx="15">
                  <c:v>GORONTALO</c:v>
                </c:pt>
                <c:pt idx="16">
                  <c:v>BENGKULU</c:v>
                </c:pt>
                <c:pt idx="17">
                  <c:v>KALTIM</c:v>
                </c:pt>
                <c:pt idx="18">
                  <c:v>KALBAR</c:v>
                </c:pt>
                <c:pt idx="19">
                  <c:v>RIAU</c:v>
                </c:pt>
                <c:pt idx="20">
                  <c:v>PAPUA</c:v>
                </c:pt>
                <c:pt idx="21">
                  <c:v>NTB</c:v>
                </c:pt>
                <c:pt idx="22">
                  <c:v>KALSEL</c:v>
                </c:pt>
                <c:pt idx="23">
                  <c:v>BANTEN</c:v>
                </c:pt>
                <c:pt idx="24">
                  <c:v>BALI</c:v>
                </c:pt>
                <c:pt idx="25">
                  <c:v>KEPRI</c:v>
                </c:pt>
                <c:pt idx="26">
                  <c:v>JABAR</c:v>
                </c:pt>
                <c:pt idx="27">
                  <c:v>SUMBAR</c:v>
                </c:pt>
                <c:pt idx="28">
                  <c:v>DKI</c:v>
                </c:pt>
                <c:pt idx="29">
                  <c:v>JATIM</c:v>
                </c:pt>
                <c:pt idx="30">
                  <c:v>BABEL</c:v>
                </c:pt>
                <c:pt idx="31">
                  <c:v>JATENG</c:v>
                </c:pt>
                <c:pt idx="32">
                  <c:v>YOGYA</c:v>
                </c:pt>
              </c:strCache>
            </c:strRef>
          </c:cat>
          <c:val>
            <c:numRef>
              <c:f>'Slide-12a'!$E$7:$E$39</c:f>
              <c:numCache>
                <c:formatCode>_(* #,##0.00_);_(* \(#,##0.00\);_(* "-"??_);_(@_)</c:formatCode>
                <c:ptCount val="3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45.499503498964003</c:v>
                </c:pt>
                <c:pt idx="27">
                  <c:v>45.768607736349672</c:v>
                </c:pt>
                <c:pt idx="28">
                  <c:v>46.004819404724074</c:v>
                </c:pt>
                <c:pt idx="29">
                  <c:v>46.524160240890318</c:v>
                </c:pt>
                <c:pt idx="30">
                  <c:v>46.876506024096351</c:v>
                </c:pt>
                <c:pt idx="31">
                  <c:v>48.546390071268974</c:v>
                </c:pt>
                <c:pt idx="32">
                  <c:v>51.639640403697662</c:v>
                </c:pt>
              </c:numCache>
            </c:numRef>
          </c:val>
        </c:ser>
        <c:ser>
          <c:idx val="1"/>
          <c:order val="1"/>
          <c:spPr>
            <a:solidFill>
              <a:srgbClr val="F79646">
                <a:lumMod val="60000"/>
                <a:lumOff val="40000"/>
              </a:srgbClr>
            </a:solidFill>
          </c:spPr>
          <c:invertIfNegative val="0"/>
          <c:dLbls>
            <c:dLbl>
              <c:idx val="26"/>
              <c:delete val="1"/>
            </c:dLbl>
            <c:dLbl>
              <c:idx val="27"/>
              <c:delete val="1"/>
            </c:dLbl>
            <c:dLbl>
              <c:idx val="28"/>
              <c:delete val="1"/>
            </c:dLbl>
            <c:dLbl>
              <c:idx val="29"/>
              <c:delete val="1"/>
            </c:dLbl>
            <c:dLbl>
              <c:idx val="30"/>
              <c:delete val="1"/>
            </c:dLbl>
            <c:dLbl>
              <c:idx val="31"/>
              <c:delete val="1"/>
            </c:dLbl>
            <c:dLbl>
              <c:idx val="32"/>
              <c:delete val="1"/>
            </c:dLbl>
            <c:showLegendKey val="0"/>
            <c:showVal val="1"/>
            <c:showCatName val="0"/>
            <c:showSerName val="0"/>
            <c:showPercent val="0"/>
            <c:showBubbleSize val="0"/>
            <c:showLeaderLines val="0"/>
          </c:dLbls>
          <c:cat>
            <c:strRef>
              <c:f>'Slide-12a'!$D$7:$D$39</c:f>
              <c:strCache>
                <c:ptCount val="33"/>
                <c:pt idx="0">
                  <c:v>MALUT</c:v>
                </c:pt>
                <c:pt idx="1">
                  <c:v>ACEH</c:v>
                </c:pt>
                <c:pt idx="2">
                  <c:v>MALUKU</c:v>
                </c:pt>
                <c:pt idx="3">
                  <c:v>NTT</c:v>
                </c:pt>
                <c:pt idx="4">
                  <c:v>KALTENG</c:v>
                </c:pt>
                <c:pt idx="5">
                  <c:v>SUMUT</c:v>
                </c:pt>
                <c:pt idx="6">
                  <c:v>SULTENG</c:v>
                </c:pt>
                <c:pt idx="7">
                  <c:v>SULTRA</c:v>
                </c:pt>
                <c:pt idx="8">
                  <c:v>SULSEL</c:v>
                </c:pt>
                <c:pt idx="9">
                  <c:v>SULBAR</c:v>
                </c:pt>
                <c:pt idx="10">
                  <c:v>SULUT</c:v>
                </c:pt>
                <c:pt idx="11">
                  <c:v>PAPUA BARAT</c:v>
                </c:pt>
                <c:pt idx="12">
                  <c:v>JAMBI</c:v>
                </c:pt>
                <c:pt idx="13">
                  <c:v>LAMPUNG</c:v>
                </c:pt>
                <c:pt idx="14">
                  <c:v>SUMSEL</c:v>
                </c:pt>
                <c:pt idx="15">
                  <c:v>GORONTALO</c:v>
                </c:pt>
                <c:pt idx="16">
                  <c:v>BENGKULU</c:v>
                </c:pt>
                <c:pt idx="17">
                  <c:v>KALTIM</c:v>
                </c:pt>
                <c:pt idx="18">
                  <c:v>KALBAR</c:v>
                </c:pt>
                <c:pt idx="19">
                  <c:v>RIAU</c:v>
                </c:pt>
                <c:pt idx="20">
                  <c:v>PAPUA</c:v>
                </c:pt>
                <c:pt idx="21">
                  <c:v>NTB</c:v>
                </c:pt>
                <c:pt idx="22">
                  <c:v>KALSEL</c:v>
                </c:pt>
                <c:pt idx="23">
                  <c:v>BANTEN</c:v>
                </c:pt>
                <c:pt idx="24">
                  <c:v>BALI</c:v>
                </c:pt>
                <c:pt idx="25">
                  <c:v>KEPRI</c:v>
                </c:pt>
                <c:pt idx="26">
                  <c:v>JABAR</c:v>
                </c:pt>
                <c:pt idx="27">
                  <c:v>SUMBAR</c:v>
                </c:pt>
                <c:pt idx="28">
                  <c:v>DKI</c:v>
                </c:pt>
                <c:pt idx="29">
                  <c:v>JATIM</c:v>
                </c:pt>
                <c:pt idx="30">
                  <c:v>BABEL</c:v>
                </c:pt>
                <c:pt idx="31">
                  <c:v>JATENG</c:v>
                </c:pt>
                <c:pt idx="32">
                  <c:v>YOGYA</c:v>
                </c:pt>
              </c:strCache>
            </c:strRef>
          </c:cat>
          <c:val>
            <c:numRef>
              <c:f>'Slide-12a'!$F$7:$F$39</c:f>
              <c:numCache>
                <c:formatCode>_(* #,##0.00_);_(* \(#,##0.00\);_(* "-"??_);_(@_)</c:formatCode>
                <c:ptCount val="33"/>
                <c:pt idx="0">
                  <c:v>37.472818791946295</c:v>
                </c:pt>
                <c:pt idx="1">
                  <c:v>37.702089583662229</c:v>
                </c:pt>
                <c:pt idx="2">
                  <c:v>39.272853185595565</c:v>
                </c:pt>
                <c:pt idx="3">
                  <c:v>39.948441170867994</c:v>
                </c:pt>
                <c:pt idx="4">
                  <c:v>40.160915726609218</c:v>
                </c:pt>
                <c:pt idx="5">
                  <c:v>40.247440766119048</c:v>
                </c:pt>
                <c:pt idx="6">
                  <c:v>40.278026163272045</c:v>
                </c:pt>
                <c:pt idx="7">
                  <c:v>40.494961176276185</c:v>
                </c:pt>
                <c:pt idx="8">
                  <c:v>40.519334370884749</c:v>
                </c:pt>
                <c:pt idx="9">
                  <c:v>40.581098901098898</c:v>
                </c:pt>
                <c:pt idx="10">
                  <c:v>40.591057487579853</c:v>
                </c:pt>
                <c:pt idx="11">
                  <c:v>40.599176389842142</c:v>
                </c:pt>
                <c:pt idx="12">
                  <c:v>40.758000566411781</c:v>
                </c:pt>
                <c:pt idx="13">
                  <c:v>40.881317845536884</c:v>
                </c:pt>
                <c:pt idx="14">
                  <c:v>41.153743104806935</c:v>
                </c:pt>
                <c:pt idx="15">
                  <c:v>41.718193992730093</c:v>
                </c:pt>
                <c:pt idx="16">
                  <c:v>42.153535353535361</c:v>
                </c:pt>
                <c:pt idx="17">
                  <c:v>42.23856660527931</c:v>
                </c:pt>
                <c:pt idx="18">
                  <c:v>42.370490771812008</c:v>
                </c:pt>
                <c:pt idx="19">
                  <c:v>42.412313094012951</c:v>
                </c:pt>
                <c:pt idx="20">
                  <c:v>42.871471272002594</c:v>
                </c:pt>
                <c:pt idx="21">
                  <c:v>42.981444618228288</c:v>
                </c:pt>
                <c:pt idx="22">
                  <c:v>43.420340877340024</c:v>
                </c:pt>
                <c:pt idx="23">
                  <c:v>43.912168670400625</c:v>
                </c:pt>
                <c:pt idx="24">
                  <c:v>44.334294107865368</c:v>
                </c:pt>
                <c:pt idx="25">
                  <c:v>44.358780685190133</c:v>
                </c:pt>
                <c:pt idx="26">
                  <c:v>0</c:v>
                </c:pt>
                <c:pt idx="27">
                  <c:v>0</c:v>
                </c:pt>
                <c:pt idx="28">
                  <c:v>0</c:v>
                </c:pt>
                <c:pt idx="29">
                  <c:v>0</c:v>
                </c:pt>
                <c:pt idx="30">
                  <c:v>0</c:v>
                </c:pt>
                <c:pt idx="31">
                  <c:v>0</c:v>
                </c:pt>
                <c:pt idx="32">
                  <c:v>0</c:v>
                </c:pt>
              </c:numCache>
            </c:numRef>
          </c:val>
        </c:ser>
        <c:dLbls>
          <c:showLegendKey val="0"/>
          <c:showVal val="0"/>
          <c:showCatName val="0"/>
          <c:showSerName val="0"/>
          <c:showPercent val="0"/>
          <c:showBubbleSize val="0"/>
        </c:dLbls>
        <c:gapWidth val="0"/>
        <c:overlap val="63"/>
        <c:axId val="80693120"/>
        <c:axId val="80704256"/>
      </c:barChart>
      <c:catAx>
        <c:axId val="80693120"/>
        <c:scaling>
          <c:orientation val="minMax"/>
        </c:scaling>
        <c:delete val="0"/>
        <c:axPos val="l"/>
        <c:numFmt formatCode="General" sourceLinked="1"/>
        <c:majorTickMark val="out"/>
        <c:minorTickMark val="none"/>
        <c:tickLblPos val="nextTo"/>
        <c:crossAx val="80704256"/>
        <c:crosses val="autoZero"/>
        <c:auto val="1"/>
        <c:lblAlgn val="ctr"/>
        <c:lblOffset val="100"/>
        <c:noMultiLvlLbl val="0"/>
      </c:catAx>
      <c:valAx>
        <c:axId val="80704256"/>
        <c:scaling>
          <c:orientation val="minMax"/>
        </c:scaling>
        <c:delete val="1"/>
        <c:axPos val="b"/>
        <c:numFmt formatCode="_(* #,##0.00_);_(* \(#,##0.00\);_(* &quot;-&quot;??_);_(@_)" sourceLinked="1"/>
        <c:majorTickMark val="out"/>
        <c:minorTickMark val="none"/>
        <c:tickLblPos val="none"/>
        <c:crossAx val="80693120"/>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Sheet1!$B$7</c:f>
              <c:strCache>
                <c:ptCount val="1"/>
                <c:pt idx="0">
                  <c:v>Below Level 1</c:v>
                </c:pt>
              </c:strCache>
            </c:strRef>
          </c:tx>
          <c:spPr>
            <a:solidFill>
              <a:schemeClr val="tx1">
                <a:lumMod val="95000"/>
                <a:lumOff val="5000"/>
              </a:schemeClr>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Sheet1!$B$8:$B$15</c:f>
              <c:numCache>
                <c:formatCode>0.0</c:formatCode>
                <c:ptCount val="8"/>
                <c:pt idx="0">
                  <c:v>1.4299237542599954</c:v>
                </c:pt>
                <c:pt idx="1">
                  <c:v>3.0122351185359997</c:v>
                </c:pt>
                <c:pt idx="2">
                  <c:v>4.1588658808929955</c:v>
                </c:pt>
                <c:pt idx="3">
                  <c:v>2.5862019773680003</c:v>
                </c:pt>
                <c:pt idx="4">
                  <c:v>1.9150564915279999</c:v>
                </c:pt>
                <c:pt idx="5">
                  <c:v>3.9514942825500001</c:v>
                </c:pt>
                <c:pt idx="6">
                  <c:v>22.133062661671001</c:v>
                </c:pt>
                <c:pt idx="7">
                  <c:v>43.528938729686011</c:v>
                </c:pt>
              </c:numCache>
            </c:numRef>
          </c:val>
        </c:ser>
        <c:ser>
          <c:idx val="1"/>
          <c:order val="1"/>
          <c:tx>
            <c:strRef>
              <c:f>Sheet1!$C$7</c:f>
              <c:strCache>
                <c:ptCount val="1"/>
                <c:pt idx="0">
                  <c:v>Level 1</c:v>
                </c:pt>
              </c:strCache>
            </c:strRef>
          </c:tx>
          <c:spPr>
            <a:solidFill>
              <a:srgbClr val="FF0000"/>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Sheet1!$C$8:$C$15</c:f>
              <c:numCache>
                <c:formatCode>0.0</c:formatCode>
                <c:ptCount val="8"/>
                <c:pt idx="0">
                  <c:v>3.440248058016</c:v>
                </c:pt>
                <c:pt idx="1">
                  <c:v>6.8074957739449955</c:v>
                </c:pt>
                <c:pt idx="2">
                  <c:v>8.648465862766999</c:v>
                </c:pt>
                <c:pt idx="3">
                  <c:v>6.1779489487789876</c:v>
                </c:pt>
                <c:pt idx="4">
                  <c:v>6.210306315565</c:v>
                </c:pt>
                <c:pt idx="5">
                  <c:v>8.5267473176930046</c:v>
                </c:pt>
                <c:pt idx="6">
                  <c:v>30.394086779352001</c:v>
                </c:pt>
                <c:pt idx="7">
                  <c:v>33.140735873396004</c:v>
                </c:pt>
              </c:numCache>
            </c:numRef>
          </c:val>
        </c:ser>
        <c:ser>
          <c:idx val="2"/>
          <c:order val="2"/>
          <c:tx>
            <c:strRef>
              <c:f>Sheet1!$D$7</c:f>
              <c:strCache>
                <c:ptCount val="1"/>
                <c:pt idx="0">
                  <c:v>Level 2</c:v>
                </c:pt>
              </c:strCache>
            </c:strRef>
          </c:tx>
          <c:spPr>
            <a:solidFill>
              <a:srgbClr val="FFFF00"/>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Sheet1!$D$8:$D$15</c:f>
              <c:numCache>
                <c:formatCode>0.0</c:formatCode>
                <c:ptCount val="8"/>
                <c:pt idx="0">
                  <c:v>8.7376711077589793</c:v>
                </c:pt>
                <c:pt idx="1">
                  <c:v>13.129433695317006</c:v>
                </c:pt>
                <c:pt idx="2">
                  <c:v>15.501758540610998</c:v>
                </c:pt>
                <c:pt idx="3">
                  <c:v>13.242516907034</c:v>
                </c:pt>
                <c:pt idx="4">
                  <c:v>15.622705668081</c:v>
                </c:pt>
                <c:pt idx="5">
                  <c:v>17.421065731574988</c:v>
                </c:pt>
                <c:pt idx="6">
                  <c:v>27.298888540688999</c:v>
                </c:pt>
                <c:pt idx="7">
                  <c:v>16.902656613212987</c:v>
                </c:pt>
              </c:numCache>
            </c:numRef>
          </c:val>
        </c:ser>
        <c:ser>
          <c:idx val="3"/>
          <c:order val="3"/>
          <c:tx>
            <c:strRef>
              <c:f>Sheet1!$E$7</c:f>
              <c:strCache>
                <c:ptCount val="1"/>
                <c:pt idx="0">
                  <c:v>Level 3</c:v>
                </c:pt>
              </c:strCache>
            </c:strRef>
          </c:tx>
          <c:spPr>
            <a:solidFill>
              <a:srgbClr val="00B050"/>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Sheet1!$E$8:$E$15</c:f>
              <c:numCache>
                <c:formatCode>0.0</c:formatCode>
                <c:ptCount val="8"/>
                <c:pt idx="0">
                  <c:v>15.172354683269004</c:v>
                </c:pt>
                <c:pt idx="1">
                  <c:v>18.662116054380963</c:v>
                </c:pt>
                <c:pt idx="2">
                  <c:v>20.936712932063923</c:v>
                </c:pt>
                <c:pt idx="3">
                  <c:v>21.948131634476958</c:v>
                </c:pt>
                <c:pt idx="4">
                  <c:v>24.390345732880988</c:v>
                </c:pt>
                <c:pt idx="5">
                  <c:v>25.716945024926005</c:v>
                </c:pt>
                <c:pt idx="6">
                  <c:v>14.02447157526</c:v>
                </c:pt>
                <c:pt idx="7">
                  <c:v>5.4364316954150089</c:v>
                </c:pt>
              </c:numCache>
            </c:numRef>
          </c:val>
        </c:ser>
        <c:ser>
          <c:idx val="4"/>
          <c:order val="4"/>
          <c:tx>
            <c:strRef>
              <c:f>Sheet1!$F$7</c:f>
              <c:strCache>
                <c:ptCount val="1"/>
                <c:pt idx="0">
                  <c:v>Level 4</c:v>
                </c:pt>
              </c:strCache>
            </c:strRef>
          </c:tx>
          <c:spPr>
            <a:solidFill>
              <a:schemeClr val="tx2">
                <a:lumMod val="60000"/>
                <a:lumOff val="40000"/>
              </a:schemeClr>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Sheet1!$F$8:$F$15</c:f>
              <c:numCache>
                <c:formatCode>0.0</c:formatCode>
                <c:ptCount val="8"/>
                <c:pt idx="0">
                  <c:v>20.791440550259964</c:v>
                </c:pt>
                <c:pt idx="1">
                  <c:v>22.776200957590987</c:v>
                </c:pt>
                <c:pt idx="2">
                  <c:v>22.196141236710002</c:v>
                </c:pt>
                <c:pt idx="3">
                  <c:v>25.389840486863989</c:v>
                </c:pt>
                <c:pt idx="4">
                  <c:v>26.293535666474</c:v>
                </c:pt>
                <c:pt idx="5">
                  <c:v>23.50323350346995</c:v>
                </c:pt>
                <c:pt idx="6">
                  <c:v>4.8910322548169916</c:v>
                </c:pt>
                <c:pt idx="7">
                  <c:v>0.91606090065199997</c:v>
                </c:pt>
              </c:numCache>
            </c:numRef>
          </c:val>
        </c:ser>
        <c:ser>
          <c:idx val="5"/>
          <c:order val="5"/>
          <c:tx>
            <c:strRef>
              <c:f>Sheet1!$G$7</c:f>
              <c:strCache>
                <c:ptCount val="1"/>
                <c:pt idx="0">
                  <c:v>Level 5</c:v>
                </c:pt>
              </c:strCache>
            </c:strRef>
          </c:tx>
          <c:spPr>
            <a:solidFill>
              <a:srgbClr val="F68222"/>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Sheet1!$G$8:$G$15</c:f>
              <c:numCache>
                <c:formatCode>0.0</c:formatCode>
                <c:ptCount val="8"/>
                <c:pt idx="0">
                  <c:v>23.784291857652999</c:v>
                </c:pt>
                <c:pt idx="1">
                  <c:v>19.985095016514986</c:v>
                </c:pt>
                <c:pt idx="2">
                  <c:v>17.246720071186935</c:v>
                </c:pt>
                <c:pt idx="3">
                  <c:v>19.899054390019032</c:v>
                </c:pt>
                <c:pt idx="4">
                  <c:v>17.718841807832</c:v>
                </c:pt>
                <c:pt idx="5">
                  <c:v>14.706419942245002</c:v>
                </c:pt>
                <c:pt idx="6">
                  <c:v>0.97925177779200001</c:v>
                </c:pt>
                <c:pt idx="7">
                  <c:v>7.5176187638000019E-2</c:v>
                </c:pt>
              </c:numCache>
            </c:numRef>
          </c:val>
        </c:ser>
        <c:ser>
          <c:idx val="6"/>
          <c:order val="6"/>
          <c:tx>
            <c:strRef>
              <c:f>Sheet1!$H$7</c:f>
              <c:strCache>
                <c:ptCount val="1"/>
                <c:pt idx="0">
                  <c:v>Level 6</c:v>
                </c:pt>
              </c:strCache>
            </c:strRef>
          </c:tx>
          <c:spPr>
            <a:solidFill>
              <a:schemeClr val="bg1">
                <a:lumMod val="95000"/>
              </a:schemeClr>
            </a:solidFill>
            <a:ln w="9525" cap="flat" cmpd="sng" algn="ctr">
              <a:solidFill>
                <a:sysClr val="windowText" lastClr="000000"/>
              </a:solidFill>
              <a:prstDash val="solid"/>
            </a:ln>
            <a:effectLst>
              <a:outerShdw blurRad="40000" dist="23000" dir="5400000" rotWithShape="0">
                <a:srgbClr val="000000">
                  <a:alpha val="35000"/>
                </a:srgbClr>
              </a:outerShdw>
            </a:effectLst>
          </c:spPr>
          <c:invertIfNegative val="0"/>
          <c:cat>
            <c:strRef>
              <c:f>Sheet1!$A$8:$A$15</c:f>
              <c:strCache>
                <c:ptCount val="8"/>
                <c:pt idx="0">
                  <c:v>Shanghai-China</c:v>
                </c:pt>
                <c:pt idx="1">
                  <c:v>Singapore</c:v>
                </c:pt>
                <c:pt idx="2">
                  <c:v>Chinese Taipei</c:v>
                </c:pt>
                <c:pt idx="3">
                  <c:v>Hong Kong-China</c:v>
                </c:pt>
                <c:pt idx="4">
                  <c:v>Korea</c:v>
                </c:pt>
                <c:pt idx="5">
                  <c:v>Japan</c:v>
                </c:pt>
                <c:pt idx="6">
                  <c:v>Thailand</c:v>
                </c:pt>
                <c:pt idx="7">
                  <c:v>Indonesia</c:v>
                </c:pt>
              </c:strCache>
            </c:strRef>
          </c:cat>
          <c:val>
            <c:numRef>
              <c:f>Sheet1!$H$8:$H$15</c:f>
              <c:numCache>
                <c:formatCode>0.0</c:formatCode>
                <c:ptCount val="8"/>
                <c:pt idx="0">
                  <c:v>26.644069988784999</c:v>
                </c:pt>
                <c:pt idx="1">
                  <c:v>15.627423383714998</c:v>
                </c:pt>
                <c:pt idx="2">
                  <c:v>11.311335475768002</c:v>
                </c:pt>
                <c:pt idx="3">
                  <c:v>10.756305655459</c:v>
                </c:pt>
                <c:pt idx="4">
                  <c:v>7.8492083176390004</c:v>
                </c:pt>
                <c:pt idx="5">
                  <c:v>6.1740941975399908</c:v>
                </c:pt>
                <c:pt idx="6">
                  <c:v>0.27920641041799993</c:v>
                </c:pt>
                <c:pt idx="7">
                  <c:v>0</c:v>
                </c:pt>
              </c:numCache>
            </c:numRef>
          </c:val>
        </c:ser>
        <c:dLbls>
          <c:showLegendKey val="0"/>
          <c:showVal val="0"/>
          <c:showCatName val="0"/>
          <c:showSerName val="0"/>
          <c:showPercent val="0"/>
          <c:showBubbleSize val="0"/>
        </c:dLbls>
        <c:gapWidth val="150"/>
        <c:overlap val="100"/>
        <c:axId val="78209024"/>
        <c:axId val="78210560"/>
      </c:barChart>
      <c:catAx>
        <c:axId val="78209024"/>
        <c:scaling>
          <c:orientation val="minMax"/>
        </c:scaling>
        <c:delete val="0"/>
        <c:axPos val="b"/>
        <c:majorTickMark val="out"/>
        <c:minorTickMark val="none"/>
        <c:tickLblPos val="nextTo"/>
        <c:crossAx val="78210560"/>
        <c:crosses val="autoZero"/>
        <c:auto val="1"/>
        <c:lblAlgn val="ctr"/>
        <c:lblOffset val="100"/>
        <c:noMultiLvlLbl val="0"/>
      </c:catAx>
      <c:valAx>
        <c:axId val="78210560"/>
        <c:scaling>
          <c:orientation val="minMax"/>
        </c:scaling>
        <c:delete val="0"/>
        <c:axPos val="l"/>
        <c:majorGridlines/>
        <c:numFmt formatCode="0%" sourceLinked="1"/>
        <c:majorTickMark val="out"/>
        <c:minorTickMark val="none"/>
        <c:tickLblPos val="nextTo"/>
        <c:crossAx val="78209024"/>
        <c:crosses val="autoZero"/>
        <c:crossBetween val="between"/>
      </c:valAx>
    </c:plotArea>
    <c:plotVisOnly val="1"/>
    <c:dispBlanksAs val="gap"/>
    <c:showDLblsOverMax val="0"/>
  </c:chart>
  <c:txPr>
    <a:bodyPr/>
    <a:lstStyle/>
    <a:p>
      <a:pPr>
        <a:defRPr sz="1400" b="1"/>
      </a:pPr>
      <a:endParaRPr lang="id-ID"/>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c:spPr>
          <c:invertIfNegative val="0"/>
          <c:dLbls>
            <c:dLbl>
              <c:idx val="26"/>
              <c:layout/>
              <c:showLegendKey val="0"/>
              <c:showVal val="1"/>
              <c:showCatName val="0"/>
              <c:showSerName val="0"/>
              <c:showPercent val="0"/>
              <c:showBubbleSize val="0"/>
            </c:dLbl>
            <c:dLbl>
              <c:idx val="27"/>
              <c:layout/>
              <c:showLegendKey val="0"/>
              <c:showVal val="1"/>
              <c:showCatName val="0"/>
              <c:showSerName val="0"/>
              <c:showPercent val="0"/>
              <c:showBubbleSize val="0"/>
            </c:dLbl>
            <c:dLbl>
              <c:idx val="28"/>
              <c:layout/>
              <c:showLegendKey val="0"/>
              <c:showVal val="1"/>
              <c:showCatName val="0"/>
              <c:showSerName val="0"/>
              <c:showPercent val="0"/>
              <c:showBubbleSize val="0"/>
            </c:dLbl>
            <c:dLbl>
              <c:idx val="29"/>
              <c:layout/>
              <c:showLegendKey val="0"/>
              <c:showVal val="1"/>
              <c:showCatName val="0"/>
              <c:showSerName val="0"/>
              <c:showPercent val="0"/>
              <c:showBubbleSize val="0"/>
            </c:dLbl>
            <c:dLbl>
              <c:idx val="30"/>
              <c:layout/>
              <c:showLegendKey val="0"/>
              <c:showVal val="1"/>
              <c:showCatName val="0"/>
              <c:showSerName val="0"/>
              <c:showPercent val="0"/>
              <c:showBubbleSize val="0"/>
            </c:dLbl>
            <c:dLbl>
              <c:idx val="31"/>
              <c:layout/>
              <c:showLegendKey val="0"/>
              <c:showVal val="1"/>
              <c:showCatName val="0"/>
              <c:showSerName val="0"/>
              <c:showPercent val="0"/>
              <c:showBubbleSize val="0"/>
            </c:dLbl>
            <c:dLbl>
              <c:idx val="32"/>
              <c:layout/>
              <c:showLegendKey val="0"/>
              <c:showVal val="1"/>
              <c:showCatName val="0"/>
              <c:showSerName val="0"/>
              <c:showPercent val="0"/>
              <c:showBubbleSize val="0"/>
            </c:dLbl>
            <c:showLegendKey val="0"/>
            <c:showVal val="0"/>
            <c:showCatName val="0"/>
            <c:showSerName val="0"/>
            <c:showPercent val="0"/>
            <c:showBubbleSize val="0"/>
          </c:dLbls>
          <c:cat>
            <c:strRef>
              <c:f>'Slide-13A'!$D$6:$D$38</c:f>
              <c:strCache>
                <c:ptCount val="33"/>
                <c:pt idx="0">
                  <c:v>MALUT</c:v>
                </c:pt>
                <c:pt idx="1">
                  <c:v>ACEH</c:v>
                </c:pt>
                <c:pt idx="2">
                  <c:v>MALUKU</c:v>
                </c:pt>
                <c:pt idx="3">
                  <c:v>SULSEL</c:v>
                </c:pt>
                <c:pt idx="4">
                  <c:v>NTT</c:v>
                </c:pt>
                <c:pt idx="5">
                  <c:v>KALTENG</c:v>
                </c:pt>
                <c:pt idx="6">
                  <c:v>GORONTALO</c:v>
                </c:pt>
                <c:pt idx="7">
                  <c:v>SULUT</c:v>
                </c:pt>
                <c:pt idx="8">
                  <c:v>SULTENG</c:v>
                </c:pt>
                <c:pt idx="9">
                  <c:v>SULBAR</c:v>
                </c:pt>
                <c:pt idx="10">
                  <c:v>SULTRA</c:v>
                </c:pt>
                <c:pt idx="11">
                  <c:v>JAMBI</c:v>
                </c:pt>
                <c:pt idx="12">
                  <c:v>SUMSEL</c:v>
                </c:pt>
                <c:pt idx="13">
                  <c:v>SUMUT</c:v>
                </c:pt>
                <c:pt idx="14">
                  <c:v>LAMPUNG</c:v>
                </c:pt>
                <c:pt idx="15">
                  <c:v>PAPUA BARAT</c:v>
                </c:pt>
                <c:pt idx="16">
                  <c:v>BENGKULU</c:v>
                </c:pt>
                <c:pt idx="17">
                  <c:v>NTB</c:v>
                </c:pt>
                <c:pt idx="18">
                  <c:v>KALTIM</c:v>
                </c:pt>
                <c:pt idx="19">
                  <c:v>KALBAR</c:v>
                </c:pt>
                <c:pt idx="20">
                  <c:v>RIAU</c:v>
                </c:pt>
                <c:pt idx="21">
                  <c:v>KALSEL</c:v>
                </c:pt>
                <c:pt idx="22">
                  <c:v>PAPUA</c:v>
                </c:pt>
                <c:pt idx="23">
                  <c:v>BANTEN</c:v>
                </c:pt>
                <c:pt idx="24">
                  <c:v>BALI</c:v>
                </c:pt>
                <c:pt idx="25">
                  <c:v>KEPRI</c:v>
                </c:pt>
                <c:pt idx="26">
                  <c:v>JABAR</c:v>
                </c:pt>
                <c:pt idx="27">
                  <c:v>SUMBAR</c:v>
                </c:pt>
                <c:pt idx="28">
                  <c:v>JATIM</c:v>
                </c:pt>
                <c:pt idx="29">
                  <c:v>DKI</c:v>
                </c:pt>
                <c:pt idx="30">
                  <c:v>BABEL</c:v>
                </c:pt>
                <c:pt idx="31">
                  <c:v>JATENG</c:v>
                </c:pt>
                <c:pt idx="32">
                  <c:v>YOGYA</c:v>
                </c:pt>
              </c:strCache>
            </c:strRef>
          </c:cat>
          <c:val>
            <c:numRef>
              <c:f>'Slide-13A'!$E$6:$E$38</c:f>
              <c:numCache>
                <c:formatCode>_(* #,##0.00_);_(* \(#,##0.00\);_(* "-"??_);_(@_)</c:formatCode>
                <c:ptCount val="3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47.350803393408604</c:v>
                </c:pt>
                <c:pt idx="27">
                  <c:v>47.798282362798489</c:v>
                </c:pt>
                <c:pt idx="28">
                  <c:v>48.447695197791802</c:v>
                </c:pt>
                <c:pt idx="29">
                  <c:v>48.733476326660309</c:v>
                </c:pt>
                <c:pt idx="30">
                  <c:v>48.828860898138011</c:v>
                </c:pt>
                <c:pt idx="31">
                  <c:v>51.192467015672619</c:v>
                </c:pt>
                <c:pt idx="32">
                  <c:v>54.407599016198802</c:v>
                </c:pt>
              </c:numCache>
            </c:numRef>
          </c:val>
        </c:ser>
        <c:ser>
          <c:idx val="1"/>
          <c:order val="1"/>
          <c:spPr>
            <a:solidFill>
              <a:srgbClr val="F79646">
                <a:lumMod val="60000"/>
                <a:lumOff val="40000"/>
              </a:srgbClr>
            </a:solidFill>
          </c:spPr>
          <c:invertIfNegative val="0"/>
          <c:dLbls>
            <c:dLbl>
              <c:idx val="26"/>
              <c:delete val="1"/>
            </c:dLbl>
            <c:dLbl>
              <c:idx val="27"/>
              <c:delete val="1"/>
            </c:dLbl>
            <c:dLbl>
              <c:idx val="28"/>
              <c:delete val="1"/>
            </c:dLbl>
            <c:dLbl>
              <c:idx val="29"/>
              <c:delete val="1"/>
            </c:dLbl>
            <c:dLbl>
              <c:idx val="30"/>
              <c:delete val="1"/>
            </c:dLbl>
            <c:dLbl>
              <c:idx val="31"/>
              <c:delete val="1"/>
            </c:dLbl>
            <c:dLbl>
              <c:idx val="32"/>
              <c:delete val="1"/>
            </c:dLbl>
            <c:showLegendKey val="0"/>
            <c:showVal val="1"/>
            <c:showCatName val="0"/>
            <c:showSerName val="0"/>
            <c:showPercent val="0"/>
            <c:showBubbleSize val="0"/>
            <c:showLeaderLines val="0"/>
          </c:dLbls>
          <c:cat>
            <c:strRef>
              <c:f>'Slide-13A'!$D$6:$D$38</c:f>
              <c:strCache>
                <c:ptCount val="33"/>
                <c:pt idx="0">
                  <c:v>MALUT</c:v>
                </c:pt>
                <c:pt idx="1">
                  <c:v>ACEH</c:v>
                </c:pt>
                <c:pt idx="2">
                  <c:v>MALUKU</c:v>
                </c:pt>
                <c:pt idx="3">
                  <c:v>SULSEL</c:v>
                </c:pt>
                <c:pt idx="4">
                  <c:v>NTT</c:v>
                </c:pt>
                <c:pt idx="5">
                  <c:v>KALTENG</c:v>
                </c:pt>
                <c:pt idx="6">
                  <c:v>GORONTALO</c:v>
                </c:pt>
                <c:pt idx="7">
                  <c:v>SULUT</c:v>
                </c:pt>
                <c:pt idx="8">
                  <c:v>SULTENG</c:v>
                </c:pt>
                <c:pt idx="9">
                  <c:v>SULBAR</c:v>
                </c:pt>
                <c:pt idx="10">
                  <c:v>SULTRA</c:v>
                </c:pt>
                <c:pt idx="11">
                  <c:v>JAMBI</c:v>
                </c:pt>
                <c:pt idx="12">
                  <c:v>SUMSEL</c:v>
                </c:pt>
                <c:pt idx="13">
                  <c:v>SUMUT</c:v>
                </c:pt>
                <c:pt idx="14">
                  <c:v>LAMPUNG</c:v>
                </c:pt>
                <c:pt idx="15">
                  <c:v>PAPUA BARAT</c:v>
                </c:pt>
                <c:pt idx="16">
                  <c:v>BENGKULU</c:v>
                </c:pt>
                <c:pt idx="17">
                  <c:v>NTB</c:v>
                </c:pt>
                <c:pt idx="18">
                  <c:v>KALTIM</c:v>
                </c:pt>
                <c:pt idx="19">
                  <c:v>KALBAR</c:v>
                </c:pt>
                <c:pt idx="20">
                  <c:v>RIAU</c:v>
                </c:pt>
                <c:pt idx="21">
                  <c:v>KALSEL</c:v>
                </c:pt>
                <c:pt idx="22">
                  <c:v>PAPUA</c:v>
                </c:pt>
                <c:pt idx="23">
                  <c:v>BANTEN</c:v>
                </c:pt>
                <c:pt idx="24">
                  <c:v>BALI</c:v>
                </c:pt>
                <c:pt idx="25">
                  <c:v>KEPRI</c:v>
                </c:pt>
                <c:pt idx="26">
                  <c:v>JABAR</c:v>
                </c:pt>
                <c:pt idx="27">
                  <c:v>SUMBAR</c:v>
                </c:pt>
                <c:pt idx="28">
                  <c:v>JATIM</c:v>
                </c:pt>
                <c:pt idx="29">
                  <c:v>DKI</c:v>
                </c:pt>
                <c:pt idx="30">
                  <c:v>BABEL</c:v>
                </c:pt>
                <c:pt idx="31">
                  <c:v>JATENG</c:v>
                </c:pt>
                <c:pt idx="32">
                  <c:v>YOGYA</c:v>
                </c:pt>
              </c:strCache>
            </c:strRef>
          </c:cat>
          <c:val>
            <c:numRef>
              <c:f>'Slide-13A'!$F$6:$F$38</c:f>
              <c:numCache>
                <c:formatCode>_(* #,##0.00_);_(* \(#,##0.00\);_(* "-"??_);_(@_)</c:formatCode>
                <c:ptCount val="33"/>
                <c:pt idx="0">
                  <c:v>38.292617449664426</c:v>
                </c:pt>
                <c:pt idx="1">
                  <c:v>39.403126480341044</c:v>
                </c:pt>
                <c:pt idx="2">
                  <c:v>40.346779778393319</c:v>
                </c:pt>
                <c:pt idx="3">
                  <c:v>41.455860169998765</c:v>
                </c:pt>
                <c:pt idx="4">
                  <c:v>41.488602450949244</c:v>
                </c:pt>
                <c:pt idx="5">
                  <c:v>41.57310329573103</c:v>
                </c:pt>
                <c:pt idx="6">
                  <c:v>41.755500286971547</c:v>
                </c:pt>
                <c:pt idx="7">
                  <c:v>41.925479063165355</c:v>
                </c:pt>
                <c:pt idx="8">
                  <c:v>41.964977645305495</c:v>
                </c:pt>
                <c:pt idx="9">
                  <c:v>42.019340659340585</c:v>
                </c:pt>
                <c:pt idx="10">
                  <c:v>42.453494135139564</c:v>
                </c:pt>
                <c:pt idx="11">
                  <c:v>42.679552534692732</c:v>
                </c:pt>
                <c:pt idx="12">
                  <c:v>42.786643026004732</c:v>
                </c:pt>
                <c:pt idx="13">
                  <c:v>42.811669280937799</c:v>
                </c:pt>
                <c:pt idx="14">
                  <c:v>42.867489455852784</c:v>
                </c:pt>
                <c:pt idx="15">
                  <c:v>43.348661633493407</c:v>
                </c:pt>
                <c:pt idx="16">
                  <c:v>43.753891859774178</c:v>
                </c:pt>
                <c:pt idx="17">
                  <c:v>44.003199203753731</c:v>
                </c:pt>
                <c:pt idx="18">
                  <c:v>44.238950276243102</c:v>
                </c:pt>
                <c:pt idx="19">
                  <c:v>44.291736577181211</c:v>
                </c:pt>
                <c:pt idx="20">
                  <c:v>44.474120709486044</c:v>
                </c:pt>
                <c:pt idx="21">
                  <c:v>44.76490639843535</c:v>
                </c:pt>
                <c:pt idx="22">
                  <c:v>44.822318166722056</c:v>
                </c:pt>
                <c:pt idx="23">
                  <c:v>45.392957796725092</c:v>
                </c:pt>
                <c:pt idx="24">
                  <c:v>45.978992295327309</c:v>
                </c:pt>
                <c:pt idx="25">
                  <c:v>46.250337199892094</c:v>
                </c:pt>
                <c:pt idx="26">
                  <c:v>0</c:v>
                </c:pt>
                <c:pt idx="27">
                  <c:v>0</c:v>
                </c:pt>
                <c:pt idx="28">
                  <c:v>0</c:v>
                </c:pt>
                <c:pt idx="29">
                  <c:v>0</c:v>
                </c:pt>
                <c:pt idx="30">
                  <c:v>0</c:v>
                </c:pt>
                <c:pt idx="31">
                  <c:v>0</c:v>
                </c:pt>
                <c:pt idx="32">
                  <c:v>0</c:v>
                </c:pt>
              </c:numCache>
            </c:numRef>
          </c:val>
        </c:ser>
        <c:dLbls>
          <c:showLegendKey val="0"/>
          <c:showVal val="0"/>
          <c:showCatName val="0"/>
          <c:showSerName val="0"/>
          <c:showPercent val="0"/>
          <c:showBubbleSize val="0"/>
        </c:dLbls>
        <c:gapWidth val="0"/>
        <c:overlap val="63"/>
        <c:axId val="83657088"/>
        <c:axId val="83659776"/>
      </c:barChart>
      <c:catAx>
        <c:axId val="83657088"/>
        <c:scaling>
          <c:orientation val="minMax"/>
        </c:scaling>
        <c:delete val="0"/>
        <c:axPos val="l"/>
        <c:numFmt formatCode="General" sourceLinked="1"/>
        <c:majorTickMark val="out"/>
        <c:minorTickMark val="none"/>
        <c:tickLblPos val="nextTo"/>
        <c:crossAx val="83659776"/>
        <c:crosses val="autoZero"/>
        <c:auto val="1"/>
        <c:lblAlgn val="ctr"/>
        <c:lblOffset val="100"/>
        <c:noMultiLvlLbl val="0"/>
      </c:catAx>
      <c:valAx>
        <c:axId val="83659776"/>
        <c:scaling>
          <c:orientation val="minMax"/>
        </c:scaling>
        <c:delete val="1"/>
        <c:axPos val="b"/>
        <c:numFmt formatCode="_(* #,##0.00_);_(* \(#,##0.00\);_(* &quot;-&quot;??_);_(@_)" sourceLinked="1"/>
        <c:majorTickMark val="out"/>
        <c:minorTickMark val="none"/>
        <c:tickLblPos val="none"/>
        <c:crossAx val="83657088"/>
        <c:crosses val="autoZero"/>
        <c:crossBetween val="between"/>
      </c:valAx>
    </c:plotArea>
    <c:plotVisOnly val="1"/>
    <c:dispBlanksAs val="gap"/>
    <c:showDLblsOverMax val="0"/>
  </c:chart>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numRef>
              <c:f>'[1]Slide-12b'!$A$2:$A$102</c:f>
              <c:numCache>
                <c:formatCode>General</c:formatCode>
                <c:ptCount val="1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numCache>
            </c:numRef>
          </c:cat>
          <c:val>
            <c:numRef>
              <c:f>'[1]Slide-12b'!$B$2:$B$102</c:f>
              <c:numCache>
                <c:formatCode>General</c:formatCode>
                <c:ptCount val="101"/>
                <c:pt idx="0">
                  <c:v>1099</c:v>
                </c:pt>
                <c:pt idx="1">
                  <c:v>0</c:v>
                </c:pt>
                <c:pt idx="2">
                  <c:v>0</c:v>
                </c:pt>
                <c:pt idx="3">
                  <c:v>98</c:v>
                </c:pt>
                <c:pt idx="4">
                  <c:v>131</c:v>
                </c:pt>
                <c:pt idx="5">
                  <c:v>0</c:v>
                </c:pt>
                <c:pt idx="6">
                  <c:v>48</c:v>
                </c:pt>
                <c:pt idx="7">
                  <c:v>183</c:v>
                </c:pt>
                <c:pt idx="8">
                  <c:v>101</c:v>
                </c:pt>
                <c:pt idx="9">
                  <c:v>4</c:v>
                </c:pt>
                <c:pt idx="10">
                  <c:v>177</c:v>
                </c:pt>
                <c:pt idx="11">
                  <c:v>263</c:v>
                </c:pt>
                <c:pt idx="12">
                  <c:v>197</c:v>
                </c:pt>
                <c:pt idx="13">
                  <c:v>354</c:v>
                </c:pt>
                <c:pt idx="14">
                  <c:v>457</c:v>
                </c:pt>
                <c:pt idx="15">
                  <c:v>28</c:v>
                </c:pt>
                <c:pt idx="16">
                  <c:v>503</c:v>
                </c:pt>
                <c:pt idx="17">
                  <c:v>913</c:v>
                </c:pt>
                <c:pt idx="18">
                  <c:v>763</c:v>
                </c:pt>
                <c:pt idx="19">
                  <c:v>971</c:v>
                </c:pt>
                <c:pt idx="20">
                  <c:v>840</c:v>
                </c:pt>
                <c:pt idx="21">
                  <c:v>1999</c:v>
                </c:pt>
                <c:pt idx="22">
                  <c:v>459</c:v>
                </c:pt>
                <c:pt idx="23">
                  <c:v>2605</c:v>
                </c:pt>
                <c:pt idx="24">
                  <c:v>242</c:v>
                </c:pt>
                <c:pt idx="25">
                  <c:v>2960</c:v>
                </c:pt>
                <c:pt idx="26">
                  <c:v>2191</c:v>
                </c:pt>
                <c:pt idx="27">
                  <c:v>2117</c:v>
                </c:pt>
                <c:pt idx="28">
                  <c:v>1046</c:v>
                </c:pt>
                <c:pt idx="29">
                  <c:v>5970</c:v>
                </c:pt>
                <c:pt idx="30">
                  <c:v>3308</c:v>
                </c:pt>
                <c:pt idx="31">
                  <c:v>818</c:v>
                </c:pt>
                <c:pt idx="32">
                  <c:v>5492</c:v>
                </c:pt>
                <c:pt idx="33">
                  <c:v>6526</c:v>
                </c:pt>
                <c:pt idx="34">
                  <c:v>1003</c:v>
                </c:pt>
                <c:pt idx="35">
                  <c:v>3072</c:v>
                </c:pt>
                <c:pt idx="36">
                  <c:v>2648</c:v>
                </c:pt>
                <c:pt idx="37">
                  <c:v>5299</c:v>
                </c:pt>
                <c:pt idx="38">
                  <c:v>3103</c:v>
                </c:pt>
                <c:pt idx="39">
                  <c:v>5816</c:v>
                </c:pt>
                <c:pt idx="40">
                  <c:v>5945</c:v>
                </c:pt>
                <c:pt idx="41">
                  <c:v>1573</c:v>
                </c:pt>
                <c:pt idx="42">
                  <c:v>4818</c:v>
                </c:pt>
                <c:pt idx="43">
                  <c:v>8459</c:v>
                </c:pt>
                <c:pt idx="44">
                  <c:v>2210</c:v>
                </c:pt>
                <c:pt idx="45">
                  <c:v>2307</c:v>
                </c:pt>
                <c:pt idx="46">
                  <c:v>4408</c:v>
                </c:pt>
                <c:pt idx="47">
                  <c:v>7073</c:v>
                </c:pt>
                <c:pt idx="48">
                  <c:v>2743</c:v>
                </c:pt>
                <c:pt idx="49">
                  <c:v>0</c:v>
                </c:pt>
                <c:pt idx="50">
                  <c:v>11557</c:v>
                </c:pt>
                <c:pt idx="51">
                  <c:v>0</c:v>
                </c:pt>
                <c:pt idx="52">
                  <c:v>2151</c:v>
                </c:pt>
                <c:pt idx="53">
                  <c:v>6479</c:v>
                </c:pt>
                <c:pt idx="54">
                  <c:v>3484</c:v>
                </c:pt>
                <c:pt idx="55">
                  <c:v>875</c:v>
                </c:pt>
                <c:pt idx="56">
                  <c:v>1695</c:v>
                </c:pt>
                <c:pt idx="57">
                  <c:v>6273</c:v>
                </c:pt>
                <c:pt idx="58">
                  <c:v>2397</c:v>
                </c:pt>
                <c:pt idx="59">
                  <c:v>843</c:v>
                </c:pt>
                <c:pt idx="60">
                  <c:v>4702</c:v>
                </c:pt>
                <c:pt idx="61">
                  <c:v>1283</c:v>
                </c:pt>
                <c:pt idx="62">
                  <c:v>2196</c:v>
                </c:pt>
                <c:pt idx="63">
                  <c:v>3583</c:v>
                </c:pt>
                <c:pt idx="64">
                  <c:v>610</c:v>
                </c:pt>
                <c:pt idx="65">
                  <c:v>85</c:v>
                </c:pt>
                <c:pt idx="66">
                  <c:v>345</c:v>
                </c:pt>
                <c:pt idx="67">
                  <c:v>4518</c:v>
                </c:pt>
                <c:pt idx="68">
                  <c:v>445</c:v>
                </c:pt>
                <c:pt idx="69">
                  <c:v>259</c:v>
                </c:pt>
                <c:pt idx="70">
                  <c:v>1858</c:v>
                </c:pt>
                <c:pt idx="71">
                  <c:v>1268</c:v>
                </c:pt>
                <c:pt idx="72">
                  <c:v>446</c:v>
                </c:pt>
                <c:pt idx="73">
                  <c:v>1242</c:v>
                </c:pt>
                <c:pt idx="74">
                  <c:v>55</c:v>
                </c:pt>
                <c:pt idx="75">
                  <c:v>954</c:v>
                </c:pt>
                <c:pt idx="76">
                  <c:v>125</c:v>
                </c:pt>
                <c:pt idx="77">
                  <c:v>782</c:v>
                </c:pt>
                <c:pt idx="78">
                  <c:v>151</c:v>
                </c:pt>
                <c:pt idx="79">
                  <c:v>530</c:v>
                </c:pt>
                <c:pt idx="80">
                  <c:v>456</c:v>
                </c:pt>
                <c:pt idx="81">
                  <c:v>54</c:v>
                </c:pt>
                <c:pt idx="82">
                  <c:v>12</c:v>
                </c:pt>
                <c:pt idx="83">
                  <c:v>564</c:v>
                </c:pt>
                <c:pt idx="84">
                  <c:v>9</c:v>
                </c:pt>
                <c:pt idx="85">
                  <c:v>2</c:v>
                </c:pt>
                <c:pt idx="86">
                  <c:v>16</c:v>
                </c:pt>
                <c:pt idx="87">
                  <c:v>102</c:v>
                </c:pt>
                <c:pt idx="88">
                  <c:v>120</c:v>
                </c:pt>
                <c:pt idx="89">
                  <c:v>3</c:v>
                </c:pt>
                <c:pt idx="90">
                  <c:v>41</c:v>
                </c:pt>
                <c:pt idx="91">
                  <c:v>1</c:v>
                </c:pt>
                <c:pt idx="92">
                  <c:v>39</c:v>
                </c:pt>
                <c:pt idx="93">
                  <c:v>10</c:v>
                </c:pt>
                <c:pt idx="94">
                  <c:v>1</c:v>
                </c:pt>
                <c:pt idx="95">
                  <c:v>0</c:v>
                </c:pt>
                <c:pt idx="96">
                  <c:v>7</c:v>
                </c:pt>
                <c:pt idx="97">
                  <c:v>2</c:v>
                </c:pt>
                <c:pt idx="98">
                  <c:v>0</c:v>
                </c:pt>
                <c:pt idx="99">
                  <c:v>0</c:v>
                </c:pt>
                <c:pt idx="100">
                  <c:v>1</c:v>
                </c:pt>
              </c:numCache>
            </c:numRef>
          </c:val>
        </c:ser>
        <c:dLbls>
          <c:showLegendKey val="0"/>
          <c:showVal val="0"/>
          <c:showCatName val="0"/>
          <c:showSerName val="0"/>
          <c:showPercent val="0"/>
          <c:showBubbleSize val="0"/>
        </c:dLbls>
        <c:gapWidth val="113"/>
        <c:overlap val="26"/>
        <c:axId val="88410368"/>
        <c:axId val="88453120"/>
      </c:barChart>
      <c:dateAx>
        <c:axId val="88410368"/>
        <c:scaling>
          <c:orientation val="minMax"/>
        </c:scaling>
        <c:delete val="0"/>
        <c:axPos val="b"/>
        <c:numFmt formatCode="General" sourceLinked="1"/>
        <c:majorTickMark val="out"/>
        <c:minorTickMark val="none"/>
        <c:tickLblPos val="nextTo"/>
        <c:txPr>
          <a:bodyPr/>
          <a:lstStyle/>
          <a:p>
            <a:pPr>
              <a:defRPr lang="id-ID"/>
            </a:pPr>
            <a:endParaRPr lang="id-ID"/>
          </a:p>
        </c:txPr>
        <c:crossAx val="88453120"/>
        <c:crosses val="autoZero"/>
        <c:auto val="0"/>
        <c:lblOffset val="100"/>
        <c:baseTimeUnit val="days"/>
      </c:dateAx>
      <c:valAx>
        <c:axId val="88453120"/>
        <c:scaling>
          <c:orientation val="minMax"/>
        </c:scaling>
        <c:delete val="0"/>
        <c:axPos val="l"/>
        <c:numFmt formatCode="General" sourceLinked="1"/>
        <c:majorTickMark val="out"/>
        <c:minorTickMark val="none"/>
        <c:tickLblPos val="nextTo"/>
        <c:txPr>
          <a:bodyPr/>
          <a:lstStyle/>
          <a:p>
            <a:pPr>
              <a:defRPr lang="id-ID"/>
            </a:pPr>
            <a:endParaRPr lang="id-ID"/>
          </a:p>
        </c:txPr>
        <c:crossAx val="88410368"/>
        <c:crosses val="autoZero"/>
        <c:crossBetween val="midCat"/>
      </c:valAx>
      <c:spPr>
        <a:noFill/>
        <a:ln w="25400">
          <a:noFill/>
        </a:ln>
      </c:spPr>
    </c:plotArea>
    <c:plotVisOnly val="1"/>
    <c:dispBlanksAs val="gap"/>
    <c:showDLblsOverMax val="0"/>
  </c:chart>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xMode val="edge"/>
          <c:yMode val="edge"/>
          <c:x val="3.5882207099619402E-2"/>
          <c:y val="4.3612019219806931E-2"/>
          <c:w val="0.96371652078195635"/>
          <c:h val="0.84161671180279896"/>
        </c:manualLayout>
      </c:layout>
      <c:barChart>
        <c:barDir val="col"/>
        <c:grouping val="stacked"/>
        <c:varyColors val="0"/>
        <c:ser>
          <c:idx val="0"/>
          <c:order val="0"/>
          <c:tx>
            <c:v>Ages 7 to 8</c:v>
          </c:tx>
          <c:spPr>
            <a:solidFill>
              <a:srgbClr val="7F7F7F"/>
            </a:solidFill>
            <a:ln w="12701">
              <a:solidFill>
                <a:srgbClr val="000000"/>
              </a:solidFill>
              <a:prstDash val="solid"/>
              <a:round/>
            </a:ln>
          </c:spPr>
          <c:invertIfNegative val="0"/>
          <c:dPt>
            <c:idx val="27"/>
            <c:invertIfNegative val="0"/>
            <c:bubble3D val="0"/>
            <c:spPr>
              <a:solidFill>
                <a:srgbClr val="632523"/>
              </a:solidFill>
              <a:ln w="12701">
                <a:solidFill>
                  <a:srgbClr val="000000"/>
                </a:solidFill>
                <a:prstDash val="solid"/>
                <a:round/>
              </a:ln>
            </c:spPr>
          </c:dPt>
          <c:cat>
            <c:strLit>
              <c:ptCount val="35"/>
              <c:pt idx="0">
                <c:v>Chile</c:v>
              </c:pt>
              <c:pt idx="1">
                <c:v>Australia</c:v>
              </c:pt>
              <c:pt idx="2">
                <c:v>Israel</c:v>
              </c:pt>
              <c:pt idx="3">
                <c:v>Belgium (Fr.)3</c:v>
              </c:pt>
              <c:pt idx="4">
                <c:v>Netherlands</c:v>
              </c:pt>
              <c:pt idx="5">
                <c:v>Italy</c:v>
              </c:pt>
              <c:pt idx="6">
                <c:v>Spain</c:v>
              </c:pt>
              <c:pt idx="7">
                <c:v>Mexico</c:v>
              </c:pt>
              <c:pt idx="8">
                <c:v>France</c:v>
              </c:pt>
              <c:pt idx="9">
                <c:v>Canada</c:v>
              </c:pt>
              <c:pt idx="10">
                <c:v>Ireland</c:v>
              </c:pt>
              <c:pt idx="11">
                <c:v>Luxembourg</c:v>
              </c:pt>
              <c:pt idx="12">
                <c:v>Portugal</c:v>
              </c:pt>
              <c:pt idx="13">
                <c:v>England</c:v>
              </c:pt>
              <c:pt idx="14">
                <c:v>Iceland</c:v>
              </c:pt>
              <c:pt idx="15">
                <c:v>Belgium (Fl.)</c:v>
              </c:pt>
              <c:pt idx="16">
                <c:v>Turkey</c:v>
              </c:pt>
              <c:pt idx="17">
                <c:v>OECD average</c:v>
              </c:pt>
              <c:pt idx="18">
                <c:v>Austria</c:v>
              </c:pt>
              <c:pt idx="19">
                <c:v>Denmark</c:v>
              </c:pt>
              <c:pt idx="20">
                <c:v>Japan</c:v>
              </c:pt>
              <c:pt idx="21">
                <c:v>Slovak Republic</c:v>
              </c:pt>
              <c:pt idx="22">
                <c:v>Germany</c:v>
              </c:pt>
              <c:pt idx="23">
                <c:v>Greece</c:v>
              </c:pt>
              <c:pt idx="24">
                <c:v>Norway</c:v>
              </c:pt>
              <c:pt idx="25">
                <c:v>Poland</c:v>
              </c:pt>
              <c:pt idx="26">
                <c:v>Hungary</c:v>
              </c:pt>
              <c:pt idx="27">
                <c:v>Indonesia</c:v>
              </c:pt>
              <c:pt idx="28">
                <c:v>Sweden2</c:v>
              </c:pt>
              <c:pt idx="29">
                <c:v>Korea</c:v>
              </c:pt>
              <c:pt idx="30">
                <c:v>Czech Republic1</c:v>
              </c:pt>
              <c:pt idx="31">
                <c:v>Slovenia</c:v>
              </c:pt>
              <c:pt idx="32">
                <c:v>Russian Federation</c:v>
              </c:pt>
              <c:pt idx="33">
                <c:v>Finland</c:v>
              </c:pt>
              <c:pt idx="34">
                <c:v>Estonia</c:v>
              </c:pt>
            </c:strLit>
          </c:cat>
          <c:val>
            <c:numLit>
              <c:formatCode>General</c:formatCode>
              <c:ptCount val="35"/>
              <c:pt idx="0">
                <c:v>2166</c:v>
              </c:pt>
              <c:pt idx="1">
                <c:v>1963.1514892577977</c:v>
              </c:pt>
              <c:pt idx="2">
                <c:v>1828.6930139999918</c:v>
              </c:pt>
              <c:pt idx="3">
                <c:v>1860</c:v>
              </c:pt>
              <c:pt idx="4">
                <c:v>1880</c:v>
              </c:pt>
              <c:pt idx="5">
                <c:v>1782</c:v>
              </c:pt>
              <c:pt idx="6">
                <c:v>1750</c:v>
              </c:pt>
              <c:pt idx="7">
                <c:v>1600</c:v>
              </c:pt>
              <c:pt idx="8">
                <c:v>1694.4</c:v>
              </c:pt>
              <c:pt idx="9">
                <c:v>1833.877495475085</c:v>
              </c:pt>
              <c:pt idx="10">
                <c:v>1830</c:v>
              </c:pt>
              <c:pt idx="11">
                <c:v>1848</c:v>
              </c:pt>
              <c:pt idx="12">
                <c:v>1799.2</c:v>
              </c:pt>
              <c:pt idx="13">
                <c:v>1786</c:v>
              </c:pt>
              <c:pt idx="14">
                <c:v>1600</c:v>
              </c:pt>
              <c:pt idx="15">
                <c:v>1670.6666666666661</c:v>
              </c:pt>
              <c:pt idx="16">
                <c:v>1728</c:v>
              </c:pt>
              <c:pt idx="17">
                <c:v>1580.4097114350561</c:v>
              </c:pt>
              <c:pt idx="18">
                <c:v>1470</c:v>
              </c:pt>
              <c:pt idx="19">
                <c:v>1402.5</c:v>
              </c:pt>
              <c:pt idx="20">
                <c:v>1470.3</c:v>
              </c:pt>
              <c:pt idx="21">
                <c:v>1417.5</c:v>
              </c:pt>
              <c:pt idx="22">
                <c:v>1282.5365894111123</c:v>
              </c:pt>
              <c:pt idx="23">
                <c:v>1439.9993999999999</c:v>
              </c:pt>
              <c:pt idx="24">
                <c:v>1402</c:v>
              </c:pt>
              <c:pt idx="25">
                <c:v>1311.3</c:v>
              </c:pt>
              <c:pt idx="26">
                <c:v>1227.75</c:v>
              </c:pt>
              <c:pt idx="27">
                <c:v>927.5</c:v>
              </c:pt>
              <c:pt idx="28">
                <c:v>1481.1111111111109</c:v>
              </c:pt>
              <c:pt idx="29">
                <c:v>1224</c:v>
              </c:pt>
              <c:pt idx="30">
                <c:v>1175.9250000000011</c:v>
              </c:pt>
              <c:pt idx="31">
                <c:v>1241.25</c:v>
              </c:pt>
              <c:pt idx="32">
                <c:v>986.40833333333353</c:v>
              </c:pt>
              <c:pt idx="33">
                <c:v>1216.95</c:v>
              </c:pt>
              <c:pt idx="34">
                <c:v>1190</c:v>
              </c:pt>
            </c:numLit>
          </c:val>
        </c:ser>
        <c:ser>
          <c:idx val="1"/>
          <c:order val="1"/>
          <c:tx>
            <c:v>Ages 9 to 11</c:v>
          </c:tx>
          <c:spPr>
            <a:solidFill>
              <a:srgbClr val="C6D9F1"/>
            </a:solidFill>
            <a:ln w="12701">
              <a:solidFill>
                <a:srgbClr val="000000"/>
              </a:solidFill>
              <a:prstDash val="solid"/>
              <a:round/>
            </a:ln>
          </c:spPr>
          <c:invertIfNegative val="0"/>
          <c:dPt>
            <c:idx val="27"/>
            <c:invertIfNegative val="0"/>
            <c:bubble3D val="0"/>
            <c:spPr>
              <a:solidFill>
                <a:srgbClr val="E6B9B8"/>
              </a:solidFill>
              <a:ln w="12701">
                <a:solidFill>
                  <a:srgbClr val="000000"/>
                </a:solidFill>
                <a:prstDash val="solid"/>
                <a:round/>
              </a:ln>
            </c:spPr>
          </c:dPt>
          <c:cat>
            <c:strLit>
              <c:ptCount val="35"/>
              <c:pt idx="0">
                <c:v>Chile</c:v>
              </c:pt>
              <c:pt idx="1">
                <c:v>Australia</c:v>
              </c:pt>
              <c:pt idx="2">
                <c:v>Israel</c:v>
              </c:pt>
              <c:pt idx="3">
                <c:v>Belgium (Fr.)3</c:v>
              </c:pt>
              <c:pt idx="4">
                <c:v>Netherlands</c:v>
              </c:pt>
              <c:pt idx="5">
                <c:v>Italy</c:v>
              </c:pt>
              <c:pt idx="6">
                <c:v>Spain</c:v>
              </c:pt>
              <c:pt idx="7">
                <c:v>Mexico</c:v>
              </c:pt>
              <c:pt idx="8">
                <c:v>France</c:v>
              </c:pt>
              <c:pt idx="9">
                <c:v>Canada</c:v>
              </c:pt>
              <c:pt idx="10">
                <c:v>Ireland</c:v>
              </c:pt>
              <c:pt idx="11">
                <c:v>Luxembourg</c:v>
              </c:pt>
              <c:pt idx="12">
                <c:v>Portugal</c:v>
              </c:pt>
              <c:pt idx="13">
                <c:v>England</c:v>
              </c:pt>
              <c:pt idx="14">
                <c:v>Iceland</c:v>
              </c:pt>
              <c:pt idx="15">
                <c:v>Belgium (Fl.)</c:v>
              </c:pt>
              <c:pt idx="16">
                <c:v>Turkey</c:v>
              </c:pt>
              <c:pt idx="17">
                <c:v>OECD average</c:v>
              </c:pt>
              <c:pt idx="18">
                <c:v>Austria</c:v>
              </c:pt>
              <c:pt idx="19">
                <c:v>Denmark</c:v>
              </c:pt>
              <c:pt idx="20">
                <c:v>Japan</c:v>
              </c:pt>
              <c:pt idx="21">
                <c:v>Slovak Republic</c:v>
              </c:pt>
              <c:pt idx="22">
                <c:v>Germany</c:v>
              </c:pt>
              <c:pt idx="23">
                <c:v>Greece</c:v>
              </c:pt>
              <c:pt idx="24">
                <c:v>Norway</c:v>
              </c:pt>
              <c:pt idx="25">
                <c:v>Poland</c:v>
              </c:pt>
              <c:pt idx="26">
                <c:v>Hungary</c:v>
              </c:pt>
              <c:pt idx="27">
                <c:v>Indonesia</c:v>
              </c:pt>
              <c:pt idx="28">
                <c:v>Sweden2</c:v>
              </c:pt>
              <c:pt idx="29">
                <c:v>Korea</c:v>
              </c:pt>
              <c:pt idx="30">
                <c:v>Czech Republic1</c:v>
              </c:pt>
              <c:pt idx="31">
                <c:v>Slovenia</c:v>
              </c:pt>
              <c:pt idx="32">
                <c:v>Russian Federation</c:v>
              </c:pt>
              <c:pt idx="33">
                <c:v>Finland</c:v>
              </c:pt>
              <c:pt idx="34">
                <c:v>Estonia</c:v>
              </c:pt>
            </c:strLit>
          </c:cat>
          <c:val>
            <c:numLit>
              <c:formatCode>General</c:formatCode>
              <c:ptCount val="35"/>
              <c:pt idx="0">
                <c:v>3249</c:v>
              </c:pt>
              <c:pt idx="1">
                <c:v>2951.4505920410334</c:v>
              </c:pt>
              <c:pt idx="2">
                <c:v>2970.1575270000012</c:v>
              </c:pt>
              <c:pt idx="3">
                <c:v>2790</c:v>
              </c:pt>
              <c:pt idx="4">
                <c:v>2820</c:v>
              </c:pt>
              <c:pt idx="5">
                <c:v>2772</c:v>
              </c:pt>
              <c:pt idx="6">
                <c:v>2625</c:v>
              </c:pt>
              <c:pt idx="7">
                <c:v>2400</c:v>
              </c:pt>
              <c:pt idx="8">
                <c:v>2541.9</c:v>
              </c:pt>
              <c:pt idx="9">
                <c:v>2763.3658738889962</c:v>
              </c:pt>
              <c:pt idx="10">
                <c:v>2745</c:v>
              </c:pt>
              <c:pt idx="11">
                <c:v>2772</c:v>
              </c:pt>
              <c:pt idx="12">
                <c:v>2664.2</c:v>
              </c:pt>
              <c:pt idx="13">
                <c:v>2698</c:v>
              </c:pt>
              <c:pt idx="14">
                <c:v>2666.6666666666333</c:v>
              </c:pt>
              <c:pt idx="15">
                <c:v>2506</c:v>
              </c:pt>
              <c:pt idx="16">
                <c:v>2592</c:v>
              </c:pt>
              <c:pt idx="17">
                <c:v>2514.9426075305064</c:v>
              </c:pt>
              <c:pt idx="18">
                <c:v>2432.8697226625709</c:v>
              </c:pt>
              <c:pt idx="19">
                <c:v>2437.5</c:v>
              </c:pt>
              <c:pt idx="20">
                <c:v>2401.1999999999998</c:v>
              </c:pt>
              <c:pt idx="21">
                <c:v>2381.4</c:v>
              </c:pt>
              <c:pt idx="22">
                <c:v>2379.2869920497847</c:v>
              </c:pt>
              <c:pt idx="23">
                <c:v>2435.9994000000002</c:v>
              </c:pt>
              <c:pt idx="24">
                <c:v>2318</c:v>
              </c:pt>
              <c:pt idx="25">
                <c:v>2287.8000000000002</c:v>
              </c:pt>
              <c:pt idx="26">
                <c:v>2170.5</c:v>
              </c:pt>
              <c:pt idx="27">
                <c:v>2240</c:v>
              </c:pt>
              <c:pt idx="28">
                <c:v>2221.6666666666342</c:v>
              </c:pt>
              <c:pt idx="29">
                <c:v>2108</c:v>
              </c:pt>
              <c:pt idx="30">
                <c:v>2116.8000000000002</c:v>
              </c:pt>
              <c:pt idx="31">
                <c:v>2163.75</c:v>
              </c:pt>
              <c:pt idx="32">
                <c:v>2212.0500000000002</c:v>
              </c:pt>
              <c:pt idx="33">
                <c:v>2049.15</c:v>
              </c:pt>
              <c:pt idx="34">
                <c:v>2047.5</c:v>
              </c:pt>
            </c:numLit>
          </c:val>
        </c:ser>
        <c:ser>
          <c:idx val="2"/>
          <c:order val="2"/>
          <c:tx>
            <c:v>Ages 12 to 14</c:v>
          </c:tx>
          <c:spPr>
            <a:solidFill>
              <a:srgbClr val="558ED5"/>
            </a:solidFill>
            <a:ln w="12701">
              <a:solidFill>
                <a:srgbClr val="000000"/>
              </a:solidFill>
              <a:prstDash val="solid"/>
              <a:round/>
            </a:ln>
          </c:spPr>
          <c:invertIfNegative val="0"/>
          <c:dPt>
            <c:idx val="27"/>
            <c:invertIfNegative val="0"/>
            <c:bubble3D val="0"/>
            <c:spPr>
              <a:solidFill>
                <a:srgbClr val="953735"/>
              </a:solidFill>
              <a:ln w="12701">
                <a:solidFill>
                  <a:srgbClr val="000000"/>
                </a:solidFill>
                <a:prstDash val="solid"/>
                <a:round/>
              </a:ln>
            </c:spPr>
          </c:dPt>
          <c:cat>
            <c:strLit>
              <c:ptCount val="35"/>
              <c:pt idx="0">
                <c:v>Chile</c:v>
              </c:pt>
              <c:pt idx="1">
                <c:v>Australia</c:v>
              </c:pt>
              <c:pt idx="2">
                <c:v>Israel</c:v>
              </c:pt>
              <c:pt idx="3">
                <c:v>Belgium (Fr.)3</c:v>
              </c:pt>
              <c:pt idx="4">
                <c:v>Netherlands</c:v>
              </c:pt>
              <c:pt idx="5">
                <c:v>Italy</c:v>
              </c:pt>
              <c:pt idx="6">
                <c:v>Spain</c:v>
              </c:pt>
              <c:pt idx="7">
                <c:v>Mexico</c:v>
              </c:pt>
              <c:pt idx="8">
                <c:v>France</c:v>
              </c:pt>
              <c:pt idx="9">
                <c:v>Canada</c:v>
              </c:pt>
              <c:pt idx="10">
                <c:v>Ireland</c:v>
              </c:pt>
              <c:pt idx="11">
                <c:v>Luxembourg</c:v>
              </c:pt>
              <c:pt idx="12">
                <c:v>Portugal</c:v>
              </c:pt>
              <c:pt idx="13">
                <c:v>England</c:v>
              </c:pt>
              <c:pt idx="14">
                <c:v>Iceland</c:v>
              </c:pt>
              <c:pt idx="15">
                <c:v>Belgium (Fl.)</c:v>
              </c:pt>
              <c:pt idx="16">
                <c:v>Turkey</c:v>
              </c:pt>
              <c:pt idx="17">
                <c:v>OECD average</c:v>
              </c:pt>
              <c:pt idx="18">
                <c:v>Austria</c:v>
              </c:pt>
              <c:pt idx="19">
                <c:v>Denmark</c:v>
              </c:pt>
              <c:pt idx="20">
                <c:v>Japan</c:v>
              </c:pt>
              <c:pt idx="21">
                <c:v>Slovak Republic</c:v>
              </c:pt>
              <c:pt idx="22">
                <c:v>Germany</c:v>
              </c:pt>
              <c:pt idx="23">
                <c:v>Greece</c:v>
              </c:pt>
              <c:pt idx="24">
                <c:v>Norway</c:v>
              </c:pt>
              <c:pt idx="25">
                <c:v>Poland</c:v>
              </c:pt>
              <c:pt idx="26">
                <c:v>Hungary</c:v>
              </c:pt>
              <c:pt idx="27">
                <c:v>Indonesia</c:v>
              </c:pt>
              <c:pt idx="28">
                <c:v>Sweden2</c:v>
              </c:pt>
              <c:pt idx="29">
                <c:v>Korea</c:v>
              </c:pt>
              <c:pt idx="30">
                <c:v>Czech Republic1</c:v>
              </c:pt>
              <c:pt idx="31">
                <c:v>Slovenia</c:v>
              </c:pt>
              <c:pt idx="32">
                <c:v>Russian Federation</c:v>
              </c:pt>
              <c:pt idx="33">
                <c:v>Finland</c:v>
              </c:pt>
              <c:pt idx="34">
                <c:v>Estonia</c:v>
              </c:pt>
            </c:strLit>
          </c:cat>
          <c:val>
            <c:numLit>
              <c:formatCode>General</c:formatCode>
              <c:ptCount val="35"/>
              <c:pt idx="0">
                <c:v>3249</c:v>
              </c:pt>
              <c:pt idx="1">
                <c:v>2990.1121215820312</c:v>
              </c:pt>
              <c:pt idx="2">
                <c:v>2942.5047166666668</c:v>
              </c:pt>
              <c:pt idx="3">
                <c:v>3060</c:v>
              </c:pt>
              <c:pt idx="4">
                <c:v>3000</c:v>
              </c:pt>
              <c:pt idx="5">
                <c:v>3069</c:v>
              </c:pt>
              <c:pt idx="6">
                <c:v>3150</c:v>
              </c:pt>
              <c:pt idx="7">
                <c:v>3500</c:v>
              </c:pt>
              <c:pt idx="8">
                <c:v>3195.25</c:v>
              </c:pt>
              <c:pt idx="9">
                <c:v>2766.3124766769347</c:v>
              </c:pt>
              <c:pt idx="10">
                <c:v>2785.6666666666333</c:v>
              </c:pt>
              <c:pt idx="11">
                <c:v>2724</c:v>
              </c:pt>
              <c:pt idx="12">
                <c:v>2802.599999999999</c:v>
              </c:pt>
              <c:pt idx="13">
                <c:v>2774</c:v>
              </c:pt>
              <c:pt idx="14">
                <c:v>2906.6666666666342</c:v>
              </c:pt>
              <c:pt idx="15">
                <c:v>2880</c:v>
              </c:pt>
              <c:pt idx="16">
                <c:v>2592</c:v>
              </c:pt>
              <c:pt idx="17">
                <c:v>2766.9997935143169</c:v>
              </c:pt>
              <c:pt idx="18">
                <c:v>2875.5067938233301</c:v>
              </c:pt>
              <c:pt idx="19">
                <c:v>2700</c:v>
              </c:pt>
              <c:pt idx="20">
                <c:v>2630.5833333333608</c:v>
              </c:pt>
              <c:pt idx="21">
                <c:v>2551.5</c:v>
              </c:pt>
              <c:pt idx="22">
                <c:v>2660.148950375275</c:v>
              </c:pt>
              <c:pt idx="23">
                <c:v>2387</c:v>
              </c:pt>
              <c:pt idx="24">
                <c:v>2508</c:v>
              </c:pt>
              <c:pt idx="25">
                <c:v>2460.375000000015</c:v>
              </c:pt>
              <c:pt idx="26">
                <c:v>2655.9</c:v>
              </c:pt>
              <c:pt idx="27">
                <c:v>2833.3333333333794</c:v>
              </c:pt>
              <c:pt idx="28">
                <c:v>2221.6666666666342</c:v>
              </c:pt>
              <c:pt idx="29">
                <c:v>2575.5</c:v>
              </c:pt>
              <c:pt idx="30">
                <c:v>2587.1999999999998</c:v>
              </c:pt>
              <c:pt idx="31">
                <c:v>2450.625</c:v>
              </c:pt>
              <c:pt idx="32">
                <c:v>2636.4</c:v>
              </c:pt>
              <c:pt idx="33">
                <c:v>2486.625</c:v>
              </c:pt>
              <c:pt idx="34">
                <c:v>2406.25</c:v>
              </c:pt>
            </c:numLit>
          </c:val>
        </c:ser>
        <c:dLbls>
          <c:showLegendKey val="0"/>
          <c:showVal val="0"/>
          <c:showCatName val="0"/>
          <c:showSerName val="0"/>
          <c:showPercent val="0"/>
          <c:showBubbleSize val="0"/>
        </c:dLbls>
        <c:gapWidth val="150"/>
        <c:overlap val="100"/>
        <c:axId val="88902656"/>
        <c:axId val="88900736"/>
      </c:barChart>
      <c:valAx>
        <c:axId val="88900736"/>
        <c:scaling>
          <c:orientation val="minMax"/>
        </c:scaling>
        <c:delete val="0"/>
        <c:axPos val="l"/>
        <c:majorGridlines>
          <c:spPr>
            <a:ln w="3172">
              <a:solidFill>
                <a:srgbClr val="969696"/>
              </a:solidFill>
              <a:custDash>
                <a:ds d="100000" sp="100000"/>
              </a:custDash>
              <a:round/>
            </a:ln>
          </c:spPr>
        </c:majorGridlines>
        <c:title>
          <c:tx>
            <c:rich>
              <a:bodyPr lIns="0" tIns="0" rIns="0" bIns="0"/>
              <a:lstStyle/>
              <a:p>
                <a:pPr marL="0" marR="0" indent="0" algn="ctr" defTabSz="914400" fontAlgn="auto" hangingPunct="1">
                  <a:lnSpc>
                    <a:spcPct val="100000"/>
                  </a:lnSpc>
                  <a:spcBef>
                    <a:spcPts val="0"/>
                  </a:spcBef>
                  <a:spcAft>
                    <a:spcPts val="0"/>
                  </a:spcAft>
                  <a:tabLst/>
                  <a:defRPr lang="en-US" sz="1400" b="0" i="0" u="none" strike="noStrike" kern="1200" baseline="0">
                    <a:solidFill>
                      <a:srgbClr val="000000"/>
                    </a:solidFill>
                    <a:latin typeface="Arial"/>
                    <a:ea typeface="Arial"/>
                    <a:cs typeface="Arial"/>
                  </a:defRPr>
                </a:pPr>
                <a:r>
                  <a:rPr lang="en-US" sz="1400" b="0" i="0" u="none" strike="noStrike" kern="1200" cap="none" spc="0" baseline="0">
                    <a:solidFill>
                      <a:srgbClr val="000000"/>
                    </a:solidFill>
                    <a:uFillTx/>
                    <a:latin typeface="Arial"/>
                    <a:ea typeface="Arial"/>
                    <a:cs typeface="Arial"/>
                  </a:rPr>
                  <a:t>Total number of intended instruction hours</a:t>
                </a:r>
              </a:p>
            </c:rich>
          </c:tx>
          <c:layout>
            <c:manualLayout>
              <c:xMode val="edge"/>
              <c:yMode val="edge"/>
              <c:x val="0"/>
              <c:y val="4.275047108736682E-2"/>
            </c:manualLayout>
          </c:layout>
          <c:overlay val="0"/>
          <c:spPr>
            <a:noFill/>
            <a:ln>
              <a:noFill/>
            </a:ln>
          </c:spPr>
        </c:title>
        <c:numFmt formatCode="#&quot; &quot;##0" sourceLinked="0"/>
        <c:majorTickMark val="out"/>
        <c:minorTickMark val="none"/>
        <c:tickLblPos val="nextTo"/>
        <c:spPr>
          <a:noFill/>
          <a:ln w="3172">
            <a:solidFill>
              <a:srgbClr val="000000"/>
            </a:solidFill>
            <a:prstDash val="solid"/>
            <a:round/>
          </a:ln>
        </c:spPr>
        <c:txPr>
          <a:bodyPr lIns="0" tIns="0" rIns="0" bIns="0"/>
          <a:lstStyle/>
          <a:p>
            <a:pPr marL="0" marR="0" indent="0" algn="ctr" defTabSz="914400" fontAlgn="auto" hangingPunct="1">
              <a:lnSpc>
                <a:spcPct val="100000"/>
              </a:lnSpc>
              <a:spcBef>
                <a:spcPts val="0"/>
              </a:spcBef>
              <a:spcAft>
                <a:spcPts val="0"/>
              </a:spcAft>
              <a:tabLst/>
              <a:defRPr lang="en-US" sz="1400" b="0" i="0" u="none" strike="noStrike" kern="1200" baseline="0">
                <a:solidFill>
                  <a:srgbClr val="000000"/>
                </a:solidFill>
                <a:latin typeface="Arial"/>
                <a:ea typeface="Arial"/>
                <a:cs typeface="Arial"/>
              </a:defRPr>
            </a:pPr>
            <a:endParaRPr lang="id-ID"/>
          </a:p>
        </c:txPr>
        <c:crossAx val="88902656"/>
        <c:crosses val="autoZero"/>
        <c:crossBetween val="between"/>
      </c:valAx>
      <c:catAx>
        <c:axId val="88902656"/>
        <c:scaling>
          <c:orientation val="minMax"/>
        </c:scaling>
        <c:delete val="0"/>
        <c:axPos val="b"/>
        <c:numFmt formatCode="General" sourceLinked="0"/>
        <c:majorTickMark val="out"/>
        <c:minorTickMark val="none"/>
        <c:tickLblPos val="nextTo"/>
        <c:spPr>
          <a:noFill/>
          <a:ln w="3172">
            <a:solidFill>
              <a:srgbClr val="000000"/>
            </a:solidFill>
            <a:prstDash val="solid"/>
            <a:round/>
          </a:ln>
        </c:spPr>
        <c:txPr>
          <a:bodyPr lIns="0" tIns="0" rIns="0" bIns="0"/>
          <a:lstStyle/>
          <a:p>
            <a:pPr marL="0" marR="0" indent="0" algn="ctr" defTabSz="914400" fontAlgn="auto" hangingPunct="1">
              <a:lnSpc>
                <a:spcPct val="100000"/>
              </a:lnSpc>
              <a:spcBef>
                <a:spcPts val="0"/>
              </a:spcBef>
              <a:spcAft>
                <a:spcPts val="0"/>
              </a:spcAft>
              <a:tabLst/>
              <a:defRPr lang="en-US" sz="1400" b="0" i="0" u="none" strike="noStrike" kern="1200" baseline="0">
                <a:solidFill>
                  <a:srgbClr val="000000"/>
                </a:solidFill>
                <a:latin typeface="Arial"/>
                <a:ea typeface="Arial"/>
                <a:cs typeface="Arial"/>
              </a:defRPr>
            </a:pPr>
            <a:endParaRPr lang="id-ID"/>
          </a:p>
        </c:txPr>
        <c:crossAx val="88900736"/>
        <c:crosses val="autoZero"/>
        <c:auto val="1"/>
        <c:lblAlgn val="ctr"/>
        <c:lblOffset val="100"/>
        <c:tickLblSkip val="1"/>
        <c:tickMarkSkip val="1"/>
        <c:noMultiLvlLbl val="0"/>
      </c:catAx>
      <c:spPr>
        <a:noFill/>
        <a:ln w="3172">
          <a:solidFill>
            <a:srgbClr val="969696"/>
          </a:solidFill>
          <a:prstDash val="solid"/>
        </a:ln>
      </c:spPr>
    </c:plotArea>
    <c:legend>
      <c:legendPos val="r"/>
      <c:layout>
        <c:manualLayout>
          <c:xMode val="edge"/>
          <c:yMode val="edge"/>
          <c:x val="0.23208519365442931"/>
          <c:y val="1.412220433618552E-2"/>
        </c:manualLayout>
      </c:layout>
      <c:overlay val="0"/>
      <c:spPr>
        <a:noFill/>
        <a:ln>
          <a:noFill/>
        </a:ln>
      </c:spPr>
      <c:txPr>
        <a:bodyPr lIns="0" tIns="0" rIns="0" bIns="0"/>
        <a:lstStyle/>
        <a:p>
          <a:pPr marL="0" marR="0" indent="0" defTabSz="914400" fontAlgn="auto" hangingPunct="1">
            <a:lnSpc>
              <a:spcPct val="100000"/>
            </a:lnSpc>
            <a:spcBef>
              <a:spcPts val="0"/>
            </a:spcBef>
            <a:spcAft>
              <a:spcPts val="0"/>
            </a:spcAft>
            <a:tabLst/>
            <a:defRPr lang="en-US" sz="1400" b="0" i="0" u="none" strike="noStrike" kern="1200" baseline="0">
              <a:solidFill>
                <a:srgbClr val="000000"/>
              </a:solidFill>
              <a:latin typeface="Arial"/>
              <a:ea typeface="Arial"/>
              <a:cs typeface="Arial"/>
            </a:defRPr>
          </a:pPr>
          <a:endParaRPr lang="id-ID"/>
        </a:p>
      </c:txPr>
    </c:legend>
    <c:plotVisOnly val="1"/>
    <c:dispBlanksAs val="gap"/>
    <c:showDLblsOverMax val="0"/>
  </c:chart>
  <c:spPr>
    <a:solidFill>
      <a:srgbClr val="FFFFFF"/>
    </a:solidFill>
    <a:ln>
      <a:noFill/>
    </a:ln>
  </c:spPr>
  <c:txPr>
    <a:bodyPr lIns="0" tIns="0" rIns="0" bIns="0"/>
    <a:lstStyle/>
    <a:p>
      <a:pPr marL="0" marR="0" indent="0" algn="ctr" defTabSz="914400" fontAlgn="auto" hangingPunct="1">
        <a:lnSpc>
          <a:spcPct val="100000"/>
        </a:lnSpc>
        <a:spcBef>
          <a:spcPts val="0"/>
        </a:spcBef>
        <a:spcAft>
          <a:spcPts val="0"/>
        </a:spcAft>
        <a:tabLst/>
        <a:defRPr lang="en-US" sz="1400" b="0" i="0" u="none" strike="noStrike" kern="1200" baseline="0">
          <a:solidFill>
            <a:srgbClr val="000000"/>
          </a:solidFill>
          <a:latin typeface="Arial"/>
          <a:ea typeface="Arial"/>
          <a:cs typeface="Arial"/>
        </a:defRPr>
      </a:pPr>
      <a:endParaRPr lang="id-ID"/>
    </a:p>
  </c:txPr>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437450725880502E-2"/>
          <c:y val="9.1317827446198499E-2"/>
          <c:w val="0.95056254927411798"/>
          <c:h val="0.58017460338050897"/>
        </c:manualLayout>
      </c:layout>
      <c:barChart>
        <c:barDir val="col"/>
        <c:grouping val="percentStacked"/>
        <c:varyColors val="0"/>
        <c:ser>
          <c:idx val="0"/>
          <c:order val="0"/>
          <c:tx>
            <c:strRef>
              <c:f>C_D1.2c!$B$51</c:f>
              <c:strCache>
                <c:ptCount val="1"/>
                <c:pt idx="0">
                  <c:v>Reading, writing and literature</c:v>
                </c:pt>
              </c:strCache>
            </c:strRef>
          </c:tx>
          <c:spPr>
            <a:solidFill>
              <a:srgbClr val="3366FF"/>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C_D1.2c!$B$52:$B$83</c:f>
              <c:numCache>
                <c:formatCode>General</c:formatCode>
                <c:ptCount val="32"/>
                <c:pt idx="0">
                  <c:v>25.84061266004548</c:v>
                </c:pt>
                <c:pt idx="1">
                  <c:v>22.222222222222129</c:v>
                </c:pt>
                <c:pt idx="2">
                  <c:v>20</c:v>
                </c:pt>
                <c:pt idx="3">
                  <c:v>19.316210328589531</c:v>
                </c:pt>
                <c:pt idx="4">
                  <c:v>19.07945149386973</c:v>
                </c:pt>
                <c:pt idx="5">
                  <c:v>18.095238095238091</c:v>
                </c:pt>
                <c:pt idx="6">
                  <c:v>17.841409691629899</c:v>
                </c:pt>
                <c:pt idx="7">
                  <c:v>17.460317460317459</c:v>
                </c:pt>
                <c:pt idx="8">
                  <c:v>17.1875</c:v>
                </c:pt>
                <c:pt idx="9">
                  <c:v>17.00284415966523</c:v>
                </c:pt>
                <c:pt idx="10">
                  <c:v>16.553575423160101</c:v>
                </c:pt>
                <c:pt idx="11">
                  <c:v>16.4274322169058</c:v>
                </c:pt>
                <c:pt idx="12">
                  <c:v>16.365415314897781</c:v>
                </c:pt>
                <c:pt idx="13">
                  <c:v>16.276041666666671</c:v>
                </c:pt>
                <c:pt idx="14">
                  <c:v>16.12903225806452</c:v>
                </c:pt>
                <c:pt idx="15">
                  <c:v>16.091954022988599</c:v>
                </c:pt>
                <c:pt idx="16">
                  <c:v>15.96828836815634</c:v>
                </c:pt>
                <c:pt idx="17">
                  <c:v>15.789473684210501</c:v>
                </c:pt>
                <c:pt idx="18">
                  <c:v>15.38461538461538</c:v>
                </c:pt>
                <c:pt idx="19">
                  <c:v>14.285714285714301</c:v>
                </c:pt>
                <c:pt idx="20">
                  <c:v>14.18181818181813</c:v>
                </c:pt>
                <c:pt idx="21">
                  <c:v>13.76146788990828</c:v>
                </c:pt>
                <c:pt idx="22">
                  <c:v>13.54166666666667</c:v>
                </c:pt>
                <c:pt idx="23">
                  <c:v>13.402214829455369</c:v>
                </c:pt>
                <c:pt idx="24">
                  <c:v>13.136256432984711</c:v>
                </c:pt>
                <c:pt idx="25">
                  <c:v>12.87128712871287</c:v>
                </c:pt>
                <c:pt idx="26">
                  <c:v>12.84403669724774</c:v>
                </c:pt>
                <c:pt idx="27">
                  <c:v>12.58823529411765</c:v>
                </c:pt>
                <c:pt idx="28">
                  <c:v>12.58111031002163</c:v>
                </c:pt>
                <c:pt idx="29">
                  <c:v>12.440703902065801</c:v>
                </c:pt>
                <c:pt idx="30">
                  <c:v>11.42857142857139</c:v>
                </c:pt>
                <c:pt idx="31">
                  <c:v>11.08752811480343</c:v>
                </c:pt>
              </c:numCache>
            </c:numRef>
          </c:val>
        </c:ser>
        <c:ser>
          <c:idx val="1"/>
          <c:order val="1"/>
          <c:tx>
            <c:strRef>
              <c:f>C_D1.2c!$C$51</c:f>
              <c:strCache>
                <c:ptCount val="1"/>
                <c:pt idx="0">
                  <c:v>Mathematics</c:v>
                </c:pt>
              </c:strCache>
            </c:strRef>
          </c:tx>
          <c:spPr>
            <a:solidFill>
              <a:schemeClr val="bg1">
                <a:lumMod val="75000"/>
              </a:schemeClr>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C_D1.2c!$C$52:$C$83</c:f>
              <c:numCache>
                <c:formatCode>General</c:formatCode>
                <c:ptCount val="32"/>
                <c:pt idx="0">
                  <c:v>11.942084480076581</c:v>
                </c:pt>
                <c:pt idx="1">
                  <c:v>13.33333333333333</c:v>
                </c:pt>
                <c:pt idx="2">
                  <c:v>13.33333333333333</c:v>
                </c:pt>
                <c:pt idx="3">
                  <c:v>14.18052017509368</c:v>
                </c:pt>
                <c:pt idx="4">
                  <c:v>14.863110363286189</c:v>
                </c:pt>
                <c:pt idx="5">
                  <c:v>11.42857142857139</c:v>
                </c:pt>
                <c:pt idx="6">
                  <c:v>14.86784140969163</c:v>
                </c:pt>
                <c:pt idx="7">
                  <c:v>12.698412698412699</c:v>
                </c:pt>
                <c:pt idx="8">
                  <c:v>14.06250000000003</c:v>
                </c:pt>
                <c:pt idx="9">
                  <c:v>13.87099937886172</c:v>
                </c:pt>
                <c:pt idx="10">
                  <c:v>12.41518156737007</c:v>
                </c:pt>
                <c:pt idx="11">
                  <c:v>12.67942583732057</c:v>
                </c:pt>
                <c:pt idx="12">
                  <c:v>14.54245841701427</c:v>
                </c:pt>
                <c:pt idx="13">
                  <c:v>15.364583333333369</c:v>
                </c:pt>
                <c:pt idx="14">
                  <c:v>16.12903225806452</c:v>
                </c:pt>
                <c:pt idx="15">
                  <c:v>16.091954022988599</c:v>
                </c:pt>
                <c:pt idx="16">
                  <c:v>13.39404632730578</c:v>
                </c:pt>
                <c:pt idx="17">
                  <c:v>15.789473684210501</c:v>
                </c:pt>
                <c:pt idx="18">
                  <c:v>14.42307692307692</c:v>
                </c:pt>
                <c:pt idx="19">
                  <c:v>14.285714285714301</c:v>
                </c:pt>
                <c:pt idx="20">
                  <c:v>14.18181818181813</c:v>
                </c:pt>
                <c:pt idx="21">
                  <c:v>13.76146788990828</c:v>
                </c:pt>
                <c:pt idx="22">
                  <c:v>13.02083333333333</c:v>
                </c:pt>
                <c:pt idx="23">
                  <c:v>12.99088425531199</c:v>
                </c:pt>
                <c:pt idx="24">
                  <c:v>14.44243785760635</c:v>
                </c:pt>
                <c:pt idx="25">
                  <c:v>10.89108910891089</c:v>
                </c:pt>
                <c:pt idx="26">
                  <c:v>12.84403669724774</c:v>
                </c:pt>
                <c:pt idx="27">
                  <c:v>12.58823529411765</c:v>
                </c:pt>
                <c:pt idx="28">
                  <c:v>12.14852198990627</c:v>
                </c:pt>
                <c:pt idx="29">
                  <c:v>12.486610558531019</c:v>
                </c:pt>
                <c:pt idx="30">
                  <c:v>11.42857142857139</c:v>
                </c:pt>
                <c:pt idx="31">
                  <c:v>11.08752811480343</c:v>
                </c:pt>
              </c:numCache>
            </c:numRef>
          </c:val>
        </c:ser>
        <c:ser>
          <c:idx val="2"/>
          <c:order val="2"/>
          <c:tx>
            <c:strRef>
              <c:f>C_D1.2c!$D$51</c:f>
              <c:strCache>
                <c:ptCount val="1"/>
                <c:pt idx="0">
                  <c:v>Science</c:v>
                </c:pt>
              </c:strCache>
            </c:strRef>
          </c:tx>
          <c:spPr>
            <a:solidFill>
              <a:srgbClr val="FFFFFF"/>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C_D1.2c!$D$52:$D$83</c:f>
              <c:numCache>
                <c:formatCode>General</c:formatCode>
                <c:ptCount val="32"/>
                <c:pt idx="0">
                  <c:v>7.7049180327868836</c:v>
                </c:pt>
                <c:pt idx="1">
                  <c:v>6.666666666666667</c:v>
                </c:pt>
                <c:pt idx="2">
                  <c:v>14.44444444444445</c:v>
                </c:pt>
                <c:pt idx="3">
                  <c:v>10.21146904646989</c:v>
                </c:pt>
                <c:pt idx="4">
                  <c:v>9.766812230337873</c:v>
                </c:pt>
                <c:pt idx="5">
                  <c:v>9.5238095238095237</c:v>
                </c:pt>
                <c:pt idx="6">
                  <c:v>5.0660792951542</c:v>
                </c:pt>
                <c:pt idx="7">
                  <c:v>11.269841269841271</c:v>
                </c:pt>
                <c:pt idx="8">
                  <c:v>9.3750000000000266</c:v>
                </c:pt>
                <c:pt idx="9">
                  <c:v>12.710451469482489</c:v>
                </c:pt>
                <c:pt idx="10">
                  <c:v>17.91439862799195</c:v>
                </c:pt>
                <c:pt idx="11">
                  <c:v>9.7288676236044331</c:v>
                </c:pt>
                <c:pt idx="12">
                  <c:v>12.7280841787253</c:v>
                </c:pt>
                <c:pt idx="13">
                  <c:v>15.364583333333369</c:v>
                </c:pt>
                <c:pt idx="14">
                  <c:v>12.90322580645161</c:v>
                </c:pt>
                <c:pt idx="15">
                  <c:v>17.241379310344829</c:v>
                </c:pt>
                <c:pt idx="16">
                  <c:v>11.886693960588589</c:v>
                </c:pt>
                <c:pt idx="17">
                  <c:v>10.52631578947366</c:v>
                </c:pt>
                <c:pt idx="18">
                  <c:v>24.038461538461529</c:v>
                </c:pt>
                <c:pt idx="19">
                  <c:v>17.142857142857199</c:v>
                </c:pt>
                <c:pt idx="20">
                  <c:v>17.09090909090909</c:v>
                </c:pt>
                <c:pt idx="21">
                  <c:v>8.2568807339449748</c:v>
                </c:pt>
                <c:pt idx="22">
                  <c:v>6.7708333333333481</c:v>
                </c:pt>
                <c:pt idx="23">
                  <c:v>11.677576820782541</c:v>
                </c:pt>
                <c:pt idx="24">
                  <c:v>13.36075815173859</c:v>
                </c:pt>
                <c:pt idx="25">
                  <c:v>10.89108910891089</c:v>
                </c:pt>
                <c:pt idx="26">
                  <c:v>17.00305810397554</c:v>
                </c:pt>
                <c:pt idx="27">
                  <c:v>11.76470588235294</c:v>
                </c:pt>
                <c:pt idx="28">
                  <c:v>13.04974765681327</c:v>
                </c:pt>
                <c:pt idx="29">
                  <c:v>14.98087222647284</c:v>
                </c:pt>
                <c:pt idx="30">
                  <c:v>12.38095238095238</c:v>
                </c:pt>
                <c:pt idx="31">
                  <c:v>9.9787753033230882</c:v>
                </c:pt>
              </c:numCache>
            </c:numRef>
          </c:val>
        </c:ser>
        <c:ser>
          <c:idx val="3"/>
          <c:order val="3"/>
          <c:tx>
            <c:strRef>
              <c:f>C_D1.2c!$E$51</c:f>
              <c:strCache>
                <c:ptCount val="1"/>
                <c:pt idx="0">
                  <c:v>Modern foreign languages</c:v>
                </c:pt>
              </c:strCache>
            </c:strRef>
          </c:tx>
          <c:spPr>
            <a:solidFill>
              <a:schemeClr val="tx2">
                <a:lumMod val="60000"/>
                <a:lumOff val="40000"/>
              </a:schemeClr>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C_D1.2c!$E$52:$E$83</c:f>
              <c:numCache>
                <c:formatCode>General</c:formatCode>
                <c:ptCount val="32"/>
                <c:pt idx="0">
                  <c:v>6.3946392246021313</c:v>
                </c:pt>
                <c:pt idx="1">
                  <c:v>16.666666666666671</c:v>
                </c:pt>
                <c:pt idx="2">
                  <c:v>17.777777777777779</c:v>
                </c:pt>
                <c:pt idx="3">
                  <c:v>16.688127880259479</c:v>
                </c:pt>
                <c:pt idx="4">
                  <c:v>6.9190697111804909</c:v>
                </c:pt>
                <c:pt idx="5">
                  <c:v>12.38095238095238</c:v>
                </c:pt>
                <c:pt idx="6">
                  <c:v>24.889867841409689</c:v>
                </c:pt>
                <c:pt idx="7">
                  <c:v>10.44444444444445</c:v>
                </c:pt>
                <c:pt idx="8">
                  <c:v>12.5</c:v>
                </c:pt>
                <c:pt idx="9">
                  <c:v>11.755859949655109</c:v>
                </c:pt>
                <c:pt idx="10">
                  <c:v>12.41518156737007</c:v>
                </c:pt>
                <c:pt idx="11">
                  <c:v>15.111642743221701</c:v>
                </c:pt>
                <c:pt idx="12">
                  <c:v>12.122148411349711</c:v>
                </c:pt>
                <c:pt idx="13">
                  <c:v>11.84895833333332</c:v>
                </c:pt>
                <c:pt idx="14">
                  <c:v>9.6774193548387206</c:v>
                </c:pt>
                <c:pt idx="15">
                  <c:v>10.3448275862069</c:v>
                </c:pt>
                <c:pt idx="16">
                  <c:v>12.98956822539162</c:v>
                </c:pt>
                <c:pt idx="17">
                  <c:v>7.8947368421052344</c:v>
                </c:pt>
                <c:pt idx="18">
                  <c:v>8.6538461538461728</c:v>
                </c:pt>
                <c:pt idx="19">
                  <c:v>8.5714285714285712</c:v>
                </c:pt>
                <c:pt idx="20">
                  <c:v>17.45454545454545</c:v>
                </c:pt>
                <c:pt idx="21">
                  <c:v>15.59633027522939</c:v>
                </c:pt>
                <c:pt idx="22">
                  <c:v>16.666666666666671</c:v>
                </c:pt>
                <c:pt idx="23">
                  <c:v>15.706932871863071</c:v>
                </c:pt>
                <c:pt idx="24">
                  <c:v>11.10975286435578</c:v>
                </c:pt>
                <c:pt idx="25">
                  <c:v>9.9009900990099364</c:v>
                </c:pt>
                <c:pt idx="26">
                  <c:v>13.94495412844037</c:v>
                </c:pt>
                <c:pt idx="27">
                  <c:v>8.4705882352941266</c:v>
                </c:pt>
                <c:pt idx="28">
                  <c:v>6.7051189617880276</c:v>
                </c:pt>
                <c:pt idx="29">
                  <c:v>16.679418515684802</c:v>
                </c:pt>
                <c:pt idx="30">
                  <c:v>15.238095238095241</c:v>
                </c:pt>
                <c:pt idx="31">
                  <c:v>9.9787753033230882</c:v>
                </c:pt>
              </c:numCache>
            </c:numRef>
          </c:val>
        </c:ser>
        <c:ser>
          <c:idx val="4"/>
          <c:order val="4"/>
          <c:tx>
            <c:strRef>
              <c:f>C_D1.2c!$F$51</c:f>
              <c:strCache>
                <c:ptCount val="1"/>
                <c:pt idx="0">
                  <c:v>Other compulsory core curriculum</c:v>
                </c:pt>
              </c:strCache>
            </c:strRef>
          </c:tx>
          <c:spPr>
            <a:solidFill>
              <a:schemeClr val="tx2">
                <a:lumMod val="20000"/>
                <a:lumOff val="80000"/>
              </a:schemeClr>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C_D1.2c!$F$52:$F$83</c:f>
              <c:numCache>
                <c:formatCode>General</c:formatCode>
                <c:ptCount val="32"/>
                <c:pt idx="0">
                  <c:v>35.895656336005942</c:v>
                </c:pt>
                <c:pt idx="1">
                  <c:v>41.111111111111107</c:v>
                </c:pt>
                <c:pt idx="2">
                  <c:v>34.444444444444237</c:v>
                </c:pt>
                <c:pt idx="3">
                  <c:v>36.104407717091988</c:v>
                </c:pt>
                <c:pt idx="4">
                  <c:v>35.386961960341338</c:v>
                </c:pt>
                <c:pt idx="5">
                  <c:v>48.571428571428442</c:v>
                </c:pt>
                <c:pt idx="6">
                  <c:v>37.334801762114367</c:v>
                </c:pt>
                <c:pt idx="7">
                  <c:v>43.365079365079367</c:v>
                </c:pt>
                <c:pt idx="8">
                  <c:v>34.375</c:v>
                </c:pt>
                <c:pt idx="9">
                  <c:v>37.402334172414918</c:v>
                </c:pt>
                <c:pt idx="10">
                  <c:v>40.701662814107863</c:v>
                </c:pt>
                <c:pt idx="11">
                  <c:v>46.052631578947242</c:v>
                </c:pt>
                <c:pt idx="12">
                  <c:v>36.970664469505699</c:v>
                </c:pt>
                <c:pt idx="13">
                  <c:v>36.979166666666487</c:v>
                </c:pt>
                <c:pt idx="14">
                  <c:v>45.161290322580662</c:v>
                </c:pt>
                <c:pt idx="15">
                  <c:v>36.781609195402147</c:v>
                </c:pt>
                <c:pt idx="16">
                  <c:v>39.387876333698372</c:v>
                </c:pt>
                <c:pt idx="17">
                  <c:v>34.21052631578948</c:v>
                </c:pt>
                <c:pt idx="18">
                  <c:v>22.115384615384631</c:v>
                </c:pt>
                <c:pt idx="19">
                  <c:v>45.714285714285708</c:v>
                </c:pt>
                <c:pt idx="20">
                  <c:v>28.363636363636299</c:v>
                </c:pt>
                <c:pt idx="21">
                  <c:v>30.8868501529052</c:v>
                </c:pt>
                <c:pt idx="22">
                  <c:v>30.20833333333319</c:v>
                </c:pt>
                <c:pt idx="23">
                  <c:v>41.898631098378083</c:v>
                </c:pt>
                <c:pt idx="24">
                  <c:v>47.950794693314407</c:v>
                </c:pt>
                <c:pt idx="25">
                  <c:v>38.613861386138588</c:v>
                </c:pt>
                <c:pt idx="26">
                  <c:v>38.226299694189613</c:v>
                </c:pt>
                <c:pt idx="27">
                  <c:v>48.705882352941188</c:v>
                </c:pt>
                <c:pt idx="28">
                  <c:v>48.558038932948968</c:v>
                </c:pt>
                <c:pt idx="29">
                  <c:v>37.169089517980098</c:v>
                </c:pt>
                <c:pt idx="30">
                  <c:v>47.619047619047421</c:v>
                </c:pt>
                <c:pt idx="31">
                  <c:v>45.14207875312826</c:v>
                </c:pt>
              </c:numCache>
            </c:numRef>
          </c:val>
        </c:ser>
        <c:ser>
          <c:idx val="5"/>
          <c:order val="5"/>
          <c:tx>
            <c:strRef>
              <c:f>C_D1.2c!$G$51</c:f>
              <c:strCache>
                <c:ptCount val="1"/>
                <c:pt idx="0">
                  <c:v>Compulsory flexible curriculum</c:v>
                </c:pt>
              </c:strCache>
            </c:strRef>
          </c:tx>
          <c:spPr>
            <a:solidFill>
              <a:schemeClr val="tx1">
                <a:lumMod val="65000"/>
                <a:lumOff val="35000"/>
              </a:schemeClr>
            </a:solidFill>
            <a:ln w="12700">
              <a:solidFill>
                <a:srgbClr val="000000"/>
              </a:solidFill>
              <a:prstDash val="solid"/>
            </a:ln>
          </c:spPr>
          <c:invertIfNegative val="0"/>
          <c:cat>
            <c:strRef>
              <c:f>C_D1.2c!$A$52:$A$83</c:f>
              <c:strCache>
                <c:ptCount val="32"/>
                <c:pt idx="0">
                  <c:v>Ireland</c:v>
                </c:pt>
                <c:pt idx="1">
                  <c:v>Italy1</c:v>
                </c:pt>
                <c:pt idx="2">
                  <c:v>Denmark</c:v>
                </c:pt>
                <c:pt idx="3">
                  <c:v>Israel</c:v>
                </c:pt>
                <c:pt idx="4">
                  <c:v>Canada</c:v>
                </c:pt>
                <c:pt idx="5">
                  <c:v>Greece</c:v>
                </c:pt>
                <c:pt idx="6">
                  <c:v>Luxembourg2</c:v>
                </c:pt>
                <c:pt idx="7">
                  <c:v>Spain</c:v>
                </c:pt>
                <c:pt idx="8">
                  <c:v>Belgium (Fr.)1</c:v>
                </c:pt>
                <c:pt idx="9">
                  <c:v>Poland</c:v>
                </c:pt>
                <c:pt idx="10">
                  <c:v>Hungary</c:v>
                </c:pt>
                <c:pt idx="11">
                  <c:v>Norway</c:v>
                </c:pt>
                <c:pt idx="12">
                  <c:v>France</c:v>
                </c:pt>
                <c:pt idx="13">
                  <c:v>Turkey</c:v>
                </c:pt>
                <c:pt idx="14">
                  <c:v>Argentina3</c:v>
                </c:pt>
                <c:pt idx="15">
                  <c:v>Slovak Republic</c:v>
                </c:pt>
                <c:pt idx="16">
                  <c:v>OECD average4</c:v>
                </c:pt>
                <c:pt idx="17">
                  <c:v>Chile</c:v>
                </c:pt>
                <c:pt idx="18">
                  <c:v>Russian Federation</c:v>
                </c:pt>
                <c:pt idx="19">
                  <c:v>Mexico</c:v>
                </c:pt>
                <c:pt idx="20">
                  <c:v>Estonia</c:v>
                </c:pt>
                <c:pt idx="21">
                  <c:v>Iceland</c:v>
                </c:pt>
                <c:pt idx="22">
                  <c:v>Belgium (Fl.)</c:v>
                </c:pt>
                <c:pt idx="23">
                  <c:v>Germany</c:v>
                </c:pt>
                <c:pt idx="24">
                  <c:v>Austria</c:v>
                </c:pt>
                <c:pt idx="25">
                  <c:v>Korea</c:v>
                </c:pt>
                <c:pt idx="26">
                  <c:v>Finland</c:v>
                </c:pt>
                <c:pt idx="27">
                  <c:v>Indonesia</c:v>
                </c:pt>
                <c:pt idx="28">
                  <c:v>England</c:v>
                </c:pt>
                <c:pt idx="29">
                  <c:v>Slovenia</c:v>
                </c:pt>
                <c:pt idx="30">
                  <c:v>Portugal</c:v>
                </c:pt>
                <c:pt idx="31">
                  <c:v>Japan</c:v>
                </c:pt>
              </c:strCache>
            </c:strRef>
          </c:cat>
          <c:val>
            <c:numRef>
              <c:f>C_D1.2c!$G$52:$G$83</c:f>
              <c:numCache>
                <c:formatCode>General</c:formatCode>
                <c:ptCount val="32"/>
                <c:pt idx="0">
                  <c:v>12.22208926648322</c:v>
                </c:pt>
                <c:pt idx="1">
                  <c:v>0</c:v>
                </c:pt>
                <c:pt idx="2">
                  <c:v>0</c:v>
                </c:pt>
                <c:pt idx="3">
                  <c:v>3.4992648524953101</c:v>
                </c:pt>
                <c:pt idx="4">
                  <c:v>13.41126036221222</c:v>
                </c:pt>
                <c:pt idx="5">
                  <c:v>0</c:v>
                </c:pt>
                <c:pt idx="6">
                  <c:v>0</c:v>
                </c:pt>
                <c:pt idx="7">
                  <c:v>4.7619047619047619</c:v>
                </c:pt>
                <c:pt idx="8">
                  <c:v>12.5</c:v>
                </c:pt>
                <c:pt idx="9">
                  <c:v>7.2575108699205337</c:v>
                </c:pt>
                <c:pt idx="10">
                  <c:v>0</c:v>
                </c:pt>
                <c:pt idx="11">
                  <c:v>0</c:v>
                </c:pt>
                <c:pt idx="12">
                  <c:v>7.2712292085071502</c:v>
                </c:pt>
                <c:pt idx="13">
                  <c:v>4.166666666666667</c:v>
                </c:pt>
                <c:pt idx="14">
                  <c:v>0</c:v>
                </c:pt>
                <c:pt idx="15">
                  <c:v>3.4482758620689649</c:v>
                </c:pt>
                <c:pt idx="16">
                  <c:v>6.8370138007806274</c:v>
                </c:pt>
                <c:pt idx="17">
                  <c:v>15.789473684210501</c:v>
                </c:pt>
                <c:pt idx="18">
                  <c:v>15.38461538461538</c:v>
                </c:pt>
                <c:pt idx="19">
                  <c:v>0</c:v>
                </c:pt>
                <c:pt idx="20">
                  <c:v>8.7272727272726787</c:v>
                </c:pt>
                <c:pt idx="21">
                  <c:v>17.737003058103969</c:v>
                </c:pt>
                <c:pt idx="22">
                  <c:v>19.791666666666671</c:v>
                </c:pt>
                <c:pt idx="23">
                  <c:v>4.3237601242090484</c:v>
                </c:pt>
                <c:pt idx="24">
                  <c:v>0</c:v>
                </c:pt>
                <c:pt idx="25">
                  <c:v>16.8316831683169</c:v>
                </c:pt>
                <c:pt idx="26">
                  <c:v>5.137614678899066</c:v>
                </c:pt>
                <c:pt idx="27">
                  <c:v>5.8823529411764666</c:v>
                </c:pt>
                <c:pt idx="28">
                  <c:v>6.8493150684931496</c:v>
                </c:pt>
                <c:pt idx="29">
                  <c:v>6.243305279265476</c:v>
                </c:pt>
                <c:pt idx="30">
                  <c:v>1.904761904761908</c:v>
                </c:pt>
                <c:pt idx="31">
                  <c:v>12.72531441061868</c:v>
                </c:pt>
              </c:numCache>
            </c:numRef>
          </c:val>
        </c:ser>
        <c:dLbls>
          <c:showLegendKey val="0"/>
          <c:showVal val="0"/>
          <c:showCatName val="0"/>
          <c:showSerName val="0"/>
          <c:showPercent val="0"/>
          <c:showBubbleSize val="0"/>
        </c:dLbls>
        <c:gapWidth val="150"/>
        <c:overlap val="100"/>
        <c:axId val="88948096"/>
        <c:axId val="88953984"/>
      </c:barChart>
      <c:catAx>
        <c:axId val="88948096"/>
        <c:scaling>
          <c:orientation val="minMax"/>
        </c:scaling>
        <c:delete val="0"/>
        <c:axPos val="b"/>
        <c:numFmt formatCode="General" sourceLinked="1"/>
        <c:majorTickMark val="out"/>
        <c:minorTickMark val="none"/>
        <c:tickLblPos val="nextTo"/>
        <c:spPr>
          <a:ln w="3175">
            <a:solidFill>
              <a:srgbClr val="000000"/>
            </a:solidFill>
            <a:prstDash val="solid"/>
          </a:ln>
        </c:spPr>
        <c:txPr>
          <a:bodyPr rot="-5400000" vert="horz"/>
          <a:lstStyle/>
          <a:p>
            <a:pPr>
              <a:defRPr/>
            </a:pPr>
            <a:endParaRPr lang="id-ID"/>
          </a:p>
        </c:txPr>
        <c:crossAx val="88953984"/>
        <c:crosses val="autoZero"/>
        <c:auto val="1"/>
        <c:lblAlgn val="ctr"/>
        <c:lblOffset val="100"/>
        <c:tickLblSkip val="1"/>
        <c:tickMarkSkip val="1"/>
        <c:noMultiLvlLbl val="0"/>
      </c:catAx>
      <c:valAx>
        <c:axId val="88953984"/>
        <c:scaling>
          <c:orientation val="minMax"/>
        </c:scaling>
        <c:delete val="0"/>
        <c:axPos val="l"/>
        <c:majorGridlines>
          <c:spPr>
            <a:ln w="3175">
              <a:solidFill>
                <a:srgbClr val="969696"/>
              </a:solidFill>
              <a:prstDash val="sysDash"/>
            </a:ln>
          </c:spPr>
        </c:majorGridlines>
        <c:numFmt formatCode="0%" sourceLinked="0"/>
        <c:majorTickMark val="out"/>
        <c:minorTickMark val="none"/>
        <c:tickLblPos val="nextTo"/>
        <c:spPr>
          <a:ln w="3175">
            <a:solidFill>
              <a:srgbClr val="000000"/>
            </a:solidFill>
            <a:prstDash val="solid"/>
          </a:ln>
        </c:spPr>
        <c:txPr>
          <a:bodyPr rot="0" vert="horz"/>
          <a:lstStyle/>
          <a:p>
            <a:pPr>
              <a:defRPr/>
            </a:pPr>
            <a:endParaRPr lang="id-ID"/>
          </a:p>
        </c:txPr>
        <c:crossAx val="88948096"/>
        <c:crosses val="autoZero"/>
        <c:crossBetween val="between"/>
      </c:valAx>
      <c:spPr>
        <a:solidFill>
          <a:srgbClr val="FFFFFF"/>
        </a:solidFill>
        <a:ln w="25400">
          <a:noFill/>
        </a:ln>
      </c:spPr>
    </c:plotArea>
    <c:legend>
      <c:legendPos val="t"/>
      <c:layout>
        <c:manualLayout>
          <c:xMode val="edge"/>
          <c:yMode val="edge"/>
          <c:x val="0"/>
          <c:y val="1.9560075583632901E-3"/>
          <c:w val="0.99893427372421995"/>
          <c:h val="7.8192738263565501E-2"/>
        </c:manualLayout>
      </c:layout>
      <c:overlay val="0"/>
      <c:spPr>
        <a:noFill/>
        <a:ln w="25400">
          <a:noFill/>
        </a:ln>
      </c:spPr>
    </c:legend>
    <c:plotVisOnly val="1"/>
    <c:dispBlanksAs val="gap"/>
    <c:showDLblsOverMax val="0"/>
  </c:chart>
  <c:spPr>
    <a:solidFill>
      <a:srgbClr val="FFFFFF"/>
    </a:solidFill>
    <a:ln w="9525">
      <a:noFill/>
    </a:ln>
  </c:spPr>
  <c:txPr>
    <a:bodyPr/>
    <a:lstStyle/>
    <a:p>
      <a:pPr>
        <a:defRPr sz="1200" b="0" i="0" u="none" strike="noStrike" baseline="0">
          <a:solidFill>
            <a:srgbClr val="000000"/>
          </a:solidFill>
          <a:latin typeface="Arial"/>
          <a:ea typeface="Arial"/>
          <a:cs typeface="Arial"/>
        </a:defRPr>
      </a:pPr>
      <a:endParaRPr lang="id-ID"/>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442038495188099E-2"/>
          <c:y val="0.123122245410429"/>
          <c:w val="0.95155796150481198"/>
          <c:h val="0.556374316511832"/>
        </c:manualLayout>
      </c:layout>
      <c:barChart>
        <c:barDir val="col"/>
        <c:grouping val="percentStacked"/>
        <c:varyColors val="0"/>
        <c:ser>
          <c:idx val="0"/>
          <c:order val="0"/>
          <c:tx>
            <c:strRef>
              <c:f>C_D1.2b!$B$50</c:f>
              <c:strCache>
                <c:ptCount val="1"/>
                <c:pt idx="0">
                  <c:v>Reading, writing and literature</c:v>
                </c:pt>
              </c:strCache>
            </c:strRef>
          </c:tx>
          <c:spPr>
            <a:solidFill>
              <a:srgbClr val="3366FF"/>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C_D1.2b!$B$51:$B$82</c:f>
              <c:numCache>
                <c:formatCode>General</c:formatCode>
                <c:ptCount val="32"/>
                <c:pt idx="0">
                  <c:v>31.8</c:v>
                </c:pt>
                <c:pt idx="1">
                  <c:v>30</c:v>
                </c:pt>
                <c:pt idx="2">
                  <c:v>30</c:v>
                </c:pt>
                <c:pt idx="3">
                  <c:v>29.859553877021089</c:v>
                </c:pt>
                <c:pt idx="4">
                  <c:v>29.242928452579029</c:v>
                </c:pt>
                <c:pt idx="5">
                  <c:v>27.23265748965893</c:v>
                </c:pt>
                <c:pt idx="6">
                  <c:v>25.846153846153829</c:v>
                </c:pt>
                <c:pt idx="7">
                  <c:v>25.562615423794451</c:v>
                </c:pt>
                <c:pt idx="8">
                  <c:v>25</c:v>
                </c:pt>
                <c:pt idx="9">
                  <c:v>24.277691514040619</c:v>
                </c:pt>
                <c:pt idx="10">
                  <c:v>24</c:v>
                </c:pt>
                <c:pt idx="11">
                  <c:v>23.40927670179229</c:v>
                </c:pt>
                <c:pt idx="12">
                  <c:v>23.12338222605695</c:v>
                </c:pt>
                <c:pt idx="13">
                  <c:v>22.475731710847089</c:v>
                </c:pt>
                <c:pt idx="14">
                  <c:v>22.222222222222129</c:v>
                </c:pt>
                <c:pt idx="15">
                  <c:v>21.686746987951722</c:v>
                </c:pt>
                <c:pt idx="16">
                  <c:v>21.626984126984201</c:v>
                </c:pt>
                <c:pt idx="17">
                  <c:v>21.235428062869879</c:v>
                </c:pt>
                <c:pt idx="18">
                  <c:v>20.940170940170869</c:v>
                </c:pt>
                <c:pt idx="19">
                  <c:v>20.91988130563799</c:v>
                </c:pt>
                <c:pt idx="20">
                  <c:v>20.805369127516801</c:v>
                </c:pt>
                <c:pt idx="21">
                  <c:v>20</c:v>
                </c:pt>
                <c:pt idx="22">
                  <c:v>19.753086419753089</c:v>
                </c:pt>
                <c:pt idx="23">
                  <c:v>19.354838709677502</c:v>
                </c:pt>
                <c:pt idx="24">
                  <c:v>18.888888888888889</c:v>
                </c:pt>
                <c:pt idx="25">
                  <c:v>18.428285857071462</c:v>
                </c:pt>
                <c:pt idx="26">
                  <c:v>18.197573656845751</c:v>
                </c:pt>
                <c:pt idx="27">
                  <c:v>17.12399530616073</c:v>
                </c:pt>
                <c:pt idx="28">
                  <c:v>16</c:v>
                </c:pt>
                <c:pt idx="29">
                  <c:v>15.789473684210501</c:v>
                </c:pt>
                <c:pt idx="30">
                  <c:v>14.705882352941179</c:v>
                </c:pt>
                <c:pt idx="31">
                  <c:v>13.37719298245614</c:v>
                </c:pt>
              </c:numCache>
            </c:numRef>
          </c:val>
        </c:ser>
        <c:ser>
          <c:idx val="1"/>
          <c:order val="1"/>
          <c:tx>
            <c:strRef>
              <c:f>C_D1.2b!$C$50</c:f>
              <c:strCache>
                <c:ptCount val="1"/>
                <c:pt idx="0">
                  <c:v>Mathematics</c:v>
                </c:pt>
              </c:strCache>
            </c:strRef>
          </c:tx>
          <c:spPr>
            <a:solidFill>
              <a:schemeClr val="bg1">
                <a:lumMod val="65000"/>
              </a:schemeClr>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C_D1.2b!$C$51:$C$82</c:f>
              <c:numCache>
                <c:formatCode>General</c:formatCode>
                <c:ptCount val="32"/>
                <c:pt idx="0">
                  <c:v>18.8</c:v>
                </c:pt>
                <c:pt idx="1">
                  <c:v>12.02185792349727</c:v>
                </c:pt>
                <c:pt idx="2">
                  <c:v>25</c:v>
                </c:pt>
                <c:pt idx="3">
                  <c:v>18.749754120933162</c:v>
                </c:pt>
                <c:pt idx="4">
                  <c:v>16.930116472545691</c:v>
                </c:pt>
                <c:pt idx="5">
                  <c:v>15.908320336339591</c:v>
                </c:pt>
                <c:pt idx="6">
                  <c:v>16</c:v>
                </c:pt>
                <c:pt idx="7">
                  <c:v>16.987968162795301</c:v>
                </c:pt>
                <c:pt idx="8">
                  <c:v>17.857142857142829</c:v>
                </c:pt>
                <c:pt idx="9">
                  <c:v>15.66668451433647</c:v>
                </c:pt>
                <c:pt idx="10">
                  <c:v>17.142857142857199</c:v>
                </c:pt>
                <c:pt idx="11">
                  <c:v>12.766830730746481</c:v>
                </c:pt>
                <c:pt idx="12">
                  <c:v>15.66005176876617</c:v>
                </c:pt>
                <c:pt idx="13">
                  <c:v>16.06898321416012</c:v>
                </c:pt>
                <c:pt idx="14">
                  <c:v>16.666666666666671</c:v>
                </c:pt>
                <c:pt idx="15">
                  <c:v>15.060240963855421</c:v>
                </c:pt>
                <c:pt idx="16">
                  <c:v>18.84920634920633</c:v>
                </c:pt>
                <c:pt idx="17">
                  <c:v>16.833030721605901</c:v>
                </c:pt>
                <c:pt idx="18">
                  <c:v>15.38461538461538</c:v>
                </c:pt>
                <c:pt idx="19">
                  <c:v>17.804154302670671</c:v>
                </c:pt>
                <c:pt idx="20">
                  <c:v>17.449664429530209</c:v>
                </c:pt>
                <c:pt idx="21">
                  <c:v>20</c:v>
                </c:pt>
                <c:pt idx="22">
                  <c:v>14.81481481481482</c:v>
                </c:pt>
                <c:pt idx="23">
                  <c:v>12.90322580645161</c:v>
                </c:pt>
                <c:pt idx="24">
                  <c:v>13.33333333333333</c:v>
                </c:pt>
                <c:pt idx="25">
                  <c:v>16.398050974512739</c:v>
                </c:pt>
                <c:pt idx="26">
                  <c:v>15.77123050259965</c:v>
                </c:pt>
                <c:pt idx="27">
                  <c:v>14.241834135416481</c:v>
                </c:pt>
                <c:pt idx="28">
                  <c:v>15</c:v>
                </c:pt>
                <c:pt idx="29">
                  <c:v>15.789473684210501</c:v>
                </c:pt>
                <c:pt idx="30">
                  <c:v>14.705882352941179</c:v>
                </c:pt>
                <c:pt idx="31">
                  <c:v>12.82894736842105</c:v>
                </c:pt>
              </c:numCache>
            </c:numRef>
          </c:val>
        </c:ser>
        <c:ser>
          <c:idx val="2"/>
          <c:order val="2"/>
          <c:tx>
            <c:strRef>
              <c:f>C_D1.2b!$D$50</c:f>
              <c:strCache>
                <c:ptCount val="1"/>
                <c:pt idx="0">
                  <c:v>Science</c:v>
                </c:pt>
              </c:strCache>
            </c:strRef>
          </c:tx>
          <c:spPr>
            <a:solidFill>
              <a:srgbClr val="FFFFFF"/>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C_D1.2b!$D$51:$D$82</c:f>
              <c:numCache>
                <c:formatCode>General</c:formatCode>
                <c:ptCount val="32"/>
                <c:pt idx="0">
                  <c:v>5.7</c:v>
                </c:pt>
                <c:pt idx="1">
                  <c:v>3.9890710382513701</c:v>
                </c:pt>
                <c:pt idx="2">
                  <c:v>15</c:v>
                </c:pt>
                <c:pt idx="3">
                  <c:v>4.8625044258231966</c:v>
                </c:pt>
                <c:pt idx="4">
                  <c:v>5.7820299500831984</c:v>
                </c:pt>
                <c:pt idx="5">
                  <c:v>6.808164372414728</c:v>
                </c:pt>
                <c:pt idx="6">
                  <c:v>7.384615384615385</c:v>
                </c:pt>
                <c:pt idx="7">
                  <c:v>7.9569500259499506</c:v>
                </c:pt>
                <c:pt idx="8">
                  <c:v>5.9523809523809446</c:v>
                </c:pt>
                <c:pt idx="9">
                  <c:v>10.44445634289095</c:v>
                </c:pt>
                <c:pt idx="10">
                  <c:v>7.6952380952380954</c:v>
                </c:pt>
                <c:pt idx="11">
                  <c:v>6.3731542791020264</c:v>
                </c:pt>
                <c:pt idx="12">
                  <c:v>7.4633304572907679</c:v>
                </c:pt>
                <c:pt idx="13">
                  <c:v>8.1942308966902075</c:v>
                </c:pt>
                <c:pt idx="14">
                  <c:v>7.1428571428571406</c:v>
                </c:pt>
                <c:pt idx="15">
                  <c:v>6.6265060240963836</c:v>
                </c:pt>
                <c:pt idx="16">
                  <c:v>0</c:v>
                </c:pt>
                <c:pt idx="17">
                  <c:v>7.6038074057342824</c:v>
                </c:pt>
                <c:pt idx="18">
                  <c:v>7.2649572649572418</c:v>
                </c:pt>
                <c:pt idx="19">
                  <c:v>10.3857566765579</c:v>
                </c:pt>
                <c:pt idx="20">
                  <c:v>6.0402684563758484</c:v>
                </c:pt>
                <c:pt idx="21">
                  <c:v>15</c:v>
                </c:pt>
                <c:pt idx="22">
                  <c:v>11.11111111111107</c:v>
                </c:pt>
                <c:pt idx="23">
                  <c:v>9.6774193548387206</c:v>
                </c:pt>
                <c:pt idx="24">
                  <c:v>13.33333333333333</c:v>
                </c:pt>
                <c:pt idx="25">
                  <c:v>9.8388305847076527</c:v>
                </c:pt>
                <c:pt idx="26">
                  <c:v>9.7053726169844037</c:v>
                </c:pt>
                <c:pt idx="27">
                  <c:v>5.6251955681574213</c:v>
                </c:pt>
                <c:pt idx="28">
                  <c:v>8.0000000000000018</c:v>
                </c:pt>
                <c:pt idx="29">
                  <c:v>8.7719298245613988</c:v>
                </c:pt>
                <c:pt idx="30">
                  <c:v>11.76470588235294</c:v>
                </c:pt>
                <c:pt idx="31">
                  <c:v>11.513157894736841</c:v>
                </c:pt>
              </c:numCache>
            </c:numRef>
          </c:val>
        </c:ser>
        <c:ser>
          <c:idx val="3"/>
          <c:order val="3"/>
          <c:tx>
            <c:strRef>
              <c:f>C_D1.2b!$E$50</c:f>
              <c:strCache>
                <c:ptCount val="1"/>
                <c:pt idx="0">
                  <c:v>Modern foreign languages</c:v>
                </c:pt>
              </c:strCache>
            </c:strRef>
          </c:tx>
          <c:spPr>
            <a:solidFill>
              <a:schemeClr val="tx2">
                <a:lumMod val="60000"/>
                <a:lumOff val="40000"/>
              </a:schemeClr>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C_D1.2b!$E$51:$E$82</c:f>
              <c:numCache>
                <c:formatCode>General</c:formatCode>
                <c:ptCount val="32"/>
                <c:pt idx="0">
                  <c:v>1.3</c:v>
                </c:pt>
                <c:pt idx="1">
                  <c:v>0</c:v>
                </c:pt>
                <c:pt idx="2">
                  <c:v>0</c:v>
                </c:pt>
                <c:pt idx="3">
                  <c:v>9.0286793343561911</c:v>
                </c:pt>
                <c:pt idx="4">
                  <c:v>9.2346089850249484</c:v>
                </c:pt>
                <c:pt idx="5">
                  <c:v>9.1001559639248519</c:v>
                </c:pt>
                <c:pt idx="6">
                  <c:v>8.6153846153846523</c:v>
                </c:pt>
                <c:pt idx="7">
                  <c:v>3.1187093989754251</c:v>
                </c:pt>
                <c:pt idx="8">
                  <c:v>21.428571428571431</c:v>
                </c:pt>
                <c:pt idx="9">
                  <c:v>7.8333422571682076</c:v>
                </c:pt>
                <c:pt idx="10">
                  <c:v>11.619047619047659</c:v>
                </c:pt>
                <c:pt idx="11">
                  <c:v>13.823892567461259</c:v>
                </c:pt>
                <c:pt idx="12">
                  <c:v>8.0672993960310606</c:v>
                </c:pt>
                <c:pt idx="13">
                  <c:v>8.2530212286339371</c:v>
                </c:pt>
                <c:pt idx="14">
                  <c:v>13.0952380952381</c:v>
                </c:pt>
                <c:pt idx="15">
                  <c:v>10.843373493975861</c:v>
                </c:pt>
                <c:pt idx="16">
                  <c:v>7.1428571428571406</c:v>
                </c:pt>
                <c:pt idx="17">
                  <c:v>11.222020481070549</c:v>
                </c:pt>
                <c:pt idx="18">
                  <c:v>11.53846153846154</c:v>
                </c:pt>
                <c:pt idx="19">
                  <c:v>8.9020771513353107</c:v>
                </c:pt>
                <c:pt idx="20">
                  <c:v>7.0469798657718163</c:v>
                </c:pt>
                <c:pt idx="21">
                  <c:v>0</c:v>
                </c:pt>
                <c:pt idx="22">
                  <c:v>9.8765432098765693</c:v>
                </c:pt>
                <c:pt idx="23">
                  <c:v>5.3763440860215104</c:v>
                </c:pt>
                <c:pt idx="24">
                  <c:v>11.11111111111107</c:v>
                </c:pt>
                <c:pt idx="25">
                  <c:v>1.09320339830085</c:v>
                </c:pt>
                <c:pt idx="26">
                  <c:v>10.918544194107451</c:v>
                </c:pt>
                <c:pt idx="27">
                  <c:v>10.41357954231607</c:v>
                </c:pt>
                <c:pt idx="28">
                  <c:v>6.2500000000000018</c:v>
                </c:pt>
                <c:pt idx="29">
                  <c:v>2.6315789473684208</c:v>
                </c:pt>
                <c:pt idx="30">
                  <c:v>0</c:v>
                </c:pt>
                <c:pt idx="31">
                  <c:v>8.4429824561403528</c:v>
                </c:pt>
              </c:numCache>
            </c:numRef>
          </c:val>
        </c:ser>
        <c:ser>
          <c:idx val="4"/>
          <c:order val="4"/>
          <c:tx>
            <c:strRef>
              <c:f>C_D1.2b!$F$50</c:f>
              <c:strCache>
                <c:ptCount val="1"/>
                <c:pt idx="0">
                  <c:v>Other compulsory core curriculum</c:v>
                </c:pt>
              </c:strCache>
            </c:strRef>
          </c:tx>
          <c:spPr>
            <a:solidFill>
              <a:schemeClr val="tx2">
                <a:lumMod val="20000"/>
                <a:lumOff val="80000"/>
              </a:schemeClr>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C_D1.2b!$F$51:$F$82</c:f>
              <c:numCache>
                <c:formatCode>General</c:formatCode>
                <c:ptCount val="32"/>
                <c:pt idx="0">
                  <c:v>29.9</c:v>
                </c:pt>
                <c:pt idx="1">
                  <c:v>46.01092896174849</c:v>
                </c:pt>
                <c:pt idx="2">
                  <c:v>30</c:v>
                </c:pt>
                <c:pt idx="3">
                  <c:v>37.499508241866323</c:v>
                </c:pt>
                <c:pt idx="4">
                  <c:v>38.810316139767053</c:v>
                </c:pt>
                <c:pt idx="5">
                  <c:v>26.154472096019578</c:v>
                </c:pt>
                <c:pt idx="6">
                  <c:v>42.153846153845933</c:v>
                </c:pt>
                <c:pt idx="7">
                  <c:v>25.12342223862052</c:v>
                </c:pt>
                <c:pt idx="8">
                  <c:v>29.761904761904798</c:v>
                </c:pt>
                <c:pt idx="9">
                  <c:v>41.7778253715638</c:v>
                </c:pt>
                <c:pt idx="10">
                  <c:v>33.828571428571522</c:v>
                </c:pt>
                <c:pt idx="11">
                  <c:v>43.626845720897961</c:v>
                </c:pt>
                <c:pt idx="12">
                  <c:v>45.685936151855053</c:v>
                </c:pt>
                <c:pt idx="13">
                  <c:v>39.474473823743047</c:v>
                </c:pt>
                <c:pt idx="14">
                  <c:v>40.873015873015873</c:v>
                </c:pt>
                <c:pt idx="15">
                  <c:v>31.325301204819269</c:v>
                </c:pt>
                <c:pt idx="16">
                  <c:v>41.865079365079353</c:v>
                </c:pt>
                <c:pt idx="17">
                  <c:v>36.007706705045749</c:v>
                </c:pt>
                <c:pt idx="18">
                  <c:v>33.333333333333343</c:v>
                </c:pt>
                <c:pt idx="19">
                  <c:v>35.756676557863308</c:v>
                </c:pt>
                <c:pt idx="20">
                  <c:v>46.644295302013433</c:v>
                </c:pt>
                <c:pt idx="21">
                  <c:v>45</c:v>
                </c:pt>
                <c:pt idx="22">
                  <c:v>33.333333333333329</c:v>
                </c:pt>
                <c:pt idx="23">
                  <c:v>39.784946236559243</c:v>
                </c:pt>
                <c:pt idx="24">
                  <c:v>36.666666666666472</c:v>
                </c:pt>
                <c:pt idx="25">
                  <c:v>46.070714642678659</c:v>
                </c:pt>
                <c:pt idx="26">
                  <c:v>45.407279029462579</c:v>
                </c:pt>
                <c:pt idx="27">
                  <c:v>50.025626756846087</c:v>
                </c:pt>
                <c:pt idx="28">
                  <c:v>44.583333333333343</c:v>
                </c:pt>
                <c:pt idx="29">
                  <c:v>37.719298245614027</c:v>
                </c:pt>
                <c:pt idx="30">
                  <c:v>52.941176470588218</c:v>
                </c:pt>
                <c:pt idx="31">
                  <c:v>53.728070175438603</c:v>
                </c:pt>
              </c:numCache>
            </c:numRef>
          </c:val>
        </c:ser>
        <c:ser>
          <c:idx val="5"/>
          <c:order val="5"/>
          <c:tx>
            <c:strRef>
              <c:f>C_D1.2b!$G$50</c:f>
              <c:strCache>
                <c:ptCount val="1"/>
                <c:pt idx="0">
                  <c:v>Compulsory flexible curriculum</c:v>
                </c:pt>
              </c:strCache>
            </c:strRef>
          </c:tx>
          <c:spPr>
            <a:solidFill>
              <a:schemeClr val="tx1">
                <a:lumMod val="65000"/>
                <a:lumOff val="35000"/>
              </a:schemeClr>
            </a:solidFill>
            <a:ln w="12700">
              <a:solidFill>
                <a:srgbClr val="000000"/>
              </a:solidFill>
              <a:prstDash val="solid"/>
            </a:ln>
          </c:spPr>
          <c:invertIfNegative val="0"/>
          <c:cat>
            <c:strRef>
              <c:f>C_D1.2b!$A$51:$A$82</c:f>
              <c:strCache>
                <c:ptCount val="32"/>
                <c:pt idx="0">
                  <c:v>Netherlands1</c:v>
                </c:pt>
                <c:pt idx="1">
                  <c:v>Ireland</c:v>
                </c:pt>
                <c:pt idx="2">
                  <c:v>Mexico</c:v>
                </c:pt>
                <c:pt idx="3">
                  <c:v>France</c:v>
                </c:pt>
                <c:pt idx="4">
                  <c:v>Hungary</c:v>
                </c:pt>
                <c:pt idx="5">
                  <c:v>Russian Federation</c:v>
                </c:pt>
                <c:pt idx="6">
                  <c:v>Denmark</c:v>
                </c:pt>
                <c:pt idx="7">
                  <c:v>Canada</c:v>
                </c:pt>
                <c:pt idx="8">
                  <c:v>Luxembourg2</c:v>
                </c:pt>
                <c:pt idx="9">
                  <c:v>Austria</c:v>
                </c:pt>
                <c:pt idx="10">
                  <c:v>Spain</c:v>
                </c:pt>
                <c:pt idx="11">
                  <c:v>Greece</c:v>
                </c:pt>
                <c:pt idx="12">
                  <c:v>Norway</c:v>
                </c:pt>
                <c:pt idx="13">
                  <c:v>OECD average3</c:v>
                </c:pt>
                <c:pt idx="14">
                  <c:v>Italy</c:v>
                </c:pt>
                <c:pt idx="15">
                  <c:v>Slovak Republic</c:v>
                </c:pt>
                <c:pt idx="16">
                  <c:v>Belgium (Fl.)3</c:v>
                </c:pt>
                <c:pt idx="17">
                  <c:v>Israel</c:v>
                </c:pt>
                <c:pt idx="18">
                  <c:v>Estonia</c:v>
                </c:pt>
                <c:pt idx="19">
                  <c:v>Finland</c:v>
                </c:pt>
                <c:pt idx="20">
                  <c:v>Portugal</c:v>
                </c:pt>
                <c:pt idx="21">
                  <c:v>Argentina4</c:v>
                </c:pt>
                <c:pt idx="22">
                  <c:v>Poland5</c:v>
                </c:pt>
                <c:pt idx="23">
                  <c:v>Korea</c:v>
                </c:pt>
                <c:pt idx="24">
                  <c:v>Turkey</c:v>
                </c:pt>
                <c:pt idx="25">
                  <c:v>Japan</c:v>
                </c:pt>
                <c:pt idx="26">
                  <c:v>Slovenia</c:v>
                </c:pt>
                <c:pt idx="27">
                  <c:v>Germany</c:v>
                </c:pt>
                <c:pt idx="28">
                  <c:v>Iceland</c:v>
                </c:pt>
                <c:pt idx="29">
                  <c:v>Chile</c:v>
                </c:pt>
                <c:pt idx="30">
                  <c:v>Indonesia5</c:v>
                </c:pt>
                <c:pt idx="31">
                  <c:v>England1</c:v>
                </c:pt>
              </c:strCache>
            </c:strRef>
          </c:cat>
          <c:val>
            <c:numRef>
              <c:f>C_D1.2b!$G$51:$G$82</c:f>
              <c:numCache>
                <c:formatCode>General</c:formatCode>
                <c:ptCount val="32"/>
                <c:pt idx="0">
                  <c:v>12.5</c:v>
                </c:pt>
                <c:pt idx="1">
                  <c:v>7.9781420765027322</c:v>
                </c:pt>
                <c:pt idx="2">
                  <c:v>0</c:v>
                </c:pt>
                <c:pt idx="3">
                  <c:v>0</c:v>
                </c:pt>
                <c:pt idx="4">
                  <c:v>0</c:v>
                </c:pt>
                <c:pt idx="5">
                  <c:v>14.79622974164235</c:v>
                </c:pt>
                <c:pt idx="6">
                  <c:v>0</c:v>
                </c:pt>
                <c:pt idx="7">
                  <c:v>20.990085492304651</c:v>
                </c:pt>
                <c:pt idx="8">
                  <c:v>0</c:v>
                </c:pt>
                <c:pt idx="9">
                  <c:v>0</c:v>
                </c:pt>
                <c:pt idx="10">
                  <c:v>5.7142857142857046</c:v>
                </c:pt>
                <c:pt idx="11">
                  <c:v>0</c:v>
                </c:pt>
                <c:pt idx="12">
                  <c:v>0</c:v>
                </c:pt>
                <c:pt idx="13">
                  <c:v>6.3615723143542739</c:v>
                </c:pt>
                <c:pt idx="14">
                  <c:v>0</c:v>
                </c:pt>
                <c:pt idx="15">
                  <c:v>14.45783132530123</c:v>
                </c:pt>
                <c:pt idx="16">
                  <c:v>10.51587301587301</c:v>
                </c:pt>
                <c:pt idx="17">
                  <c:v>7.0980066236736024</c:v>
                </c:pt>
                <c:pt idx="18">
                  <c:v>11.53846153846154</c:v>
                </c:pt>
                <c:pt idx="19">
                  <c:v>6.2314540059347339</c:v>
                </c:pt>
                <c:pt idx="20">
                  <c:v>2.0134228187919501</c:v>
                </c:pt>
                <c:pt idx="21">
                  <c:v>0</c:v>
                </c:pt>
                <c:pt idx="22">
                  <c:v>11.11111111111107</c:v>
                </c:pt>
                <c:pt idx="23">
                  <c:v>12.90322580645161</c:v>
                </c:pt>
                <c:pt idx="24">
                  <c:v>6.666666666666667</c:v>
                </c:pt>
                <c:pt idx="25">
                  <c:v>8.1709145427286547</c:v>
                </c:pt>
                <c:pt idx="26">
                  <c:v>0</c:v>
                </c:pt>
                <c:pt idx="27">
                  <c:v>2.2007878559409599</c:v>
                </c:pt>
                <c:pt idx="28">
                  <c:v>10.1666666666667</c:v>
                </c:pt>
                <c:pt idx="29">
                  <c:v>19.298245614035089</c:v>
                </c:pt>
                <c:pt idx="30">
                  <c:v>5.8823529411764666</c:v>
                </c:pt>
                <c:pt idx="31">
                  <c:v>0</c:v>
                </c:pt>
              </c:numCache>
            </c:numRef>
          </c:val>
        </c:ser>
        <c:dLbls>
          <c:showLegendKey val="0"/>
          <c:showVal val="0"/>
          <c:showCatName val="0"/>
          <c:showSerName val="0"/>
          <c:showPercent val="0"/>
          <c:showBubbleSize val="0"/>
        </c:dLbls>
        <c:gapWidth val="150"/>
        <c:overlap val="100"/>
        <c:axId val="90071808"/>
        <c:axId val="90073344"/>
      </c:barChart>
      <c:catAx>
        <c:axId val="90071808"/>
        <c:scaling>
          <c:orientation val="minMax"/>
        </c:scaling>
        <c:delete val="0"/>
        <c:axPos val="b"/>
        <c:numFmt formatCode="General" sourceLinked="1"/>
        <c:majorTickMark val="none"/>
        <c:minorTickMark val="none"/>
        <c:tickLblPos val="nextTo"/>
        <c:spPr>
          <a:ln w="3175">
            <a:solidFill>
              <a:srgbClr val="000000"/>
            </a:solidFill>
            <a:prstDash val="solid"/>
          </a:ln>
        </c:spPr>
        <c:txPr>
          <a:bodyPr rot="-5400000" vert="horz"/>
          <a:lstStyle/>
          <a:p>
            <a:pPr>
              <a:defRPr/>
            </a:pPr>
            <a:endParaRPr lang="id-ID"/>
          </a:p>
        </c:txPr>
        <c:crossAx val="90073344"/>
        <c:crosses val="autoZero"/>
        <c:auto val="1"/>
        <c:lblAlgn val="ctr"/>
        <c:lblOffset val="100"/>
        <c:tickLblSkip val="1"/>
        <c:tickMarkSkip val="1"/>
        <c:noMultiLvlLbl val="0"/>
      </c:catAx>
      <c:valAx>
        <c:axId val="90073344"/>
        <c:scaling>
          <c:orientation val="minMax"/>
        </c:scaling>
        <c:delete val="0"/>
        <c:axPos val="l"/>
        <c:majorGridlines>
          <c:spPr>
            <a:ln w="3175">
              <a:solidFill>
                <a:srgbClr val="969696"/>
              </a:solidFill>
              <a:prstDash val="sysDash"/>
            </a:ln>
          </c:spPr>
        </c:majorGridlines>
        <c:numFmt formatCode="0%" sourceLinked="0"/>
        <c:majorTickMark val="out"/>
        <c:minorTickMark val="none"/>
        <c:tickLblPos val="nextTo"/>
        <c:spPr>
          <a:ln w="3175">
            <a:solidFill>
              <a:srgbClr val="000000"/>
            </a:solidFill>
            <a:prstDash val="solid"/>
          </a:ln>
        </c:spPr>
        <c:txPr>
          <a:bodyPr rot="0" vert="horz"/>
          <a:lstStyle/>
          <a:p>
            <a:pPr>
              <a:defRPr/>
            </a:pPr>
            <a:endParaRPr lang="id-ID"/>
          </a:p>
        </c:txPr>
        <c:crossAx val="90071808"/>
        <c:crosses val="autoZero"/>
        <c:crossBetween val="between"/>
      </c:valAx>
      <c:spPr>
        <a:noFill/>
        <a:ln w="25400">
          <a:noFill/>
        </a:ln>
      </c:spPr>
    </c:plotArea>
    <c:legend>
      <c:legendPos val="t"/>
      <c:layout>
        <c:manualLayout>
          <c:xMode val="edge"/>
          <c:yMode val="edge"/>
          <c:x val="0"/>
          <c:y val="1.30930645625651E-2"/>
          <c:w val="0.99898917322834702"/>
          <c:h val="9.8074932451141197E-2"/>
        </c:manualLayout>
      </c:layout>
      <c:overlay val="0"/>
      <c:spPr>
        <a:noFill/>
        <a:ln w="25400">
          <a:noFill/>
        </a:ln>
      </c:spPr>
    </c:legend>
    <c:plotVisOnly val="1"/>
    <c:dispBlanksAs val="gap"/>
    <c:showDLblsOverMax val="0"/>
  </c:chart>
  <c:spPr>
    <a:solidFill>
      <a:srgbClr val="FFFFFF"/>
    </a:solidFill>
    <a:ln w="9525">
      <a:noFill/>
    </a:ln>
  </c:spPr>
  <c:txPr>
    <a:bodyPr/>
    <a:lstStyle/>
    <a:p>
      <a:pPr>
        <a:defRPr sz="1200" b="0" i="0" u="none" strike="noStrike" baseline="0">
          <a:solidFill>
            <a:srgbClr val="000000"/>
          </a:solidFill>
          <a:latin typeface="Arial"/>
          <a:ea typeface="Arial"/>
          <a:cs typeface="Arial"/>
        </a:defRPr>
      </a:pPr>
      <a:endParaRPr lang="id-ID"/>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19"/>
    </mc:Choice>
    <mc:Fallback>
      <c:style val="19"/>
    </mc:Fallback>
  </mc:AlternateContent>
  <c:chart>
    <c:autoTitleDeleted val="0"/>
    <c:plotArea>
      <c:layout/>
      <c:barChart>
        <c:barDir val="col"/>
        <c:grouping val="stacked"/>
        <c:varyColors val="0"/>
        <c:ser>
          <c:idx val="0"/>
          <c:order val="0"/>
          <c:tx>
            <c:strRef>
              <c:f>Sheet2!$B$7</c:f>
              <c:strCache>
                <c:ptCount val="1"/>
                <c:pt idx="0">
                  <c:v>Below Level 1</c:v>
                </c:pt>
              </c:strCache>
            </c:strRef>
          </c:tx>
          <c:spPr>
            <a:solidFill>
              <a:schemeClr val="tx1"/>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Sheet2!$B$8:$B$15</c:f>
              <c:numCache>
                <c:formatCode>0.0%</c:formatCode>
                <c:ptCount val="8"/>
                <c:pt idx="0">
                  <c:v>2.7835451263740006E-2</c:v>
                </c:pt>
                <c:pt idx="1">
                  <c:v>4.0772263773300003E-3</c:v>
                </c:pt>
                <c:pt idx="2">
                  <c:v>3.2110111550850001E-2</c:v>
                </c:pt>
                <c:pt idx="3">
                  <c:v>1.4267986922919973E-2</c:v>
                </c:pt>
                <c:pt idx="4">
                  <c:v>1.0949892247000031E-2</c:v>
                </c:pt>
                <c:pt idx="5">
                  <c:v>2.1678988624680012E-2</c:v>
                </c:pt>
                <c:pt idx="6">
                  <c:v>0.12184584194565028</c:v>
                </c:pt>
                <c:pt idx="7">
                  <c:v>0.24567173840776999</c:v>
                </c:pt>
              </c:numCache>
            </c:numRef>
          </c:val>
        </c:ser>
        <c:ser>
          <c:idx val="1"/>
          <c:order val="1"/>
          <c:tx>
            <c:strRef>
              <c:f>Sheet2!$C$7</c:f>
              <c:strCache>
                <c:ptCount val="1"/>
                <c:pt idx="0">
                  <c:v>Level 1</c:v>
                </c:pt>
              </c:strCache>
            </c:strRef>
          </c:tx>
          <c:spPr>
            <a:solidFill>
              <a:srgbClr val="FF0000"/>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Sheet2!$C$8:$C$15</c:f>
              <c:numCache>
                <c:formatCode>0.0%</c:formatCode>
                <c:ptCount val="8"/>
                <c:pt idx="0">
                  <c:v>8.7111386422070003E-2</c:v>
                </c:pt>
                <c:pt idx="1">
                  <c:v>2.759698971163E-2</c:v>
                </c:pt>
                <c:pt idx="2">
                  <c:v>7.4683485481709999E-2</c:v>
                </c:pt>
                <c:pt idx="3">
                  <c:v>5.1948548106299793E-2</c:v>
                </c:pt>
                <c:pt idx="4">
                  <c:v>5.2395087603310131E-2</c:v>
                </c:pt>
                <c:pt idx="5">
                  <c:v>8.885714644651023E-2</c:v>
                </c:pt>
                <c:pt idx="6">
                  <c:v>0.30613936108170031</c:v>
                </c:pt>
                <c:pt idx="7">
                  <c:v>0.41026381124337002</c:v>
                </c:pt>
              </c:numCache>
            </c:numRef>
          </c:val>
        </c:ser>
        <c:ser>
          <c:idx val="2"/>
          <c:order val="2"/>
          <c:tx>
            <c:strRef>
              <c:f>Sheet2!$D$7</c:f>
              <c:strCache>
                <c:ptCount val="1"/>
                <c:pt idx="0">
                  <c:v>Level 2</c:v>
                </c:pt>
              </c:strCache>
            </c:strRef>
          </c:tx>
          <c:spPr>
            <a:solidFill>
              <a:srgbClr val="FFFF00"/>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Sheet2!$D$8:$D$15</c:f>
              <c:numCache>
                <c:formatCode>0.0%</c:formatCode>
                <c:ptCount val="8"/>
                <c:pt idx="0">
                  <c:v>0.1749969627013907</c:v>
                </c:pt>
                <c:pt idx="1">
                  <c:v>0.10515829750533</c:v>
                </c:pt>
                <c:pt idx="2">
                  <c:v>0.16269835483950001</c:v>
                </c:pt>
                <c:pt idx="3">
                  <c:v>0.15104217797392999</c:v>
                </c:pt>
                <c:pt idx="4">
                  <c:v>0.18502388023440999</c:v>
                </c:pt>
                <c:pt idx="5">
                  <c:v>0.21102063424897</c:v>
                </c:pt>
                <c:pt idx="6">
                  <c:v>0.34697742093288092</c:v>
                </c:pt>
                <c:pt idx="7">
                  <c:v>0.26952915545105999</c:v>
                </c:pt>
              </c:numCache>
            </c:numRef>
          </c:val>
        </c:ser>
        <c:ser>
          <c:idx val="3"/>
          <c:order val="3"/>
          <c:tx>
            <c:strRef>
              <c:f>Sheet2!$E$7</c:f>
              <c:strCache>
                <c:ptCount val="1"/>
                <c:pt idx="0">
                  <c:v>Level 3</c:v>
                </c:pt>
              </c:strCache>
            </c:strRef>
          </c:tx>
          <c:spPr>
            <a:solidFill>
              <a:srgbClr val="00B050"/>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Sheet2!$E$8:$E$15</c:f>
              <c:numCache>
                <c:formatCode>0.0%</c:formatCode>
                <c:ptCount val="8"/>
                <c:pt idx="0">
                  <c:v>0.25382384805977998</c:v>
                </c:pt>
                <c:pt idx="1">
                  <c:v>0.25967321609458999</c:v>
                </c:pt>
                <c:pt idx="2">
                  <c:v>0.26600876228672032</c:v>
                </c:pt>
                <c:pt idx="3">
                  <c:v>0.29377106470135</c:v>
                </c:pt>
                <c:pt idx="4">
                  <c:v>0.33144428779034141</c:v>
                </c:pt>
                <c:pt idx="5">
                  <c:v>0.33259032204409067</c:v>
                </c:pt>
                <c:pt idx="6">
                  <c:v>0.17470076296959</c:v>
                </c:pt>
                <c:pt idx="7">
                  <c:v>6.9176938743480021E-2</c:v>
                </c:pt>
              </c:numCache>
            </c:numRef>
          </c:val>
        </c:ser>
        <c:ser>
          <c:idx val="4"/>
          <c:order val="4"/>
          <c:tx>
            <c:strRef>
              <c:f>Sheet2!$F$7</c:f>
              <c:strCache>
                <c:ptCount val="1"/>
                <c:pt idx="0">
                  <c:v>Level 4</c:v>
                </c:pt>
              </c:strCache>
            </c:strRef>
          </c:tx>
          <c:spPr>
            <a:solidFill>
              <a:schemeClr val="tx2">
                <a:lumMod val="60000"/>
                <a:lumOff val="40000"/>
              </a:schemeClr>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Sheet2!$F$8:$F$15</c:f>
              <c:numCache>
                <c:formatCode>0.0%</c:formatCode>
                <c:ptCount val="8"/>
                <c:pt idx="0">
                  <c:v>0.25714423623902</c:v>
                </c:pt>
                <c:pt idx="1">
                  <c:v>0.36058959056747092</c:v>
                </c:pt>
                <c:pt idx="2">
                  <c:v>0.29514670890703998</c:v>
                </c:pt>
                <c:pt idx="3">
                  <c:v>0.32706973249896032</c:v>
                </c:pt>
                <c:pt idx="4">
                  <c:v>0.30396925199693031</c:v>
                </c:pt>
                <c:pt idx="5">
                  <c:v>0.25756508907615</c:v>
                </c:pt>
                <c:pt idx="6">
                  <c:v>4.4147437888780131E-2</c:v>
                </c:pt>
                <c:pt idx="7">
                  <c:v>5.2895827007500128E-3</c:v>
                </c:pt>
              </c:numCache>
            </c:numRef>
          </c:val>
        </c:ser>
        <c:ser>
          <c:idx val="5"/>
          <c:order val="5"/>
          <c:tx>
            <c:strRef>
              <c:f>Sheet2!$G$7</c:f>
              <c:strCache>
                <c:ptCount val="1"/>
                <c:pt idx="0">
                  <c:v>Level 5</c:v>
                </c:pt>
              </c:strCache>
            </c:strRef>
          </c:tx>
          <c:spPr>
            <a:solidFill>
              <a:srgbClr val="FFC000"/>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Sheet2!$G$8:$G$15</c:f>
              <c:numCache>
                <c:formatCode>0.0%</c:formatCode>
                <c:ptCount val="8"/>
                <c:pt idx="0">
                  <c:v>0.15316068758991999</c:v>
                </c:pt>
                <c:pt idx="1">
                  <c:v>0.20366769219097999</c:v>
                </c:pt>
                <c:pt idx="2">
                  <c:v>0.14383359234557988</c:v>
                </c:pt>
                <c:pt idx="3">
                  <c:v>0.14164848342908043</c:v>
                </c:pt>
                <c:pt idx="4">
                  <c:v>0.10544920384295002</c:v>
                </c:pt>
                <c:pt idx="5">
                  <c:v>8.0325502831680259E-2</c:v>
                </c:pt>
                <c:pt idx="6">
                  <c:v>5.8887630325600206E-3</c:v>
                </c:pt>
                <c:pt idx="7">
                  <c:v>6.8773453570000122E-5</c:v>
                </c:pt>
              </c:numCache>
            </c:numRef>
          </c:val>
        </c:ser>
        <c:ser>
          <c:idx val="6"/>
          <c:order val="6"/>
          <c:tx>
            <c:strRef>
              <c:f>Sheet2!$H$7</c:f>
              <c:strCache>
                <c:ptCount val="1"/>
                <c:pt idx="0">
                  <c:v>Level 6</c:v>
                </c:pt>
              </c:strCache>
            </c:strRef>
          </c:tx>
          <c:spPr>
            <a:solidFill>
              <a:schemeClr val="bg1">
                <a:lumMod val="95000"/>
              </a:schemeClr>
            </a:solidFill>
            <a:ln>
              <a:solidFill>
                <a:sysClr val="windowText" lastClr="000000"/>
              </a:solidFill>
            </a:ln>
          </c:spPr>
          <c:invertIfNegative val="0"/>
          <c:cat>
            <c:strRef>
              <c:f>Sheet2!$A$8:$A$15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Sheet2!$H$8:$H$15</c:f>
              <c:numCache>
                <c:formatCode>0.0%</c:formatCode>
                <c:ptCount val="8"/>
                <c:pt idx="0">
                  <c:v>4.5927427724069998E-2</c:v>
                </c:pt>
                <c:pt idx="1">
                  <c:v>3.9236987552670098E-2</c:v>
                </c:pt>
                <c:pt idx="2">
                  <c:v>2.5518984588590001E-2</c:v>
                </c:pt>
                <c:pt idx="3">
                  <c:v>2.0252006367470002E-2</c:v>
                </c:pt>
                <c:pt idx="4">
                  <c:v>1.0768396285059999E-2</c:v>
                </c:pt>
                <c:pt idx="5">
                  <c:v>7.9623167279200009E-3</c:v>
                </c:pt>
                <c:pt idx="6">
                  <c:v>3.0041214883000139E-4</c:v>
                </c:pt>
                <c:pt idx="7">
                  <c:v>0</c:v>
                </c:pt>
              </c:numCache>
            </c:numRef>
          </c:val>
        </c:ser>
        <c:dLbls>
          <c:showLegendKey val="0"/>
          <c:showVal val="0"/>
          <c:showCatName val="0"/>
          <c:showSerName val="0"/>
          <c:showPercent val="0"/>
          <c:showBubbleSize val="0"/>
        </c:dLbls>
        <c:gapWidth val="150"/>
        <c:overlap val="100"/>
        <c:axId val="77604352"/>
        <c:axId val="77605888"/>
      </c:barChart>
      <c:catAx>
        <c:axId val="77604352"/>
        <c:scaling>
          <c:orientation val="minMax"/>
        </c:scaling>
        <c:delete val="0"/>
        <c:axPos val="b"/>
        <c:majorTickMark val="out"/>
        <c:minorTickMark val="none"/>
        <c:tickLblPos val="nextTo"/>
        <c:crossAx val="77605888"/>
        <c:crosses val="autoZero"/>
        <c:auto val="1"/>
        <c:lblAlgn val="ctr"/>
        <c:lblOffset val="100"/>
        <c:noMultiLvlLbl val="0"/>
      </c:catAx>
      <c:valAx>
        <c:axId val="77605888"/>
        <c:scaling>
          <c:orientation val="minMax"/>
          <c:max val="1"/>
        </c:scaling>
        <c:delete val="0"/>
        <c:axPos val="l"/>
        <c:majorGridlines/>
        <c:numFmt formatCode="0%" sourceLinked="0"/>
        <c:majorTickMark val="out"/>
        <c:minorTickMark val="none"/>
        <c:tickLblPos val="nextTo"/>
        <c:crossAx val="77604352"/>
        <c:crosses val="autoZero"/>
        <c:crossBetween val="between"/>
        <c:majorUnit val="0.1"/>
      </c:valAx>
    </c:plotArea>
    <c:legend>
      <c:legendPos val="r"/>
      <c:layout/>
      <c:overlay val="0"/>
    </c:legend>
    <c:plotVisOnly val="1"/>
    <c:dispBlanksAs val="gap"/>
    <c:showDLblsOverMax val="0"/>
  </c:chart>
  <c:txPr>
    <a:bodyPr/>
    <a:lstStyle/>
    <a:p>
      <a:pPr>
        <a:defRPr sz="1400" b="1"/>
      </a:pPr>
      <a:endParaRPr lang="id-ID"/>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stacked"/>
        <c:varyColors val="0"/>
        <c:ser>
          <c:idx val="0"/>
          <c:order val="0"/>
          <c:tx>
            <c:strRef>
              <c:f>Sheet3!$B$7</c:f>
              <c:strCache>
                <c:ptCount val="1"/>
                <c:pt idx="0">
                  <c:v>Below Level 1</c:v>
                </c:pt>
              </c:strCache>
            </c:strRef>
          </c:tx>
          <c:spPr>
            <a:solidFill>
              <a:schemeClr val="tx1"/>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Sheet3!$B$8:$B$15</c:f>
              <c:numCache>
                <c:formatCode>0.0%</c:formatCode>
                <c:ptCount val="8"/>
                <c:pt idx="0">
                  <c:v>4.4194833190423534E-3</c:v>
                </c:pt>
                <c:pt idx="1">
                  <c:v>8.9468223315437747E-4</c:v>
                </c:pt>
                <c:pt idx="2">
                  <c:v>1.3227242302752684E-2</c:v>
                </c:pt>
                <c:pt idx="3">
                  <c:v>2.1679479136221002E-3</c:v>
                </c:pt>
                <c:pt idx="4">
                  <c:v>2.3300299905676196E-3</c:v>
                </c:pt>
                <c:pt idx="5">
                  <c:v>7.0891128816447883E-3</c:v>
                </c:pt>
                <c:pt idx="6">
                  <c:v>1.2246828442921458E-2</c:v>
                </c:pt>
                <c:pt idx="7">
                  <c:v>1.7114167797020539E-2</c:v>
                </c:pt>
              </c:numCache>
            </c:numRef>
          </c:val>
        </c:ser>
        <c:ser>
          <c:idx val="1"/>
          <c:order val="1"/>
          <c:tx>
            <c:strRef>
              <c:f>Sheet3!$C$7</c:f>
              <c:strCache>
                <c:ptCount val="1"/>
                <c:pt idx="0">
                  <c:v>Level 1a</c:v>
                </c:pt>
              </c:strCache>
            </c:strRef>
          </c:tx>
          <c:spPr>
            <a:solidFill>
              <a:srgbClr val="FF0000"/>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Sheet3!$C$8:$C$15</c:f>
              <c:numCache>
                <c:formatCode>0.0%</c:formatCode>
                <c:ptCount val="8"/>
                <c:pt idx="0">
                  <c:v>2.746557100791357E-2</c:v>
                </c:pt>
                <c:pt idx="1">
                  <c:v>5.6401136353726924E-3</c:v>
                </c:pt>
                <c:pt idx="2">
                  <c:v>3.3658289335267384E-2</c:v>
                </c:pt>
                <c:pt idx="3">
                  <c:v>1.4732438133826702E-2</c:v>
                </c:pt>
                <c:pt idx="4">
                  <c:v>8.8224898382924383E-3</c:v>
                </c:pt>
                <c:pt idx="5">
                  <c:v>3.5212324008660235E-2</c:v>
                </c:pt>
                <c:pt idx="6">
                  <c:v>9.9123421277460738E-2</c:v>
                </c:pt>
                <c:pt idx="7">
                  <c:v>0.14109562764168632</c:v>
                </c:pt>
              </c:numCache>
            </c:numRef>
          </c:val>
        </c:ser>
        <c:ser>
          <c:idx val="2"/>
          <c:order val="2"/>
          <c:tx>
            <c:strRef>
              <c:f>Sheet3!$D$7</c:f>
              <c:strCache>
                <c:ptCount val="1"/>
                <c:pt idx="0">
                  <c:v>Level 1b</c:v>
                </c:pt>
              </c:strCache>
            </c:strRef>
          </c:tx>
          <c:spPr>
            <a:solidFill>
              <a:schemeClr val="accent2">
                <a:lumMod val="60000"/>
                <a:lumOff val="40000"/>
              </a:schemeClr>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Sheet3!$D$8:$D$15</c:f>
              <c:numCache>
                <c:formatCode>0.0%</c:formatCode>
                <c:ptCount val="8"/>
                <c:pt idx="0">
                  <c:v>9.2925462700632094E-2</c:v>
                </c:pt>
                <c:pt idx="1">
                  <c:v>3.4013721483842192E-2</c:v>
                </c:pt>
                <c:pt idx="2">
                  <c:v>8.906543914455306E-2</c:v>
                </c:pt>
                <c:pt idx="3">
                  <c:v>6.5993186873551421E-2</c:v>
                </c:pt>
                <c:pt idx="4">
                  <c:v>4.6787650245073434E-2</c:v>
                </c:pt>
                <c:pt idx="5">
                  <c:v>0.11414573550535359</c:v>
                </c:pt>
                <c:pt idx="6">
                  <c:v>0.31732433278299244</c:v>
                </c:pt>
                <c:pt idx="7">
                  <c:v>0.37600921361583189</c:v>
                </c:pt>
              </c:numCache>
            </c:numRef>
          </c:val>
        </c:ser>
        <c:ser>
          <c:idx val="3"/>
          <c:order val="3"/>
          <c:tx>
            <c:strRef>
              <c:f>Sheet3!$E$7</c:f>
              <c:strCache>
                <c:ptCount val="1"/>
                <c:pt idx="0">
                  <c:v>Level 2</c:v>
                </c:pt>
              </c:strCache>
            </c:strRef>
          </c:tx>
          <c:spPr>
            <a:solidFill>
              <a:srgbClr val="FFFF00"/>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Sheet3!$E$8:$E$15</c:f>
              <c:numCache>
                <c:formatCode>0.0%</c:formatCode>
                <c:ptCount val="8"/>
                <c:pt idx="0">
                  <c:v>0.18519031160060745</c:v>
                </c:pt>
                <c:pt idx="1">
                  <c:v>0.13272689660677903</c:v>
                </c:pt>
                <c:pt idx="2">
                  <c:v>0.17956697503462801</c:v>
                </c:pt>
                <c:pt idx="3">
                  <c:v>0.16055416986487561</c:v>
                </c:pt>
                <c:pt idx="4">
                  <c:v>0.15413705327179691</c:v>
                </c:pt>
                <c:pt idx="5">
                  <c:v>0.24615864179974609</c:v>
                </c:pt>
                <c:pt idx="6">
                  <c:v>0.36809839994803784</c:v>
                </c:pt>
                <c:pt idx="7">
                  <c:v>0.34310834597622658</c:v>
                </c:pt>
              </c:numCache>
            </c:numRef>
          </c:val>
        </c:ser>
        <c:ser>
          <c:idx val="4"/>
          <c:order val="4"/>
          <c:tx>
            <c:strRef>
              <c:f>Sheet3!$F$7</c:f>
              <c:strCache>
                <c:ptCount val="1"/>
                <c:pt idx="0">
                  <c:v>Level 3</c:v>
                </c:pt>
              </c:strCache>
            </c:strRef>
          </c:tx>
          <c:spPr>
            <a:solidFill>
              <a:srgbClr val="00B050"/>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Sheet3!$F$8:$F$15</c:f>
              <c:numCache>
                <c:formatCode>0.0%</c:formatCode>
                <c:ptCount val="8"/>
                <c:pt idx="0">
                  <c:v>0.2758536741312369</c:v>
                </c:pt>
                <c:pt idx="1">
                  <c:v>0.2851474804096033</c:v>
                </c:pt>
                <c:pt idx="2">
                  <c:v>0.28002140169405715</c:v>
                </c:pt>
                <c:pt idx="3">
                  <c:v>0.31397754145114082</c:v>
                </c:pt>
                <c:pt idx="4">
                  <c:v>0.32986315682218181</c:v>
                </c:pt>
                <c:pt idx="5">
                  <c:v>0.33547644641856333</c:v>
                </c:pt>
                <c:pt idx="6">
                  <c:v>0.16721618224800541</c:v>
                </c:pt>
                <c:pt idx="7">
                  <c:v>0.11243639489793635</c:v>
                </c:pt>
              </c:numCache>
            </c:numRef>
          </c:val>
        </c:ser>
        <c:ser>
          <c:idx val="5"/>
          <c:order val="5"/>
          <c:tx>
            <c:strRef>
              <c:f>Sheet3!$G$7</c:f>
              <c:strCache>
                <c:ptCount val="1"/>
                <c:pt idx="0">
                  <c:v>Level 4</c:v>
                </c:pt>
              </c:strCache>
            </c:strRef>
          </c:tx>
          <c:spPr>
            <a:solidFill>
              <a:schemeClr val="tx2">
                <a:lumMod val="60000"/>
                <a:lumOff val="40000"/>
              </a:schemeClr>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Sheet3!$G$8:$G$15</c:f>
              <c:numCache>
                <c:formatCode>0.0%</c:formatCode>
                <c:ptCount val="8"/>
                <c:pt idx="0">
                  <c:v>0.25718288133858797</c:v>
                </c:pt>
                <c:pt idx="1">
                  <c:v>0.34665168797467877</c:v>
                </c:pt>
                <c:pt idx="2">
                  <c:v>0.27023938947981657</c:v>
                </c:pt>
                <c:pt idx="3">
                  <c:v>0.31834302549404797</c:v>
                </c:pt>
                <c:pt idx="4">
                  <c:v>0.32905859286835187</c:v>
                </c:pt>
                <c:pt idx="5">
                  <c:v>0.21004212552612025</c:v>
                </c:pt>
                <c:pt idx="6">
                  <c:v>3.3081336421725373E-2</c:v>
                </c:pt>
                <c:pt idx="7">
                  <c:v>1.0072696394752351E-2</c:v>
                </c:pt>
              </c:numCache>
            </c:numRef>
          </c:val>
        </c:ser>
        <c:ser>
          <c:idx val="6"/>
          <c:order val="6"/>
          <c:tx>
            <c:strRef>
              <c:f>Sheet3!$H$7</c:f>
              <c:strCache>
                <c:ptCount val="1"/>
                <c:pt idx="0">
                  <c:v>Level 5</c:v>
                </c:pt>
              </c:strCache>
            </c:strRef>
          </c:tx>
          <c:spPr>
            <a:solidFill>
              <a:srgbClr val="FFC000"/>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Sheet3!$H$8:$H$15</c:f>
              <c:numCache>
                <c:formatCode>0.0%</c:formatCode>
                <c:ptCount val="8"/>
                <c:pt idx="0">
                  <c:v>0.13064131526379527</c:v>
                </c:pt>
                <c:pt idx="1">
                  <c:v>0.1704950496637857</c:v>
                </c:pt>
                <c:pt idx="2">
                  <c:v>0.11485721078389095</c:v>
                </c:pt>
                <c:pt idx="3">
                  <c:v>0.11212680168741572</c:v>
                </c:pt>
                <c:pt idx="4">
                  <c:v>0.11850151268146498</c:v>
                </c:pt>
                <c:pt idx="5">
                  <c:v>4.7815465131169223E-2</c:v>
                </c:pt>
                <c:pt idx="6">
                  <c:v>2.8813799978302012E-3</c:v>
                </c:pt>
                <c:pt idx="7">
                  <c:v>1.6355367700000023E-4</c:v>
                </c:pt>
              </c:numCache>
            </c:numRef>
          </c:val>
        </c:ser>
        <c:ser>
          <c:idx val="7"/>
          <c:order val="7"/>
          <c:tx>
            <c:strRef>
              <c:f>Sheet3!$I$7</c:f>
              <c:strCache>
                <c:ptCount val="1"/>
                <c:pt idx="0">
                  <c:v>Level 6</c:v>
                </c:pt>
              </c:strCache>
            </c:strRef>
          </c:tx>
          <c:spPr>
            <a:solidFill>
              <a:schemeClr val="bg1">
                <a:lumMod val="95000"/>
              </a:schemeClr>
            </a:solidFill>
            <a:ln>
              <a:solidFill>
                <a:sysClr val="windowText" lastClr="000000"/>
              </a:solidFill>
            </a:ln>
          </c:spPr>
          <c:invertIfNegative val="0"/>
          <c:cat>
            <c:strRef>
              <c:f>Sheet3!$A$8:$A$15</c:f>
              <c:strCache>
                <c:ptCount val="8"/>
                <c:pt idx="0">
                  <c:v>Singapore</c:v>
                </c:pt>
                <c:pt idx="1">
                  <c:v>Shanghai-China</c:v>
                </c:pt>
                <c:pt idx="2">
                  <c:v>Japan</c:v>
                </c:pt>
                <c:pt idx="3">
                  <c:v>Hong Kong-China</c:v>
                </c:pt>
                <c:pt idx="4">
                  <c:v>Korea</c:v>
                </c:pt>
                <c:pt idx="5">
                  <c:v>Chinese Taipei</c:v>
                </c:pt>
                <c:pt idx="6">
                  <c:v>Thailand</c:v>
                </c:pt>
                <c:pt idx="7">
                  <c:v>Indonesia</c:v>
                </c:pt>
              </c:strCache>
            </c:strRef>
          </c:cat>
          <c:val>
            <c:numRef>
              <c:f>Sheet3!$I$8:$I$15</c:f>
              <c:numCache>
                <c:formatCode>0.0%</c:formatCode>
                <c:ptCount val="8"/>
                <c:pt idx="0">
                  <c:v>2.6321300638185632E-2</c:v>
                </c:pt>
                <c:pt idx="1">
                  <c:v>2.4430367992785362E-2</c:v>
                </c:pt>
                <c:pt idx="2">
                  <c:v>1.9364052225035785E-2</c:v>
                </c:pt>
                <c:pt idx="3">
                  <c:v>1.210488858152084E-2</c:v>
                </c:pt>
                <c:pt idx="4">
                  <c:v>1.0499514282272309E-2</c:v>
                </c:pt>
                <c:pt idx="5">
                  <c:v>4.0601487287435824E-3</c:v>
                </c:pt>
                <c:pt idx="6">
                  <c:v>2.8118880999999997E-5</c:v>
                </c:pt>
                <c:pt idx="7">
                  <c:v>0</c:v>
                </c:pt>
              </c:numCache>
            </c:numRef>
          </c:val>
        </c:ser>
        <c:dLbls>
          <c:showLegendKey val="0"/>
          <c:showVal val="0"/>
          <c:showCatName val="0"/>
          <c:showSerName val="0"/>
          <c:showPercent val="0"/>
          <c:showBubbleSize val="0"/>
        </c:dLbls>
        <c:gapWidth val="150"/>
        <c:overlap val="100"/>
        <c:axId val="77652352"/>
        <c:axId val="77653888"/>
      </c:barChart>
      <c:catAx>
        <c:axId val="77652352"/>
        <c:scaling>
          <c:orientation val="minMax"/>
        </c:scaling>
        <c:delete val="0"/>
        <c:axPos val="b"/>
        <c:majorTickMark val="out"/>
        <c:minorTickMark val="none"/>
        <c:tickLblPos val="nextTo"/>
        <c:crossAx val="77653888"/>
        <c:crosses val="autoZero"/>
        <c:auto val="1"/>
        <c:lblAlgn val="ctr"/>
        <c:lblOffset val="100"/>
        <c:noMultiLvlLbl val="0"/>
      </c:catAx>
      <c:valAx>
        <c:axId val="77653888"/>
        <c:scaling>
          <c:orientation val="minMax"/>
          <c:max val="1"/>
        </c:scaling>
        <c:delete val="0"/>
        <c:axPos val="l"/>
        <c:majorGridlines/>
        <c:numFmt formatCode="0%" sourceLinked="0"/>
        <c:majorTickMark val="out"/>
        <c:minorTickMark val="none"/>
        <c:tickLblPos val="nextTo"/>
        <c:crossAx val="77652352"/>
        <c:crosses val="autoZero"/>
        <c:crossBetween val="between"/>
        <c:majorUnit val="0.1"/>
      </c:valAx>
    </c:plotArea>
    <c:legend>
      <c:legendPos val="r"/>
      <c:layout>
        <c:manualLayout>
          <c:xMode val="edge"/>
          <c:yMode val="edge"/>
          <c:x val="0.78014552202533061"/>
          <c:y val="5.4507341987656964E-2"/>
          <c:w val="0.21815045724086221"/>
          <c:h val="0.94549283324219724"/>
        </c:manualLayout>
      </c:layout>
      <c:overlay val="0"/>
    </c:legend>
    <c:plotVisOnly val="1"/>
    <c:dispBlanksAs val="gap"/>
    <c:showDLblsOverMax val="0"/>
  </c:chart>
  <c:txPr>
    <a:bodyPr/>
    <a:lstStyle/>
    <a:p>
      <a:pPr>
        <a:defRPr sz="1400" b="1"/>
      </a:pPr>
      <a:endParaRPr lang="id-ID"/>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'bm2011'!$B$60</c:f>
              <c:strCache>
                <c:ptCount val="1"/>
                <c:pt idx="0">
                  <c:v>Very Low</c:v>
                </c:pt>
              </c:strCache>
            </c:strRef>
          </c:tx>
          <c:spPr>
            <a:solidFill>
              <a:schemeClr val="tx1"/>
            </a:solidFill>
            <a:ln>
              <a:solidFill>
                <a:schemeClr val="tx1"/>
              </a:solidFill>
            </a:ln>
          </c:spPr>
          <c:invertIfNegative val="0"/>
          <c:cat>
            <c:strRef>
              <c:f>'bm2011'!$A$61:$A$71</c:f>
              <c:strCache>
                <c:ptCount val="11"/>
                <c:pt idx="0">
                  <c:v>Chinese Taipei </c:v>
                </c:pt>
                <c:pt idx="1">
                  <c:v>Singapore</c:v>
                </c:pt>
                <c:pt idx="2">
                  <c:v>Korea, Rep. of</c:v>
                </c:pt>
                <c:pt idx="3">
                  <c:v>Japan</c:v>
                </c:pt>
                <c:pt idx="4">
                  <c:v>Turkey</c:v>
                </c:pt>
                <c:pt idx="5">
                  <c:v>Malaysia</c:v>
                </c:pt>
                <c:pt idx="6">
                  <c:v>Thailand</c:v>
                </c:pt>
                <c:pt idx="7">
                  <c:v>Iran</c:v>
                </c:pt>
                <c:pt idx="8">
                  <c:v>Saudi Arabia</c:v>
                </c:pt>
                <c:pt idx="9">
                  <c:v>Morocco</c:v>
                </c:pt>
                <c:pt idx="10">
                  <c:v>Indonesia</c:v>
                </c:pt>
              </c:strCache>
            </c:strRef>
          </c:cat>
          <c:val>
            <c:numRef>
              <c:f>'bm2011'!$B$61:$B$71</c:f>
              <c:numCache>
                <c:formatCode>General</c:formatCode>
                <c:ptCount val="11"/>
                <c:pt idx="0">
                  <c:v>4.0000000000000022E-2</c:v>
                </c:pt>
                <c:pt idx="1">
                  <c:v>1.0000000000000005E-2</c:v>
                </c:pt>
                <c:pt idx="2">
                  <c:v>1.0000000000000005E-2</c:v>
                </c:pt>
                <c:pt idx="3">
                  <c:v>3.0000000000000002E-2</c:v>
                </c:pt>
                <c:pt idx="4">
                  <c:v>0.33000000000000101</c:v>
                </c:pt>
                <c:pt idx="5">
                  <c:v>0.35000000000000031</c:v>
                </c:pt>
                <c:pt idx="6">
                  <c:v>0.38000000000000089</c:v>
                </c:pt>
                <c:pt idx="7">
                  <c:v>0.45</c:v>
                </c:pt>
                <c:pt idx="8">
                  <c:v>0.53</c:v>
                </c:pt>
                <c:pt idx="9">
                  <c:v>0.56999999999999995</c:v>
                </c:pt>
                <c:pt idx="10">
                  <c:v>0.64000000000000179</c:v>
                </c:pt>
              </c:numCache>
            </c:numRef>
          </c:val>
        </c:ser>
        <c:ser>
          <c:idx val="1"/>
          <c:order val="1"/>
          <c:tx>
            <c:strRef>
              <c:f>'bm2011'!$C$60</c:f>
              <c:strCache>
                <c:ptCount val="1"/>
                <c:pt idx="0">
                  <c:v>Low</c:v>
                </c:pt>
              </c:strCache>
            </c:strRef>
          </c:tx>
          <c:spPr>
            <a:solidFill>
              <a:srgbClr val="FF0000"/>
            </a:solidFill>
            <a:ln>
              <a:solidFill>
                <a:schemeClr val="tx1"/>
              </a:solidFill>
            </a:ln>
          </c:spPr>
          <c:invertIfNegative val="0"/>
          <c:cat>
            <c:strRef>
              <c:f>'bm2011'!$A$61:$A$71</c:f>
              <c:strCache>
                <c:ptCount val="11"/>
                <c:pt idx="0">
                  <c:v>Chinese Taipei </c:v>
                </c:pt>
                <c:pt idx="1">
                  <c:v>Singapore</c:v>
                </c:pt>
                <c:pt idx="2">
                  <c:v>Korea, Rep. of</c:v>
                </c:pt>
                <c:pt idx="3">
                  <c:v>Japan</c:v>
                </c:pt>
                <c:pt idx="4">
                  <c:v>Turkey</c:v>
                </c:pt>
                <c:pt idx="5">
                  <c:v>Malaysia</c:v>
                </c:pt>
                <c:pt idx="6">
                  <c:v>Thailand</c:v>
                </c:pt>
                <c:pt idx="7">
                  <c:v>Iran</c:v>
                </c:pt>
                <c:pt idx="8">
                  <c:v>Saudi Arabia</c:v>
                </c:pt>
                <c:pt idx="9">
                  <c:v>Morocco</c:v>
                </c:pt>
                <c:pt idx="10">
                  <c:v>Indonesia</c:v>
                </c:pt>
              </c:strCache>
            </c:strRef>
          </c:cat>
          <c:val>
            <c:numRef>
              <c:f>'bm2011'!$C$61:$C$71</c:f>
              <c:numCache>
                <c:formatCode>General</c:formatCode>
                <c:ptCount val="11"/>
                <c:pt idx="0">
                  <c:v>8.0000000000000043E-2</c:v>
                </c:pt>
                <c:pt idx="1">
                  <c:v>7.0000000000000021E-2</c:v>
                </c:pt>
                <c:pt idx="2">
                  <c:v>6.0000000000000032E-2</c:v>
                </c:pt>
                <c:pt idx="3">
                  <c:v>0.1</c:v>
                </c:pt>
                <c:pt idx="4">
                  <c:v>0.27</c:v>
                </c:pt>
                <c:pt idx="5">
                  <c:v>0.29000000000000031</c:v>
                </c:pt>
                <c:pt idx="6">
                  <c:v>0.34</c:v>
                </c:pt>
                <c:pt idx="7">
                  <c:v>0.29000000000000031</c:v>
                </c:pt>
                <c:pt idx="8">
                  <c:v>0.27</c:v>
                </c:pt>
                <c:pt idx="9">
                  <c:v>0.28000000000000008</c:v>
                </c:pt>
                <c:pt idx="10">
                  <c:v>0.24000000000000021</c:v>
                </c:pt>
              </c:numCache>
            </c:numRef>
          </c:val>
        </c:ser>
        <c:ser>
          <c:idx val="2"/>
          <c:order val="2"/>
          <c:tx>
            <c:strRef>
              <c:f>'bm2011'!$D$60</c:f>
              <c:strCache>
                <c:ptCount val="1"/>
                <c:pt idx="0">
                  <c:v>Intermediate</c:v>
                </c:pt>
              </c:strCache>
            </c:strRef>
          </c:tx>
          <c:spPr>
            <a:solidFill>
              <a:srgbClr val="FFFF00"/>
            </a:solidFill>
            <a:ln>
              <a:solidFill>
                <a:schemeClr val="tx1"/>
              </a:solidFill>
            </a:ln>
          </c:spPr>
          <c:invertIfNegative val="0"/>
          <c:cat>
            <c:strRef>
              <c:f>'bm2011'!$A$61:$A$71</c:f>
              <c:strCache>
                <c:ptCount val="11"/>
                <c:pt idx="0">
                  <c:v>Chinese Taipei </c:v>
                </c:pt>
                <c:pt idx="1">
                  <c:v>Singapore</c:v>
                </c:pt>
                <c:pt idx="2">
                  <c:v>Korea, Rep. of</c:v>
                </c:pt>
                <c:pt idx="3">
                  <c:v>Japan</c:v>
                </c:pt>
                <c:pt idx="4">
                  <c:v>Turkey</c:v>
                </c:pt>
                <c:pt idx="5">
                  <c:v>Malaysia</c:v>
                </c:pt>
                <c:pt idx="6">
                  <c:v>Thailand</c:v>
                </c:pt>
                <c:pt idx="7">
                  <c:v>Iran</c:v>
                </c:pt>
                <c:pt idx="8">
                  <c:v>Saudi Arabia</c:v>
                </c:pt>
                <c:pt idx="9">
                  <c:v>Morocco</c:v>
                </c:pt>
                <c:pt idx="10">
                  <c:v>Indonesia</c:v>
                </c:pt>
              </c:strCache>
            </c:strRef>
          </c:cat>
          <c:val>
            <c:numRef>
              <c:f>'bm2011'!$D$61:$D$71</c:f>
              <c:numCache>
                <c:formatCode>General</c:formatCode>
                <c:ptCount val="11"/>
                <c:pt idx="0">
                  <c:v>0.15000000000000024</c:v>
                </c:pt>
                <c:pt idx="1">
                  <c:v>0.14000000000000001</c:v>
                </c:pt>
                <c:pt idx="2">
                  <c:v>0.16</c:v>
                </c:pt>
                <c:pt idx="3">
                  <c:v>0.26</c:v>
                </c:pt>
                <c:pt idx="4">
                  <c:v>0.2</c:v>
                </c:pt>
                <c:pt idx="5">
                  <c:v>0.24000000000000021</c:v>
                </c:pt>
                <c:pt idx="6">
                  <c:v>0.2</c:v>
                </c:pt>
                <c:pt idx="7">
                  <c:v>0.18000000000000024</c:v>
                </c:pt>
                <c:pt idx="8">
                  <c:v>0.15000000000000024</c:v>
                </c:pt>
                <c:pt idx="9">
                  <c:v>0.13</c:v>
                </c:pt>
                <c:pt idx="10">
                  <c:v>0.1</c:v>
                </c:pt>
              </c:numCache>
            </c:numRef>
          </c:val>
        </c:ser>
        <c:ser>
          <c:idx val="3"/>
          <c:order val="3"/>
          <c:tx>
            <c:strRef>
              <c:f>'bm2011'!$E$60</c:f>
              <c:strCache>
                <c:ptCount val="1"/>
                <c:pt idx="0">
                  <c:v>High</c:v>
                </c:pt>
              </c:strCache>
            </c:strRef>
          </c:tx>
          <c:spPr>
            <a:solidFill>
              <a:srgbClr val="00B050"/>
            </a:solidFill>
            <a:ln>
              <a:solidFill>
                <a:schemeClr val="tx1"/>
              </a:solidFill>
            </a:ln>
          </c:spPr>
          <c:invertIfNegative val="0"/>
          <c:cat>
            <c:strRef>
              <c:f>'bm2011'!$A$61:$A$71</c:f>
              <c:strCache>
                <c:ptCount val="11"/>
                <c:pt idx="0">
                  <c:v>Chinese Taipei </c:v>
                </c:pt>
                <c:pt idx="1">
                  <c:v>Singapore</c:v>
                </c:pt>
                <c:pt idx="2">
                  <c:v>Korea, Rep. of</c:v>
                </c:pt>
                <c:pt idx="3">
                  <c:v>Japan</c:v>
                </c:pt>
                <c:pt idx="4">
                  <c:v>Turkey</c:v>
                </c:pt>
                <c:pt idx="5">
                  <c:v>Malaysia</c:v>
                </c:pt>
                <c:pt idx="6">
                  <c:v>Thailand</c:v>
                </c:pt>
                <c:pt idx="7">
                  <c:v>Iran</c:v>
                </c:pt>
                <c:pt idx="8">
                  <c:v>Saudi Arabia</c:v>
                </c:pt>
                <c:pt idx="9">
                  <c:v>Morocco</c:v>
                </c:pt>
                <c:pt idx="10">
                  <c:v>Indonesia</c:v>
                </c:pt>
              </c:strCache>
            </c:strRef>
          </c:cat>
          <c:val>
            <c:numRef>
              <c:f>'bm2011'!$E$61:$E$71</c:f>
              <c:numCache>
                <c:formatCode>General</c:formatCode>
                <c:ptCount val="11"/>
                <c:pt idx="0">
                  <c:v>0.24000000000000021</c:v>
                </c:pt>
                <c:pt idx="1">
                  <c:v>0.30000000000000032</c:v>
                </c:pt>
                <c:pt idx="2">
                  <c:v>0.30000000000000032</c:v>
                </c:pt>
                <c:pt idx="3">
                  <c:v>0.34</c:v>
                </c:pt>
                <c:pt idx="4">
                  <c:v>0.13</c:v>
                </c:pt>
                <c:pt idx="5">
                  <c:v>0.1</c:v>
                </c:pt>
                <c:pt idx="6">
                  <c:v>6.0000000000000032E-2</c:v>
                </c:pt>
                <c:pt idx="7">
                  <c:v>6.0000000000000032E-2</c:v>
                </c:pt>
                <c:pt idx="8">
                  <c:v>4.0000000000000022E-2</c:v>
                </c:pt>
                <c:pt idx="9">
                  <c:v>2.0000000000000011E-2</c:v>
                </c:pt>
                <c:pt idx="10">
                  <c:v>2.0000000000000011E-2</c:v>
                </c:pt>
              </c:numCache>
            </c:numRef>
          </c:val>
        </c:ser>
        <c:ser>
          <c:idx val="4"/>
          <c:order val="4"/>
          <c:tx>
            <c:strRef>
              <c:f>'bm2011'!$F$60</c:f>
              <c:strCache>
                <c:ptCount val="1"/>
                <c:pt idx="0">
                  <c:v>Advance</c:v>
                </c:pt>
              </c:strCache>
            </c:strRef>
          </c:tx>
          <c:spPr>
            <a:solidFill>
              <a:srgbClr val="0070C0"/>
            </a:solidFill>
            <a:ln>
              <a:solidFill>
                <a:schemeClr val="tx1"/>
              </a:solidFill>
            </a:ln>
          </c:spPr>
          <c:invertIfNegative val="0"/>
          <c:cat>
            <c:strRef>
              <c:f>'bm2011'!$A$61:$A$71</c:f>
              <c:strCache>
                <c:ptCount val="11"/>
                <c:pt idx="0">
                  <c:v>Chinese Taipei </c:v>
                </c:pt>
                <c:pt idx="1">
                  <c:v>Singapore</c:v>
                </c:pt>
                <c:pt idx="2">
                  <c:v>Korea, Rep. of</c:v>
                </c:pt>
                <c:pt idx="3">
                  <c:v>Japan</c:v>
                </c:pt>
                <c:pt idx="4">
                  <c:v>Turkey</c:v>
                </c:pt>
                <c:pt idx="5">
                  <c:v>Malaysia</c:v>
                </c:pt>
                <c:pt idx="6">
                  <c:v>Thailand</c:v>
                </c:pt>
                <c:pt idx="7">
                  <c:v>Iran</c:v>
                </c:pt>
                <c:pt idx="8">
                  <c:v>Saudi Arabia</c:v>
                </c:pt>
                <c:pt idx="9">
                  <c:v>Morocco</c:v>
                </c:pt>
                <c:pt idx="10">
                  <c:v>Indonesia</c:v>
                </c:pt>
              </c:strCache>
            </c:strRef>
          </c:cat>
          <c:val>
            <c:numRef>
              <c:f>'bm2011'!$F$61:$F$71</c:f>
              <c:numCache>
                <c:formatCode>General</c:formatCode>
                <c:ptCount val="11"/>
                <c:pt idx="0">
                  <c:v>0.49000000000000032</c:v>
                </c:pt>
                <c:pt idx="1">
                  <c:v>0.48000000000000032</c:v>
                </c:pt>
                <c:pt idx="2">
                  <c:v>0.47000000000000008</c:v>
                </c:pt>
                <c:pt idx="3">
                  <c:v>0.27</c:v>
                </c:pt>
                <c:pt idx="4">
                  <c:v>7.0000000000000021E-2</c:v>
                </c:pt>
                <c:pt idx="5">
                  <c:v>2.0000000000000011E-2</c:v>
                </c:pt>
                <c:pt idx="6">
                  <c:v>2.0000000000000011E-2</c:v>
                </c:pt>
                <c:pt idx="7">
                  <c:v>2.0000000000000011E-2</c:v>
                </c:pt>
                <c:pt idx="8">
                  <c:v>1.0000000000000005E-2</c:v>
                </c:pt>
                <c:pt idx="9">
                  <c:v>0</c:v>
                </c:pt>
                <c:pt idx="10">
                  <c:v>0</c:v>
                </c:pt>
              </c:numCache>
            </c:numRef>
          </c:val>
        </c:ser>
        <c:dLbls>
          <c:showLegendKey val="0"/>
          <c:showVal val="0"/>
          <c:showCatName val="0"/>
          <c:showSerName val="0"/>
          <c:showPercent val="0"/>
          <c:showBubbleSize val="0"/>
        </c:dLbls>
        <c:gapWidth val="150"/>
        <c:overlap val="100"/>
        <c:axId val="78557184"/>
        <c:axId val="78558720"/>
      </c:barChart>
      <c:catAx>
        <c:axId val="78557184"/>
        <c:scaling>
          <c:orientation val="minMax"/>
        </c:scaling>
        <c:delete val="0"/>
        <c:axPos val="b"/>
        <c:majorTickMark val="out"/>
        <c:minorTickMark val="none"/>
        <c:tickLblPos val="nextTo"/>
        <c:txPr>
          <a:bodyPr rot="-5400000" vert="horz"/>
          <a:lstStyle/>
          <a:p>
            <a:pPr>
              <a:defRPr lang="id-ID"/>
            </a:pPr>
            <a:endParaRPr lang="id-ID"/>
          </a:p>
        </c:txPr>
        <c:crossAx val="78558720"/>
        <c:crosses val="autoZero"/>
        <c:auto val="1"/>
        <c:lblAlgn val="ctr"/>
        <c:lblOffset val="100"/>
        <c:noMultiLvlLbl val="0"/>
      </c:catAx>
      <c:valAx>
        <c:axId val="78558720"/>
        <c:scaling>
          <c:orientation val="minMax"/>
        </c:scaling>
        <c:delete val="0"/>
        <c:axPos val="l"/>
        <c:majorGridlines/>
        <c:numFmt formatCode="0%" sourceLinked="1"/>
        <c:majorTickMark val="out"/>
        <c:minorTickMark val="none"/>
        <c:tickLblPos val="nextTo"/>
        <c:txPr>
          <a:bodyPr/>
          <a:lstStyle/>
          <a:p>
            <a:pPr>
              <a:defRPr lang="id-ID"/>
            </a:pPr>
            <a:endParaRPr lang="id-ID"/>
          </a:p>
        </c:txPr>
        <c:crossAx val="78557184"/>
        <c:crosses val="autoZero"/>
        <c:crossBetween val="between"/>
      </c:valAx>
    </c:plotArea>
    <c:legend>
      <c:legendPos val="t"/>
      <c:layout/>
      <c:overlay val="0"/>
      <c:txPr>
        <a:bodyPr/>
        <a:lstStyle/>
        <a:p>
          <a:pPr>
            <a:defRPr lang="id-ID"/>
          </a:pPr>
          <a:endParaRPr lang="id-ID"/>
        </a:p>
      </c:txPr>
    </c:legend>
    <c:plotVisOnly val="1"/>
    <c:dispBlanksAs val="gap"/>
    <c:showDLblsOverMax val="0"/>
  </c:chart>
  <c:txPr>
    <a:bodyPr/>
    <a:lstStyle/>
    <a:p>
      <a:pPr>
        <a:defRPr sz="1400"/>
      </a:pPr>
      <a:endParaRPr lang="id-ID"/>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'bm2007'!$B$60</c:f>
              <c:strCache>
                <c:ptCount val="1"/>
                <c:pt idx="0">
                  <c:v>Very Low</c:v>
                </c:pt>
              </c:strCache>
            </c:strRef>
          </c:tx>
          <c:spPr>
            <a:solidFill>
              <a:schemeClr val="tx1"/>
            </a:solidFill>
            <a:ln>
              <a:solidFill>
                <a:schemeClr val="tx1"/>
              </a:solidFill>
            </a:ln>
          </c:spPr>
          <c:invertIfNegative val="0"/>
          <c:cat>
            <c:strRef>
              <c:f>'bm2007'!$A$61:$A$71</c:f>
              <c:strCache>
                <c:ptCount val="11"/>
                <c:pt idx="0">
                  <c:v>Chinese Taipei </c:v>
                </c:pt>
                <c:pt idx="1">
                  <c:v>Korea, Rep. of</c:v>
                </c:pt>
                <c:pt idx="2">
                  <c:v>Singapore</c:v>
                </c:pt>
                <c:pt idx="3">
                  <c:v>Japan</c:v>
                </c:pt>
                <c:pt idx="4">
                  <c:v>Turkey</c:v>
                </c:pt>
                <c:pt idx="5">
                  <c:v>Thailand</c:v>
                </c:pt>
                <c:pt idx="6">
                  <c:v>Malaysia</c:v>
                </c:pt>
                <c:pt idx="7">
                  <c:v>Iran</c:v>
                </c:pt>
                <c:pt idx="8">
                  <c:v>Indonesia</c:v>
                </c:pt>
                <c:pt idx="9">
                  <c:v>Morocco</c:v>
                </c:pt>
                <c:pt idx="10">
                  <c:v>Saudi Arabia</c:v>
                </c:pt>
              </c:strCache>
            </c:strRef>
          </c:cat>
          <c:val>
            <c:numRef>
              <c:f>'bm2007'!$B$61:$B$71</c:f>
              <c:numCache>
                <c:formatCode>General</c:formatCode>
                <c:ptCount val="11"/>
                <c:pt idx="0">
                  <c:v>0.05</c:v>
                </c:pt>
                <c:pt idx="1">
                  <c:v>2.0000000000000011E-2</c:v>
                </c:pt>
                <c:pt idx="2">
                  <c:v>3.0000000000000002E-2</c:v>
                </c:pt>
                <c:pt idx="3">
                  <c:v>3.0000000000000002E-2</c:v>
                </c:pt>
                <c:pt idx="4">
                  <c:v>0.41000000000000031</c:v>
                </c:pt>
                <c:pt idx="5">
                  <c:v>0.34</c:v>
                </c:pt>
                <c:pt idx="6">
                  <c:v>0.18000000000000024</c:v>
                </c:pt>
                <c:pt idx="7">
                  <c:v>0.49000000000000032</c:v>
                </c:pt>
                <c:pt idx="8">
                  <c:v>0.52</c:v>
                </c:pt>
                <c:pt idx="9">
                  <c:v>0.59</c:v>
                </c:pt>
                <c:pt idx="10">
                  <c:v>0.82000000000000062</c:v>
                </c:pt>
              </c:numCache>
            </c:numRef>
          </c:val>
        </c:ser>
        <c:ser>
          <c:idx val="1"/>
          <c:order val="1"/>
          <c:tx>
            <c:strRef>
              <c:f>'bm2007'!$C$60</c:f>
              <c:strCache>
                <c:ptCount val="1"/>
                <c:pt idx="0">
                  <c:v>Low</c:v>
                </c:pt>
              </c:strCache>
            </c:strRef>
          </c:tx>
          <c:spPr>
            <a:solidFill>
              <a:srgbClr val="FF0000"/>
            </a:solidFill>
            <a:ln>
              <a:solidFill>
                <a:schemeClr val="tx1"/>
              </a:solidFill>
            </a:ln>
          </c:spPr>
          <c:invertIfNegative val="0"/>
          <c:cat>
            <c:strRef>
              <c:f>'bm2007'!$A$61:$A$71</c:f>
              <c:strCache>
                <c:ptCount val="11"/>
                <c:pt idx="0">
                  <c:v>Chinese Taipei </c:v>
                </c:pt>
                <c:pt idx="1">
                  <c:v>Korea, Rep. of</c:v>
                </c:pt>
                <c:pt idx="2">
                  <c:v>Singapore</c:v>
                </c:pt>
                <c:pt idx="3">
                  <c:v>Japan</c:v>
                </c:pt>
                <c:pt idx="4">
                  <c:v>Turkey</c:v>
                </c:pt>
                <c:pt idx="5">
                  <c:v>Thailand</c:v>
                </c:pt>
                <c:pt idx="6">
                  <c:v>Malaysia</c:v>
                </c:pt>
                <c:pt idx="7">
                  <c:v>Iran</c:v>
                </c:pt>
                <c:pt idx="8">
                  <c:v>Indonesia</c:v>
                </c:pt>
                <c:pt idx="9">
                  <c:v>Morocco</c:v>
                </c:pt>
                <c:pt idx="10">
                  <c:v>Saudi Arabia</c:v>
                </c:pt>
              </c:strCache>
            </c:strRef>
          </c:cat>
          <c:val>
            <c:numRef>
              <c:f>'bm2007'!$C$61:$C$71</c:f>
              <c:numCache>
                <c:formatCode>General</c:formatCode>
                <c:ptCount val="11"/>
                <c:pt idx="0">
                  <c:v>9.0000000000000024E-2</c:v>
                </c:pt>
                <c:pt idx="1">
                  <c:v>8.0000000000000043E-2</c:v>
                </c:pt>
                <c:pt idx="2">
                  <c:v>9.0000000000000024E-2</c:v>
                </c:pt>
                <c:pt idx="3">
                  <c:v>0.1</c:v>
                </c:pt>
                <c:pt idx="4">
                  <c:v>0.26</c:v>
                </c:pt>
                <c:pt idx="5">
                  <c:v>0.32000000000000101</c:v>
                </c:pt>
                <c:pt idx="6">
                  <c:v>0.32000000000000101</c:v>
                </c:pt>
                <c:pt idx="7">
                  <c:v>0.31000000000000089</c:v>
                </c:pt>
                <c:pt idx="8">
                  <c:v>0.29000000000000031</c:v>
                </c:pt>
                <c:pt idx="9">
                  <c:v>0.28000000000000008</c:v>
                </c:pt>
                <c:pt idx="10">
                  <c:v>0.15000000000000024</c:v>
                </c:pt>
              </c:numCache>
            </c:numRef>
          </c:val>
        </c:ser>
        <c:ser>
          <c:idx val="2"/>
          <c:order val="2"/>
          <c:tx>
            <c:strRef>
              <c:f>'bm2007'!$D$60</c:f>
              <c:strCache>
                <c:ptCount val="1"/>
                <c:pt idx="0">
                  <c:v>Intermediate</c:v>
                </c:pt>
              </c:strCache>
            </c:strRef>
          </c:tx>
          <c:spPr>
            <a:solidFill>
              <a:srgbClr val="FFFF00"/>
            </a:solidFill>
            <a:ln>
              <a:solidFill>
                <a:schemeClr val="tx1"/>
              </a:solidFill>
            </a:ln>
          </c:spPr>
          <c:invertIfNegative val="0"/>
          <c:cat>
            <c:strRef>
              <c:f>'bm2007'!$A$61:$A$71</c:f>
              <c:strCache>
                <c:ptCount val="11"/>
                <c:pt idx="0">
                  <c:v>Chinese Taipei </c:v>
                </c:pt>
                <c:pt idx="1">
                  <c:v>Korea, Rep. of</c:v>
                </c:pt>
                <c:pt idx="2">
                  <c:v>Singapore</c:v>
                </c:pt>
                <c:pt idx="3">
                  <c:v>Japan</c:v>
                </c:pt>
                <c:pt idx="4">
                  <c:v>Turkey</c:v>
                </c:pt>
                <c:pt idx="5">
                  <c:v>Thailand</c:v>
                </c:pt>
                <c:pt idx="6">
                  <c:v>Malaysia</c:v>
                </c:pt>
                <c:pt idx="7">
                  <c:v>Iran</c:v>
                </c:pt>
                <c:pt idx="8">
                  <c:v>Indonesia</c:v>
                </c:pt>
                <c:pt idx="9">
                  <c:v>Morocco</c:v>
                </c:pt>
                <c:pt idx="10">
                  <c:v>Saudi Arabia</c:v>
                </c:pt>
              </c:strCache>
            </c:strRef>
          </c:cat>
          <c:val>
            <c:numRef>
              <c:f>'bm2007'!$D$61:$D$71</c:f>
              <c:numCache>
                <c:formatCode>General</c:formatCode>
                <c:ptCount val="11"/>
                <c:pt idx="0">
                  <c:v>0.15000000000000024</c:v>
                </c:pt>
                <c:pt idx="1">
                  <c:v>0.19</c:v>
                </c:pt>
                <c:pt idx="2">
                  <c:v>0.18000000000000024</c:v>
                </c:pt>
                <c:pt idx="3">
                  <c:v>0.26</c:v>
                </c:pt>
                <c:pt idx="4">
                  <c:v>0.18000000000000024</c:v>
                </c:pt>
                <c:pt idx="5">
                  <c:v>0.22</c:v>
                </c:pt>
                <c:pt idx="6">
                  <c:v>0.32000000000000101</c:v>
                </c:pt>
                <c:pt idx="7">
                  <c:v>0.15000000000000024</c:v>
                </c:pt>
                <c:pt idx="8">
                  <c:v>0.15000000000000024</c:v>
                </c:pt>
                <c:pt idx="9">
                  <c:v>0.12000000000000002</c:v>
                </c:pt>
                <c:pt idx="10">
                  <c:v>3.0000000000000002E-2</c:v>
                </c:pt>
              </c:numCache>
            </c:numRef>
          </c:val>
        </c:ser>
        <c:ser>
          <c:idx val="3"/>
          <c:order val="3"/>
          <c:tx>
            <c:strRef>
              <c:f>'bm2007'!$E$60</c:f>
              <c:strCache>
                <c:ptCount val="1"/>
                <c:pt idx="0">
                  <c:v>High</c:v>
                </c:pt>
              </c:strCache>
            </c:strRef>
          </c:tx>
          <c:spPr>
            <a:solidFill>
              <a:srgbClr val="00B050"/>
            </a:solidFill>
            <a:ln>
              <a:solidFill>
                <a:schemeClr val="tx1"/>
              </a:solidFill>
            </a:ln>
          </c:spPr>
          <c:invertIfNegative val="0"/>
          <c:cat>
            <c:strRef>
              <c:f>'bm2007'!$A$61:$A$71</c:f>
              <c:strCache>
                <c:ptCount val="11"/>
                <c:pt idx="0">
                  <c:v>Chinese Taipei </c:v>
                </c:pt>
                <c:pt idx="1">
                  <c:v>Korea, Rep. of</c:v>
                </c:pt>
                <c:pt idx="2">
                  <c:v>Singapore</c:v>
                </c:pt>
                <c:pt idx="3">
                  <c:v>Japan</c:v>
                </c:pt>
                <c:pt idx="4">
                  <c:v>Turkey</c:v>
                </c:pt>
                <c:pt idx="5">
                  <c:v>Thailand</c:v>
                </c:pt>
                <c:pt idx="6">
                  <c:v>Malaysia</c:v>
                </c:pt>
                <c:pt idx="7">
                  <c:v>Iran</c:v>
                </c:pt>
                <c:pt idx="8">
                  <c:v>Indonesia</c:v>
                </c:pt>
                <c:pt idx="9">
                  <c:v>Morocco</c:v>
                </c:pt>
                <c:pt idx="10">
                  <c:v>Saudi Arabia</c:v>
                </c:pt>
              </c:strCache>
            </c:strRef>
          </c:cat>
          <c:val>
            <c:numRef>
              <c:f>'bm2007'!$E$61:$E$71</c:f>
              <c:numCache>
                <c:formatCode>General</c:formatCode>
                <c:ptCount val="11"/>
                <c:pt idx="0">
                  <c:v>0.26</c:v>
                </c:pt>
                <c:pt idx="1">
                  <c:v>0.31000000000000089</c:v>
                </c:pt>
                <c:pt idx="2">
                  <c:v>0.30000000000000032</c:v>
                </c:pt>
                <c:pt idx="3">
                  <c:v>0.35000000000000031</c:v>
                </c:pt>
                <c:pt idx="4">
                  <c:v>0.1</c:v>
                </c:pt>
                <c:pt idx="5">
                  <c:v>9.0000000000000024E-2</c:v>
                </c:pt>
                <c:pt idx="6">
                  <c:v>0.16</c:v>
                </c:pt>
                <c:pt idx="7">
                  <c:v>4.0000000000000022E-2</c:v>
                </c:pt>
                <c:pt idx="8">
                  <c:v>4.0000000000000022E-2</c:v>
                </c:pt>
                <c:pt idx="9">
                  <c:v>1.0000000000000005E-2</c:v>
                </c:pt>
                <c:pt idx="10">
                  <c:v>0</c:v>
                </c:pt>
              </c:numCache>
            </c:numRef>
          </c:val>
        </c:ser>
        <c:ser>
          <c:idx val="4"/>
          <c:order val="4"/>
          <c:tx>
            <c:strRef>
              <c:f>'bm2007'!$F$60</c:f>
              <c:strCache>
                <c:ptCount val="1"/>
                <c:pt idx="0">
                  <c:v>Advance</c:v>
                </c:pt>
              </c:strCache>
            </c:strRef>
          </c:tx>
          <c:spPr>
            <a:solidFill>
              <a:srgbClr val="0070C0"/>
            </a:solidFill>
            <a:ln>
              <a:solidFill>
                <a:schemeClr val="tx1"/>
              </a:solidFill>
            </a:ln>
          </c:spPr>
          <c:invertIfNegative val="0"/>
          <c:cat>
            <c:strRef>
              <c:f>'bm2007'!$A$61:$A$71</c:f>
              <c:strCache>
                <c:ptCount val="11"/>
                <c:pt idx="0">
                  <c:v>Chinese Taipei </c:v>
                </c:pt>
                <c:pt idx="1">
                  <c:v>Korea, Rep. of</c:v>
                </c:pt>
                <c:pt idx="2">
                  <c:v>Singapore</c:v>
                </c:pt>
                <c:pt idx="3">
                  <c:v>Japan</c:v>
                </c:pt>
                <c:pt idx="4">
                  <c:v>Turkey</c:v>
                </c:pt>
                <c:pt idx="5">
                  <c:v>Thailand</c:v>
                </c:pt>
                <c:pt idx="6">
                  <c:v>Malaysia</c:v>
                </c:pt>
                <c:pt idx="7">
                  <c:v>Iran</c:v>
                </c:pt>
                <c:pt idx="8">
                  <c:v>Indonesia</c:v>
                </c:pt>
                <c:pt idx="9">
                  <c:v>Morocco</c:v>
                </c:pt>
                <c:pt idx="10">
                  <c:v>Saudi Arabia</c:v>
                </c:pt>
              </c:strCache>
            </c:strRef>
          </c:cat>
          <c:val>
            <c:numRef>
              <c:f>'bm2007'!$F$61:$F$71</c:f>
              <c:numCache>
                <c:formatCode>General</c:formatCode>
                <c:ptCount val="11"/>
                <c:pt idx="0">
                  <c:v>0.45</c:v>
                </c:pt>
                <c:pt idx="1">
                  <c:v>0.4</c:v>
                </c:pt>
                <c:pt idx="2">
                  <c:v>0.4</c:v>
                </c:pt>
                <c:pt idx="3">
                  <c:v>0.26</c:v>
                </c:pt>
                <c:pt idx="4">
                  <c:v>0.05</c:v>
                </c:pt>
                <c:pt idx="5">
                  <c:v>3.0000000000000002E-2</c:v>
                </c:pt>
                <c:pt idx="6">
                  <c:v>2.0000000000000011E-2</c:v>
                </c:pt>
                <c:pt idx="7">
                  <c:v>1.0000000000000005E-2</c:v>
                </c:pt>
                <c:pt idx="8">
                  <c:v>0</c:v>
                </c:pt>
                <c:pt idx="9">
                  <c:v>0</c:v>
                </c:pt>
                <c:pt idx="10">
                  <c:v>0</c:v>
                </c:pt>
              </c:numCache>
            </c:numRef>
          </c:val>
        </c:ser>
        <c:dLbls>
          <c:showLegendKey val="0"/>
          <c:showVal val="0"/>
          <c:showCatName val="0"/>
          <c:showSerName val="0"/>
          <c:showPercent val="0"/>
          <c:showBubbleSize val="0"/>
        </c:dLbls>
        <c:gapWidth val="150"/>
        <c:overlap val="100"/>
        <c:axId val="78287232"/>
        <c:axId val="78288768"/>
      </c:barChart>
      <c:catAx>
        <c:axId val="78287232"/>
        <c:scaling>
          <c:orientation val="minMax"/>
        </c:scaling>
        <c:delete val="0"/>
        <c:axPos val="b"/>
        <c:majorTickMark val="out"/>
        <c:minorTickMark val="none"/>
        <c:tickLblPos val="nextTo"/>
        <c:txPr>
          <a:bodyPr rot="-5400000" vert="horz"/>
          <a:lstStyle/>
          <a:p>
            <a:pPr>
              <a:defRPr lang="en-US"/>
            </a:pPr>
            <a:endParaRPr lang="id-ID"/>
          </a:p>
        </c:txPr>
        <c:crossAx val="78288768"/>
        <c:crosses val="autoZero"/>
        <c:auto val="1"/>
        <c:lblAlgn val="ctr"/>
        <c:lblOffset val="100"/>
        <c:noMultiLvlLbl val="0"/>
      </c:catAx>
      <c:valAx>
        <c:axId val="78288768"/>
        <c:scaling>
          <c:orientation val="minMax"/>
        </c:scaling>
        <c:delete val="0"/>
        <c:axPos val="l"/>
        <c:majorGridlines/>
        <c:numFmt formatCode="0%" sourceLinked="1"/>
        <c:majorTickMark val="out"/>
        <c:minorTickMark val="none"/>
        <c:tickLblPos val="nextTo"/>
        <c:txPr>
          <a:bodyPr/>
          <a:lstStyle/>
          <a:p>
            <a:pPr>
              <a:defRPr lang="en-US"/>
            </a:pPr>
            <a:endParaRPr lang="id-ID"/>
          </a:p>
        </c:txPr>
        <c:crossAx val="78287232"/>
        <c:crosses val="autoZero"/>
        <c:crossBetween val="between"/>
      </c:valAx>
    </c:plotArea>
    <c:legend>
      <c:legendPos val="t"/>
      <c:layout/>
      <c:overlay val="0"/>
      <c:txPr>
        <a:bodyPr/>
        <a:lstStyle/>
        <a:p>
          <a:pPr>
            <a:defRPr lang="en-US"/>
          </a:pPr>
          <a:endParaRPr lang="id-ID"/>
        </a:p>
      </c:txPr>
    </c:legend>
    <c:plotVisOnly val="1"/>
    <c:dispBlanksAs val="gap"/>
    <c:showDLblsOverMax val="0"/>
  </c:chart>
  <c:txPr>
    <a:bodyPr/>
    <a:lstStyle/>
    <a:p>
      <a:pPr>
        <a:defRPr sz="1400"/>
      </a:pPr>
      <a:endParaRPr lang="id-ID"/>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'bm2007'!$B$32</c:f>
              <c:strCache>
                <c:ptCount val="1"/>
                <c:pt idx="0">
                  <c:v>Very Low</c:v>
                </c:pt>
              </c:strCache>
            </c:strRef>
          </c:tx>
          <c:spPr>
            <a:solidFill>
              <a:schemeClr val="tx1"/>
            </a:solidFill>
            <a:ln>
              <a:solidFill>
                <a:schemeClr val="tx1"/>
              </a:solidFill>
            </a:ln>
          </c:spPr>
          <c:invertIfNegative val="0"/>
          <c:cat>
            <c:strRef>
              <c:f>'bm2007'!$A$33:$A$43</c:f>
              <c:strCache>
                <c:ptCount val="11"/>
                <c:pt idx="0">
                  <c:v>Singapore</c:v>
                </c:pt>
                <c:pt idx="1">
                  <c:v>Chinese Taipei</c:v>
                </c:pt>
                <c:pt idx="2">
                  <c:v>Japan</c:v>
                </c:pt>
                <c:pt idx="3">
                  <c:v>Korea, Rep. of</c:v>
                </c:pt>
                <c:pt idx="4">
                  <c:v>Malaysia </c:v>
                </c:pt>
                <c:pt idx="5">
                  <c:v>Thailand </c:v>
                </c:pt>
                <c:pt idx="6">
                  <c:v>Turkey</c:v>
                </c:pt>
                <c:pt idx="7">
                  <c:v>Iran</c:v>
                </c:pt>
                <c:pt idx="8">
                  <c:v>Indonesia </c:v>
                </c:pt>
                <c:pt idx="9">
                  <c:v>Morocco</c:v>
                </c:pt>
                <c:pt idx="10">
                  <c:v>Saudi Arabia </c:v>
                </c:pt>
              </c:strCache>
            </c:strRef>
          </c:cat>
          <c:val>
            <c:numRef>
              <c:f>'bm2007'!$B$33:$B$43</c:f>
              <c:numCache>
                <c:formatCode>General</c:formatCode>
                <c:ptCount val="11"/>
                <c:pt idx="0">
                  <c:v>7.0000000000000021E-2</c:v>
                </c:pt>
                <c:pt idx="1">
                  <c:v>0.05</c:v>
                </c:pt>
                <c:pt idx="2">
                  <c:v>4.0000000000000022E-2</c:v>
                </c:pt>
                <c:pt idx="3">
                  <c:v>3.0000000000000002E-2</c:v>
                </c:pt>
                <c:pt idx="4">
                  <c:v>0.2</c:v>
                </c:pt>
                <c:pt idx="5">
                  <c:v>0.2</c:v>
                </c:pt>
                <c:pt idx="6">
                  <c:v>0.29000000000000031</c:v>
                </c:pt>
                <c:pt idx="7">
                  <c:v>0.24000000000000021</c:v>
                </c:pt>
                <c:pt idx="8">
                  <c:v>0.35000000000000031</c:v>
                </c:pt>
                <c:pt idx="9">
                  <c:v>0.49000000000000032</c:v>
                </c:pt>
                <c:pt idx="10">
                  <c:v>0.48000000000000032</c:v>
                </c:pt>
              </c:numCache>
            </c:numRef>
          </c:val>
        </c:ser>
        <c:ser>
          <c:idx val="1"/>
          <c:order val="1"/>
          <c:tx>
            <c:strRef>
              <c:f>'bm2007'!$C$32</c:f>
              <c:strCache>
                <c:ptCount val="1"/>
                <c:pt idx="0">
                  <c:v>Low</c:v>
                </c:pt>
              </c:strCache>
            </c:strRef>
          </c:tx>
          <c:spPr>
            <a:solidFill>
              <a:srgbClr val="FF0000"/>
            </a:solidFill>
            <a:ln>
              <a:solidFill>
                <a:schemeClr val="tx1"/>
              </a:solidFill>
            </a:ln>
          </c:spPr>
          <c:invertIfNegative val="0"/>
          <c:cat>
            <c:strRef>
              <c:f>'bm2007'!$A$33:$A$43</c:f>
              <c:strCache>
                <c:ptCount val="11"/>
                <c:pt idx="0">
                  <c:v>Singapore</c:v>
                </c:pt>
                <c:pt idx="1">
                  <c:v>Chinese Taipei</c:v>
                </c:pt>
                <c:pt idx="2">
                  <c:v>Japan</c:v>
                </c:pt>
                <c:pt idx="3">
                  <c:v>Korea, Rep. of</c:v>
                </c:pt>
                <c:pt idx="4">
                  <c:v>Malaysia </c:v>
                </c:pt>
                <c:pt idx="5">
                  <c:v>Thailand </c:v>
                </c:pt>
                <c:pt idx="6">
                  <c:v>Turkey</c:v>
                </c:pt>
                <c:pt idx="7">
                  <c:v>Iran</c:v>
                </c:pt>
                <c:pt idx="8">
                  <c:v>Indonesia </c:v>
                </c:pt>
                <c:pt idx="9">
                  <c:v>Morocco</c:v>
                </c:pt>
                <c:pt idx="10">
                  <c:v>Saudi Arabia </c:v>
                </c:pt>
              </c:strCache>
            </c:strRef>
          </c:cat>
          <c:val>
            <c:numRef>
              <c:f>'bm2007'!$C$33:$C$43</c:f>
              <c:numCache>
                <c:formatCode>General</c:formatCode>
                <c:ptCount val="11"/>
                <c:pt idx="0">
                  <c:v>0.13</c:v>
                </c:pt>
                <c:pt idx="1">
                  <c:v>0.12000000000000002</c:v>
                </c:pt>
                <c:pt idx="2">
                  <c:v>0.11</c:v>
                </c:pt>
                <c:pt idx="3">
                  <c:v>0.12000000000000002</c:v>
                </c:pt>
                <c:pt idx="4">
                  <c:v>0.30000000000000032</c:v>
                </c:pt>
                <c:pt idx="5">
                  <c:v>0.32000000000000101</c:v>
                </c:pt>
                <c:pt idx="6">
                  <c:v>0.31000000000000089</c:v>
                </c:pt>
                <c:pt idx="7">
                  <c:v>0.35000000000000031</c:v>
                </c:pt>
                <c:pt idx="8">
                  <c:v>0.380000000000001</c:v>
                </c:pt>
                <c:pt idx="9">
                  <c:v>0.33000000000000113</c:v>
                </c:pt>
                <c:pt idx="10">
                  <c:v>0.34</c:v>
                </c:pt>
              </c:numCache>
            </c:numRef>
          </c:val>
        </c:ser>
        <c:ser>
          <c:idx val="2"/>
          <c:order val="2"/>
          <c:tx>
            <c:strRef>
              <c:f>'bm2007'!$D$32</c:f>
              <c:strCache>
                <c:ptCount val="1"/>
                <c:pt idx="0">
                  <c:v>Intermediate</c:v>
                </c:pt>
              </c:strCache>
            </c:strRef>
          </c:tx>
          <c:spPr>
            <a:solidFill>
              <a:srgbClr val="FFFF00"/>
            </a:solidFill>
            <a:ln>
              <a:solidFill>
                <a:schemeClr val="tx1"/>
              </a:solidFill>
            </a:ln>
          </c:spPr>
          <c:invertIfNegative val="0"/>
          <c:cat>
            <c:strRef>
              <c:f>'bm2007'!$A$33:$A$43</c:f>
              <c:strCache>
                <c:ptCount val="11"/>
                <c:pt idx="0">
                  <c:v>Singapore</c:v>
                </c:pt>
                <c:pt idx="1">
                  <c:v>Chinese Taipei</c:v>
                </c:pt>
                <c:pt idx="2">
                  <c:v>Japan</c:v>
                </c:pt>
                <c:pt idx="3">
                  <c:v>Korea, Rep. of</c:v>
                </c:pt>
                <c:pt idx="4">
                  <c:v>Malaysia </c:v>
                </c:pt>
                <c:pt idx="5">
                  <c:v>Thailand </c:v>
                </c:pt>
                <c:pt idx="6">
                  <c:v>Turkey</c:v>
                </c:pt>
                <c:pt idx="7">
                  <c:v>Iran</c:v>
                </c:pt>
                <c:pt idx="8">
                  <c:v>Indonesia </c:v>
                </c:pt>
                <c:pt idx="9">
                  <c:v>Morocco</c:v>
                </c:pt>
                <c:pt idx="10">
                  <c:v>Saudi Arabia </c:v>
                </c:pt>
              </c:strCache>
            </c:strRef>
          </c:cat>
          <c:val>
            <c:numRef>
              <c:f>'bm2007'!$D$33:$D$43</c:f>
              <c:numCache>
                <c:formatCode>General</c:formatCode>
                <c:ptCount val="11"/>
                <c:pt idx="0">
                  <c:v>0.19</c:v>
                </c:pt>
                <c:pt idx="1">
                  <c:v>0.23</c:v>
                </c:pt>
                <c:pt idx="2">
                  <c:v>0.30000000000000032</c:v>
                </c:pt>
                <c:pt idx="3">
                  <c:v>0.31000000000000089</c:v>
                </c:pt>
                <c:pt idx="4">
                  <c:v>0.22</c:v>
                </c:pt>
                <c:pt idx="5">
                  <c:v>0.31000000000000089</c:v>
                </c:pt>
                <c:pt idx="6">
                  <c:v>0.24000000000000021</c:v>
                </c:pt>
                <c:pt idx="7">
                  <c:v>0.27</c:v>
                </c:pt>
                <c:pt idx="8">
                  <c:v>0.23</c:v>
                </c:pt>
                <c:pt idx="9">
                  <c:v>0.15000000000000024</c:v>
                </c:pt>
                <c:pt idx="10">
                  <c:v>0.16</c:v>
                </c:pt>
              </c:numCache>
            </c:numRef>
          </c:val>
        </c:ser>
        <c:ser>
          <c:idx val="3"/>
          <c:order val="3"/>
          <c:tx>
            <c:strRef>
              <c:f>'bm2007'!$E$32</c:f>
              <c:strCache>
                <c:ptCount val="1"/>
                <c:pt idx="0">
                  <c:v>High</c:v>
                </c:pt>
              </c:strCache>
            </c:strRef>
          </c:tx>
          <c:spPr>
            <a:solidFill>
              <a:srgbClr val="00B050"/>
            </a:solidFill>
            <a:ln>
              <a:solidFill>
                <a:schemeClr val="tx1"/>
              </a:solidFill>
            </a:ln>
          </c:spPr>
          <c:invertIfNegative val="0"/>
          <c:cat>
            <c:strRef>
              <c:f>'bm2007'!$A$33:$A$43</c:f>
              <c:strCache>
                <c:ptCount val="11"/>
                <c:pt idx="0">
                  <c:v>Singapore</c:v>
                </c:pt>
                <c:pt idx="1">
                  <c:v>Chinese Taipei</c:v>
                </c:pt>
                <c:pt idx="2">
                  <c:v>Japan</c:v>
                </c:pt>
                <c:pt idx="3">
                  <c:v>Korea, Rep. of</c:v>
                </c:pt>
                <c:pt idx="4">
                  <c:v>Malaysia </c:v>
                </c:pt>
                <c:pt idx="5">
                  <c:v>Thailand </c:v>
                </c:pt>
                <c:pt idx="6">
                  <c:v>Turkey</c:v>
                </c:pt>
                <c:pt idx="7">
                  <c:v>Iran</c:v>
                </c:pt>
                <c:pt idx="8">
                  <c:v>Indonesia </c:v>
                </c:pt>
                <c:pt idx="9">
                  <c:v>Morocco</c:v>
                </c:pt>
                <c:pt idx="10">
                  <c:v>Saudi Arabia </c:v>
                </c:pt>
              </c:strCache>
            </c:strRef>
          </c:cat>
          <c:val>
            <c:numRef>
              <c:f>'bm2007'!$E$33:$E$43</c:f>
              <c:numCache>
                <c:formatCode>General</c:formatCode>
                <c:ptCount val="11"/>
                <c:pt idx="0">
                  <c:v>0.29000000000000031</c:v>
                </c:pt>
                <c:pt idx="1">
                  <c:v>0.35000000000000031</c:v>
                </c:pt>
                <c:pt idx="2">
                  <c:v>0.380000000000001</c:v>
                </c:pt>
                <c:pt idx="3">
                  <c:v>0.37000000000000038</c:v>
                </c:pt>
                <c:pt idx="4">
                  <c:v>0.25</c:v>
                </c:pt>
                <c:pt idx="5">
                  <c:v>0.14000000000000001</c:v>
                </c:pt>
                <c:pt idx="6">
                  <c:v>0.13</c:v>
                </c:pt>
                <c:pt idx="7">
                  <c:v>0.12000000000000002</c:v>
                </c:pt>
                <c:pt idx="8">
                  <c:v>4.0000000000000022E-2</c:v>
                </c:pt>
                <c:pt idx="9">
                  <c:v>3.0000000000000002E-2</c:v>
                </c:pt>
                <c:pt idx="10">
                  <c:v>2.0000000000000011E-2</c:v>
                </c:pt>
              </c:numCache>
            </c:numRef>
          </c:val>
        </c:ser>
        <c:ser>
          <c:idx val="4"/>
          <c:order val="4"/>
          <c:tx>
            <c:strRef>
              <c:f>'bm2007'!$F$32</c:f>
              <c:strCache>
                <c:ptCount val="1"/>
                <c:pt idx="0">
                  <c:v>Advance</c:v>
                </c:pt>
              </c:strCache>
            </c:strRef>
          </c:tx>
          <c:spPr>
            <a:solidFill>
              <a:schemeClr val="tx2">
                <a:lumMod val="60000"/>
                <a:lumOff val="40000"/>
              </a:schemeClr>
            </a:solidFill>
            <a:ln>
              <a:solidFill>
                <a:schemeClr val="tx1"/>
              </a:solidFill>
            </a:ln>
          </c:spPr>
          <c:invertIfNegative val="0"/>
          <c:cat>
            <c:strRef>
              <c:f>'bm2007'!$A$33:$A$43</c:f>
              <c:strCache>
                <c:ptCount val="11"/>
                <c:pt idx="0">
                  <c:v>Singapore</c:v>
                </c:pt>
                <c:pt idx="1">
                  <c:v>Chinese Taipei</c:v>
                </c:pt>
                <c:pt idx="2">
                  <c:v>Japan</c:v>
                </c:pt>
                <c:pt idx="3">
                  <c:v>Korea, Rep. of</c:v>
                </c:pt>
                <c:pt idx="4">
                  <c:v>Malaysia </c:v>
                </c:pt>
                <c:pt idx="5">
                  <c:v>Thailand </c:v>
                </c:pt>
                <c:pt idx="6">
                  <c:v>Turkey</c:v>
                </c:pt>
                <c:pt idx="7">
                  <c:v>Iran</c:v>
                </c:pt>
                <c:pt idx="8">
                  <c:v>Indonesia </c:v>
                </c:pt>
                <c:pt idx="9">
                  <c:v>Morocco</c:v>
                </c:pt>
                <c:pt idx="10">
                  <c:v>Saudi Arabia </c:v>
                </c:pt>
              </c:strCache>
            </c:strRef>
          </c:cat>
          <c:val>
            <c:numRef>
              <c:f>'bm2007'!$F$33:$F$43</c:f>
              <c:numCache>
                <c:formatCode>General</c:formatCode>
                <c:ptCount val="11"/>
                <c:pt idx="0">
                  <c:v>0.32000000000000101</c:v>
                </c:pt>
                <c:pt idx="1">
                  <c:v>0.25</c:v>
                </c:pt>
                <c:pt idx="2">
                  <c:v>0.17</c:v>
                </c:pt>
                <c:pt idx="3">
                  <c:v>0.17</c:v>
                </c:pt>
                <c:pt idx="4">
                  <c:v>3.0000000000000002E-2</c:v>
                </c:pt>
                <c:pt idx="5">
                  <c:v>3.0000000000000002E-2</c:v>
                </c:pt>
                <c:pt idx="6">
                  <c:v>3.0000000000000002E-2</c:v>
                </c:pt>
                <c:pt idx="7">
                  <c:v>2.0000000000000011E-2</c:v>
                </c:pt>
                <c:pt idx="8">
                  <c:v>0</c:v>
                </c:pt>
                <c:pt idx="9">
                  <c:v>0</c:v>
                </c:pt>
                <c:pt idx="10">
                  <c:v>0</c:v>
                </c:pt>
              </c:numCache>
            </c:numRef>
          </c:val>
        </c:ser>
        <c:dLbls>
          <c:showLegendKey val="0"/>
          <c:showVal val="0"/>
          <c:showCatName val="0"/>
          <c:showSerName val="0"/>
          <c:showPercent val="0"/>
          <c:showBubbleSize val="0"/>
        </c:dLbls>
        <c:gapWidth val="150"/>
        <c:overlap val="100"/>
        <c:axId val="78344576"/>
        <c:axId val="78346112"/>
      </c:barChart>
      <c:catAx>
        <c:axId val="78344576"/>
        <c:scaling>
          <c:orientation val="minMax"/>
        </c:scaling>
        <c:delete val="0"/>
        <c:axPos val="b"/>
        <c:majorTickMark val="none"/>
        <c:minorTickMark val="none"/>
        <c:tickLblPos val="nextTo"/>
        <c:txPr>
          <a:bodyPr rot="-5400000" vert="horz"/>
          <a:lstStyle/>
          <a:p>
            <a:pPr>
              <a:defRPr lang="en-US"/>
            </a:pPr>
            <a:endParaRPr lang="id-ID"/>
          </a:p>
        </c:txPr>
        <c:crossAx val="78346112"/>
        <c:crosses val="autoZero"/>
        <c:auto val="1"/>
        <c:lblAlgn val="ctr"/>
        <c:lblOffset val="100"/>
        <c:noMultiLvlLbl val="0"/>
      </c:catAx>
      <c:valAx>
        <c:axId val="78346112"/>
        <c:scaling>
          <c:orientation val="minMax"/>
          <c:max val="1"/>
        </c:scaling>
        <c:delete val="0"/>
        <c:axPos val="l"/>
        <c:majorGridlines/>
        <c:numFmt formatCode="0%" sourceLinked="0"/>
        <c:majorTickMark val="none"/>
        <c:minorTickMark val="none"/>
        <c:tickLblPos val="nextTo"/>
        <c:txPr>
          <a:bodyPr/>
          <a:lstStyle/>
          <a:p>
            <a:pPr>
              <a:defRPr lang="en-US"/>
            </a:pPr>
            <a:endParaRPr lang="id-ID"/>
          </a:p>
        </c:txPr>
        <c:crossAx val="78344576"/>
        <c:crosses val="autoZero"/>
        <c:crossBetween val="between"/>
        <c:majorUnit val="0.1"/>
      </c:valAx>
    </c:plotArea>
    <c:legend>
      <c:legendPos val="t"/>
      <c:layout/>
      <c:overlay val="0"/>
      <c:txPr>
        <a:bodyPr/>
        <a:lstStyle/>
        <a:p>
          <a:pPr>
            <a:defRPr lang="en-US"/>
          </a:pPr>
          <a:endParaRPr lang="id-ID"/>
        </a:p>
      </c:txPr>
    </c:legend>
    <c:plotVisOnly val="1"/>
    <c:dispBlanksAs val="gap"/>
    <c:showDLblsOverMax val="0"/>
  </c:chart>
  <c:txPr>
    <a:bodyPr/>
    <a:lstStyle/>
    <a:p>
      <a:pPr>
        <a:defRPr sz="1400"/>
      </a:pPr>
      <a:endParaRPr lang="id-ID"/>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id-ID"/>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'bm2011'!$B$33</c:f>
              <c:strCache>
                <c:ptCount val="1"/>
                <c:pt idx="0">
                  <c:v>Very Low</c:v>
                </c:pt>
              </c:strCache>
            </c:strRef>
          </c:tx>
          <c:spPr>
            <a:solidFill>
              <a:schemeClr val="tx1"/>
            </a:solidFill>
            <a:ln>
              <a:solidFill>
                <a:schemeClr val="tx1"/>
              </a:solidFill>
            </a:ln>
          </c:spPr>
          <c:invertIfNegative val="0"/>
          <c:cat>
            <c:strRef>
              <c:f>'bm2011'!$A$34:$A$44</c:f>
              <c:strCache>
                <c:ptCount val="11"/>
                <c:pt idx="0">
                  <c:v>Singapore</c:v>
                </c:pt>
                <c:pt idx="1">
                  <c:v>Chinese Taipei</c:v>
                </c:pt>
                <c:pt idx="2">
                  <c:v>Korea, Rep. of</c:v>
                </c:pt>
                <c:pt idx="3">
                  <c:v>Japan</c:v>
                </c:pt>
                <c:pt idx="4">
                  <c:v>Turkey</c:v>
                </c:pt>
                <c:pt idx="5">
                  <c:v>Iran</c:v>
                </c:pt>
                <c:pt idx="6">
                  <c:v>Malaysia </c:v>
                </c:pt>
                <c:pt idx="7">
                  <c:v>Thailand </c:v>
                </c:pt>
                <c:pt idx="8">
                  <c:v>Saudi Arabia </c:v>
                </c:pt>
                <c:pt idx="9">
                  <c:v>Indonesia </c:v>
                </c:pt>
                <c:pt idx="10">
                  <c:v>Morocco</c:v>
                </c:pt>
              </c:strCache>
            </c:strRef>
          </c:cat>
          <c:val>
            <c:numRef>
              <c:f>'bm2011'!$B$34:$B$44</c:f>
              <c:numCache>
                <c:formatCode>General</c:formatCode>
                <c:ptCount val="11"/>
                <c:pt idx="0">
                  <c:v>4.0000000000000063E-2</c:v>
                </c:pt>
                <c:pt idx="1">
                  <c:v>4.0000000000000063E-2</c:v>
                </c:pt>
                <c:pt idx="2">
                  <c:v>3.0000000000000016E-2</c:v>
                </c:pt>
                <c:pt idx="3">
                  <c:v>3.0000000000000016E-2</c:v>
                </c:pt>
                <c:pt idx="4">
                  <c:v>0.21000000000000021</c:v>
                </c:pt>
                <c:pt idx="5">
                  <c:v>0.21000000000000021</c:v>
                </c:pt>
                <c:pt idx="6">
                  <c:v>0.38000000000000089</c:v>
                </c:pt>
                <c:pt idx="7">
                  <c:v>0.26</c:v>
                </c:pt>
                <c:pt idx="8">
                  <c:v>0.32000000000000089</c:v>
                </c:pt>
                <c:pt idx="9">
                  <c:v>0.46</c:v>
                </c:pt>
                <c:pt idx="10">
                  <c:v>0.61000000000000065</c:v>
                </c:pt>
              </c:numCache>
            </c:numRef>
          </c:val>
        </c:ser>
        <c:ser>
          <c:idx val="1"/>
          <c:order val="1"/>
          <c:tx>
            <c:strRef>
              <c:f>'bm2011'!$C$33</c:f>
              <c:strCache>
                <c:ptCount val="1"/>
                <c:pt idx="0">
                  <c:v>Low</c:v>
                </c:pt>
              </c:strCache>
            </c:strRef>
          </c:tx>
          <c:spPr>
            <a:solidFill>
              <a:srgbClr val="FF0000"/>
            </a:solidFill>
            <a:ln>
              <a:solidFill>
                <a:schemeClr val="tx1"/>
              </a:solidFill>
            </a:ln>
          </c:spPr>
          <c:invertIfNegative val="0"/>
          <c:cat>
            <c:strRef>
              <c:f>'bm2011'!$A$34:$A$44</c:f>
              <c:strCache>
                <c:ptCount val="11"/>
                <c:pt idx="0">
                  <c:v>Singapore</c:v>
                </c:pt>
                <c:pt idx="1">
                  <c:v>Chinese Taipei</c:v>
                </c:pt>
                <c:pt idx="2">
                  <c:v>Korea, Rep. of</c:v>
                </c:pt>
                <c:pt idx="3">
                  <c:v>Japan</c:v>
                </c:pt>
                <c:pt idx="4">
                  <c:v>Turkey</c:v>
                </c:pt>
                <c:pt idx="5">
                  <c:v>Iran</c:v>
                </c:pt>
                <c:pt idx="6">
                  <c:v>Malaysia </c:v>
                </c:pt>
                <c:pt idx="7">
                  <c:v>Thailand </c:v>
                </c:pt>
                <c:pt idx="8">
                  <c:v>Saudi Arabia </c:v>
                </c:pt>
                <c:pt idx="9">
                  <c:v>Indonesia </c:v>
                </c:pt>
                <c:pt idx="10">
                  <c:v>Morocco</c:v>
                </c:pt>
              </c:strCache>
            </c:strRef>
          </c:cat>
          <c:val>
            <c:numRef>
              <c:f>'bm2011'!$C$34:$C$44</c:f>
              <c:numCache>
                <c:formatCode>General</c:formatCode>
                <c:ptCount val="11"/>
                <c:pt idx="0">
                  <c:v>9.0000000000000066E-2</c:v>
                </c:pt>
                <c:pt idx="1">
                  <c:v>0.11000000000000003</c:v>
                </c:pt>
                <c:pt idx="2">
                  <c:v>0.11000000000000003</c:v>
                </c:pt>
                <c:pt idx="3">
                  <c:v>0.11000000000000003</c:v>
                </c:pt>
                <c:pt idx="4">
                  <c:v>0.25</c:v>
                </c:pt>
                <c:pt idx="5">
                  <c:v>0.29000000000000031</c:v>
                </c:pt>
                <c:pt idx="6">
                  <c:v>0.28000000000000008</c:v>
                </c:pt>
                <c:pt idx="7">
                  <c:v>0.35000000000000031</c:v>
                </c:pt>
                <c:pt idx="8">
                  <c:v>0.35000000000000031</c:v>
                </c:pt>
                <c:pt idx="9">
                  <c:v>0.35000000000000031</c:v>
                </c:pt>
                <c:pt idx="10">
                  <c:v>0.26</c:v>
                </c:pt>
              </c:numCache>
            </c:numRef>
          </c:val>
        </c:ser>
        <c:ser>
          <c:idx val="2"/>
          <c:order val="2"/>
          <c:tx>
            <c:strRef>
              <c:f>'bm2011'!$D$33</c:f>
              <c:strCache>
                <c:ptCount val="1"/>
                <c:pt idx="0">
                  <c:v>Intermediate</c:v>
                </c:pt>
              </c:strCache>
            </c:strRef>
          </c:tx>
          <c:spPr>
            <a:solidFill>
              <a:srgbClr val="FFFF00"/>
            </a:solidFill>
            <a:ln>
              <a:solidFill>
                <a:schemeClr val="tx1"/>
              </a:solidFill>
            </a:ln>
          </c:spPr>
          <c:invertIfNegative val="0"/>
          <c:cat>
            <c:strRef>
              <c:f>'bm2011'!$A$34:$A$44</c:f>
              <c:strCache>
                <c:ptCount val="11"/>
                <c:pt idx="0">
                  <c:v>Singapore</c:v>
                </c:pt>
                <c:pt idx="1">
                  <c:v>Chinese Taipei</c:v>
                </c:pt>
                <c:pt idx="2">
                  <c:v>Korea, Rep. of</c:v>
                </c:pt>
                <c:pt idx="3">
                  <c:v>Japan</c:v>
                </c:pt>
                <c:pt idx="4">
                  <c:v>Turkey</c:v>
                </c:pt>
                <c:pt idx="5">
                  <c:v>Iran</c:v>
                </c:pt>
                <c:pt idx="6">
                  <c:v>Malaysia </c:v>
                </c:pt>
                <c:pt idx="7">
                  <c:v>Thailand </c:v>
                </c:pt>
                <c:pt idx="8">
                  <c:v>Saudi Arabia </c:v>
                </c:pt>
                <c:pt idx="9">
                  <c:v>Indonesia </c:v>
                </c:pt>
                <c:pt idx="10">
                  <c:v>Morocco</c:v>
                </c:pt>
              </c:strCache>
            </c:strRef>
          </c:cat>
          <c:val>
            <c:numRef>
              <c:f>'bm2011'!$D$34:$D$44</c:f>
              <c:numCache>
                <c:formatCode>General</c:formatCode>
                <c:ptCount val="11"/>
                <c:pt idx="0">
                  <c:v>0.18000000000000024</c:v>
                </c:pt>
                <c:pt idx="1">
                  <c:v>0.35000000000000031</c:v>
                </c:pt>
                <c:pt idx="2">
                  <c:v>0.29000000000000031</c:v>
                </c:pt>
                <c:pt idx="3">
                  <c:v>0.29000000000000031</c:v>
                </c:pt>
                <c:pt idx="4">
                  <c:v>0.28000000000000008</c:v>
                </c:pt>
                <c:pt idx="5">
                  <c:v>0.29000000000000031</c:v>
                </c:pt>
                <c:pt idx="6">
                  <c:v>0.23</c:v>
                </c:pt>
                <c:pt idx="7">
                  <c:v>0.29000000000000031</c:v>
                </c:pt>
                <c:pt idx="8">
                  <c:v>0.25</c:v>
                </c:pt>
                <c:pt idx="9">
                  <c:v>0.16000000000000006</c:v>
                </c:pt>
                <c:pt idx="10">
                  <c:v>0.11000000000000003</c:v>
                </c:pt>
              </c:numCache>
            </c:numRef>
          </c:val>
        </c:ser>
        <c:ser>
          <c:idx val="3"/>
          <c:order val="3"/>
          <c:tx>
            <c:strRef>
              <c:f>'bm2011'!$E$33</c:f>
              <c:strCache>
                <c:ptCount val="1"/>
                <c:pt idx="0">
                  <c:v>High</c:v>
                </c:pt>
              </c:strCache>
            </c:strRef>
          </c:tx>
          <c:spPr>
            <a:solidFill>
              <a:srgbClr val="00B050"/>
            </a:solidFill>
            <a:ln>
              <a:solidFill>
                <a:schemeClr val="tx1"/>
              </a:solidFill>
            </a:ln>
          </c:spPr>
          <c:invertIfNegative val="0"/>
          <c:cat>
            <c:strRef>
              <c:f>'bm2011'!$A$34:$A$44</c:f>
              <c:strCache>
                <c:ptCount val="11"/>
                <c:pt idx="0">
                  <c:v>Singapore</c:v>
                </c:pt>
                <c:pt idx="1">
                  <c:v>Chinese Taipei</c:v>
                </c:pt>
                <c:pt idx="2">
                  <c:v>Korea, Rep. of</c:v>
                </c:pt>
                <c:pt idx="3">
                  <c:v>Japan</c:v>
                </c:pt>
                <c:pt idx="4">
                  <c:v>Turkey</c:v>
                </c:pt>
                <c:pt idx="5">
                  <c:v>Iran</c:v>
                </c:pt>
                <c:pt idx="6">
                  <c:v>Malaysia </c:v>
                </c:pt>
                <c:pt idx="7">
                  <c:v>Thailand </c:v>
                </c:pt>
                <c:pt idx="8">
                  <c:v>Saudi Arabia </c:v>
                </c:pt>
                <c:pt idx="9">
                  <c:v>Indonesia </c:v>
                </c:pt>
                <c:pt idx="10">
                  <c:v>Morocco</c:v>
                </c:pt>
              </c:strCache>
            </c:strRef>
          </c:cat>
          <c:val>
            <c:numRef>
              <c:f>'bm2011'!$E$34:$E$44</c:f>
              <c:numCache>
                <c:formatCode>General</c:formatCode>
                <c:ptCount val="11"/>
                <c:pt idx="0">
                  <c:v>0.29000000000000031</c:v>
                </c:pt>
                <c:pt idx="1">
                  <c:v>0.26</c:v>
                </c:pt>
                <c:pt idx="2">
                  <c:v>0.37000000000000038</c:v>
                </c:pt>
                <c:pt idx="3">
                  <c:v>0.3900000000000009</c:v>
                </c:pt>
                <c:pt idx="4">
                  <c:v>0.18000000000000024</c:v>
                </c:pt>
                <c:pt idx="5">
                  <c:v>0.16000000000000006</c:v>
                </c:pt>
                <c:pt idx="6">
                  <c:v>0.1</c:v>
                </c:pt>
                <c:pt idx="7">
                  <c:v>9.0000000000000066E-2</c:v>
                </c:pt>
                <c:pt idx="8">
                  <c:v>7.0000000000000034E-2</c:v>
                </c:pt>
                <c:pt idx="9">
                  <c:v>3.0000000000000016E-2</c:v>
                </c:pt>
                <c:pt idx="10">
                  <c:v>2.0000000000000032E-2</c:v>
                </c:pt>
              </c:numCache>
            </c:numRef>
          </c:val>
        </c:ser>
        <c:ser>
          <c:idx val="4"/>
          <c:order val="4"/>
          <c:tx>
            <c:strRef>
              <c:f>'bm2011'!$F$33</c:f>
              <c:strCache>
                <c:ptCount val="1"/>
                <c:pt idx="0">
                  <c:v>Advance</c:v>
                </c:pt>
              </c:strCache>
            </c:strRef>
          </c:tx>
          <c:spPr>
            <a:solidFill>
              <a:srgbClr val="0070C0"/>
            </a:solidFill>
            <a:ln>
              <a:solidFill>
                <a:schemeClr val="tx1"/>
              </a:solidFill>
            </a:ln>
          </c:spPr>
          <c:invertIfNegative val="0"/>
          <c:cat>
            <c:strRef>
              <c:f>'bm2011'!$A$34:$A$44</c:f>
              <c:strCache>
                <c:ptCount val="11"/>
                <c:pt idx="0">
                  <c:v>Singapore</c:v>
                </c:pt>
                <c:pt idx="1">
                  <c:v>Chinese Taipei</c:v>
                </c:pt>
                <c:pt idx="2">
                  <c:v>Korea, Rep. of</c:v>
                </c:pt>
                <c:pt idx="3">
                  <c:v>Japan</c:v>
                </c:pt>
                <c:pt idx="4">
                  <c:v>Turkey</c:v>
                </c:pt>
                <c:pt idx="5">
                  <c:v>Iran</c:v>
                </c:pt>
                <c:pt idx="6">
                  <c:v>Malaysia </c:v>
                </c:pt>
                <c:pt idx="7">
                  <c:v>Thailand </c:v>
                </c:pt>
                <c:pt idx="8">
                  <c:v>Saudi Arabia </c:v>
                </c:pt>
                <c:pt idx="9">
                  <c:v>Indonesia </c:v>
                </c:pt>
                <c:pt idx="10">
                  <c:v>Morocco</c:v>
                </c:pt>
              </c:strCache>
            </c:strRef>
          </c:cat>
          <c:val>
            <c:numRef>
              <c:f>'bm2011'!$F$34:$F$44</c:f>
              <c:numCache>
                <c:formatCode>General</c:formatCode>
                <c:ptCount val="11"/>
                <c:pt idx="0">
                  <c:v>0.4</c:v>
                </c:pt>
                <c:pt idx="1">
                  <c:v>0.24000000000000021</c:v>
                </c:pt>
                <c:pt idx="2">
                  <c:v>0.2</c:v>
                </c:pt>
                <c:pt idx="3">
                  <c:v>0.18000000000000024</c:v>
                </c:pt>
                <c:pt idx="4">
                  <c:v>8.0000000000000127E-2</c:v>
                </c:pt>
                <c:pt idx="5">
                  <c:v>5.0000000000000024E-2</c:v>
                </c:pt>
                <c:pt idx="6">
                  <c:v>1.0000000000000021E-2</c:v>
                </c:pt>
                <c:pt idx="7">
                  <c:v>1.0000000000000021E-2</c:v>
                </c:pt>
                <c:pt idx="8">
                  <c:v>1.0000000000000021E-2</c:v>
                </c:pt>
                <c:pt idx="9">
                  <c:v>0</c:v>
                </c:pt>
                <c:pt idx="10">
                  <c:v>0</c:v>
                </c:pt>
              </c:numCache>
            </c:numRef>
          </c:val>
        </c:ser>
        <c:dLbls>
          <c:showLegendKey val="0"/>
          <c:showVal val="0"/>
          <c:showCatName val="0"/>
          <c:showSerName val="0"/>
          <c:showPercent val="0"/>
          <c:showBubbleSize val="0"/>
        </c:dLbls>
        <c:gapWidth val="150"/>
        <c:overlap val="100"/>
        <c:axId val="78373632"/>
        <c:axId val="78375168"/>
      </c:barChart>
      <c:catAx>
        <c:axId val="78373632"/>
        <c:scaling>
          <c:orientation val="minMax"/>
        </c:scaling>
        <c:delete val="0"/>
        <c:axPos val="b"/>
        <c:majorTickMark val="none"/>
        <c:minorTickMark val="none"/>
        <c:tickLblPos val="nextTo"/>
        <c:txPr>
          <a:bodyPr rot="-5400000" vert="horz"/>
          <a:lstStyle/>
          <a:p>
            <a:pPr>
              <a:defRPr lang="id-ID"/>
            </a:pPr>
            <a:endParaRPr lang="id-ID"/>
          </a:p>
        </c:txPr>
        <c:crossAx val="78375168"/>
        <c:crosses val="autoZero"/>
        <c:auto val="1"/>
        <c:lblAlgn val="ctr"/>
        <c:lblOffset val="100"/>
        <c:noMultiLvlLbl val="0"/>
      </c:catAx>
      <c:valAx>
        <c:axId val="78375168"/>
        <c:scaling>
          <c:orientation val="minMax"/>
          <c:max val="1"/>
        </c:scaling>
        <c:delete val="0"/>
        <c:axPos val="l"/>
        <c:majorGridlines/>
        <c:numFmt formatCode="0%" sourceLinked="0"/>
        <c:majorTickMark val="none"/>
        <c:minorTickMark val="none"/>
        <c:tickLblPos val="nextTo"/>
        <c:txPr>
          <a:bodyPr/>
          <a:lstStyle/>
          <a:p>
            <a:pPr>
              <a:defRPr lang="id-ID"/>
            </a:pPr>
            <a:endParaRPr lang="id-ID"/>
          </a:p>
        </c:txPr>
        <c:crossAx val="78373632"/>
        <c:crosses val="autoZero"/>
        <c:crossBetween val="between"/>
        <c:majorUnit val="0.1"/>
      </c:valAx>
    </c:plotArea>
    <c:legend>
      <c:legendPos val="t"/>
      <c:layout/>
      <c:overlay val="0"/>
      <c:txPr>
        <a:bodyPr/>
        <a:lstStyle/>
        <a:p>
          <a:pPr>
            <a:defRPr lang="id-ID"/>
          </a:pPr>
          <a:endParaRPr lang="id-ID"/>
        </a:p>
      </c:txPr>
    </c:legend>
    <c:plotVisOnly val="1"/>
    <c:dispBlanksAs val="gap"/>
    <c:showDLblsOverMax val="0"/>
  </c:chart>
  <c:txPr>
    <a:bodyPr/>
    <a:lstStyle/>
    <a:p>
      <a:pPr>
        <a:defRPr sz="1400"/>
      </a:pPr>
      <a:endParaRPr lang="id-ID"/>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17.vml.rels><?xml version="1.0" encoding="UTF-8" standalone="yes"?>
<Relationships xmlns="http://schemas.openxmlformats.org/package/2006/relationships"><Relationship Id="rId1" Type="http://schemas.openxmlformats.org/officeDocument/2006/relationships/image" Target="NULL"/></Relationships>
</file>

<file path=ppt/drawings/_rels/vmlDrawing18.vml.rels><?xml version="1.0" encoding="UTF-8" standalone="yes"?>
<Relationships xmlns="http://schemas.openxmlformats.org/package/2006/relationships"><Relationship Id="rId1" Type="http://schemas.openxmlformats.org/officeDocument/2006/relationships/image" Target="NULL"/></Relationships>
</file>

<file path=ppt/drawings/_rels/vmlDrawing19.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20.vml.rels><?xml version="1.0" encoding="UTF-8" standalone="yes"?>
<Relationships xmlns="http://schemas.openxmlformats.org/package/2006/relationships"><Relationship Id="rId1" Type="http://schemas.openxmlformats.org/officeDocument/2006/relationships/image" Target="NULL"/></Relationships>
</file>

<file path=ppt/drawings/_rels/vmlDrawing21.vml.rels><?xml version="1.0" encoding="UTF-8" standalone="yes"?>
<Relationships xmlns="http://schemas.openxmlformats.org/package/2006/relationships"><Relationship Id="rId1" Type="http://schemas.openxmlformats.org/officeDocument/2006/relationships/image" Target="NULL"/></Relationships>
</file>

<file path=ppt/drawings/_rels/vmlDrawing22.vml.rels><?xml version="1.0" encoding="UTF-8" standalone="yes"?>
<Relationships xmlns="http://schemas.openxmlformats.org/package/2006/relationships"><Relationship Id="rId1" Type="http://schemas.openxmlformats.org/officeDocument/2006/relationships/image" Target="NULL"/></Relationships>
</file>

<file path=ppt/drawings/_rels/vmlDrawing23.vml.rels><?xml version="1.0" encoding="UTF-8" standalone="yes"?>
<Relationships xmlns="http://schemas.openxmlformats.org/package/2006/relationships"><Relationship Id="rId1" Type="http://schemas.openxmlformats.org/officeDocument/2006/relationships/image" Target="NULL"/></Relationships>
</file>

<file path=ppt/drawings/_rels/vmlDrawing24.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NULL"/></Relationships>
</file>

<file path=ppt/drawings/_rels/vmlDrawing5.vml.rels><?xml version="1.0" encoding="UTF-8" standalone="yes"?>
<Relationships xmlns="http://schemas.openxmlformats.org/package/2006/relationships"><Relationship Id="rId1" Type="http://schemas.openxmlformats.org/officeDocument/2006/relationships/image" Target="NULL"/></Relationships>
</file>

<file path=ppt/drawings/_rels/vmlDrawing6.vml.rels><?xml version="1.0" encoding="UTF-8" standalone="yes"?>
<Relationships xmlns="http://schemas.openxmlformats.org/package/2006/relationships"><Relationship Id="rId1" Type="http://schemas.openxmlformats.org/officeDocument/2006/relationships/image" Target="NULL"/></Relationships>
</file>

<file path=ppt/drawings/_rels/vmlDrawing7.vml.rels><?xml version="1.0" encoding="UTF-8" standalone="yes"?>
<Relationships xmlns="http://schemas.openxmlformats.org/package/2006/relationships"><Relationship Id="rId1" Type="http://schemas.openxmlformats.org/officeDocument/2006/relationships/image" Target="NULL"/></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drawings/drawing1.xml><?xml version="1.0" encoding="utf-8"?>
<c:userShapes xmlns:c="http://schemas.openxmlformats.org/drawingml/2006/chart">
  <cdr:relSizeAnchor xmlns:cdr="http://schemas.openxmlformats.org/drawingml/2006/chartDrawing">
    <cdr:from>
      <cdr:x>0.67222</cdr:x>
      <cdr:y>0.07407</cdr:y>
    </cdr:from>
    <cdr:to>
      <cdr:x>0.87823</cdr:x>
      <cdr:y>0.17407</cdr:y>
    </cdr:to>
    <cdr:sp macro="" textlink="">
      <cdr:nvSpPr>
        <cdr:cNvPr id="2" name="TextBox 1"/>
        <cdr:cNvSpPr txBox="1"/>
      </cdr:nvSpPr>
      <cdr:spPr>
        <a:xfrm xmlns:a="http://schemas.openxmlformats.org/drawingml/2006/main">
          <a:off x="2500330" y="142876"/>
          <a:ext cx="766259" cy="192882"/>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pPr algn="ctr"/>
          <a:r>
            <a:rPr lang="en-AU" sz="1100" b="1" dirty="0" err="1" smtClean="0"/>
            <a:t>Laki-laki</a:t>
          </a:r>
          <a:endParaRPr lang="en-AU" sz="1100" b="1" dirty="0"/>
        </a:p>
      </cdr:txBody>
    </cdr:sp>
  </cdr:relSizeAnchor>
  <cdr:relSizeAnchor xmlns:cdr="http://schemas.openxmlformats.org/drawingml/2006/chartDrawing">
    <cdr:from>
      <cdr:x>0.1942</cdr:x>
      <cdr:y>0.075</cdr:y>
    </cdr:from>
    <cdr:to>
      <cdr:x>0.40021</cdr:x>
      <cdr:y>0.175</cdr:y>
    </cdr:to>
    <cdr:sp macro="" textlink="">
      <cdr:nvSpPr>
        <cdr:cNvPr id="3" name="TextBox 1"/>
        <cdr:cNvSpPr txBox="1"/>
      </cdr:nvSpPr>
      <cdr:spPr>
        <a:xfrm xmlns:a="http://schemas.openxmlformats.org/drawingml/2006/main">
          <a:off x="862003" y="214304"/>
          <a:ext cx="914400" cy="28575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AU" sz="1100" b="1" dirty="0" err="1" smtClean="0"/>
            <a:t>Perempuan</a:t>
          </a:r>
          <a:endParaRPr lang="en-AU" sz="11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0.53045</cdr:x>
      <cdr:y>0.08144</cdr:y>
    </cdr:from>
    <cdr:to>
      <cdr:x>0.55385</cdr:x>
      <cdr:y>0.92273</cdr:y>
    </cdr:to>
    <cdr:sp macro="" textlink="">
      <cdr:nvSpPr>
        <cdr:cNvPr id="2" name="Rectangle 1"/>
        <cdr:cNvSpPr>
          <a:spLocks xmlns:a="http://schemas.openxmlformats.org/drawingml/2006/main" noChangeArrowheads="1"/>
        </cdr:cNvSpPr>
      </cdr:nvSpPr>
      <cdr:spPr bwMode="auto">
        <a:xfrm xmlns:a="http://schemas.openxmlformats.org/drawingml/2006/main">
          <a:off x="5254591" y="409574"/>
          <a:ext cx="231808" cy="4230994"/>
        </a:xfrm>
        <a:prstGeom xmlns:a="http://schemas.openxmlformats.org/drawingml/2006/main" prst="rect">
          <a:avLst/>
        </a:prstGeom>
        <a:solidFill xmlns:a="http://schemas.openxmlformats.org/drawingml/2006/main">
          <a:srgbClr val="7F7F7F">
            <a:alpha val="32156"/>
          </a:srgbClr>
        </a:solidFill>
        <a:ln xmlns:a="http://schemas.openxmlformats.org/drawingml/2006/main" w="9525" algn="ctr">
          <a:noFill/>
          <a:round/>
          <a:headEnd/>
          <a:tailEnd/>
        </a:ln>
      </cdr:spPr>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0.85602</cdr:x>
      <cdr:y>0.08712</cdr:y>
    </cdr:from>
    <cdr:to>
      <cdr:x>0.87771</cdr:x>
      <cdr:y>0.68182</cdr:y>
    </cdr:to>
    <cdr:sp macro="" textlink="">
      <cdr:nvSpPr>
        <cdr:cNvPr id="4" name="Rectangle 3"/>
        <cdr:cNvSpPr>
          <a:spLocks xmlns:a="http://schemas.openxmlformats.org/drawingml/2006/main" noChangeArrowheads="1"/>
        </cdr:cNvSpPr>
      </cdr:nvSpPr>
      <cdr:spPr bwMode="auto">
        <a:xfrm xmlns:a="http://schemas.openxmlformats.org/drawingml/2006/main">
          <a:off x="8267700" y="438150"/>
          <a:ext cx="209549" cy="2990849"/>
        </a:xfrm>
        <a:prstGeom xmlns:a="http://schemas.openxmlformats.org/drawingml/2006/main" prst="rect">
          <a:avLst/>
        </a:prstGeom>
        <a:solidFill xmlns:a="http://schemas.openxmlformats.org/drawingml/2006/main">
          <a:schemeClr val="accent2">
            <a:alpha val="32156"/>
          </a:schemeClr>
        </a:solidFill>
        <a:ln xmlns:a="http://schemas.openxmlformats.org/drawingml/2006/main" w="9525" algn="ctr">
          <a:noFill/>
          <a:round/>
          <a:headEnd/>
          <a:tailEnd/>
        </a:ln>
      </cdr:spPr>
      <cdr:txBody>
        <a:bodyPr xmlns:a="http://schemas.openxmlformats.org/drawingml/2006/main"/>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0.02177</cdr:x>
      <cdr:y>0.82724</cdr:y>
    </cdr:from>
    <cdr:to>
      <cdr:x>0.39913</cdr:x>
      <cdr:y>0.98671</cdr:y>
    </cdr:to>
    <cdr:sp macro="" textlink="">
      <cdr:nvSpPr>
        <cdr:cNvPr id="3" name="TextBox 2"/>
        <cdr:cNvSpPr txBox="1"/>
      </cdr:nvSpPr>
      <cdr:spPr>
        <a:xfrm xmlns:a="http://schemas.openxmlformats.org/drawingml/2006/main">
          <a:off x="142875" y="4743450"/>
          <a:ext cx="24765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a:p>
      </cdr:txBody>
    </cdr:sp>
  </cdr:relSizeAnchor>
  <cdr:relSizeAnchor xmlns:cdr="http://schemas.openxmlformats.org/drawingml/2006/chartDrawing">
    <cdr:from>
      <cdr:x>0.44231</cdr:x>
      <cdr:y>0.1125</cdr:y>
    </cdr:from>
    <cdr:to>
      <cdr:x>0.46731</cdr:x>
      <cdr:y>0.9332</cdr:y>
    </cdr:to>
    <cdr:sp macro="" textlink="">
      <cdr:nvSpPr>
        <cdr:cNvPr id="5" name="Rectangle 4"/>
        <cdr:cNvSpPr>
          <a:spLocks xmlns:a="http://schemas.openxmlformats.org/drawingml/2006/main" noChangeArrowheads="1"/>
        </cdr:cNvSpPr>
      </cdr:nvSpPr>
      <cdr:spPr bwMode="auto">
        <a:xfrm xmlns:a="http://schemas.openxmlformats.org/drawingml/2006/main">
          <a:off x="4381500" y="545425"/>
          <a:ext cx="247650" cy="3978948"/>
        </a:xfrm>
        <a:prstGeom xmlns:a="http://schemas.openxmlformats.org/drawingml/2006/main" prst="rect">
          <a:avLst/>
        </a:prstGeom>
        <a:solidFill xmlns:a="http://schemas.openxmlformats.org/drawingml/2006/main">
          <a:srgbClr val="7F7F7F">
            <a:alpha val="32156"/>
          </a:srgbClr>
        </a:solidFill>
        <a:ln xmlns:a="http://schemas.openxmlformats.org/drawingml/2006/main" w="9525" algn="ctr">
          <a:noFill/>
          <a:round/>
          <a:headEnd/>
          <a:tailEnd/>
        </a:ln>
      </cdr:spPr>
      <cdr:txBody>
        <a:bodyPr xmlns:a="http://schemas.openxmlformats.org/drawingml/2006/main"/>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endParaRPr lang="en-US"/>
        </a:p>
      </cdr:txBody>
    </cdr:sp>
  </cdr:relSizeAnchor>
  <cdr:relSizeAnchor xmlns:cdr="http://schemas.openxmlformats.org/drawingml/2006/chartDrawing">
    <cdr:from>
      <cdr:x>0.94519</cdr:x>
      <cdr:y>0.11867</cdr:y>
    </cdr:from>
    <cdr:to>
      <cdr:x>0.97019</cdr:x>
      <cdr:y>0.69284</cdr:y>
    </cdr:to>
    <cdr:sp macro="" textlink="">
      <cdr:nvSpPr>
        <cdr:cNvPr id="6" name="Rectangle 5"/>
        <cdr:cNvSpPr>
          <a:spLocks xmlns:a="http://schemas.openxmlformats.org/drawingml/2006/main" noChangeArrowheads="1"/>
        </cdr:cNvSpPr>
      </cdr:nvSpPr>
      <cdr:spPr bwMode="auto">
        <a:xfrm xmlns:a="http://schemas.openxmlformats.org/drawingml/2006/main">
          <a:off x="9363075" y="647701"/>
          <a:ext cx="247650" cy="3133722"/>
        </a:xfrm>
        <a:prstGeom xmlns:a="http://schemas.openxmlformats.org/drawingml/2006/main" prst="rect">
          <a:avLst/>
        </a:prstGeom>
        <a:solidFill xmlns:a="http://schemas.openxmlformats.org/drawingml/2006/main">
          <a:schemeClr val="accent2">
            <a:lumMod val="75000"/>
            <a:alpha val="32156"/>
          </a:schemeClr>
        </a:solidFill>
        <a:ln xmlns:a="http://schemas.openxmlformats.org/drawingml/2006/main" w="9525" algn="ctr">
          <a:noFill/>
          <a:round/>
          <a:headEnd/>
          <a:tailEnd/>
        </a:ln>
      </cdr:spPr>
      <cdr:txBody>
        <a:bodyPr xmlns:a="http://schemas.openxmlformats.org/drawingml/2006/main"/>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35EA06-B03B-4303-8B39-B6BCDAC1B999}" type="datetimeFigureOut">
              <a:rPr lang="id-ID" smtClean="0"/>
              <a:pPr/>
              <a:t>04/03/2013</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E319AC-D66A-477D-84A8-8071A896B2C4}" type="slidenum">
              <a:rPr lang="id-ID" smtClean="0"/>
              <a:pPr/>
              <a:t>‹#›</a:t>
            </a:fld>
            <a:endParaRPr lang="id-ID"/>
          </a:p>
        </p:txBody>
      </p:sp>
    </p:spTree>
    <p:extLst>
      <p:ext uri="{BB962C8B-B14F-4D97-AF65-F5344CB8AC3E}">
        <p14:creationId xmlns:p14="http://schemas.microsoft.com/office/powerpoint/2010/main" val="15274266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xfrm>
            <a:off x="1143000" y="685800"/>
            <a:ext cx="4572000" cy="3429000"/>
          </a:xfrm>
          <a:ln/>
        </p:spPr>
      </p:sp>
      <p:sp>
        <p:nvSpPr>
          <p:cNvPr id="121859" name="Notes Placeholder 2"/>
          <p:cNvSpPr txBox="1">
            <a:spLocks noGrp="1"/>
          </p:cNvSpPr>
          <p:nvPr>
            <p:ph type="body" idx="1"/>
          </p:nvPr>
        </p:nvSpPr>
        <p:spPr bwMode="auto">
          <a:solidFill>
            <a:srgbClr val="D9D9D9"/>
          </a:solidFill>
        </p:spPr>
        <p:txBody>
          <a:bodyPr numCol="1">
            <a:prstTxWarp prst="textNoShape">
              <a:avLst/>
            </a:prstTxWarp>
          </a:bodyPr>
          <a:lstStyle/>
          <a:p>
            <a:endParaRPr lang="id-ID" smtClean="0">
              <a:latin typeface="Calibri" pitchFamily="34" charset="0"/>
              <a:ea typeface="ＭＳ Ｐゴシック" pitchFamily="34" charset="-128"/>
            </a:endParaRPr>
          </a:p>
        </p:txBody>
      </p:sp>
      <p:sp>
        <p:nvSpPr>
          <p:cNvPr id="121860" name="Slide Number Placeholder 3"/>
          <p:cNvSpPr>
            <a:spLocks noGrp="1"/>
          </p:cNvSpPr>
          <p:nvPr>
            <p:ph type="sldNum" sz="quarter" idx="5"/>
          </p:nvPr>
        </p:nvSpPr>
        <p:spPr bwMode="auto">
          <a:xfrm>
            <a:off x="3" y="8605839"/>
            <a:ext cx="6858000" cy="498475"/>
          </a:xfrm>
          <a:noFill/>
          <a:ln>
            <a:miter lim="800000"/>
            <a:headEnd/>
            <a:tailEnd/>
          </a:ln>
        </p:spPr>
        <p:txBody>
          <a:bodyPr/>
          <a:lstStyle/>
          <a:p>
            <a:pPr algn="ctr"/>
            <a:r>
              <a:rPr lang="id-ID"/>
              <a:t>Halaman </a:t>
            </a:r>
            <a:fld id="{9E2D3942-909B-44E7-9910-252F4B582921}" type="slidenum">
              <a:rPr lang="id-ID"/>
              <a:pPr algn="ctr"/>
              <a:t>1</a:t>
            </a:fld>
            <a:endParaRPr lang="id-ID"/>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97</a:t>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lstStyle/>
          <a:p>
            <a:pPr>
              <a:defRPr/>
            </a:pPr>
            <a:endParaRPr sz="1350"/>
          </a:p>
        </p:txBody>
      </p:sp>
      <p:sp>
        <p:nvSpPr>
          <p:cNvPr id="234500"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380AFA48-09B6-468D-AE77-3AE9A0476348}" type="slidenum">
              <a:rPr lang="id-ID"/>
              <a:pPr algn="ctr"/>
              <a:t>99</a:t>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108</a:t>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113</a:t>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xfrm>
            <a:off x="1143000" y="685800"/>
            <a:ext cx="4572000" cy="3429000"/>
          </a:xfrm>
          <a:ln/>
        </p:spPr>
      </p:sp>
      <p:sp>
        <p:nvSpPr>
          <p:cNvPr id="5" name="Notes Placeholder 2"/>
          <p:cNvSpPr>
            <a:spLocks noGrp="1"/>
          </p:cNvSpPr>
          <p:nvPr>
            <p:ph type="body" idx="3"/>
          </p:nvPr>
        </p:nvSpPr>
        <p:spPr/>
        <p:txBody>
          <a:bodyPr/>
          <a:lstStyle/>
          <a:p>
            <a:pPr>
              <a:defRPr/>
            </a:pPr>
            <a:endParaRPr sz="1350" dirty="0"/>
          </a:p>
        </p:txBody>
      </p:sp>
      <p:sp>
        <p:nvSpPr>
          <p:cNvPr id="134148"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500AE984-2746-48EC-BE53-6C802889F1DF}" type="slidenum">
              <a:rPr lang="id-ID"/>
              <a:pPr algn="ctr"/>
              <a:t>126</a:t>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xfrm>
            <a:off x="436563" y="153988"/>
            <a:ext cx="6048375" cy="4537075"/>
          </a:xfrm>
          <a:ln/>
        </p:spPr>
      </p:sp>
      <p:sp>
        <p:nvSpPr>
          <p:cNvPr id="5" name="Notes Placeholder 2"/>
          <p:cNvSpPr>
            <a:spLocks noGrp="1"/>
          </p:cNvSpPr>
          <p:nvPr>
            <p:ph type="body" idx="3"/>
          </p:nvPr>
        </p:nvSpPr>
        <p:spPr/>
        <p:txBody>
          <a:bodyPr/>
          <a:lstStyle/>
          <a:p>
            <a:pPr>
              <a:defRPr/>
            </a:pPr>
            <a:endParaRPr sz="1350" dirty="0"/>
          </a:p>
        </p:txBody>
      </p:sp>
      <p:sp>
        <p:nvSpPr>
          <p:cNvPr id="209924"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645BBAE8-D449-4C9E-8FF9-E4159C0D5572}" type="slidenum">
              <a:rPr lang="id-ID"/>
              <a:pPr algn="ctr"/>
              <a:t>127</a:t>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5F26FB59-4B6F-4AE1-A66D-924BFD5F2962}" type="slidenum">
              <a:rPr lang="id-ID"/>
              <a:pPr algn="ctr"/>
              <a:t>128</a:t>
            </a:fld>
            <a:endParaRPr lang="id-ID"/>
          </a:p>
        </p:txBody>
      </p:sp>
      <p:sp>
        <p:nvSpPr>
          <p:cNvPr id="6" name="Notes Placeholder 4"/>
          <p:cNvSpPr txBox="1">
            <a:spLocks/>
          </p:cNvSpPr>
          <p:nvPr/>
        </p:nvSpPr>
        <p:spPr>
          <a:xfrm>
            <a:off x="184150" y="4978400"/>
            <a:ext cx="6553200" cy="3562350"/>
          </a:xfrm>
          <a:prstGeom prst="rect">
            <a:avLst/>
          </a:prstGeom>
          <a:solidFill>
            <a:schemeClr val="bg1">
              <a:lumMod val="85000"/>
            </a:schemeClr>
          </a:solidFill>
          <a:ln>
            <a:noFill/>
          </a:ln>
        </p:spPr>
        <p:txBody>
          <a:bodyPr vert="horz" wrap="square" lIns="91440" tIns="45720" rIns="91440" bIns="45720" anchor="t" anchorCtr="0" compatLnSpc="1"/>
          <a:lstStyle>
            <a:lvl1pPr algn="l" rtl="0" eaLnBrk="0" fontAlgn="base" hangingPunct="0">
              <a:spcBef>
                <a:spcPct val="0"/>
              </a:spcBef>
              <a:spcAft>
                <a:spcPct val="0"/>
              </a:spcAft>
              <a:defRPr lang="en-US" sz="1300" b="1" kern="1200">
                <a:solidFill>
                  <a:srgbClr val="000000"/>
                </a:solidFill>
                <a:latin typeface="Calibri"/>
                <a:ea typeface="ＭＳ Ｐゴシック" charset="0"/>
                <a:cs typeface="ＭＳ Ｐゴシック" charset="0"/>
              </a:defRPr>
            </a:lvl1pPr>
            <a:lvl2pPr marL="457200" lvl="1" algn="l" rtl="0" eaLnBrk="0" fontAlgn="base" hangingPunct="0">
              <a:spcBef>
                <a:spcPct val="0"/>
              </a:spcBef>
              <a:spcAft>
                <a:spcPct val="0"/>
              </a:spcAft>
              <a:defRPr lang="en-US" sz="1300" kern="1200">
                <a:solidFill>
                  <a:srgbClr val="000000"/>
                </a:solidFill>
                <a:latin typeface="Calibri"/>
                <a:ea typeface="ＭＳ Ｐゴシック" charset="0"/>
              </a:defRPr>
            </a:lvl2pPr>
            <a:lvl3pPr marL="914400" lvl="2" algn="l" rtl="0" eaLnBrk="0" fontAlgn="base" hangingPunct="0">
              <a:spcBef>
                <a:spcPct val="0"/>
              </a:spcBef>
              <a:spcAft>
                <a:spcPct val="0"/>
              </a:spcAft>
              <a:defRPr lang="en-US" sz="1300" kern="1200">
                <a:solidFill>
                  <a:srgbClr val="000000"/>
                </a:solidFill>
                <a:latin typeface="Calibri"/>
                <a:ea typeface="ＭＳ Ｐゴシック" charset="0"/>
              </a:defRPr>
            </a:lvl3pPr>
            <a:lvl4pPr marL="1371600" lvl="3" algn="l" rtl="0" eaLnBrk="0" fontAlgn="base" hangingPunct="0">
              <a:spcBef>
                <a:spcPct val="0"/>
              </a:spcBef>
              <a:spcAft>
                <a:spcPct val="0"/>
              </a:spcAft>
              <a:defRPr lang="en-US" sz="1300" kern="1200">
                <a:solidFill>
                  <a:srgbClr val="000000"/>
                </a:solidFill>
                <a:latin typeface="Calibri"/>
                <a:ea typeface="ＭＳ Ｐゴシック" charset="0"/>
              </a:defRPr>
            </a:lvl4pPr>
            <a:lvl5pPr marL="1828800" lvl="4" algn="l" rtl="0" eaLnBrk="0" fontAlgn="base" hangingPunct="0">
              <a:spcBef>
                <a:spcPct val="0"/>
              </a:spcBef>
              <a:spcAft>
                <a:spcPct val="0"/>
              </a:spcAft>
              <a:defRPr lang="en-US" sz="1300" kern="1200">
                <a:solidFill>
                  <a:srgbClr val="000000"/>
                </a:solidFill>
                <a:latin typeface="Calibri"/>
                <a:ea typeface="ＭＳ Ｐゴシック"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nl-NL" smtClean="0"/>
              <a:t>KOMENTAR dan MASUKAN:</a:t>
            </a:r>
          </a:p>
          <a:p>
            <a:endParaRPr lang="nl-NL" smtClean="0"/>
          </a:p>
          <a:p>
            <a:r>
              <a:rPr lang="nl-NL" smtClean="0"/>
              <a:t>1</a:t>
            </a:r>
          </a:p>
          <a:p>
            <a:endParaRPr lang="nl-NL" smtClean="0"/>
          </a:p>
          <a:p>
            <a:endParaRPr lang="nl-NL" smtClean="0"/>
          </a:p>
          <a:p>
            <a:r>
              <a:rPr lang="nl-NL" smtClean="0"/>
              <a:t>2</a:t>
            </a:r>
          </a:p>
          <a:p>
            <a:endParaRPr lang="nl-NL" smtClean="0"/>
          </a:p>
          <a:p>
            <a:endParaRPr lang="nl-NL" smtClean="0"/>
          </a:p>
          <a:p>
            <a:r>
              <a:rPr lang="nl-NL" smtClean="0"/>
              <a:t>3</a:t>
            </a:r>
          </a:p>
          <a:p>
            <a:endParaRPr lang="nl-NL" smtClean="0"/>
          </a:p>
          <a:p>
            <a:endParaRPr lang="nl-NL" smtClean="0"/>
          </a:p>
          <a:p>
            <a:r>
              <a:rPr lang="nl-NL" smtClean="0"/>
              <a:t>4</a:t>
            </a:r>
          </a:p>
          <a:p>
            <a:endParaRPr lang="nl-NL" smtClean="0"/>
          </a:p>
          <a:p>
            <a:endParaRPr lang="nl-NL" smtClean="0"/>
          </a:p>
          <a:p>
            <a:r>
              <a:rPr lang="nl-NL" smtClean="0"/>
              <a:t>5</a:t>
            </a:r>
            <a:endParaRPr lang="nl-NL" dirty="0" smtClean="0"/>
          </a:p>
        </p:txBody>
      </p:sp>
      <p:sp>
        <p:nvSpPr>
          <p:cNvPr id="7" name="Rectangle 6"/>
          <p:cNvSpPr/>
          <p:nvPr/>
        </p:nvSpPr>
        <p:spPr>
          <a:xfrm>
            <a:off x="442607" y="5483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42607" y="6055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42607" y="6626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2607" y="7198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42607" y="7769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445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5F26FB59-4B6F-4AE1-A66D-924BFD5F2962}" type="slidenum">
              <a:rPr lang="id-ID"/>
              <a:pPr algn="ctr"/>
              <a:t>129</a:t>
            </a:fld>
            <a:endParaRPr lang="id-ID"/>
          </a:p>
        </p:txBody>
      </p:sp>
      <p:sp>
        <p:nvSpPr>
          <p:cNvPr id="6" name="Notes Placeholder 4"/>
          <p:cNvSpPr txBox="1">
            <a:spLocks/>
          </p:cNvSpPr>
          <p:nvPr/>
        </p:nvSpPr>
        <p:spPr>
          <a:xfrm>
            <a:off x="184150" y="4978400"/>
            <a:ext cx="6553200" cy="3562350"/>
          </a:xfrm>
          <a:prstGeom prst="rect">
            <a:avLst/>
          </a:prstGeom>
          <a:solidFill>
            <a:schemeClr val="bg1">
              <a:lumMod val="85000"/>
            </a:schemeClr>
          </a:solidFill>
          <a:ln>
            <a:noFill/>
          </a:ln>
        </p:spPr>
        <p:txBody>
          <a:bodyPr vert="horz" wrap="square" lIns="91440" tIns="45720" rIns="91440" bIns="45720" anchor="t" anchorCtr="0" compatLnSpc="1"/>
          <a:lstStyle>
            <a:lvl1pPr algn="l" rtl="0" eaLnBrk="0" fontAlgn="base" hangingPunct="0">
              <a:spcBef>
                <a:spcPct val="0"/>
              </a:spcBef>
              <a:spcAft>
                <a:spcPct val="0"/>
              </a:spcAft>
              <a:defRPr lang="en-US" sz="1300" b="1" kern="1200">
                <a:solidFill>
                  <a:srgbClr val="000000"/>
                </a:solidFill>
                <a:latin typeface="Calibri"/>
                <a:ea typeface="ＭＳ Ｐゴシック" charset="0"/>
                <a:cs typeface="ＭＳ Ｐゴシック" charset="0"/>
              </a:defRPr>
            </a:lvl1pPr>
            <a:lvl2pPr marL="457200" lvl="1" algn="l" rtl="0" eaLnBrk="0" fontAlgn="base" hangingPunct="0">
              <a:spcBef>
                <a:spcPct val="0"/>
              </a:spcBef>
              <a:spcAft>
                <a:spcPct val="0"/>
              </a:spcAft>
              <a:defRPr lang="en-US" sz="1300" kern="1200">
                <a:solidFill>
                  <a:srgbClr val="000000"/>
                </a:solidFill>
                <a:latin typeface="Calibri"/>
                <a:ea typeface="ＭＳ Ｐゴシック" charset="0"/>
              </a:defRPr>
            </a:lvl2pPr>
            <a:lvl3pPr marL="914400" lvl="2" algn="l" rtl="0" eaLnBrk="0" fontAlgn="base" hangingPunct="0">
              <a:spcBef>
                <a:spcPct val="0"/>
              </a:spcBef>
              <a:spcAft>
                <a:spcPct val="0"/>
              </a:spcAft>
              <a:defRPr lang="en-US" sz="1300" kern="1200">
                <a:solidFill>
                  <a:srgbClr val="000000"/>
                </a:solidFill>
                <a:latin typeface="Calibri"/>
                <a:ea typeface="ＭＳ Ｐゴシック" charset="0"/>
              </a:defRPr>
            </a:lvl3pPr>
            <a:lvl4pPr marL="1371600" lvl="3" algn="l" rtl="0" eaLnBrk="0" fontAlgn="base" hangingPunct="0">
              <a:spcBef>
                <a:spcPct val="0"/>
              </a:spcBef>
              <a:spcAft>
                <a:spcPct val="0"/>
              </a:spcAft>
              <a:defRPr lang="en-US" sz="1300" kern="1200">
                <a:solidFill>
                  <a:srgbClr val="000000"/>
                </a:solidFill>
                <a:latin typeface="Calibri"/>
                <a:ea typeface="ＭＳ Ｐゴシック" charset="0"/>
              </a:defRPr>
            </a:lvl4pPr>
            <a:lvl5pPr marL="1828800" lvl="4" algn="l" rtl="0" eaLnBrk="0" fontAlgn="base" hangingPunct="0">
              <a:spcBef>
                <a:spcPct val="0"/>
              </a:spcBef>
              <a:spcAft>
                <a:spcPct val="0"/>
              </a:spcAft>
              <a:defRPr lang="en-US" sz="1300" kern="1200">
                <a:solidFill>
                  <a:srgbClr val="000000"/>
                </a:solidFill>
                <a:latin typeface="Calibri"/>
                <a:ea typeface="ＭＳ Ｐゴシック"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nl-NL" smtClean="0"/>
              <a:t>KOMENTAR dan MASUKAN:</a:t>
            </a:r>
          </a:p>
          <a:p>
            <a:endParaRPr lang="nl-NL" smtClean="0"/>
          </a:p>
          <a:p>
            <a:r>
              <a:rPr lang="nl-NL" smtClean="0"/>
              <a:t>1</a:t>
            </a:r>
          </a:p>
          <a:p>
            <a:endParaRPr lang="nl-NL" smtClean="0"/>
          </a:p>
          <a:p>
            <a:endParaRPr lang="nl-NL" smtClean="0"/>
          </a:p>
          <a:p>
            <a:r>
              <a:rPr lang="nl-NL" smtClean="0"/>
              <a:t>2</a:t>
            </a:r>
          </a:p>
          <a:p>
            <a:endParaRPr lang="nl-NL" smtClean="0"/>
          </a:p>
          <a:p>
            <a:endParaRPr lang="nl-NL" smtClean="0"/>
          </a:p>
          <a:p>
            <a:r>
              <a:rPr lang="nl-NL" smtClean="0"/>
              <a:t>3</a:t>
            </a:r>
          </a:p>
          <a:p>
            <a:endParaRPr lang="nl-NL" smtClean="0"/>
          </a:p>
          <a:p>
            <a:endParaRPr lang="nl-NL" smtClean="0"/>
          </a:p>
          <a:p>
            <a:r>
              <a:rPr lang="nl-NL" smtClean="0"/>
              <a:t>4</a:t>
            </a:r>
          </a:p>
          <a:p>
            <a:endParaRPr lang="nl-NL" smtClean="0"/>
          </a:p>
          <a:p>
            <a:endParaRPr lang="nl-NL" smtClean="0"/>
          </a:p>
          <a:p>
            <a:r>
              <a:rPr lang="nl-NL" smtClean="0"/>
              <a:t>5</a:t>
            </a:r>
            <a:endParaRPr lang="nl-NL" dirty="0" smtClean="0"/>
          </a:p>
        </p:txBody>
      </p:sp>
      <p:sp>
        <p:nvSpPr>
          <p:cNvPr id="7" name="Rectangle 6"/>
          <p:cNvSpPr/>
          <p:nvPr/>
        </p:nvSpPr>
        <p:spPr>
          <a:xfrm>
            <a:off x="442607" y="5483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42607" y="6055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42607" y="6626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2607" y="7198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42607" y="7769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90109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5F26FB59-4B6F-4AE1-A66D-924BFD5F2962}" type="slidenum">
              <a:rPr lang="id-ID"/>
              <a:pPr algn="ctr"/>
              <a:t>130</a:t>
            </a:fld>
            <a:endParaRPr lang="id-ID"/>
          </a:p>
        </p:txBody>
      </p:sp>
      <p:sp>
        <p:nvSpPr>
          <p:cNvPr id="6" name="Notes Placeholder 4"/>
          <p:cNvSpPr txBox="1">
            <a:spLocks/>
          </p:cNvSpPr>
          <p:nvPr/>
        </p:nvSpPr>
        <p:spPr>
          <a:xfrm>
            <a:off x="184150" y="4978400"/>
            <a:ext cx="6553200" cy="3562350"/>
          </a:xfrm>
          <a:prstGeom prst="rect">
            <a:avLst/>
          </a:prstGeom>
          <a:solidFill>
            <a:schemeClr val="bg1">
              <a:lumMod val="85000"/>
            </a:schemeClr>
          </a:solidFill>
          <a:ln>
            <a:noFill/>
          </a:ln>
        </p:spPr>
        <p:txBody>
          <a:bodyPr vert="horz" wrap="square" lIns="91440" tIns="45720" rIns="91440" bIns="45720" anchor="t" anchorCtr="0" compatLnSpc="1"/>
          <a:lstStyle>
            <a:lvl1pPr algn="l" rtl="0" eaLnBrk="0" fontAlgn="base" hangingPunct="0">
              <a:spcBef>
                <a:spcPct val="0"/>
              </a:spcBef>
              <a:spcAft>
                <a:spcPct val="0"/>
              </a:spcAft>
              <a:defRPr lang="en-US" sz="1300" b="1" kern="1200">
                <a:solidFill>
                  <a:srgbClr val="000000"/>
                </a:solidFill>
                <a:latin typeface="Calibri"/>
                <a:ea typeface="ＭＳ Ｐゴシック" charset="0"/>
                <a:cs typeface="ＭＳ Ｐゴシック" charset="0"/>
              </a:defRPr>
            </a:lvl1pPr>
            <a:lvl2pPr marL="457200" lvl="1" algn="l" rtl="0" eaLnBrk="0" fontAlgn="base" hangingPunct="0">
              <a:spcBef>
                <a:spcPct val="0"/>
              </a:spcBef>
              <a:spcAft>
                <a:spcPct val="0"/>
              </a:spcAft>
              <a:defRPr lang="en-US" sz="1300" kern="1200">
                <a:solidFill>
                  <a:srgbClr val="000000"/>
                </a:solidFill>
                <a:latin typeface="Calibri"/>
                <a:ea typeface="ＭＳ Ｐゴシック" charset="0"/>
              </a:defRPr>
            </a:lvl2pPr>
            <a:lvl3pPr marL="914400" lvl="2" algn="l" rtl="0" eaLnBrk="0" fontAlgn="base" hangingPunct="0">
              <a:spcBef>
                <a:spcPct val="0"/>
              </a:spcBef>
              <a:spcAft>
                <a:spcPct val="0"/>
              </a:spcAft>
              <a:defRPr lang="en-US" sz="1300" kern="1200">
                <a:solidFill>
                  <a:srgbClr val="000000"/>
                </a:solidFill>
                <a:latin typeface="Calibri"/>
                <a:ea typeface="ＭＳ Ｐゴシック" charset="0"/>
              </a:defRPr>
            </a:lvl3pPr>
            <a:lvl4pPr marL="1371600" lvl="3" algn="l" rtl="0" eaLnBrk="0" fontAlgn="base" hangingPunct="0">
              <a:spcBef>
                <a:spcPct val="0"/>
              </a:spcBef>
              <a:spcAft>
                <a:spcPct val="0"/>
              </a:spcAft>
              <a:defRPr lang="en-US" sz="1300" kern="1200">
                <a:solidFill>
                  <a:srgbClr val="000000"/>
                </a:solidFill>
                <a:latin typeface="Calibri"/>
                <a:ea typeface="ＭＳ Ｐゴシック" charset="0"/>
              </a:defRPr>
            </a:lvl4pPr>
            <a:lvl5pPr marL="1828800" lvl="4" algn="l" rtl="0" eaLnBrk="0" fontAlgn="base" hangingPunct="0">
              <a:spcBef>
                <a:spcPct val="0"/>
              </a:spcBef>
              <a:spcAft>
                <a:spcPct val="0"/>
              </a:spcAft>
              <a:defRPr lang="en-US" sz="1300" kern="1200">
                <a:solidFill>
                  <a:srgbClr val="000000"/>
                </a:solidFill>
                <a:latin typeface="Calibri"/>
                <a:ea typeface="ＭＳ Ｐゴシック"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r>
              <a:rPr lang="nl-NL" smtClean="0"/>
              <a:t>KOMENTAR dan MASUKAN:</a:t>
            </a:r>
          </a:p>
          <a:p>
            <a:endParaRPr lang="nl-NL" smtClean="0"/>
          </a:p>
          <a:p>
            <a:r>
              <a:rPr lang="nl-NL" smtClean="0"/>
              <a:t>1</a:t>
            </a:r>
          </a:p>
          <a:p>
            <a:endParaRPr lang="nl-NL" smtClean="0"/>
          </a:p>
          <a:p>
            <a:endParaRPr lang="nl-NL" smtClean="0"/>
          </a:p>
          <a:p>
            <a:r>
              <a:rPr lang="nl-NL" smtClean="0"/>
              <a:t>2</a:t>
            </a:r>
          </a:p>
          <a:p>
            <a:endParaRPr lang="nl-NL" smtClean="0"/>
          </a:p>
          <a:p>
            <a:endParaRPr lang="nl-NL" smtClean="0"/>
          </a:p>
          <a:p>
            <a:r>
              <a:rPr lang="nl-NL" smtClean="0"/>
              <a:t>3</a:t>
            </a:r>
          </a:p>
          <a:p>
            <a:endParaRPr lang="nl-NL" smtClean="0"/>
          </a:p>
          <a:p>
            <a:endParaRPr lang="nl-NL" smtClean="0"/>
          </a:p>
          <a:p>
            <a:r>
              <a:rPr lang="nl-NL" smtClean="0"/>
              <a:t>4</a:t>
            </a:r>
          </a:p>
          <a:p>
            <a:endParaRPr lang="nl-NL" smtClean="0"/>
          </a:p>
          <a:p>
            <a:endParaRPr lang="nl-NL" smtClean="0"/>
          </a:p>
          <a:p>
            <a:r>
              <a:rPr lang="nl-NL" smtClean="0"/>
              <a:t>5</a:t>
            </a:r>
            <a:endParaRPr lang="nl-NL" dirty="0" smtClean="0"/>
          </a:p>
        </p:txBody>
      </p:sp>
      <p:sp>
        <p:nvSpPr>
          <p:cNvPr id="7" name="Rectangle 6"/>
          <p:cNvSpPr/>
          <p:nvPr/>
        </p:nvSpPr>
        <p:spPr>
          <a:xfrm>
            <a:off x="442607" y="5483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42607" y="6055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42607" y="6626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2607" y="71980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42607" y="7769514"/>
            <a:ext cx="6215739" cy="481010"/>
          </a:xfrm>
          <a:prstGeom prst="rect">
            <a:avLst/>
          </a:prstGeom>
          <a:solidFill>
            <a:srgbClr val="FFFF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9633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132</a:t>
            </a:fld>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3" y="0"/>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FF5D5976-171F-43A9-B644-D1695F15C28D}" type="slidenum">
              <a:rPr lang="id-ID"/>
              <a:pPr algn="ctr"/>
              <a:t>2</a:t>
            </a:fld>
            <a:endParaRPr lang="id-ID"/>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MS PGothic" pitchFamily="34" charset="-128"/>
            </a:endParaRPr>
          </a:p>
        </p:txBody>
      </p:sp>
      <p:sp>
        <p:nvSpPr>
          <p:cNvPr id="2253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39507" indent="-284426" eaLnBrk="0" hangingPunct="0">
              <a:defRPr>
                <a:solidFill>
                  <a:schemeClr val="tx1"/>
                </a:solidFill>
                <a:latin typeface="Arial" charset="0"/>
                <a:ea typeface="ＭＳ Ｐゴシック" pitchFamily="34" charset="-128"/>
              </a:defRPr>
            </a:lvl2pPr>
            <a:lvl3pPr marL="1137704" indent="-227541" eaLnBrk="0" hangingPunct="0">
              <a:defRPr>
                <a:solidFill>
                  <a:schemeClr val="tx1"/>
                </a:solidFill>
                <a:latin typeface="Arial" charset="0"/>
                <a:ea typeface="ＭＳ Ｐゴシック" pitchFamily="34" charset="-128"/>
              </a:defRPr>
            </a:lvl3pPr>
            <a:lvl4pPr marL="1592786" indent="-227541" eaLnBrk="0" hangingPunct="0">
              <a:defRPr>
                <a:solidFill>
                  <a:schemeClr val="tx1"/>
                </a:solidFill>
                <a:latin typeface="Arial" charset="0"/>
                <a:ea typeface="ＭＳ Ｐゴシック" pitchFamily="34" charset="-128"/>
              </a:defRPr>
            </a:lvl4pPr>
            <a:lvl5pPr marL="2047867" indent="-227541" eaLnBrk="0" hangingPunct="0">
              <a:defRPr>
                <a:solidFill>
                  <a:schemeClr val="tx1"/>
                </a:solidFill>
                <a:latin typeface="Arial" charset="0"/>
                <a:ea typeface="ＭＳ Ｐゴシック" pitchFamily="34" charset="-128"/>
              </a:defRPr>
            </a:lvl5pPr>
            <a:lvl6pPr marL="2502949" indent="-227541" eaLnBrk="0" fontAlgn="base" hangingPunct="0">
              <a:spcBef>
                <a:spcPct val="0"/>
              </a:spcBef>
              <a:spcAft>
                <a:spcPct val="0"/>
              </a:spcAft>
              <a:defRPr>
                <a:solidFill>
                  <a:schemeClr val="tx1"/>
                </a:solidFill>
                <a:latin typeface="Arial" charset="0"/>
                <a:ea typeface="ＭＳ Ｐゴシック" pitchFamily="34" charset="-128"/>
              </a:defRPr>
            </a:lvl6pPr>
            <a:lvl7pPr marL="2958031" indent="-227541" eaLnBrk="0" fontAlgn="base" hangingPunct="0">
              <a:spcBef>
                <a:spcPct val="0"/>
              </a:spcBef>
              <a:spcAft>
                <a:spcPct val="0"/>
              </a:spcAft>
              <a:defRPr>
                <a:solidFill>
                  <a:schemeClr val="tx1"/>
                </a:solidFill>
                <a:latin typeface="Arial" charset="0"/>
                <a:ea typeface="ＭＳ Ｐゴシック" pitchFamily="34" charset="-128"/>
              </a:defRPr>
            </a:lvl7pPr>
            <a:lvl8pPr marL="3413112" indent="-227541" eaLnBrk="0" fontAlgn="base" hangingPunct="0">
              <a:spcBef>
                <a:spcPct val="0"/>
              </a:spcBef>
              <a:spcAft>
                <a:spcPct val="0"/>
              </a:spcAft>
              <a:defRPr>
                <a:solidFill>
                  <a:schemeClr val="tx1"/>
                </a:solidFill>
                <a:latin typeface="Arial" charset="0"/>
                <a:ea typeface="ＭＳ Ｐゴシック" pitchFamily="34" charset="-128"/>
              </a:defRPr>
            </a:lvl8pPr>
            <a:lvl9pPr marL="3868194" indent="-227541"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62CCC7DF-53B7-4378-8C69-6E776E72D821}" type="slidenum">
              <a:rPr lang="id-ID" smtClean="0">
                <a:solidFill>
                  <a:srgbClr val="000000"/>
                </a:solidFill>
                <a:latin typeface="Calibri" pitchFamily="34" charset="0"/>
              </a:rPr>
              <a:pPr eaLnBrk="1" hangingPunct="1">
                <a:defRPr/>
              </a:pPr>
              <a:t>142</a:t>
            </a:fld>
            <a:endParaRPr lang="id-ID" smtClean="0">
              <a:solidFill>
                <a:srgbClr val="000000"/>
              </a:solidFill>
              <a:latin typeface="Calibri" pitchFamily="34" charset="0"/>
            </a:endParaRPr>
          </a:p>
        </p:txBody>
      </p:sp>
      <p:sp>
        <p:nvSpPr>
          <p:cNvPr id="5" name="Date Placeholder 4"/>
          <p:cNvSpPr>
            <a:spLocks noGrp="1"/>
          </p:cNvSpPr>
          <p:nvPr>
            <p:ph type="dt" sz="quarter" idx="1"/>
          </p:nvPr>
        </p:nvSpPr>
        <p:spPr/>
        <p:txBody>
          <a:bodyPr/>
          <a:lstStyle/>
          <a:p>
            <a:pPr>
              <a:defRPr/>
            </a:pPr>
            <a:endParaRPr lang="en-GB">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xfrm>
            <a:off x="1143000" y="685800"/>
            <a:ext cx="4572000" cy="3429000"/>
          </a:xfrm>
          <a:ln/>
        </p:spPr>
      </p:sp>
      <p:sp>
        <p:nvSpPr>
          <p:cNvPr id="3" name="Notes Placeholder 2"/>
          <p:cNvSpPr>
            <a:spLocks noGrp="1"/>
          </p:cNvSpPr>
          <p:nvPr>
            <p:ph type="body" idx="1"/>
          </p:nvPr>
        </p:nvSpPr>
        <p:spPr/>
        <p:txBody>
          <a:bodyPr/>
          <a:lstStyle/>
          <a:p>
            <a:pPr>
              <a:defRPr/>
            </a:pPr>
            <a:endParaRPr sz="1350"/>
          </a:p>
        </p:txBody>
      </p:sp>
      <p:sp>
        <p:nvSpPr>
          <p:cNvPr id="157700"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851EA8B9-01C2-41E2-A677-3052BDE69252}" type="slidenum">
              <a:rPr lang="id-ID"/>
              <a:pPr algn="ctr"/>
              <a:t>11</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08B91B7C-6E36-4004-836B-8B5D09EBD478}" type="slidenum">
              <a:rPr lang="en-GB" sz="1200"/>
              <a:pPr eaLnBrk="1" hangingPunct="1"/>
              <a:t>12</a:t>
            </a:fld>
            <a:endParaRPr lang="en-GB" sz="1200"/>
          </a:p>
        </p:txBody>
      </p:sp>
      <p:sp>
        <p:nvSpPr>
          <p:cNvPr id="62467" name="Rectangle 2"/>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2468" name="Rectangle 3"/>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2469" name="Rectangle 4"/>
          <p:cNvSpPr>
            <a:spLocks noGrp="1" noRot="1" noChangeAspect="1" noChangeArrowheads="1" noTextEdit="1"/>
          </p:cNvSpPr>
          <p:nvPr>
            <p:ph type="sldImg"/>
          </p:nvPr>
        </p:nvSpPr>
        <p:spPr>
          <a:xfrm>
            <a:off x="1150938" y="692150"/>
            <a:ext cx="4556125" cy="3416300"/>
          </a:xfrm>
          <a:ln w="12700" cap="flat"/>
        </p:spPr>
      </p:sp>
      <p:sp>
        <p:nvSpPr>
          <p:cNvPr id="62470" name="Rectangle 5"/>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1" hangingPunct="1"/>
            <a:endParaRPr lang="id-ID" b="1"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3" y="0"/>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0" y="8605838"/>
            <a:ext cx="6858000" cy="498475"/>
          </a:xfrm>
          <a:noFill/>
          <a:ln>
            <a:miter lim="800000"/>
            <a:headEnd/>
            <a:tailEnd/>
          </a:ln>
        </p:spPr>
        <p:txBody>
          <a:bodyPr/>
          <a:lstStyle/>
          <a:p>
            <a:pPr algn="ctr"/>
            <a:r>
              <a:rPr lang="id-ID"/>
              <a:t>Halaman </a:t>
            </a:r>
            <a:fld id="{FF5D5976-171F-43A9-B644-D1695F15C28D}" type="slidenum">
              <a:rPr lang="id-ID"/>
              <a:pPr algn="ctr"/>
              <a:t>55</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xfrm>
            <a:off x="1144588" y="685800"/>
            <a:ext cx="4570412" cy="3427413"/>
          </a:xfrm>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5073B0-F4BE-4741-828C-BFFD08C68B96}" type="slidenum">
              <a:rPr lang="id-ID" smtClean="0"/>
              <a:pPr/>
              <a:t>60</a:t>
            </a:fld>
            <a:endParaRPr lang="id-ID"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22E4D1FC-E506-4218-82CF-17C54A3DEAE2}" type="slidenum">
              <a:rPr lang="en-US">
                <a:ea typeface="ＭＳ Ｐゴシック" pitchFamily="34" charset="-128"/>
              </a:rPr>
              <a:pPr/>
              <a:t>66</a:t>
            </a:fld>
            <a:endParaRPr lang="en-US">
              <a:ea typeface="ＭＳ Ｐゴシック" pitchFamily="34" charset="-128"/>
            </a:endParaRPr>
          </a:p>
        </p:txBody>
      </p:sp>
      <p:sp>
        <p:nvSpPr>
          <p:cNvPr id="96259" name="Rectangle 2"/>
          <p:cNvSpPr>
            <a:spLocks noGrp="1" noRot="1" noChangeAspect="1" noChangeArrowheads="1" noTextEdit="1"/>
          </p:cNvSpPr>
          <p:nvPr>
            <p:ph type="sldImg"/>
          </p:nvPr>
        </p:nvSpPr>
        <p:spPr>
          <a:xfrm>
            <a:off x="1143000" y="685800"/>
            <a:ext cx="4572000" cy="3429000"/>
          </a:xfrm>
          <a:ln/>
        </p:spPr>
      </p:sp>
      <p:sp>
        <p:nvSpPr>
          <p:cNvPr id="96260" name="Rectangle 3"/>
          <p:cNvSpPr>
            <a:spLocks noGrp="1" noChangeArrowheads="1"/>
          </p:cNvSpPr>
          <p:nvPr>
            <p:ph type="body" idx="1"/>
          </p:nvPr>
        </p:nvSpPr>
        <p:spPr>
          <a:noFill/>
          <a:ln/>
        </p:spPr>
        <p:txBody>
          <a:bodyPr/>
          <a:lstStyle/>
          <a:p>
            <a:pPr eaLnBrk="1" hangingPunct="1">
              <a:spcBef>
                <a:spcPct val="0"/>
              </a:spcBef>
            </a:pPr>
            <a:r>
              <a:rPr lang="en-US" b="1" smtClean="0">
                <a:solidFill>
                  <a:srgbClr val="0066FF"/>
                </a:solidFill>
                <a:latin typeface="Arial" pitchFamily="34" charset="0"/>
                <a:cs typeface="Arial" pitchFamily="34" charset="0"/>
              </a:rPr>
              <a:t>Little student-teacher verbal interaction.  When students do talk, it tends to be when solving problems in front of class.</a:t>
            </a:r>
          </a:p>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70</a:t>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434975" y="153988"/>
            <a:ext cx="6051550" cy="4538662"/>
          </a:xfrm>
          <a:ln/>
        </p:spPr>
      </p:sp>
      <p:sp>
        <p:nvSpPr>
          <p:cNvPr id="135171" name="Date Placeholder 4"/>
          <p:cNvSpPr txBox="1">
            <a:spLocks noChangeArrowheads="1"/>
          </p:cNvSpPr>
          <p:nvPr/>
        </p:nvSpPr>
        <p:spPr bwMode="auto">
          <a:xfrm>
            <a:off x="3884614" y="1"/>
            <a:ext cx="2971800" cy="457200"/>
          </a:xfrm>
          <a:prstGeom prst="rect">
            <a:avLst/>
          </a:prstGeom>
          <a:noFill/>
          <a:ln w="9525">
            <a:noFill/>
            <a:miter lim="800000"/>
            <a:headEnd/>
            <a:tailEnd/>
          </a:ln>
        </p:spPr>
        <p:txBody>
          <a:bodyPr/>
          <a:lstStyle/>
          <a:p>
            <a:pPr algn="r"/>
            <a:endParaRPr lang="id-ID" sz="1200">
              <a:solidFill>
                <a:srgbClr val="000000"/>
              </a:solidFill>
              <a:latin typeface="Calibri" pitchFamily="34" charset="0"/>
            </a:endParaRPr>
          </a:p>
        </p:txBody>
      </p:sp>
      <p:sp>
        <p:nvSpPr>
          <p:cNvPr id="6" name="Notes Placeholder 2"/>
          <p:cNvSpPr>
            <a:spLocks noGrp="1"/>
          </p:cNvSpPr>
          <p:nvPr>
            <p:ph type="body" idx="3"/>
          </p:nvPr>
        </p:nvSpPr>
        <p:spPr/>
        <p:txBody>
          <a:bodyPr/>
          <a:lstStyle/>
          <a:p>
            <a:pPr>
              <a:defRPr/>
            </a:pPr>
            <a:endParaRPr sz="1350" dirty="0"/>
          </a:p>
        </p:txBody>
      </p:sp>
      <p:sp>
        <p:nvSpPr>
          <p:cNvPr id="135173" name="Slide Number Placeholder 3"/>
          <p:cNvSpPr>
            <a:spLocks noGrp="1"/>
          </p:cNvSpPr>
          <p:nvPr>
            <p:ph type="sldNum" sz="quarter" idx="5"/>
          </p:nvPr>
        </p:nvSpPr>
        <p:spPr bwMode="auto">
          <a:xfrm>
            <a:off x="1" y="8605838"/>
            <a:ext cx="6858000" cy="498475"/>
          </a:xfrm>
          <a:noFill/>
          <a:ln>
            <a:miter lim="800000"/>
            <a:headEnd/>
            <a:tailEnd/>
          </a:ln>
        </p:spPr>
        <p:txBody>
          <a:bodyPr/>
          <a:lstStyle/>
          <a:p>
            <a:pPr algn="ctr"/>
            <a:r>
              <a:rPr lang="id-ID"/>
              <a:t>Halaman </a:t>
            </a:r>
            <a:fld id="{FF5D5976-171F-43A9-B644-D1695F15C28D}" type="slidenum">
              <a:rPr lang="id-ID"/>
              <a:pPr algn="ctr"/>
              <a:t>71</a:t>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887435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1595110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576397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4149111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958856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30650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3575880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800993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1171692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3009109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F86B94-E2D6-4DCC-87F1-54D00D64F4C4}" type="datetimeFigureOut">
              <a:rPr lang="id-ID" smtClean="0"/>
              <a:pPr/>
              <a:t>04/03/2013</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095D910-47B4-4F64-9A47-51D920C2164B}" type="slidenum">
              <a:rPr lang="id-ID" smtClean="0"/>
              <a:pPr/>
              <a:t>‹#›</a:t>
            </a:fld>
            <a:endParaRPr lang="id-ID"/>
          </a:p>
        </p:txBody>
      </p:sp>
    </p:spTree>
    <p:extLst>
      <p:ext uri="{BB962C8B-B14F-4D97-AF65-F5344CB8AC3E}">
        <p14:creationId xmlns:p14="http://schemas.microsoft.com/office/powerpoint/2010/main" val="222741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F86B94-E2D6-4DCC-87F1-54D00D64F4C4}" type="datetimeFigureOut">
              <a:rPr lang="id-ID" smtClean="0"/>
              <a:pPr/>
              <a:t>04/03/2013</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95D910-47B4-4F64-9A47-51D920C2164B}" type="slidenum">
              <a:rPr lang="id-ID" smtClean="0"/>
              <a:pPr/>
              <a:t>‹#›</a:t>
            </a:fld>
            <a:endParaRPr lang="id-ID"/>
          </a:p>
        </p:txBody>
      </p:sp>
    </p:spTree>
    <p:extLst>
      <p:ext uri="{BB962C8B-B14F-4D97-AF65-F5344CB8AC3E}">
        <p14:creationId xmlns:p14="http://schemas.microsoft.com/office/powerpoint/2010/main" val="4185443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vmlDrawing" Target="../drawings/vmlDrawing17.vml"/><Relationship Id="rId5" Type="http://schemas.openxmlformats.org/officeDocument/2006/relationships/oleObject" Target="../embeddings/oleObject15.bin"/><Relationship Id="rId4" Type="http://schemas.openxmlformats.org/officeDocument/2006/relationships/image" Target="../media/image45.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vmlDrawing" Target="../drawings/vmlDrawing18.vml"/><Relationship Id="rId4" Type="http://schemas.openxmlformats.org/officeDocument/2006/relationships/oleObject" Target="../embeddings/oleObject16.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vmlDrawing" Target="../drawings/vmlDrawing19.vml"/><Relationship Id="rId4" Type="http://schemas.openxmlformats.org/officeDocument/2006/relationships/oleObject" Target="../embeddings/oleObject17.bin"/></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vmlDrawing" Target="../drawings/vmlDrawing20.vml"/><Relationship Id="rId4" Type="http://schemas.openxmlformats.org/officeDocument/2006/relationships/oleObject" Target="../embeddings/oleObject18.bin"/></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21.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22.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vmlDrawing" Target="../drawings/vmlDrawing23.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vmlDrawing" Target="../drawings/vmlDrawing24.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xml"/><Relationship Id="rId1" Type="http://schemas.openxmlformats.org/officeDocument/2006/relationships/vmlDrawing" Target="../drawings/vmlDrawing6.vml"/><Relationship Id="rId4" Type="http://schemas.openxmlformats.org/officeDocument/2006/relationships/oleObject" Target="../embeddings/oleObject10.bin"/></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xml"/><Relationship Id="rId1" Type="http://schemas.openxmlformats.org/officeDocument/2006/relationships/vmlDrawing" Target="../drawings/vmlDrawing7.vml"/><Relationship Id="rId4" Type="http://schemas.openxmlformats.org/officeDocument/2006/relationships/oleObject" Target="../embeddings/oleObject11.bin"/></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xml"/><Relationship Id="rId1" Type="http://schemas.openxmlformats.org/officeDocument/2006/relationships/vmlDrawing" Target="../drawings/vmlDrawing8.vml"/><Relationship Id="rId4"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5.png"/></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vmlDrawing" Target="../drawings/vmlDrawing9.vml"/><Relationship Id="rId4" Type="http://schemas.openxmlformats.org/officeDocument/2006/relationships/oleObject" Target="../embeddings/oleObject13.bin"/></Relationships>
</file>

<file path=ppt/slides/_rels/slide5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7.xml"/><Relationship Id="rId4" Type="http://schemas.openxmlformats.org/officeDocument/2006/relationships/image" Target="../media/image34.em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35.emf"/><Relationship Id="rId5" Type="http://schemas.openxmlformats.org/officeDocument/2006/relationships/package" Target="../embeddings/Microsoft_Excel_Worksheet1.xlsx"/><Relationship Id="rId4" Type="http://schemas.openxmlformats.org/officeDocument/2006/relationships/chart" Target="../charts/chart13.xml"/></Relationships>
</file>

<file path=ppt/slides/_rels/slide57.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6.emf"/><Relationship Id="rId5" Type="http://schemas.openxmlformats.org/officeDocument/2006/relationships/package" Target="../embeddings/Microsoft_Excel_Worksheet2.xlsx"/><Relationship Id="rId4" Type="http://schemas.openxmlformats.org/officeDocument/2006/relationships/chart" Target="../charts/chart15.xml"/></Relationships>
</file>

<file path=ppt/slides/_rels/slide58.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6.xml"/><Relationship Id="rId5" Type="http://schemas.openxmlformats.org/officeDocument/2006/relationships/chart" Target="../charts/chart19.xml"/><Relationship Id="rId4" Type="http://schemas.openxmlformats.org/officeDocument/2006/relationships/chart" Target="../charts/chart18.xml"/></Relationships>
</file>

<file path=ppt/slides/_rels/slide5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7.xml"/><Relationship Id="rId4" Type="http://schemas.openxmlformats.org/officeDocument/2006/relationships/chart" Target="../charts/char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chart" Target="../charts/chart24.xml"/><Relationship Id="rId7" Type="http://schemas.openxmlformats.org/officeDocument/2006/relationships/image" Target="../media/image37.e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package" Target="../embeddings/Microsoft_Excel_Worksheet3.xlsx"/><Relationship Id="rId5" Type="http://schemas.openxmlformats.org/officeDocument/2006/relationships/chart" Target="../charts/chart26.xml"/><Relationship Id="rId4" Type="http://schemas.openxmlformats.org/officeDocument/2006/relationships/chart" Target="../charts/chart25.xml"/></Relationships>
</file>

<file path=ppt/slides/_rels/slide62.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38.emf"/><Relationship Id="rId4" Type="http://schemas.openxmlformats.org/officeDocument/2006/relationships/package" Target="../embeddings/Microsoft_Excel_Worksheet4.xlsx"/></Relationships>
</file>

<file path=ppt/slides/_rels/slide6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39.emf"/><Relationship Id="rId5" Type="http://schemas.openxmlformats.org/officeDocument/2006/relationships/package" Target="../embeddings/Microsoft_Excel_Worksheet5.xlsx"/><Relationship Id="rId4" Type="http://schemas.openxmlformats.org/officeDocument/2006/relationships/chart" Target="../charts/chart29.xml"/></Relationships>
</file>

<file path=ppt/slides/_rels/slide6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chart" Target="../charts/chart31.xml"/><Relationship Id="rId5" Type="http://schemas.openxmlformats.org/officeDocument/2006/relationships/image" Target="../media/image40.emf"/><Relationship Id="rId4" Type="http://schemas.openxmlformats.org/officeDocument/2006/relationships/package" Target="../embeddings/Microsoft_Excel_Worksheet6.xlsx"/></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7.%20teacher%20involving%20students.mp4"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hyperlink" Target="8.%20students%20presenting.mp4"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hyperlink" Target="file:///D:\DIKLAT%20GURU-FINAL%2030-1-2013.pptx" TargetMode="Externa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hyperlink" Target="file:///F:\Bagan%20Implementasi%20Kurikulum.ppt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nvSpPr>
        <p:spPr>
          <a:xfrm>
            <a:off x="-20746" y="1628800"/>
            <a:ext cx="9144000" cy="1296144"/>
          </a:xfrm>
          <a:prstGeom prst="rect">
            <a:avLst/>
          </a:prstGeom>
          <a:solidFill>
            <a:schemeClr val="bg1">
              <a:lumMod val="85000"/>
            </a:schemeClr>
          </a:solidFill>
          <a:ln>
            <a:noFill/>
            <a:prstDash val="solid"/>
          </a:ln>
          <a:effectLst/>
          <a:scene3d>
            <a:camera prst="orthographicFront">
              <a:rot lat="0" lon="0" rev="0"/>
            </a:camera>
            <a:lightRig rig="contrasting" dir="t">
              <a:rot lat="0" lon="0" rev="7800000"/>
            </a:lightRig>
          </a:scene3d>
          <a:sp3d>
            <a:bevelT w="139700" h="139700"/>
          </a:sp3d>
        </p:spPr>
        <p:txBody>
          <a:bodyPr anchor="ctr" anchorCtr="1"/>
          <a:lstStyle/>
          <a:p>
            <a:pPr algn="ctr">
              <a:lnSpc>
                <a:spcPct val="70000"/>
              </a:lnSpc>
              <a:defRPr/>
            </a:pPr>
            <a:r>
              <a:rPr lang="id-ID" sz="4400" b="1" dirty="0" smtClean="0">
                <a:solidFill>
                  <a:schemeClr val="accent5">
                    <a:lumMod val="50000"/>
                  </a:schemeClr>
                </a:solidFill>
                <a:effectLst>
                  <a:outerShdw blurRad="38100" dist="38100" dir="2700000" algn="tl">
                    <a:srgbClr val="000000">
                      <a:alpha val="43137"/>
                    </a:srgbClr>
                  </a:outerShdw>
                </a:effectLst>
                <a:latin typeface="Calibri" pitchFamily="34" charset="0"/>
                <a:cs typeface="Arial" pitchFamily="34" charset="0"/>
              </a:rPr>
              <a:t>Peran Guru pada Implementasi </a:t>
            </a:r>
            <a:r>
              <a:rPr lang="en-US" sz="4000" b="1" dirty="0" smtClean="0">
                <a:solidFill>
                  <a:schemeClr val="accent6">
                    <a:lumMod val="75000"/>
                  </a:schemeClr>
                </a:solidFill>
                <a:effectLst>
                  <a:outerShdw blurRad="38100" dist="38100" dir="2700000" algn="tl">
                    <a:srgbClr val="000000">
                      <a:alpha val="43137"/>
                    </a:srgbClr>
                  </a:outerShdw>
                </a:effectLst>
                <a:latin typeface="Calibri" pitchFamily="34" charset="0"/>
                <a:cs typeface="Arial" pitchFamily="34" charset="0"/>
              </a:rPr>
              <a:t>KURIKULUM</a:t>
            </a:r>
            <a:r>
              <a:rPr lang="id-ID" sz="4000" b="1" dirty="0" smtClean="0">
                <a:solidFill>
                  <a:schemeClr val="accent6">
                    <a:lumMod val="75000"/>
                  </a:schemeClr>
                </a:solidFill>
                <a:effectLst>
                  <a:outerShdw blurRad="38100" dist="38100" dir="2700000" algn="tl">
                    <a:srgbClr val="000000">
                      <a:alpha val="43137"/>
                    </a:srgbClr>
                  </a:outerShdw>
                </a:effectLst>
                <a:latin typeface="Calibri" pitchFamily="34" charset="0"/>
                <a:cs typeface="Arial" pitchFamily="34" charset="0"/>
              </a:rPr>
              <a:t> 2013</a:t>
            </a:r>
          </a:p>
        </p:txBody>
      </p:sp>
      <p:sp>
        <p:nvSpPr>
          <p:cNvPr id="2051" name="TextBox 4"/>
          <p:cNvSpPr txBox="1">
            <a:spLocks noChangeArrowheads="1"/>
          </p:cNvSpPr>
          <p:nvPr/>
        </p:nvSpPr>
        <p:spPr bwMode="auto">
          <a:xfrm>
            <a:off x="0" y="5877272"/>
            <a:ext cx="9144000" cy="707886"/>
          </a:xfrm>
          <a:prstGeom prst="rect">
            <a:avLst/>
          </a:prstGeom>
          <a:noFill/>
          <a:ln w="9525">
            <a:noFill/>
            <a:miter lim="800000"/>
            <a:headEnd/>
            <a:tailEnd/>
          </a:ln>
        </p:spPr>
        <p:txBody>
          <a:bodyPr anchorCtr="1">
            <a:spAutoFit/>
          </a:bodyPr>
          <a:lstStyle/>
          <a:p>
            <a:pPr algn="ctr"/>
            <a:r>
              <a:rPr lang="id-ID" sz="2000" b="1" dirty="0" smtClean="0">
                <a:solidFill>
                  <a:schemeClr val="tx2">
                    <a:lumMod val="75000"/>
                  </a:schemeClr>
                </a:solidFill>
                <a:latin typeface="Calibri" pitchFamily="34" charset="0"/>
              </a:rPr>
              <a:t>KEMENTERIAN </a:t>
            </a:r>
            <a:r>
              <a:rPr lang="id-ID" sz="2000" b="1" dirty="0">
                <a:solidFill>
                  <a:schemeClr val="tx2">
                    <a:lumMod val="75000"/>
                  </a:schemeClr>
                </a:solidFill>
                <a:latin typeface="Calibri" pitchFamily="34" charset="0"/>
              </a:rPr>
              <a:t>PENDIDIKAN DAN KEBUDAYAAN</a:t>
            </a:r>
          </a:p>
          <a:p>
            <a:pPr algn="ctr"/>
            <a:r>
              <a:rPr lang="id-ID" sz="2000" b="1" dirty="0" smtClean="0">
                <a:solidFill>
                  <a:schemeClr val="tx2">
                    <a:lumMod val="75000"/>
                  </a:schemeClr>
                </a:solidFill>
                <a:latin typeface="Calibri" pitchFamily="34" charset="0"/>
              </a:rPr>
              <a:t>201</a:t>
            </a:r>
            <a:r>
              <a:rPr lang="en-US" sz="2000" b="1" dirty="0" smtClean="0">
                <a:solidFill>
                  <a:schemeClr val="tx2">
                    <a:lumMod val="75000"/>
                  </a:schemeClr>
                </a:solidFill>
                <a:latin typeface="Calibri" pitchFamily="34" charset="0"/>
              </a:rPr>
              <a:t>3</a:t>
            </a:r>
            <a:endParaRPr lang="id-ID" sz="2000" b="1" dirty="0">
              <a:solidFill>
                <a:schemeClr val="tx2">
                  <a:lumMod val="75000"/>
                </a:schemeClr>
              </a:solidFill>
              <a:latin typeface="Calibri" pitchFamily="34" charset="0"/>
            </a:endParaRPr>
          </a:p>
        </p:txBody>
      </p:sp>
      <p:pic>
        <p:nvPicPr>
          <p:cNvPr id="2052" name="Picture 6" descr="diknas"/>
          <p:cNvPicPr>
            <a:picLocks noChangeAspect="1"/>
          </p:cNvPicPr>
          <p:nvPr/>
        </p:nvPicPr>
        <p:blipFill>
          <a:blip r:embed="rId3" cstate="print"/>
          <a:srcRect/>
          <a:stretch>
            <a:fillRect/>
          </a:stretch>
        </p:blipFill>
        <p:spPr bwMode="auto">
          <a:xfrm>
            <a:off x="4056184" y="332656"/>
            <a:ext cx="1031631" cy="1111250"/>
          </a:xfrm>
          <a:prstGeom prst="rect">
            <a:avLst/>
          </a:prstGeom>
          <a:noFill/>
          <a:ln w="9525">
            <a:noFill/>
            <a:miter lim="800000"/>
            <a:headEnd/>
            <a:tailEnd/>
          </a:ln>
        </p:spPr>
      </p:pic>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6" name="Rounded Rectangle 6"/>
          <p:cNvSpPr>
            <a:spLocks noChangeArrowheads="1"/>
          </p:cNvSpPr>
          <p:nvPr/>
        </p:nvSpPr>
        <p:spPr bwMode="auto">
          <a:xfrm>
            <a:off x="2276475" y="4608280"/>
            <a:ext cx="6375161"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en-US" sz="2400" b="1" dirty="0" smtClean="0">
                <a:solidFill>
                  <a:schemeClr val="tx2"/>
                </a:solidFill>
                <a:latin typeface="+mn-lt"/>
              </a:rPr>
              <a:t>P</a:t>
            </a:r>
            <a:r>
              <a:rPr lang="id-ID" sz="2400" b="1" dirty="0" smtClean="0">
                <a:solidFill>
                  <a:schemeClr val="tx2"/>
                </a:solidFill>
                <a:latin typeface="+mn-lt"/>
              </a:rPr>
              <a:t>ERAN GURU PADA IMPLEMENTASI KURKULUM </a:t>
            </a:r>
            <a:endParaRPr lang="id-ID" sz="2400" b="1" dirty="0">
              <a:solidFill>
                <a:schemeClr val="tx2"/>
              </a:solidFill>
              <a:latin typeface="+mn-lt"/>
            </a:endParaRPr>
          </a:p>
        </p:txBody>
      </p:sp>
      <p:sp>
        <p:nvSpPr>
          <p:cNvPr id="7" name="Rounded Rectangle 7"/>
          <p:cNvSpPr>
            <a:spLocks noChangeArrowheads="1"/>
          </p:cNvSpPr>
          <p:nvPr/>
        </p:nvSpPr>
        <p:spPr bwMode="auto">
          <a:xfrm>
            <a:off x="1525221" y="4584576"/>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C</a:t>
            </a:r>
            <a:endParaRPr lang="id-ID" sz="2800" b="1" dirty="0">
              <a:solidFill>
                <a:srgbClr val="E46C0A"/>
              </a:solidFill>
              <a:latin typeface="+mn-lt"/>
            </a:endParaRPr>
          </a:p>
        </p:txBody>
      </p:sp>
      <p:sp>
        <p:nvSpPr>
          <p:cNvPr id="8" name="Rounded Rectangle 6"/>
          <p:cNvSpPr>
            <a:spLocks noChangeArrowheads="1"/>
          </p:cNvSpPr>
          <p:nvPr/>
        </p:nvSpPr>
        <p:spPr bwMode="auto">
          <a:xfrm>
            <a:off x="2295525" y="3220914"/>
            <a:ext cx="6356111"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endParaRPr lang="id-ID" sz="2400" b="1" dirty="0">
              <a:solidFill>
                <a:schemeClr val="tx2">
                  <a:lumMod val="75000"/>
                </a:schemeClr>
              </a:solidFill>
              <a:latin typeface="+mn-lt"/>
            </a:endParaRPr>
          </a:p>
          <a:p>
            <a:pPr fontAlgn="auto">
              <a:spcBef>
                <a:spcPts val="0"/>
              </a:spcBef>
              <a:spcAft>
                <a:spcPts val="0"/>
              </a:spcAft>
              <a:defRPr/>
            </a:pPr>
            <a:r>
              <a:rPr lang="id-ID" sz="2400" b="1" dirty="0" smtClean="0">
                <a:solidFill>
                  <a:schemeClr val="accent1">
                    <a:lumMod val="75000"/>
                  </a:schemeClr>
                </a:solidFill>
                <a:latin typeface="+mn-lt"/>
              </a:rPr>
              <a:t>KURIKULUM 2013</a:t>
            </a:r>
            <a:endParaRPr lang="id-ID" sz="2400" b="1" dirty="0">
              <a:solidFill>
                <a:schemeClr val="accent1">
                  <a:lumMod val="75000"/>
                </a:schemeClr>
              </a:solidFill>
              <a:latin typeface="+mn-lt"/>
            </a:endParaRPr>
          </a:p>
          <a:p>
            <a:pPr fontAlgn="auto">
              <a:spcBef>
                <a:spcPts val="0"/>
              </a:spcBef>
              <a:spcAft>
                <a:spcPts val="0"/>
              </a:spcAft>
              <a:defRPr/>
            </a:pPr>
            <a:endParaRPr lang="en-GB" sz="2400" b="1" dirty="0">
              <a:solidFill>
                <a:schemeClr val="tx2">
                  <a:lumMod val="75000"/>
                </a:schemeClr>
              </a:solidFill>
              <a:latin typeface="+mn-lt"/>
            </a:endParaRPr>
          </a:p>
        </p:txBody>
      </p:sp>
      <p:sp>
        <p:nvSpPr>
          <p:cNvPr id="9" name="Rounded Rectangle 7"/>
          <p:cNvSpPr>
            <a:spLocks noChangeArrowheads="1"/>
          </p:cNvSpPr>
          <p:nvPr/>
        </p:nvSpPr>
        <p:spPr bwMode="auto">
          <a:xfrm>
            <a:off x="1544272" y="3212976"/>
            <a:ext cx="686167" cy="561975"/>
          </a:xfrm>
          <a:custGeom>
            <a:avLst/>
            <a:gdLst>
              <a:gd name="T0" fmla="*/ 267416 w 865186"/>
              <a:gd name="T1" fmla="*/ 0 h 411480"/>
              <a:gd name="T2" fmla="*/ 534833 w 865186"/>
              <a:gd name="T3" fmla="*/ 2399385 h 411480"/>
              <a:gd name="T4" fmla="*/ 267416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A</a:t>
            </a:r>
            <a:endParaRPr lang="id-ID" sz="2800" b="1" dirty="0">
              <a:solidFill>
                <a:srgbClr val="E46C0A"/>
              </a:solidFill>
              <a:latin typeface="+mn-lt"/>
            </a:endParaRPr>
          </a:p>
        </p:txBody>
      </p:sp>
      <p:sp>
        <p:nvSpPr>
          <p:cNvPr id="10" name="Rounded Rectangle 6"/>
          <p:cNvSpPr>
            <a:spLocks noChangeArrowheads="1"/>
          </p:cNvSpPr>
          <p:nvPr/>
        </p:nvSpPr>
        <p:spPr bwMode="auto">
          <a:xfrm>
            <a:off x="2298700" y="3898777"/>
            <a:ext cx="6352936" cy="584090"/>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id-ID" sz="2400" b="1" dirty="0" smtClean="0">
                <a:solidFill>
                  <a:schemeClr val="accent1">
                    <a:lumMod val="75000"/>
                  </a:schemeClr>
                </a:solidFill>
              </a:rPr>
              <a:t>KONDISI GURU </a:t>
            </a:r>
            <a:endParaRPr lang="en-GB" sz="2400" b="1" dirty="0">
              <a:solidFill>
                <a:schemeClr val="tx2">
                  <a:lumMod val="75000"/>
                </a:schemeClr>
              </a:solidFill>
              <a:latin typeface="+mn-lt"/>
            </a:endParaRPr>
          </a:p>
        </p:txBody>
      </p:sp>
      <p:sp>
        <p:nvSpPr>
          <p:cNvPr id="11" name="Rounded Rectangle 7"/>
          <p:cNvSpPr>
            <a:spLocks noChangeArrowheads="1"/>
          </p:cNvSpPr>
          <p:nvPr/>
        </p:nvSpPr>
        <p:spPr bwMode="auto">
          <a:xfrm>
            <a:off x="1547446" y="3898776"/>
            <a:ext cx="686167" cy="561975"/>
          </a:xfrm>
          <a:custGeom>
            <a:avLst/>
            <a:gdLst>
              <a:gd name="T0" fmla="*/ 267416 w 865186"/>
              <a:gd name="T1" fmla="*/ 0 h 411480"/>
              <a:gd name="T2" fmla="*/ 534833 w 865186"/>
              <a:gd name="T3" fmla="*/ 2399385 h 411480"/>
              <a:gd name="T4" fmla="*/ 267416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B</a:t>
            </a:r>
            <a:endParaRPr lang="id-ID" sz="2800" b="1" dirty="0">
              <a:solidFill>
                <a:srgbClr val="E46C0A"/>
              </a:solidFill>
              <a:latin typeface="+mn-lt"/>
            </a:endParaRPr>
          </a:p>
        </p:txBody>
      </p:sp>
    </p:spTree>
    <p:extLst>
      <p:ext uri="{BB962C8B-B14F-4D97-AF65-F5344CB8AC3E}">
        <p14:creationId xmlns:p14="http://schemas.microsoft.com/office/powerpoint/2010/main" val="167629228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12474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22" name="Title 3"/>
          <p:cNvSpPr>
            <a:spLocks noGrp="1"/>
          </p:cNvSpPr>
          <p:nvPr>
            <p:ph type="title"/>
          </p:nvPr>
        </p:nvSpPr>
        <p:spPr>
          <a:xfrm>
            <a:off x="457200" y="-27384"/>
            <a:ext cx="8435280" cy="1143000"/>
          </a:xfrm>
        </p:spPr>
        <p:txBody>
          <a:bodyPr>
            <a:noAutofit/>
          </a:bodyPr>
          <a:lstStyle/>
          <a:p>
            <a:pPr>
              <a:lnSpc>
                <a:spcPct val="80000"/>
              </a:lnSpc>
            </a:pPr>
            <a:r>
              <a:rPr lang="id-ID" sz="2800" b="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Keseimbangan antara sikap, keterampilan dan pengetahuan untuk membangun </a:t>
            </a:r>
            <a:r>
              <a:rPr lang="id-ID" sz="2800" b="1" i="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soft skills </a:t>
            </a:r>
            <a:r>
              <a:rPr lang="id-ID" sz="2800" b="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dan</a:t>
            </a:r>
            <a:br>
              <a:rPr lang="id-ID" sz="2800" b="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br>
            <a:r>
              <a:rPr lang="id-ID" sz="2800" b="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 </a:t>
            </a:r>
            <a:r>
              <a:rPr lang="id-ID" sz="2800" b="1" i="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hard skills</a:t>
            </a:r>
            <a:r>
              <a:rPr lang="id-ID" sz="2800" b="1" baseline="30000"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rPr>
              <a:t>1</a:t>
            </a:r>
            <a:endParaRPr lang="id-ID" sz="2800" b="1" dirty="0" smtClean="0">
              <a:ln w="12700">
                <a:solidFill>
                  <a:schemeClr val="tx2">
                    <a:satMod val="155000"/>
                  </a:schemeClr>
                </a:solidFill>
                <a:prstDash val="solid"/>
              </a:ln>
              <a:solidFill>
                <a:schemeClr val="accent5">
                  <a:lumMod val="50000"/>
                </a:schemeClr>
              </a:solidFill>
              <a:effectLst>
                <a:outerShdw blurRad="41275" dist="20320" dir="1800000" algn="tl" rotWithShape="0">
                  <a:srgbClr val="000000">
                    <a:alpha val="40000"/>
                  </a:srgbClr>
                </a:outerShdw>
              </a:effectLst>
            </a:endParaRPr>
          </a:p>
        </p:txBody>
      </p:sp>
      <p:sp>
        <p:nvSpPr>
          <p:cNvPr id="5" name="Rectangle 4"/>
          <p:cNvSpPr/>
          <p:nvPr/>
        </p:nvSpPr>
        <p:spPr>
          <a:xfrm>
            <a:off x="2057400" y="1828800"/>
            <a:ext cx="5334000" cy="42672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cxnSp>
        <p:nvCxnSpPr>
          <p:cNvPr id="7" name="Straight Connector 6"/>
          <p:cNvCxnSpPr/>
          <p:nvPr/>
        </p:nvCxnSpPr>
        <p:spPr>
          <a:xfrm flipV="1">
            <a:off x="3659088" y="1828800"/>
            <a:ext cx="3505200" cy="426720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 name="Straight Connector 8"/>
          <p:cNvCxnSpPr/>
          <p:nvPr/>
        </p:nvCxnSpPr>
        <p:spPr>
          <a:xfrm flipV="1">
            <a:off x="2153957" y="1828800"/>
            <a:ext cx="2418043" cy="4267200"/>
          </a:xfrm>
          <a:prstGeom prst="line">
            <a:avLst/>
          </a:prstGeom>
          <a:ln w="57150">
            <a:solidFill>
              <a:srgbClr val="FF0000"/>
            </a:solidFill>
          </a:ln>
        </p:spPr>
        <p:style>
          <a:lnRef idx="3">
            <a:schemeClr val="accent2"/>
          </a:lnRef>
          <a:fillRef idx="0">
            <a:schemeClr val="accent2"/>
          </a:fillRef>
          <a:effectRef idx="2">
            <a:schemeClr val="accent2"/>
          </a:effectRef>
          <a:fontRef idx="minor">
            <a:schemeClr val="tx1"/>
          </a:fontRef>
        </p:style>
      </p:cxnSp>
      <p:sp>
        <p:nvSpPr>
          <p:cNvPr id="5126" name="TextBox 9"/>
          <p:cNvSpPr txBox="1">
            <a:spLocks noChangeArrowheads="1"/>
          </p:cNvSpPr>
          <p:nvPr/>
        </p:nvSpPr>
        <p:spPr bwMode="auto">
          <a:xfrm>
            <a:off x="5891762" y="3150580"/>
            <a:ext cx="1416542" cy="523220"/>
          </a:xfrm>
          <a:prstGeom prst="rect">
            <a:avLst/>
          </a:prstGeom>
          <a:noFill/>
          <a:ln w="9525">
            <a:noFill/>
            <a:miter lim="800000"/>
            <a:headEnd/>
            <a:tailEnd/>
          </a:ln>
        </p:spPr>
        <p:txBody>
          <a:bodyPr wrap="none">
            <a:spAutoFit/>
          </a:bodyPr>
          <a:lstStyle/>
          <a:p>
            <a:r>
              <a:rPr lang="id-ID" sz="2800" b="1" dirty="0">
                <a:ln w="12700">
                  <a:solidFill>
                    <a:schemeClr val="tx2">
                      <a:satMod val="155000"/>
                    </a:schemeClr>
                  </a:solidFill>
                  <a:prstDash val="solid"/>
                </a:ln>
                <a:solidFill>
                  <a:schemeClr val="accent6">
                    <a:lumMod val="75000"/>
                  </a:schemeClr>
                </a:solidFill>
              </a:rPr>
              <a:t>Attitude</a:t>
            </a:r>
          </a:p>
        </p:txBody>
      </p:sp>
      <p:sp>
        <p:nvSpPr>
          <p:cNvPr id="5127" name="TextBox 10"/>
          <p:cNvSpPr txBox="1">
            <a:spLocks noChangeArrowheads="1"/>
          </p:cNvSpPr>
          <p:nvPr/>
        </p:nvSpPr>
        <p:spPr bwMode="auto">
          <a:xfrm>
            <a:off x="4083710" y="3121804"/>
            <a:ext cx="792205" cy="523220"/>
          </a:xfrm>
          <a:prstGeom prst="rect">
            <a:avLst/>
          </a:prstGeom>
          <a:noFill/>
          <a:ln w="9525">
            <a:noFill/>
            <a:miter lim="800000"/>
            <a:headEnd/>
            <a:tailEnd/>
          </a:ln>
        </p:spPr>
        <p:txBody>
          <a:bodyPr wrap="none">
            <a:spAutoFit/>
          </a:bodyPr>
          <a:lstStyle/>
          <a:p>
            <a:r>
              <a:rPr lang="id-ID" sz="28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rPr>
              <a:t>Skill</a:t>
            </a:r>
          </a:p>
        </p:txBody>
      </p:sp>
      <p:sp>
        <p:nvSpPr>
          <p:cNvPr id="5128" name="TextBox 11"/>
          <p:cNvSpPr txBox="1">
            <a:spLocks noChangeArrowheads="1"/>
          </p:cNvSpPr>
          <p:nvPr/>
        </p:nvSpPr>
        <p:spPr bwMode="auto">
          <a:xfrm>
            <a:off x="2057400" y="3132457"/>
            <a:ext cx="1602490" cy="461665"/>
          </a:xfrm>
          <a:prstGeom prst="rect">
            <a:avLst/>
          </a:prstGeom>
          <a:noFill/>
          <a:ln w="9525">
            <a:noFill/>
            <a:miter lim="800000"/>
            <a:headEnd/>
            <a:tailEnd/>
          </a:ln>
        </p:spPr>
        <p:txBody>
          <a:bodyPr wrap="none">
            <a:spAutoFit/>
          </a:bodyPr>
          <a:lstStyle/>
          <a:p>
            <a:r>
              <a:rPr lang="id-ID" sz="2400" b="1"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rPr>
              <a:t>Knowledge</a:t>
            </a:r>
            <a:endParaRPr lang="id-ID" sz="24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endParaRPr>
          </a:p>
        </p:txBody>
      </p:sp>
      <p:cxnSp>
        <p:nvCxnSpPr>
          <p:cNvPr id="13" name="Straight Connector 12"/>
          <p:cNvCxnSpPr/>
          <p:nvPr/>
        </p:nvCxnSpPr>
        <p:spPr>
          <a:xfrm>
            <a:off x="2057400" y="5029200"/>
            <a:ext cx="533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7" name="Straight Connector 16"/>
          <p:cNvCxnSpPr/>
          <p:nvPr/>
        </p:nvCxnSpPr>
        <p:spPr>
          <a:xfrm>
            <a:off x="2057400" y="3886200"/>
            <a:ext cx="5334000"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18" name="Straight Connector 17"/>
          <p:cNvCxnSpPr/>
          <p:nvPr/>
        </p:nvCxnSpPr>
        <p:spPr>
          <a:xfrm>
            <a:off x="2057400" y="2743200"/>
            <a:ext cx="5334000" cy="0"/>
          </a:xfrm>
          <a:prstGeom prst="line">
            <a:avLst/>
          </a:prstGeom>
        </p:spPr>
        <p:style>
          <a:lnRef idx="3">
            <a:schemeClr val="accent5"/>
          </a:lnRef>
          <a:fillRef idx="0">
            <a:schemeClr val="accent5"/>
          </a:fillRef>
          <a:effectRef idx="2">
            <a:schemeClr val="accent5"/>
          </a:effectRef>
          <a:fontRef idx="minor">
            <a:schemeClr val="tx1"/>
          </a:fontRef>
        </p:style>
      </p:cxnSp>
      <p:sp>
        <p:nvSpPr>
          <p:cNvPr id="5132" name="TextBox 18"/>
          <p:cNvSpPr txBox="1">
            <a:spLocks noChangeArrowheads="1"/>
          </p:cNvSpPr>
          <p:nvPr/>
        </p:nvSpPr>
        <p:spPr bwMode="auto">
          <a:xfrm>
            <a:off x="1066800" y="5410201"/>
            <a:ext cx="580608" cy="523220"/>
          </a:xfrm>
          <a:prstGeom prst="rect">
            <a:avLst/>
          </a:prstGeom>
          <a:noFill/>
          <a:ln w="9525">
            <a:noFill/>
            <a:miter lim="800000"/>
            <a:headEnd/>
            <a:tailEnd/>
          </a:ln>
        </p:spPr>
        <p:txBody>
          <a:bodyPr wrap="none">
            <a:spAutoFit/>
          </a:bodyPr>
          <a:lstStyle/>
          <a:p>
            <a:r>
              <a:rPr lang="id-ID" sz="2800" b="1" dirty="0">
                <a:solidFill>
                  <a:schemeClr val="accent5">
                    <a:lumMod val="50000"/>
                  </a:schemeClr>
                </a:solidFill>
              </a:rPr>
              <a:t>SD</a:t>
            </a:r>
          </a:p>
        </p:txBody>
      </p:sp>
      <p:sp>
        <p:nvSpPr>
          <p:cNvPr id="5133" name="TextBox 19"/>
          <p:cNvSpPr txBox="1">
            <a:spLocks noChangeArrowheads="1"/>
          </p:cNvSpPr>
          <p:nvPr/>
        </p:nvSpPr>
        <p:spPr bwMode="auto">
          <a:xfrm>
            <a:off x="1066800" y="4343401"/>
            <a:ext cx="859531" cy="523220"/>
          </a:xfrm>
          <a:prstGeom prst="rect">
            <a:avLst/>
          </a:prstGeom>
          <a:noFill/>
          <a:ln w="9525">
            <a:noFill/>
            <a:miter lim="800000"/>
            <a:headEnd/>
            <a:tailEnd/>
          </a:ln>
        </p:spPr>
        <p:txBody>
          <a:bodyPr wrap="none">
            <a:spAutoFit/>
          </a:bodyPr>
          <a:lstStyle/>
          <a:p>
            <a:r>
              <a:rPr lang="id-ID" sz="2800" b="1" dirty="0">
                <a:solidFill>
                  <a:schemeClr val="accent5">
                    <a:lumMod val="50000"/>
                  </a:schemeClr>
                </a:solidFill>
              </a:rPr>
              <a:t>SMP</a:t>
            </a:r>
          </a:p>
        </p:txBody>
      </p:sp>
      <p:sp>
        <p:nvSpPr>
          <p:cNvPr id="5134" name="TextBox 20"/>
          <p:cNvSpPr txBox="1">
            <a:spLocks noChangeArrowheads="1"/>
          </p:cNvSpPr>
          <p:nvPr/>
        </p:nvSpPr>
        <p:spPr bwMode="auto">
          <a:xfrm>
            <a:off x="827584" y="3200401"/>
            <a:ext cx="1237839" cy="523220"/>
          </a:xfrm>
          <a:prstGeom prst="rect">
            <a:avLst/>
          </a:prstGeom>
          <a:noFill/>
          <a:ln w="9525">
            <a:noFill/>
            <a:miter lim="800000"/>
            <a:headEnd/>
            <a:tailEnd/>
          </a:ln>
        </p:spPr>
        <p:txBody>
          <a:bodyPr wrap="none">
            <a:spAutoFit/>
          </a:bodyPr>
          <a:lstStyle/>
          <a:p>
            <a:r>
              <a:rPr lang="id-ID" sz="2800" b="1" dirty="0">
                <a:solidFill>
                  <a:schemeClr val="accent5">
                    <a:lumMod val="50000"/>
                  </a:schemeClr>
                </a:solidFill>
              </a:rPr>
              <a:t>SMA/K</a:t>
            </a:r>
          </a:p>
        </p:txBody>
      </p:sp>
      <p:sp>
        <p:nvSpPr>
          <p:cNvPr id="5135" name="TextBox 21"/>
          <p:cNvSpPr txBox="1">
            <a:spLocks noChangeArrowheads="1"/>
          </p:cNvSpPr>
          <p:nvPr/>
        </p:nvSpPr>
        <p:spPr bwMode="auto">
          <a:xfrm>
            <a:off x="1066801" y="2068515"/>
            <a:ext cx="552331" cy="523220"/>
          </a:xfrm>
          <a:prstGeom prst="rect">
            <a:avLst/>
          </a:prstGeom>
          <a:noFill/>
          <a:ln w="9525">
            <a:noFill/>
            <a:miter lim="800000"/>
            <a:headEnd/>
            <a:tailEnd/>
          </a:ln>
        </p:spPr>
        <p:txBody>
          <a:bodyPr wrap="none">
            <a:spAutoFit/>
          </a:bodyPr>
          <a:lstStyle/>
          <a:p>
            <a:r>
              <a:rPr lang="id-ID" sz="2800" b="1" dirty="0">
                <a:solidFill>
                  <a:schemeClr val="accent5">
                    <a:lumMod val="50000"/>
                  </a:schemeClr>
                </a:solidFill>
              </a:rPr>
              <a:t>PT</a:t>
            </a:r>
          </a:p>
        </p:txBody>
      </p:sp>
      <p:sp>
        <p:nvSpPr>
          <p:cNvPr id="20" name="TextBox 19"/>
          <p:cNvSpPr txBox="1"/>
          <p:nvPr/>
        </p:nvSpPr>
        <p:spPr>
          <a:xfrm>
            <a:off x="562708" y="6324600"/>
            <a:ext cx="8018585" cy="369332"/>
          </a:xfrm>
          <a:prstGeom prst="rect">
            <a:avLst/>
          </a:prstGeom>
          <a:noFill/>
        </p:spPr>
        <p:txBody>
          <a:bodyPr wrap="square" rtlCol="0">
            <a:spAutoFit/>
          </a:bodyPr>
          <a:lstStyle/>
          <a:p>
            <a:r>
              <a:rPr lang="id-ID" dirty="0" smtClean="0"/>
              <a:t>Sumber: Marzano (1985), Bruner (1960).</a:t>
            </a:r>
            <a:endParaRPr lang="id-ID" dirty="0"/>
          </a:p>
        </p:txBody>
      </p:sp>
      <p:sp>
        <p:nvSpPr>
          <p:cNvPr id="19"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21" name="Rectangle 20"/>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5</a:t>
            </a:r>
            <a:endParaRPr lang="id-ID" b="1" dirty="0"/>
          </a:p>
        </p:txBody>
      </p:sp>
    </p:spTree>
    <p:extLst>
      <p:ext uri="{BB962C8B-B14F-4D97-AF65-F5344CB8AC3E}">
        <p14:creationId xmlns:p14="http://schemas.microsoft.com/office/powerpoint/2010/main" val="280910792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39582" y="936898"/>
            <a:ext cx="6119034" cy="4652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ular Callout 2"/>
          <p:cNvSpPr/>
          <p:nvPr/>
        </p:nvSpPr>
        <p:spPr>
          <a:xfrm>
            <a:off x="118585" y="5733256"/>
            <a:ext cx="2924633" cy="1080120"/>
          </a:xfrm>
          <a:prstGeom prst="wedgeRectCallout">
            <a:avLst>
              <a:gd name="adj1" fmla="val 90401"/>
              <a:gd name="adj2" fmla="val -198983"/>
            </a:avLst>
          </a:prstGeom>
          <a:solidFill>
            <a:schemeClr val="accent3">
              <a:lumMod val="20000"/>
              <a:lumOff val="8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Char char="-"/>
            </a:pPr>
            <a:r>
              <a:rPr lang="id-ID" b="1" dirty="0" smtClean="0">
                <a:solidFill>
                  <a:schemeClr val="tx2"/>
                </a:solidFill>
              </a:rPr>
              <a:t>Rehab Gedung Sekolah</a:t>
            </a:r>
          </a:p>
          <a:p>
            <a:pPr algn="ctr">
              <a:buFontTx/>
              <a:buChar char="-"/>
            </a:pPr>
            <a:r>
              <a:rPr lang="id-ID" b="1" dirty="0" smtClean="0">
                <a:solidFill>
                  <a:schemeClr val="tx2"/>
                </a:solidFill>
              </a:rPr>
              <a:t>Penyediaan Lab dan Perpustakaan</a:t>
            </a:r>
          </a:p>
          <a:p>
            <a:pPr algn="ctr">
              <a:buFontTx/>
              <a:buChar char="-"/>
            </a:pPr>
            <a:r>
              <a:rPr lang="id-ID" b="1" dirty="0" smtClean="0">
                <a:solidFill>
                  <a:schemeClr val="tx2"/>
                </a:solidFill>
              </a:rPr>
              <a:t>Penyediaan Buku</a:t>
            </a:r>
          </a:p>
        </p:txBody>
      </p:sp>
      <p:sp>
        <p:nvSpPr>
          <p:cNvPr id="4" name="Rectangular Callout 3"/>
          <p:cNvSpPr/>
          <p:nvPr/>
        </p:nvSpPr>
        <p:spPr>
          <a:xfrm>
            <a:off x="251520" y="836712"/>
            <a:ext cx="2193474" cy="432048"/>
          </a:xfrm>
          <a:prstGeom prst="wedgeRectCallout">
            <a:avLst>
              <a:gd name="adj1" fmla="val 166516"/>
              <a:gd name="adj2" fmla="val 98314"/>
            </a:avLst>
          </a:prstGeom>
          <a:solidFill>
            <a:schemeClr val="accent2">
              <a:lumMod val="20000"/>
              <a:lumOff val="8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solidFill>
                  <a:schemeClr val="tx2"/>
                </a:solidFill>
              </a:rPr>
              <a:t>Kurikulum 2013</a:t>
            </a:r>
            <a:endParaRPr lang="id-ID" sz="2400" b="1" dirty="0">
              <a:solidFill>
                <a:schemeClr val="tx2"/>
              </a:solidFill>
            </a:endParaRPr>
          </a:p>
        </p:txBody>
      </p:sp>
      <p:sp>
        <p:nvSpPr>
          <p:cNvPr id="5" name="Rectangular Callout 4"/>
          <p:cNvSpPr/>
          <p:nvPr/>
        </p:nvSpPr>
        <p:spPr>
          <a:xfrm>
            <a:off x="3109687" y="5733256"/>
            <a:ext cx="2689415" cy="1080120"/>
          </a:xfrm>
          <a:prstGeom prst="wedgeRectCallout">
            <a:avLst>
              <a:gd name="adj1" fmla="val -1850"/>
              <a:gd name="adj2" fmla="val -160460"/>
            </a:avLst>
          </a:prstGeom>
          <a:solidFill>
            <a:schemeClr val="accent3">
              <a:lumMod val="20000"/>
              <a:lumOff val="8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Char char="-"/>
            </a:pPr>
            <a:r>
              <a:rPr lang="id-ID" b="1" dirty="0" smtClean="0">
                <a:solidFill>
                  <a:schemeClr val="tx2"/>
                </a:solidFill>
              </a:rPr>
              <a:t>BOS</a:t>
            </a:r>
          </a:p>
          <a:p>
            <a:pPr algn="ctr">
              <a:buFontTx/>
              <a:buChar char="-"/>
            </a:pPr>
            <a:r>
              <a:rPr lang="id-ID" b="1" dirty="0" smtClean="0">
                <a:solidFill>
                  <a:schemeClr val="tx2"/>
                </a:solidFill>
              </a:rPr>
              <a:t>Bantuan Siswa Miskin</a:t>
            </a:r>
          </a:p>
          <a:p>
            <a:pPr algn="ctr">
              <a:buFontTx/>
              <a:buChar char="-"/>
            </a:pPr>
            <a:r>
              <a:rPr lang="id-ID" b="1" dirty="0" smtClean="0">
                <a:solidFill>
                  <a:schemeClr val="tx2"/>
                </a:solidFill>
              </a:rPr>
              <a:t>BOPTN/Bidik Misi (di PT)</a:t>
            </a:r>
          </a:p>
        </p:txBody>
      </p:sp>
      <p:sp>
        <p:nvSpPr>
          <p:cNvPr id="6" name="Rectangular Callout 5"/>
          <p:cNvSpPr/>
          <p:nvPr/>
        </p:nvSpPr>
        <p:spPr>
          <a:xfrm>
            <a:off x="5901378" y="5733256"/>
            <a:ext cx="2791695" cy="1080120"/>
          </a:xfrm>
          <a:prstGeom prst="wedgeRectCallout">
            <a:avLst>
              <a:gd name="adj1" fmla="val 2352"/>
              <a:gd name="adj2" fmla="val -96875"/>
            </a:avLst>
          </a:prstGeom>
          <a:solidFill>
            <a:schemeClr val="accent3">
              <a:lumMod val="20000"/>
              <a:lumOff val="8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2"/>
                </a:solidFill>
              </a:rPr>
              <a:t>Manajemen Berbasis Sekolah</a:t>
            </a:r>
          </a:p>
        </p:txBody>
      </p:sp>
      <p:sp>
        <p:nvSpPr>
          <p:cNvPr id="7" name="Rectangular Callout 6"/>
          <p:cNvSpPr/>
          <p:nvPr/>
        </p:nvSpPr>
        <p:spPr>
          <a:xfrm>
            <a:off x="52113" y="3284984"/>
            <a:ext cx="2658757" cy="1728192"/>
          </a:xfrm>
          <a:prstGeom prst="wedgeRectCallout">
            <a:avLst>
              <a:gd name="adj1" fmla="val 92371"/>
              <a:gd name="adj2" fmla="val -45376"/>
            </a:avLst>
          </a:prstGeom>
          <a:solidFill>
            <a:schemeClr val="accent3">
              <a:lumMod val="20000"/>
              <a:lumOff val="8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Char char="-"/>
            </a:pPr>
            <a:r>
              <a:rPr lang="id-ID" b="1" dirty="0" smtClean="0">
                <a:solidFill>
                  <a:schemeClr val="tx2"/>
                </a:solidFill>
              </a:rPr>
              <a:t>Peningkatan Kualifikasi &amp; Sertifikasi</a:t>
            </a:r>
          </a:p>
          <a:p>
            <a:pPr algn="ctr">
              <a:buFontTx/>
              <a:buChar char="-"/>
            </a:pPr>
            <a:r>
              <a:rPr lang="id-ID" b="1" dirty="0" smtClean="0">
                <a:solidFill>
                  <a:schemeClr val="tx2"/>
                </a:solidFill>
              </a:rPr>
              <a:t>Pembayaran Tunjangan Sertifikasi</a:t>
            </a:r>
          </a:p>
          <a:p>
            <a:pPr algn="ctr">
              <a:buFontTx/>
              <a:buChar char="-"/>
            </a:pPr>
            <a:r>
              <a:rPr lang="id-ID" b="1" dirty="0" smtClean="0">
                <a:solidFill>
                  <a:schemeClr val="tx2"/>
                </a:solidFill>
              </a:rPr>
              <a:t>Uji Kompetensi dan Pengukuran Kinerja</a:t>
            </a:r>
          </a:p>
        </p:txBody>
      </p:sp>
      <p:graphicFrame>
        <p:nvGraphicFramePr>
          <p:cNvPr id="8"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26710"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6"/>
          <p:cNvSpPr txBox="1">
            <a:spLocks/>
          </p:cNvSpPr>
          <p:nvPr/>
        </p:nvSpPr>
        <p:spPr>
          <a:xfrm>
            <a:off x="252536"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200" b="1" dirty="0" smtClean="0">
                <a:solidFill>
                  <a:srgbClr val="4BACC6">
                    <a:lumMod val="75000"/>
                  </a:srgbClr>
                </a:solidFill>
              </a:rPr>
              <a:t>Reformasi Pendidikan Mengacu Pada 8 Standar</a:t>
            </a:r>
            <a:endParaRPr lang="id-ID" sz="3200" b="1" dirty="0" smtClean="0">
              <a:solidFill>
                <a:srgbClr val="F79646">
                  <a:lumMod val="75000"/>
                </a:srgbClr>
              </a:solidFill>
            </a:endParaRPr>
          </a:p>
        </p:txBody>
      </p:sp>
      <p:cxnSp>
        <p:nvCxnSpPr>
          <p:cNvPr id="10" name="Straight Connector 9"/>
          <p:cNvCxnSpPr/>
          <p:nvPr/>
        </p:nvCxnSpPr>
        <p:spPr>
          <a:xfrm>
            <a:off x="0" y="619125"/>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384458" y="1916832"/>
            <a:ext cx="1713418" cy="338554"/>
          </a:xfrm>
          <a:prstGeom prst="rect">
            <a:avLst/>
          </a:prstGeom>
          <a:solidFill>
            <a:schemeClr val="accent2">
              <a:lumMod val="20000"/>
              <a:lumOff val="80000"/>
            </a:schemeClr>
          </a:solidFill>
        </p:spPr>
        <p:txBody>
          <a:bodyPr wrap="none" rtlCol="0">
            <a:spAutoFit/>
          </a:bodyPr>
          <a:lstStyle/>
          <a:p>
            <a:r>
              <a:rPr lang="id-ID" sz="1600" dirty="0" smtClean="0"/>
              <a:t>Sedang Dikerjakan</a:t>
            </a:r>
            <a:endParaRPr lang="id-ID" sz="1600" dirty="0"/>
          </a:p>
        </p:txBody>
      </p:sp>
      <p:sp>
        <p:nvSpPr>
          <p:cNvPr id="12" name="TextBox 11"/>
          <p:cNvSpPr txBox="1"/>
          <p:nvPr/>
        </p:nvSpPr>
        <p:spPr>
          <a:xfrm>
            <a:off x="384459" y="2329142"/>
            <a:ext cx="1581617" cy="584775"/>
          </a:xfrm>
          <a:prstGeom prst="rect">
            <a:avLst/>
          </a:prstGeom>
          <a:solidFill>
            <a:schemeClr val="accent3">
              <a:lumMod val="20000"/>
              <a:lumOff val="80000"/>
            </a:schemeClr>
          </a:solidFill>
        </p:spPr>
        <p:txBody>
          <a:bodyPr wrap="square" rtlCol="0">
            <a:spAutoFit/>
          </a:bodyPr>
          <a:lstStyle/>
          <a:p>
            <a:r>
              <a:rPr lang="id-ID" sz="1600" dirty="0" smtClean="0"/>
              <a:t>Telah dan terus Dikerjakan</a:t>
            </a:r>
            <a:endParaRPr lang="id-ID" sz="1600" dirty="0"/>
          </a:p>
        </p:txBody>
      </p:sp>
      <p:sp>
        <p:nvSpPr>
          <p:cNvPr id="13"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100</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ectangle 13"/>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20</a:t>
            </a:r>
            <a:endParaRPr lang="id-ID" b="1" dirty="0"/>
          </a:p>
        </p:txBody>
      </p:sp>
    </p:spTree>
    <p:extLst>
      <p:ext uri="{BB962C8B-B14F-4D97-AF65-F5344CB8AC3E}">
        <p14:creationId xmlns:p14="http://schemas.microsoft.com/office/powerpoint/2010/main" val="14681885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652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ectangle 25"/>
          <p:cNvSpPr/>
          <p:nvPr/>
        </p:nvSpPr>
        <p:spPr>
          <a:xfrm>
            <a:off x="2438400" y="565239"/>
            <a:ext cx="3886200" cy="3494739"/>
          </a:xfrm>
          <a:prstGeom prst="rect">
            <a:avLst/>
          </a:prstGeom>
          <a:ln w="57150">
            <a:solidFill>
              <a:schemeClr val="accent1">
                <a:lumMod val="60000"/>
                <a:lumOff val="40000"/>
              </a:schemeClr>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38" name="Rectangle 2"/>
          <p:cNvSpPr>
            <a:spLocks noChangeArrowheads="1"/>
          </p:cNvSpPr>
          <p:nvPr/>
        </p:nvSpPr>
        <p:spPr bwMode="auto">
          <a:xfrm>
            <a:off x="1475656" y="5746286"/>
            <a:ext cx="6804248" cy="923074"/>
          </a:xfrm>
          <a:prstGeom prst="rect">
            <a:avLst/>
          </a:prstGeom>
          <a:solidFill>
            <a:schemeClr val="accent1"/>
          </a:solidFill>
          <a:ln w="9525">
            <a:noFill/>
            <a:miter lim="800000"/>
            <a:headEnd/>
            <a:tailEnd/>
          </a:ln>
          <a:effectLst/>
          <a:scene3d>
            <a:camera prst="orthographicFront"/>
            <a:lightRig rig="threePt" dir="t"/>
          </a:scene3d>
          <a:sp3d>
            <a:bevelT w="139700" h="139700" prst="divot"/>
          </a:sp3d>
        </p:spPr>
        <p:txBody>
          <a:bodyPr wrap="none" anchor="ctr"/>
          <a:lstStyle/>
          <a:p>
            <a:endParaRPr lang="en-US"/>
          </a:p>
        </p:txBody>
      </p:sp>
      <p:sp>
        <p:nvSpPr>
          <p:cNvPr id="39939" name="AutoShape 3"/>
          <p:cNvSpPr>
            <a:spLocks noChangeArrowheads="1"/>
          </p:cNvSpPr>
          <p:nvPr/>
        </p:nvSpPr>
        <p:spPr bwMode="auto">
          <a:xfrm>
            <a:off x="2819400" y="749854"/>
            <a:ext cx="3048000" cy="553845"/>
          </a:xfrm>
          <a:prstGeom prst="roundRect">
            <a:avLst>
              <a:gd name="adj" fmla="val 16667"/>
            </a:avLst>
          </a:prstGeom>
          <a:solidFill>
            <a:schemeClr val="tx2">
              <a:lumMod val="60000"/>
              <a:lumOff val="40000"/>
            </a:schemeClr>
          </a:solidFill>
          <a:ln w="28575">
            <a:solidFill>
              <a:schemeClr val="tx1"/>
            </a:solidFill>
            <a:round/>
            <a:headEnd/>
            <a:tailEnd/>
          </a:ln>
          <a:effectLst/>
          <a:scene3d>
            <a:camera prst="orthographicFront"/>
            <a:lightRig rig="threePt" dir="t"/>
          </a:scene3d>
          <a:sp3d>
            <a:bevelT w="139700" h="139700" prst="divot"/>
          </a:sp3d>
        </p:spPr>
        <p:txBody>
          <a:bodyPr wrap="none" anchor="ctr"/>
          <a:lstStyle/>
          <a:p>
            <a:pPr algn="ctr">
              <a:lnSpc>
                <a:spcPct val="80000"/>
              </a:lnSpc>
            </a:pPr>
            <a:r>
              <a:rPr lang="en-US" sz="2000" b="1" dirty="0" smtClean="0">
                <a:solidFill>
                  <a:schemeClr val="bg1"/>
                </a:solidFill>
                <a:latin typeface="Trebuchet MS" pitchFamily="34" charset="0"/>
              </a:rPr>
              <a:t>KOMPETENSI </a:t>
            </a:r>
            <a:endParaRPr lang="en-US" sz="2000" b="1" dirty="0">
              <a:solidFill>
                <a:schemeClr val="bg1"/>
              </a:solidFill>
              <a:latin typeface="Trebuchet MS" pitchFamily="34" charset="0"/>
            </a:endParaRPr>
          </a:p>
          <a:p>
            <a:pPr algn="ctr">
              <a:lnSpc>
                <a:spcPct val="80000"/>
              </a:lnSpc>
            </a:pPr>
            <a:r>
              <a:rPr lang="en-US" sz="2000" b="1" dirty="0">
                <a:solidFill>
                  <a:schemeClr val="bg1"/>
                </a:solidFill>
                <a:latin typeface="Trebuchet MS" pitchFamily="34" charset="0"/>
              </a:rPr>
              <a:t>UTUH LULUSAN </a:t>
            </a:r>
          </a:p>
        </p:txBody>
      </p:sp>
      <p:sp>
        <p:nvSpPr>
          <p:cNvPr id="39940" name="Oval 4"/>
          <p:cNvSpPr>
            <a:spLocks noChangeArrowheads="1"/>
          </p:cNvSpPr>
          <p:nvPr/>
        </p:nvSpPr>
        <p:spPr bwMode="auto">
          <a:xfrm>
            <a:off x="3505200" y="1549851"/>
            <a:ext cx="1828800" cy="553845"/>
          </a:xfrm>
          <a:prstGeom prst="ellipse">
            <a:avLst/>
          </a:prstGeom>
          <a:solidFill>
            <a:schemeClr val="tx2">
              <a:lumMod val="60000"/>
              <a:lumOff val="40000"/>
            </a:schemeClr>
          </a:solidFill>
          <a:ln w="9525">
            <a:solidFill>
              <a:schemeClr val="tx1"/>
            </a:solidFill>
            <a:round/>
            <a:headEnd/>
            <a:tailEnd/>
          </a:ln>
          <a:effectLst/>
          <a:scene3d>
            <a:camera prst="orthographicFront"/>
            <a:lightRig rig="threePt" dir="t"/>
          </a:scene3d>
          <a:sp3d>
            <a:bevelT w="139700" h="139700" prst="divot"/>
          </a:sp3d>
        </p:spPr>
        <p:txBody>
          <a:bodyPr wrap="none" anchor="ctr"/>
          <a:lstStyle/>
          <a:p>
            <a:pPr algn="ctr"/>
            <a:r>
              <a:rPr lang="en-US" sz="2000" b="1" dirty="0" smtClean="0">
                <a:solidFill>
                  <a:schemeClr val="bg1"/>
                </a:solidFill>
                <a:latin typeface="Arial Black" pitchFamily="34" charset="0"/>
              </a:rPr>
              <a:t>ISI</a:t>
            </a:r>
            <a:endParaRPr lang="en-US" sz="2000" b="1" dirty="0">
              <a:solidFill>
                <a:schemeClr val="bg1"/>
              </a:solidFill>
              <a:latin typeface="Arial Black" pitchFamily="34" charset="0"/>
            </a:endParaRPr>
          </a:p>
        </p:txBody>
      </p:sp>
      <p:sp>
        <p:nvSpPr>
          <p:cNvPr id="39941" name="Oval 5"/>
          <p:cNvSpPr>
            <a:spLocks noChangeArrowheads="1"/>
          </p:cNvSpPr>
          <p:nvPr/>
        </p:nvSpPr>
        <p:spPr bwMode="auto">
          <a:xfrm>
            <a:off x="3163888" y="2534463"/>
            <a:ext cx="2514600" cy="553845"/>
          </a:xfrm>
          <a:prstGeom prst="ellipse">
            <a:avLst/>
          </a:prstGeom>
          <a:solidFill>
            <a:schemeClr val="tx2">
              <a:lumMod val="60000"/>
              <a:lumOff val="40000"/>
            </a:schemeClr>
          </a:solidFill>
          <a:ln w="28575">
            <a:solidFill>
              <a:schemeClr val="tx1"/>
            </a:solidFill>
            <a:round/>
            <a:headEnd/>
            <a:tailEnd/>
          </a:ln>
          <a:effectLst/>
          <a:scene3d>
            <a:camera prst="orthographicFront"/>
            <a:lightRig rig="threePt" dir="t"/>
          </a:scene3d>
          <a:sp3d>
            <a:bevelT w="139700" h="139700" prst="divot"/>
          </a:sp3d>
        </p:spPr>
        <p:txBody>
          <a:bodyPr anchor="ctr"/>
          <a:lstStyle/>
          <a:p>
            <a:pPr algn="ctr"/>
            <a:r>
              <a:rPr lang="en-US" sz="2000" b="1" dirty="0" smtClean="0">
                <a:solidFill>
                  <a:schemeClr val="bg1"/>
                </a:solidFill>
                <a:latin typeface="Trebuchet MS" pitchFamily="34" charset="0"/>
              </a:rPr>
              <a:t>PROSES </a:t>
            </a:r>
            <a:endParaRPr lang="en-US" sz="2000" b="1" dirty="0">
              <a:solidFill>
                <a:schemeClr val="bg1"/>
              </a:solidFill>
              <a:latin typeface="Trebuchet MS" pitchFamily="34" charset="0"/>
            </a:endParaRPr>
          </a:p>
        </p:txBody>
      </p:sp>
      <p:sp>
        <p:nvSpPr>
          <p:cNvPr id="39944" name="AutoShape 8"/>
          <p:cNvSpPr>
            <a:spLocks noChangeArrowheads="1"/>
          </p:cNvSpPr>
          <p:nvPr/>
        </p:nvSpPr>
        <p:spPr bwMode="auto">
          <a:xfrm>
            <a:off x="1979712" y="5842161"/>
            <a:ext cx="2209800" cy="738459"/>
          </a:xfrm>
          <a:prstGeom prst="roundRect">
            <a:avLst>
              <a:gd name="adj" fmla="val 16667"/>
            </a:avLst>
          </a:prstGeom>
          <a:solidFill>
            <a:schemeClr val="tx2">
              <a:lumMod val="60000"/>
              <a:lumOff val="40000"/>
            </a:schemeClr>
          </a:solidFill>
          <a:ln w="57150" algn="ctr">
            <a:noFill/>
            <a:round/>
            <a:headEnd/>
            <a:tailEnd/>
          </a:ln>
          <a:effectLst/>
          <a:scene3d>
            <a:camera prst="orthographicFront"/>
            <a:lightRig rig="threePt" dir="t"/>
          </a:scene3d>
          <a:sp3d>
            <a:bevelT/>
          </a:sp3d>
        </p:spPr>
        <p:txBody>
          <a:bodyPr anchor="ctr"/>
          <a:lstStyle/>
          <a:p>
            <a:pPr algn="ctr"/>
            <a:r>
              <a:rPr lang="en-US" sz="2000" b="1" dirty="0" smtClean="0">
                <a:solidFill>
                  <a:schemeClr val="bg1"/>
                </a:solidFill>
                <a:latin typeface="Trebuchet MS" pitchFamily="34" charset="0"/>
              </a:rPr>
              <a:t>PENGELOLAAN</a:t>
            </a:r>
            <a:endParaRPr lang="en-US" sz="2000" b="1" dirty="0">
              <a:solidFill>
                <a:schemeClr val="bg1"/>
              </a:solidFill>
              <a:latin typeface="Trebuchet MS" pitchFamily="34" charset="0"/>
            </a:endParaRPr>
          </a:p>
        </p:txBody>
      </p:sp>
      <p:sp>
        <p:nvSpPr>
          <p:cNvPr id="39945" name="AutoShape 9"/>
          <p:cNvSpPr>
            <a:spLocks noChangeArrowheads="1"/>
          </p:cNvSpPr>
          <p:nvPr/>
        </p:nvSpPr>
        <p:spPr bwMode="auto">
          <a:xfrm>
            <a:off x="6307088" y="5832808"/>
            <a:ext cx="1828800" cy="738459"/>
          </a:xfrm>
          <a:prstGeom prst="roundRect">
            <a:avLst>
              <a:gd name="adj" fmla="val 16667"/>
            </a:avLst>
          </a:prstGeom>
          <a:solidFill>
            <a:schemeClr val="accent5">
              <a:lumMod val="60000"/>
              <a:lumOff val="40000"/>
            </a:schemeClr>
          </a:solidFill>
          <a:ln w="57150" algn="ctr">
            <a:noFill/>
            <a:round/>
            <a:headEnd/>
            <a:tailEnd/>
          </a:ln>
          <a:effectLst/>
          <a:scene3d>
            <a:camera prst="orthographicFront"/>
            <a:lightRig rig="threePt" dir="t"/>
          </a:scene3d>
          <a:sp3d>
            <a:bevelT w="139700" h="139700" prst="divot"/>
          </a:sp3d>
        </p:spPr>
        <p:txBody>
          <a:bodyPr anchor="ctr"/>
          <a:lstStyle/>
          <a:p>
            <a:pPr algn="ctr"/>
            <a:r>
              <a:rPr lang="en-US" sz="2000" b="1" dirty="0" smtClean="0">
                <a:latin typeface="Trebuchet MS" pitchFamily="34" charset="0"/>
              </a:rPr>
              <a:t>PEMBIAYAAN</a:t>
            </a:r>
            <a:endParaRPr lang="en-US" sz="2000" b="1" dirty="0">
              <a:latin typeface="Trebuchet MS" pitchFamily="34" charset="0"/>
            </a:endParaRPr>
          </a:p>
        </p:txBody>
      </p:sp>
      <p:cxnSp>
        <p:nvCxnSpPr>
          <p:cNvPr id="39951" name="AutoShape 15"/>
          <p:cNvCxnSpPr>
            <a:cxnSpLocks noChangeShapeType="1"/>
            <a:stCxn id="39941" idx="0"/>
            <a:endCxn id="39940" idx="4"/>
          </p:cNvCxnSpPr>
          <p:nvPr/>
        </p:nvCxnSpPr>
        <p:spPr bwMode="auto">
          <a:xfrm rot="16200000" flipV="1">
            <a:off x="4205011" y="2318285"/>
            <a:ext cx="430768" cy="1588"/>
          </a:xfrm>
          <a:prstGeom prst="straightConnector1">
            <a:avLst/>
          </a:prstGeom>
          <a:noFill/>
          <a:ln w="57150">
            <a:solidFill>
              <a:srgbClr val="0000CC"/>
            </a:solidFill>
            <a:round/>
            <a:headEnd/>
            <a:tailEnd type="triangle" w="med" len="med"/>
          </a:ln>
          <a:effectLst/>
        </p:spPr>
      </p:cxnSp>
      <p:sp>
        <p:nvSpPr>
          <p:cNvPr id="39960" name="Rectangle 24"/>
          <p:cNvSpPr>
            <a:spLocks noChangeArrowheads="1"/>
          </p:cNvSpPr>
          <p:nvPr/>
        </p:nvSpPr>
        <p:spPr bwMode="auto">
          <a:xfrm>
            <a:off x="6516688" y="380625"/>
            <a:ext cx="2362200" cy="1476917"/>
          </a:xfrm>
          <a:prstGeom prst="rect">
            <a:avLst/>
          </a:prstGeom>
          <a:solidFill>
            <a:schemeClr val="tx2">
              <a:lumMod val="60000"/>
              <a:lumOff val="40000"/>
            </a:schemeClr>
          </a:solidFill>
          <a:ln w="19050" algn="ctr">
            <a:solidFill>
              <a:schemeClr val="accent2"/>
            </a:solidFill>
            <a:miter lim="800000"/>
            <a:headEnd/>
            <a:tailEnd/>
          </a:ln>
          <a:effectLst/>
          <a:scene3d>
            <a:camera prst="orthographicFront"/>
            <a:lightRig rig="threePt" dir="t"/>
          </a:scene3d>
          <a:sp3d>
            <a:bevelT w="139700" h="139700" prst="divot"/>
          </a:sp3d>
        </p:spPr>
        <p:txBody>
          <a:bodyPr anchor="ctr"/>
          <a:lstStyle/>
          <a:p>
            <a:pPr marL="182563" indent="-182563">
              <a:lnSpc>
                <a:spcPct val="80000"/>
              </a:lnSpc>
              <a:spcBef>
                <a:spcPct val="40000"/>
              </a:spcBef>
            </a:pPr>
            <a:r>
              <a:rPr lang="en-US" sz="1600" b="1" i="1" dirty="0" smtClean="0">
                <a:solidFill>
                  <a:schemeClr val="bg1"/>
                </a:solidFill>
                <a:latin typeface="Trebuchet MS" pitchFamily="34" charset="0"/>
              </a:rPr>
              <a:t>LIFE SKILL :</a:t>
            </a:r>
            <a:r>
              <a:rPr lang="id-ID" sz="1600" b="1" i="1" dirty="0" smtClean="0">
                <a:solidFill>
                  <a:schemeClr val="bg1"/>
                </a:solidFill>
                <a:latin typeface="Trebuchet MS" pitchFamily="34" charset="0"/>
              </a:rPr>
              <a:t> (ASK)</a:t>
            </a:r>
            <a:endParaRPr lang="en-US" sz="1600" b="1" i="1" dirty="0" smtClean="0">
              <a:solidFill>
                <a:schemeClr val="bg1"/>
              </a:solidFill>
              <a:latin typeface="Trebuchet MS" pitchFamily="34" charset="0"/>
            </a:endParaRPr>
          </a:p>
          <a:p>
            <a:pPr marL="182563" indent="-182563">
              <a:lnSpc>
                <a:spcPct val="80000"/>
              </a:lnSpc>
              <a:spcBef>
                <a:spcPct val="40000"/>
              </a:spcBef>
              <a:buFontTx/>
              <a:buChar char="•"/>
            </a:pPr>
            <a:r>
              <a:rPr lang="id-ID" sz="1600" b="1" dirty="0" smtClean="0">
                <a:solidFill>
                  <a:schemeClr val="bg1"/>
                </a:solidFill>
                <a:latin typeface="Trebuchet MS" pitchFamily="34" charset="0"/>
              </a:rPr>
              <a:t>SIKAP/PERILAKU</a:t>
            </a:r>
            <a:endParaRPr lang="en-US" sz="1600" b="1" dirty="0">
              <a:solidFill>
                <a:schemeClr val="bg1"/>
              </a:solidFill>
              <a:latin typeface="Trebuchet MS" pitchFamily="34" charset="0"/>
            </a:endParaRPr>
          </a:p>
          <a:p>
            <a:pPr marL="182563" indent="-182563">
              <a:lnSpc>
                <a:spcPct val="80000"/>
              </a:lnSpc>
              <a:spcBef>
                <a:spcPct val="40000"/>
              </a:spcBef>
              <a:buFontTx/>
              <a:buChar char="•"/>
            </a:pPr>
            <a:r>
              <a:rPr lang="id-ID" sz="1600" b="1" dirty="0" smtClean="0">
                <a:solidFill>
                  <a:schemeClr val="bg1"/>
                </a:solidFill>
                <a:latin typeface="Trebuchet MS" pitchFamily="34" charset="0"/>
              </a:rPr>
              <a:t>KETERAMPILAN</a:t>
            </a:r>
          </a:p>
          <a:p>
            <a:pPr marL="182563" indent="-182563">
              <a:lnSpc>
                <a:spcPct val="80000"/>
              </a:lnSpc>
              <a:spcBef>
                <a:spcPct val="40000"/>
              </a:spcBef>
              <a:buFontTx/>
              <a:buChar char="•"/>
            </a:pPr>
            <a:r>
              <a:rPr lang="id-ID" sz="1600" b="1" dirty="0" smtClean="0">
                <a:solidFill>
                  <a:schemeClr val="bg1"/>
                </a:solidFill>
                <a:latin typeface="Trebuchet MS" pitchFamily="34" charset="0"/>
              </a:rPr>
              <a:t>PENGETAHUAN</a:t>
            </a:r>
            <a:endParaRPr lang="en-US" sz="1600" b="1" dirty="0">
              <a:solidFill>
                <a:schemeClr val="bg1"/>
              </a:solidFill>
              <a:latin typeface="Trebuchet MS" pitchFamily="34" charset="0"/>
            </a:endParaRPr>
          </a:p>
        </p:txBody>
      </p:sp>
      <p:sp>
        <p:nvSpPr>
          <p:cNvPr id="39961" name="AutoShape 25"/>
          <p:cNvSpPr>
            <a:spLocks noChangeArrowheads="1"/>
          </p:cNvSpPr>
          <p:nvPr/>
        </p:nvSpPr>
        <p:spPr bwMode="auto">
          <a:xfrm>
            <a:off x="6059488" y="934468"/>
            <a:ext cx="457200" cy="307691"/>
          </a:xfrm>
          <a:prstGeom prst="leftArrow">
            <a:avLst>
              <a:gd name="adj1" fmla="val 50000"/>
              <a:gd name="adj2" fmla="val 30000"/>
            </a:avLst>
          </a:prstGeom>
          <a:solidFill>
            <a:schemeClr val="tx2">
              <a:lumMod val="60000"/>
              <a:lumOff val="40000"/>
            </a:schemeClr>
          </a:solidFill>
          <a:ln w="19050" algn="ctr">
            <a:solidFill>
              <a:schemeClr val="bg1"/>
            </a:solidFill>
            <a:miter lim="800000"/>
            <a:headEnd/>
            <a:tailEnd/>
          </a:ln>
          <a:effectLst/>
        </p:spPr>
        <p:txBody>
          <a:bodyPr/>
          <a:lstStyle/>
          <a:p>
            <a:endParaRPr lang="en-US"/>
          </a:p>
        </p:txBody>
      </p:sp>
      <p:sp>
        <p:nvSpPr>
          <p:cNvPr id="39962" name="Rectangle 26"/>
          <p:cNvSpPr>
            <a:spLocks noChangeArrowheads="1"/>
          </p:cNvSpPr>
          <p:nvPr/>
        </p:nvSpPr>
        <p:spPr bwMode="auto">
          <a:xfrm>
            <a:off x="179512" y="1094184"/>
            <a:ext cx="1800200" cy="1292303"/>
          </a:xfrm>
          <a:prstGeom prst="rect">
            <a:avLst/>
          </a:prstGeom>
          <a:solidFill>
            <a:schemeClr val="tx2">
              <a:lumMod val="60000"/>
              <a:lumOff val="40000"/>
            </a:schemeClr>
          </a:solidFill>
          <a:ln w="28575" algn="ctr">
            <a:solidFill>
              <a:schemeClr val="tx1"/>
            </a:solidFill>
            <a:miter lim="800000"/>
            <a:headEnd/>
            <a:tailEnd/>
          </a:ln>
          <a:effectLst/>
          <a:scene3d>
            <a:camera prst="orthographicFront"/>
            <a:lightRig rig="threePt" dir="t"/>
          </a:scene3d>
          <a:sp3d>
            <a:bevelT w="139700" h="139700" prst="divot"/>
          </a:sp3d>
        </p:spPr>
        <p:txBody>
          <a:bodyPr anchor="ctr"/>
          <a:lstStyle/>
          <a:p>
            <a:pPr marL="182563" indent="-182563">
              <a:lnSpc>
                <a:spcPct val="80000"/>
              </a:lnSpc>
              <a:spcBef>
                <a:spcPct val="40000"/>
              </a:spcBef>
              <a:buFontTx/>
              <a:buChar char="•"/>
            </a:pPr>
            <a:r>
              <a:rPr lang="en-US" sz="1400" b="1" dirty="0">
                <a:solidFill>
                  <a:schemeClr val="bg1"/>
                </a:solidFill>
                <a:latin typeface="Trebuchet MS" pitchFamily="34" charset="0"/>
              </a:rPr>
              <a:t>STANDAR LOKAL, NASIONAL DAN INTERNASIONAL</a:t>
            </a:r>
          </a:p>
          <a:p>
            <a:pPr marL="182563" indent="-182563">
              <a:lnSpc>
                <a:spcPct val="80000"/>
              </a:lnSpc>
              <a:spcBef>
                <a:spcPct val="40000"/>
              </a:spcBef>
              <a:buFontTx/>
              <a:buChar char="•"/>
            </a:pPr>
            <a:r>
              <a:rPr lang="en-US" sz="1400" b="1" dirty="0">
                <a:solidFill>
                  <a:schemeClr val="bg1"/>
                </a:solidFill>
                <a:latin typeface="Trebuchet MS" pitchFamily="34" charset="0"/>
              </a:rPr>
              <a:t>SPESIFIKASI DAN KEUNGGULAN</a:t>
            </a:r>
          </a:p>
        </p:txBody>
      </p:sp>
      <p:sp>
        <p:nvSpPr>
          <p:cNvPr id="39975" name="WordArt 39"/>
          <p:cNvSpPr>
            <a:spLocks noChangeArrowheads="1" noChangeShapeType="1" noTextEdit="1"/>
          </p:cNvSpPr>
          <p:nvPr/>
        </p:nvSpPr>
        <p:spPr bwMode="auto">
          <a:xfrm>
            <a:off x="2049760" y="88658"/>
            <a:ext cx="3962400" cy="307691"/>
          </a:xfrm>
          <a:prstGeom prst="rect">
            <a:avLst/>
          </a:prstGeom>
        </p:spPr>
        <p:txBody>
          <a:bodyPr wrap="none" fromWordArt="1">
            <a:prstTxWarp prst="textPlain">
              <a:avLst>
                <a:gd name="adj" fmla="val 50000"/>
              </a:avLst>
            </a:prstTxWarp>
          </a:bodyPr>
          <a:lstStyle/>
          <a:p>
            <a:pPr algn="ctr"/>
            <a:r>
              <a:rPr lang="en-US" sz="3600" kern="10" dirty="0">
                <a:ln w="19050">
                  <a:solidFill>
                    <a:srgbClr val="99CCFF"/>
                  </a:solidFill>
                  <a:round/>
                  <a:headEnd/>
                  <a:tailEnd/>
                </a:ln>
                <a:solidFill>
                  <a:srgbClr val="800000"/>
                </a:solidFill>
                <a:effectLst>
                  <a:outerShdw dist="35921" dir="2700000" algn="ctr" rotWithShape="0">
                    <a:srgbClr val="990000"/>
                  </a:outerShdw>
                </a:effectLst>
                <a:latin typeface="Impact"/>
              </a:rPr>
              <a:t>ANATOMI </a:t>
            </a:r>
            <a:r>
              <a:rPr lang="en-US" sz="3600" kern="10" dirty="0" smtClean="0">
                <a:ln w="19050">
                  <a:solidFill>
                    <a:srgbClr val="99CCFF"/>
                  </a:solidFill>
                  <a:round/>
                  <a:headEnd/>
                  <a:tailEnd/>
                </a:ln>
                <a:solidFill>
                  <a:srgbClr val="800000"/>
                </a:solidFill>
                <a:effectLst>
                  <a:outerShdw dist="35921" dir="2700000" algn="ctr" rotWithShape="0">
                    <a:srgbClr val="990000"/>
                  </a:outerShdw>
                </a:effectLst>
                <a:latin typeface="Impact"/>
              </a:rPr>
              <a:t>8 SNP</a:t>
            </a:r>
            <a:endParaRPr lang="en-US" sz="3600" kern="10" dirty="0">
              <a:ln w="19050">
                <a:solidFill>
                  <a:srgbClr val="99CCFF"/>
                </a:solidFill>
                <a:round/>
                <a:headEnd/>
                <a:tailEnd/>
              </a:ln>
              <a:solidFill>
                <a:srgbClr val="800000"/>
              </a:solidFill>
              <a:effectLst>
                <a:outerShdw dist="35921" dir="2700000" algn="ctr" rotWithShape="0">
                  <a:srgbClr val="990000"/>
                </a:outerShdw>
              </a:effectLst>
              <a:latin typeface="Impact"/>
            </a:endParaRPr>
          </a:p>
        </p:txBody>
      </p:sp>
      <p:sp>
        <p:nvSpPr>
          <p:cNvPr id="30" name="AutoShape 7"/>
          <p:cNvSpPr>
            <a:spLocks noChangeArrowheads="1"/>
          </p:cNvSpPr>
          <p:nvPr/>
        </p:nvSpPr>
        <p:spPr bwMode="auto">
          <a:xfrm>
            <a:off x="4499992" y="5822568"/>
            <a:ext cx="1333128" cy="738459"/>
          </a:xfrm>
          <a:prstGeom prst="roundRect">
            <a:avLst>
              <a:gd name="adj" fmla="val 16667"/>
            </a:avLst>
          </a:prstGeom>
          <a:solidFill>
            <a:schemeClr val="accent5">
              <a:lumMod val="60000"/>
              <a:lumOff val="40000"/>
            </a:schemeClr>
          </a:solidFill>
          <a:ln w="57150" algn="ctr">
            <a:noFill/>
            <a:round/>
            <a:headEnd/>
            <a:tailEnd/>
          </a:ln>
          <a:effectLst/>
          <a:scene3d>
            <a:camera prst="orthographicFront"/>
            <a:lightRig rig="threePt" dir="t"/>
          </a:scene3d>
          <a:sp3d>
            <a:bevelT w="139700" h="139700" prst="divot"/>
          </a:sp3d>
        </p:spPr>
        <p:txBody>
          <a:bodyPr anchor="ctr"/>
          <a:lstStyle/>
          <a:p>
            <a:pPr algn="ctr"/>
            <a:r>
              <a:rPr lang="en-US" sz="2000" b="1" dirty="0" smtClean="0">
                <a:latin typeface="Trebuchet MS" pitchFamily="34" charset="0"/>
              </a:rPr>
              <a:t>SARPRAS</a:t>
            </a:r>
            <a:endParaRPr lang="en-US" sz="2000" b="1" dirty="0">
              <a:latin typeface="Trebuchet MS" pitchFamily="34" charset="0"/>
            </a:endParaRPr>
          </a:p>
        </p:txBody>
      </p:sp>
      <p:sp>
        <p:nvSpPr>
          <p:cNvPr id="33" name="Oval 5"/>
          <p:cNvSpPr>
            <a:spLocks noChangeArrowheads="1"/>
          </p:cNvSpPr>
          <p:nvPr/>
        </p:nvSpPr>
        <p:spPr bwMode="auto">
          <a:xfrm>
            <a:off x="3200400" y="3395998"/>
            <a:ext cx="2514600" cy="553845"/>
          </a:xfrm>
          <a:prstGeom prst="ellipse">
            <a:avLst/>
          </a:prstGeom>
          <a:solidFill>
            <a:schemeClr val="tx2">
              <a:lumMod val="60000"/>
              <a:lumOff val="40000"/>
            </a:schemeClr>
          </a:solidFill>
          <a:ln w="28575">
            <a:solidFill>
              <a:schemeClr val="tx1"/>
            </a:solidFill>
            <a:round/>
            <a:headEnd/>
            <a:tailEnd/>
          </a:ln>
          <a:effectLst/>
          <a:scene3d>
            <a:camera prst="orthographicFront"/>
            <a:lightRig rig="threePt" dir="t"/>
          </a:scene3d>
          <a:sp3d>
            <a:bevelT w="139700" h="139700" prst="divot"/>
          </a:sp3d>
        </p:spPr>
        <p:txBody>
          <a:bodyPr anchor="ctr"/>
          <a:lstStyle/>
          <a:p>
            <a:pPr algn="ctr"/>
            <a:r>
              <a:rPr lang="en-US" sz="2000" b="1" dirty="0" smtClean="0">
                <a:solidFill>
                  <a:schemeClr val="bg1"/>
                </a:solidFill>
                <a:latin typeface="Trebuchet MS" pitchFamily="34" charset="0"/>
              </a:rPr>
              <a:t>EVALUASI </a:t>
            </a:r>
            <a:endParaRPr lang="en-US" sz="2000" b="1" dirty="0">
              <a:solidFill>
                <a:schemeClr val="bg1"/>
              </a:solidFill>
              <a:latin typeface="Trebuchet MS" pitchFamily="34" charset="0"/>
            </a:endParaRPr>
          </a:p>
        </p:txBody>
      </p:sp>
      <p:cxnSp>
        <p:nvCxnSpPr>
          <p:cNvPr id="34" name="AutoShape 15"/>
          <p:cNvCxnSpPr>
            <a:cxnSpLocks noChangeShapeType="1"/>
          </p:cNvCxnSpPr>
          <p:nvPr/>
        </p:nvCxnSpPr>
        <p:spPr bwMode="auto">
          <a:xfrm rot="16200000" flipV="1">
            <a:off x="4205011" y="3241359"/>
            <a:ext cx="430768" cy="1588"/>
          </a:xfrm>
          <a:prstGeom prst="straightConnector1">
            <a:avLst/>
          </a:prstGeom>
          <a:noFill/>
          <a:ln w="57150">
            <a:solidFill>
              <a:srgbClr val="0000CC"/>
            </a:solidFill>
            <a:round/>
            <a:headEnd/>
            <a:tailEnd type="triangle" w="med" len="med"/>
          </a:ln>
          <a:effectLst/>
        </p:spPr>
      </p:cxnSp>
      <p:cxnSp>
        <p:nvCxnSpPr>
          <p:cNvPr id="36" name="AutoShape 15"/>
          <p:cNvCxnSpPr>
            <a:cxnSpLocks noChangeShapeType="1"/>
          </p:cNvCxnSpPr>
          <p:nvPr/>
        </p:nvCxnSpPr>
        <p:spPr bwMode="auto">
          <a:xfrm rot="16200000" flipV="1">
            <a:off x="4205011" y="1456749"/>
            <a:ext cx="430768" cy="1588"/>
          </a:xfrm>
          <a:prstGeom prst="straightConnector1">
            <a:avLst/>
          </a:prstGeom>
          <a:noFill/>
          <a:ln w="57150">
            <a:solidFill>
              <a:srgbClr val="0000CC"/>
            </a:solidFill>
            <a:round/>
            <a:headEnd/>
            <a:tailEnd type="triangle" w="med" len="med"/>
          </a:ln>
          <a:effectLst/>
        </p:spPr>
      </p:cxnSp>
      <p:sp>
        <p:nvSpPr>
          <p:cNvPr id="3" name="Striped Right Arrow 2"/>
          <p:cNvSpPr/>
          <p:nvPr/>
        </p:nvSpPr>
        <p:spPr>
          <a:xfrm>
            <a:off x="1977752" y="1658785"/>
            <a:ext cx="1527448" cy="307691"/>
          </a:xfrm>
          <a:prstGeom prst="stripedRight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Striped Right Arrow 3"/>
          <p:cNvSpPr/>
          <p:nvPr/>
        </p:nvSpPr>
        <p:spPr>
          <a:xfrm rot="16200000">
            <a:off x="4184036" y="3648590"/>
            <a:ext cx="590767" cy="1193272"/>
          </a:xfrm>
          <a:prstGeom prst="stripedRightArrow">
            <a:avLst/>
          </a:prstGeom>
          <a:solidFill>
            <a:schemeClr val="accent5">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Oval 4"/>
          <p:cNvSpPr/>
          <p:nvPr/>
        </p:nvSpPr>
        <p:spPr>
          <a:xfrm>
            <a:off x="2555776" y="803419"/>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solidFill>
                  <a:schemeClr val="tx1"/>
                </a:solidFill>
                <a:effectLst>
                  <a:outerShdw blurRad="38100" dist="38100" dir="2700000" algn="tl">
                    <a:srgbClr val="000000">
                      <a:alpha val="43137"/>
                    </a:srgbClr>
                  </a:outerShdw>
                </a:effectLst>
              </a:rPr>
              <a:t>1</a:t>
            </a:r>
            <a:endParaRPr lang="id-ID" sz="2800" b="1" dirty="0">
              <a:solidFill>
                <a:schemeClr val="tx1"/>
              </a:solidFill>
              <a:effectLst>
                <a:outerShdw blurRad="38100" dist="38100" dir="2700000" algn="tl">
                  <a:srgbClr val="000000">
                    <a:alpha val="43137"/>
                  </a:srgbClr>
                </a:outerShdw>
              </a:effectLst>
            </a:endParaRPr>
          </a:p>
        </p:txBody>
      </p:sp>
      <p:sp>
        <p:nvSpPr>
          <p:cNvPr id="31" name="Oval 30"/>
          <p:cNvSpPr/>
          <p:nvPr/>
        </p:nvSpPr>
        <p:spPr>
          <a:xfrm>
            <a:off x="5289376" y="1590476"/>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2</a:t>
            </a:r>
          </a:p>
        </p:txBody>
      </p:sp>
      <p:sp>
        <p:nvSpPr>
          <p:cNvPr id="32" name="Oval 31"/>
          <p:cNvSpPr/>
          <p:nvPr/>
        </p:nvSpPr>
        <p:spPr>
          <a:xfrm>
            <a:off x="5334000" y="2554173"/>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3</a:t>
            </a:r>
          </a:p>
        </p:txBody>
      </p:sp>
      <p:sp>
        <p:nvSpPr>
          <p:cNvPr id="35" name="Oval 34"/>
          <p:cNvSpPr/>
          <p:nvPr/>
        </p:nvSpPr>
        <p:spPr>
          <a:xfrm>
            <a:off x="5345596" y="3379548"/>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4</a:t>
            </a:r>
          </a:p>
        </p:txBody>
      </p:sp>
      <p:grpSp>
        <p:nvGrpSpPr>
          <p:cNvPr id="9" name="Group 8"/>
          <p:cNvGrpSpPr/>
          <p:nvPr/>
        </p:nvGrpSpPr>
        <p:grpSpPr>
          <a:xfrm>
            <a:off x="3341042" y="4474701"/>
            <a:ext cx="1925724" cy="738459"/>
            <a:chOff x="467544" y="5844882"/>
            <a:chExt cx="1837184" cy="796877"/>
          </a:xfrm>
        </p:grpSpPr>
        <p:sp>
          <p:nvSpPr>
            <p:cNvPr id="39943" name="AutoShape 7">
              <a:hlinkClick r:id="" action="ppaction://noaction"/>
            </p:cNvPr>
            <p:cNvSpPr>
              <a:spLocks noChangeArrowheads="1"/>
            </p:cNvSpPr>
            <p:nvPr/>
          </p:nvSpPr>
          <p:spPr bwMode="auto">
            <a:xfrm>
              <a:off x="971600" y="5844882"/>
              <a:ext cx="1333128" cy="796877"/>
            </a:xfrm>
            <a:prstGeom prst="roundRect">
              <a:avLst>
                <a:gd name="adj" fmla="val 16667"/>
              </a:avLst>
            </a:prstGeom>
            <a:solidFill>
              <a:schemeClr val="tx2">
                <a:lumMod val="60000"/>
                <a:lumOff val="40000"/>
              </a:schemeClr>
            </a:solidFill>
            <a:ln w="57150" algn="ctr">
              <a:noFill/>
              <a:round/>
              <a:headEnd/>
              <a:tailEnd/>
            </a:ln>
            <a:effectLst/>
            <a:scene3d>
              <a:camera prst="orthographicFront"/>
              <a:lightRig rig="threePt" dir="t"/>
            </a:scene3d>
            <a:sp3d>
              <a:bevelT w="139700" h="139700" prst="divot"/>
            </a:sp3d>
          </p:spPr>
          <p:txBody>
            <a:bodyPr anchor="ctr"/>
            <a:lstStyle/>
            <a:p>
              <a:pPr algn="ctr"/>
              <a:r>
                <a:rPr lang="id-ID" sz="3200" b="1" dirty="0" smtClean="0">
                  <a:solidFill>
                    <a:schemeClr val="bg1"/>
                  </a:solidFill>
                  <a:latin typeface="Trebuchet MS" pitchFamily="34" charset="0"/>
                </a:rPr>
                <a:t>GURU</a:t>
              </a:r>
              <a:endParaRPr lang="en-US" sz="3200" b="1" dirty="0">
                <a:solidFill>
                  <a:schemeClr val="bg1"/>
                </a:solidFill>
                <a:latin typeface="Trebuchet MS" pitchFamily="34" charset="0"/>
              </a:endParaRPr>
            </a:p>
          </p:txBody>
        </p:sp>
        <p:sp>
          <p:nvSpPr>
            <p:cNvPr id="37" name="Oval 36"/>
            <p:cNvSpPr/>
            <p:nvPr/>
          </p:nvSpPr>
          <p:spPr>
            <a:xfrm>
              <a:off x="467544" y="5953095"/>
              <a:ext cx="666564" cy="509980"/>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5</a:t>
              </a:r>
            </a:p>
          </p:txBody>
        </p:sp>
      </p:grpSp>
      <p:sp>
        <p:nvSpPr>
          <p:cNvPr id="39" name="Oval 38"/>
          <p:cNvSpPr/>
          <p:nvPr/>
        </p:nvSpPr>
        <p:spPr>
          <a:xfrm>
            <a:off x="1475656" y="5938874"/>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6</a:t>
            </a:r>
          </a:p>
        </p:txBody>
      </p:sp>
      <p:sp>
        <p:nvSpPr>
          <p:cNvPr id="41" name="Oval 40"/>
          <p:cNvSpPr/>
          <p:nvPr/>
        </p:nvSpPr>
        <p:spPr>
          <a:xfrm>
            <a:off x="4932040" y="5551020"/>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solidFill>
                  <a:schemeClr val="tx1"/>
                </a:solidFill>
                <a:effectLst>
                  <a:outerShdw blurRad="38100" dist="38100" dir="2700000" algn="tl">
                    <a:srgbClr val="000000">
                      <a:alpha val="43137"/>
                    </a:srgbClr>
                  </a:outerShdw>
                </a:effectLst>
              </a:rPr>
              <a:t>7</a:t>
            </a:r>
          </a:p>
        </p:txBody>
      </p:sp>
      <p:sp>
        <p:nvSpPr>
          <p:cNvPr id="42" name="Oval 41"/>
          <p:cNvSpPr/>
          <p:nvPr/>
        </p:nvSpPr>
        <p:spPr>
          <a:xfrm>
            <a:off x="6908277" y="5571852"/>
            <a:ext cx="666564" cy="472594"/>
          </a:xfrm>
          <a:prstGeom prst="ellipse">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tx1"/>
                </a:solidFill>
                <a:effectLst>
                  <a:outerShdw blurRad="38100" dist="38100" dir="2700000" algn="tl">
                    <a:srgbClr val="000000">
                      <a:alpha val="43137"/>
                    </a:srgbClr>
                  </a:outerShdw>
                </a:effectLst>
              </a:rPr>
              <a:t>8</a:t>
            </a:r>
          </a:p>
        </p:txBody>
      </p:sp>
      <p:sp>
        <p:nvSpPr>
          <p:cNvPr id="11" name="Rectangle 10"/>
          <p:cNvSpPr/>
          <p:nvPr/>
        </p:nvSpPr>
        <p:spPr>
          <a:xfrm>
            <a:off x="2292454" y="502175"/>
            <a:ext cx="4176936" cy="4735969"/>
          </a:xfrm>
          <a:prstGeom prst="rect">
            <a:avLst/>
          </a:prstGeom>
          <a:noFill/>
          <a:ln w="571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Striped Right Arrow 37"/>
          <p:cNvSpPr/>
          <p:nvPr/>
        </p:nvSpPr>
        <p:spPr>
          <a:xfrm rot="16200000">
            <a:off x="4199802" y="4841236"/>
            <a:ext cx="590767" cy="1193272"/>
          </a:xfrm>
          <a:prstGeom prst="stripedRightArrow">
            <a:avLst/>
          </a:prstGeom>
          <a:solidFill>
            <a:schemeClr val="accent5">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101</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96713077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652120" y="836712"/>
            <a:ext cx="3384376" cy="547260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251520" y="836712"/>
            <a:ext cx="3384376" cy="5472608"/>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
          <p:cNvSpPr txBox="1">
            <a:spLocks/>
          </p:cNvSpPr>
          <p:nvPr/>
        </p:nvSpPr>
        <p:spPr>
          <a:xfrm>
            <a:off x="0" y="0"/>
            <a:ext cx="9144000" cy="571500"/>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3600" b="1" dirty="0" smtClean="0">
                <a:solidFill>
                  <a:schemeClr val="accent5">
                    <a:lumMod val="75000"/>
                  </a:schemeClr>
                </a:solidFill>
              </a:rPr>
              <a:t>Pergeseran Peran Guru</a:t>
            </a:r>
            <a:endParaRPr lang="en-US" sz="3600" b="1" dirty="0">
              <a:solidFill>
                <a:schemeClr val="accent5">
                  <a:lumMod val="75000"/>
                </a:schemeClr>
              </a:solidFill>
            </a:endParaRPr>
          </a:p>
        </p:txBody>
      </p:sp>
      <p:sp>
        <p:nvSpPr>
          <p:cNvPr id="3" name="Rectangle 2"/>
          <p:cNvSpPr/>
          <p:nvPr/>
        </p:nvSpPr>
        <p:spPr>
          <a:xfrm>
            <a:off x="395536" y="1854564"/>
            <a:ext cx="3096344" cy="1800199"/>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altLang="ja-JP" sz="2000" dirty="0" smtClean="0">
                <a:solidFill>
                  <a:schemeClr val="tx1"/>
                </a:solidFill>
                <a:ea typeface="ＭＳ Ｐゴシック" pitchFamily="34" charset="-128"/>
              </a:rPr>
              <a:t>Sebagai </a:t>
            </a:r>
            <a:r>
              <a:rPr lang="en-US" altLang="ja-JP" sz="2000" dirty="0" err="1" smtClean="0">
                <a:solidFill>
                  <a:schemeClr val="tx1"/>
                </a:solidFill>
                <a:ea typeface="ＭＳ Ｐゴシック" pitchFamily="34" charset="-128"/>
              </a:rPr>
              <a:t>penyampai</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pengetahuan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sumber</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utama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informasi</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ahli</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materi</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sumber</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segala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jawaban</a:t>
            </a:r>
            <a:endParaRPr lang="id-ID" sz="2000" dirty="0">
              <a:solidFill>
                <a:schemeClr val="tx1"/>
              </a:solidFill>
            </a:endParaRPr>
          </a:p>
        </p:txBody>
      </p:sp>
      <p:sp>
        <p:nvSpPr>
          <p:cNvPr id="8" name="Rectangle 7"/>
          <p:cNvSpPr/>
          <p:nvPr/>
        </p:nvSpPr>
        <p:spPr>
          <a:xfrm>
            <a:off x="5796136" y="1854564"/>
            <a:ext cx="3096344" cy="180019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dirty="0" err="1" smtClean="0">
                <a:solidFill>
                  <a:schemeClr val="tx1"/>
                </a:solidFill>
                <a:ea typeface="ＭＳ Ｐゴシック" pitchFamily="34" charset="-128"/>
              </a:rPr>
              <a:t>Sebagai</a:t>
            </a:r>
            <a:r>
              <a:rPr lang="en-US" altLang="ja-JP" sz="2000" dirty="0" smtClean="0">
                <a:solidFill>
                  <a:schemeClr val="tx1"/>
                </a:solidFill>
                <a:ea typeface="ＭＳ Ｐゴシック" pitchFamily="34" charset="-128"/>
              </a:rPr>
              <a:t> </a:t>
            </a:r>
            <a:r>
              <a:rPr lang="id-ID" altLang="ja-JP" sz="2000" dirty="0" smtClean="0">
                <a:solidFill>
                  <a:schemeClr val="tx1"/>
                </a:solidFill>
                <a:ea typeface="ＭＳ Ｐゴシック" pitchFamily="34" charset="-128"/>
              </a:rPr>
              <a:t>F</a:t>
            </a:r>
            <a:r>
              <a:rPr lang="en-US" altLang="ja-JP" sz="2000" dirty="0" err="1" smtClean="0">
                <a:solidFill>
                  <a:schemeClr val="tx1"/>
                </a:solidFill>
                <a:ea typeface="ＭＳ Ｐゴシック" pitchFamily="34" charset="-128"/>
              </a:rPr>
              <a:t>asilitator</a:t>
            </a:r>
            <a:r>
              <a:rPr lang="en-US" altLang="ja-JP" sz="2000" dirty="0" smtClean="0">
                <a:solidFill>
                  <a:schemeClr val="tx1"/>
                </a:solidFill>
                <a:ea typeface="ＭＳ Ｐゴシック" pitchFamily="34" charset="-128"/>
              </a:rPr>
              <a:t> </a:t>
            </a:r>
            <a:r>
              <a:rPr lang="id-ID" altLang="ja-JP" sz="2000" dirty="0" smtClean="0">
                <a:solidFill>
                  <a:schemeClr val="tx1"/>
                </a:solidFill>
                <a:ea typeface="ＭＳ Ｐゴシック" pitchFamily="34" charset="-128"/>
              </a:rPr>
              <a:t>P</a:t>
            </a:r>
            <a:r>
              <a:rPr lang="en-US" altLang="ja-JP" sz="2000" dirty="0" err="1" smtClean="0">
                <a:solidFill>
                  <a:schemeClr val="tx1"/>
                </a:solidFill>
                <a:ea typeface="ＭＳ Ｐゴシック" pitchFamily="34" charset="-128"/>
              </a:rPr>
              <a:t>embelajaran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Pelatih</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Kolaborator</a:t>
            </a:r>
            <a:r>
              <a:rPr lang="en-US" altLang="ja-JP" sz="2000" dirty="0" smtClean="0">
                <a:solidFill>
                  <a:schemeClr val="tx1"/>
                </a:solidFill>
                <a:ea typeface="ＭＳ Ｐゴシック" pitchFamily="34" charset="-128"/>
              </a:rPr>
              <a:t>, Navigator </a:t>
            </a:r>
            <a:r>
              <a:rPr lang="en-US" altLang="ja-JP" sz="2000" dirty="0" err="1" smtClean="0">
                <a:solidFill>
                  <a:schemeClr val="tx1"/>
                </a:solidFill>
                <a:ea typeface="ＭＳ Ｐゴシック" pitchFamily="34" charset="-128"/>
              </a:rPr>
              <a:t>Pengetahuan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Mitra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belajar</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Pembimbing</a:t>
            </a:r>
            <a:r>
              <a:rPr lang="en-US" altLang="ja-JP" sz="2000" dirty="0" smtClean="0">
                <a:solidFill>
                  <a:schemeClr val="tx1"/>
                </a:solidFill>
                <a:ea typeface="ＭＳ Ｐゴシック" pitchFamily="34" charset="-128"/>
              </a:rPr>
              <a:t>/</a:t>
            </a:r>
            <a:r>
              <a:rPr lang="en-US" altLang="ja-JP" sz="2000" dirty="0" err="1" smtClean="0">
                <a:solidFill>
                  <a:schemeClr val="tx1"/>
                </a:solidFill>
                <a:ea typeface="ＭＳ Ｐゴシック" pitchFamily="34" charset="-128"/>
              </a:rPr>
              <a:t>Konselor</a:t>
            </a:r>
            <a:endParaRPr lang="id-ID" sz="2000" dirty="0">
              <a:solidFill>
                <a:schemeClr val="tx1"/>
              </a:solidFill>
            </a:endParaRPr>
          </a:p>
        </p:txBody>
      </p:sp>
      <p:grpSp>
        <p:nvGrpSpPr>
          <p:cNvPr id="11" name="Group 10"/>
          <p:cNvGrpSpPr/>
          <p:nvPr/>
        </p:nvGrpSpPr>
        <p:grpSpPr>
          <a:xfrm>
            <a:off x="3851920" y="2538639"/>
            <a:ext cx="1800200" cy="1620180"/>
            <a:chOff x="3707904" y="2924944"/>
            <a:chExt cx="1566454" cy="1296144"/>
          </a:xfrm>
        </p:grpSpPr>
        <p:sp>
          <p:nvSpPr>
            <p:cNvPr id="6" name="Rectangle 5"/>
            <p:cNvSpPr/>
            <p:nvPr/>
          </p:nvSpPr>
          <p:spPr>
            <a:xfrm>
              <a:off x="3707904" y="3349201"/>
              <a:ext cx="1566454" cy="418576"/>
            </a:xfrm>
            <a:prstGeom prst="rect">
              <a:avLst/>
            </a:prstGeom>
          </p:spPr>
          <p:txBody>
            <a:bodyPr wrap="none">
              <a:spAutoFit/>
            </a:bodyPr>
            <a:lstStyle/>
            <a:p>
              <a:r>
                <a:rPr lang="en-US" altLang="ja-JP" sz="2800" b="1" i="1" dirty="0" err="1" smtClean="0">
                  <a:solidFill>
                    <a:schemeClr val="accent2"/>
                  </a:solidFill>
                  <a:latin typeface="Trebuchet MS" pitchFamily="34" charset="0"/>
                  <a:ea typeface="ＭＳ Ｐゴシック" pitchFamily="34" charset="-128"/>
                </a:rPr>
                <a:t>menjadi</a:t>
              </a:r>
              <a:endParaRPr lang="id-ID" sz="2800" dirty="0"/>
            </a:p>
          </p:txBody>
        </p:sp>
        <p:sp>
          <p:nvSpPr>
            <p:cNvPr id="10" name="Right Arrow 9"/>
            <p:cNvSpPr/>
            <p:nvPr/>
          </p:nvSpPr>
          <p:spPr>
            <a:xfrm>
              <a:off x="3707904" y="2924944"/>
              <a:ext cx="1512168" cy="129614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pSp>
      <p:sp>
        <p:nvSpPr>
          <p:cNvPr id="13" name="Rectangle 12"/>
          <p:cNvSpPr/>
          <p:nvPr/>
        </p:nvSpPr>
        <p:spPr>
          <a:xfrm>
            <a:off x="395536" y="3870787"/>
            <a:ext cx="3096344" cy="1440161"/>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dirty="0" err="1" smtClean="0">
                <a:solidFill>
                  <a:schemeClr val="tx1"/>
                </a:solidFill>
                <a:ea typeface="ＭＳ Ｐゴシック" pitchFamily="34" charset="-128"/>
              </a:rPr>
              <a:t>mengendalikan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dan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mengarahkan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semua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aspek</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pembelajaran</a:t>
            </a:r>
            <a:endParaRPr lang="id-ID" sz="2000" dirty="0">
              <a:solidFill>
                <a:schemeClr val="tx1"/>
              </a:solidFill>
            </a:endParaRPr>
          </a:p>
        </p:txBody>
      </p:sp>
      <p:sp>
        <p:nvSpPr>
          <p:cNvPr id="14" name="Rectangle 13"/>
          <p:cNvSpPr/>
          <p:nvPr/>
        </p:nvSpPr>
        <p:spPr>
          <a:xfrm>
            <a:off x="5796136" y="3870787"/>
            <a:ext cx="3096344" cy="1440161"/>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dirty="0" err="1" smtClean="0">
                <a:solidFill>
                  <a:schemeClr val="tx1"/>
                </a:solidFill>
                <a:ea typeface="ＭＳ Ｐゴシック" pitchFamily="34" charset="-128"/>
              </a:rPr>
              <a:t>Memberikan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lebih</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banyak</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alternatif</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dan</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tanggung</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jawab</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kepada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setiap</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siswa</a:t>
            </a:r>
            <a:r>
              <a:rPr lang="en-US" altLang="ja-JP" sz="2000" dirty="0" smtClean="0">
                <a:solidFill>
                  <a:schemeClr val="tx1"/>
                </a:solidFill>
                <a:ea typeface="ＭＳ Ｐゴシック" pitchFamily="34" charset="-128"/>
              </a:rPr>
              <a:t> </a:t>
            </a:r>
            <a:r>
              <a:rPr lang="en-US" altLang="ja-JP" sz="2000" dirty="0" err="1" smtClean="0">
                <a:solidFill>
                  <a:schemeClr val="tx1"/>
                </a:solidFill>
                <a:ea typeface="ＭＳ Ｐゴシック" pitchFamily="34" charset="-128"/>
              </a:rPr>
              <a:t>dalam</a:t>
            </a:r>
            <a:r>
              <a:rPr lang="en-US" altLang="ja-JP" sz="2000" dirty="0" smtClean="0">
                <a:solidFill>
                  <a:schemeClr val="tx1"/>
                </a:solidFill>
                <a:ea typeface="ＭＳ Ｐゴシック" pitchFamily="34" charset="-128"/>
              </a:rPr>
              <a:t> proses </a:t>
            </a:r>
            <a:r>
              <a:rPr lang="en-US" altLang="ja-JP" sz="2000" dirty="0" err="1" smtClean="0">
                <a:solidFill>
                  <a:schemeClr val="tx1"/>
                </a:solidFill>
                <a:ea typeface="ＭＳ Ｐゴシック" pitchFamily="34" charset="-128"/>
              </a:rPr>
              <a:t>pembelajaran</a:t>
            </a:r>
            <a:endParaRPr lang="id-ID" sz="2000" dirty="0">
              <a:solidFill>
                <a:schemeClr val="tx1"/>
              </a:solidFill>
            </a:endParaRPr>
          </a:p>
        </p:txBody>
      </p:sp>
      <p:sp>
        <p:nvSpPr>
          <p:cNvPr id="17" name="Rectangle 16"/>
          <p:cNvSpPr/>
          <p:nvPr/>
        </p:nvSpPr>
        <p:spPr>
          <a:xfrm>
            <a:off x="395536" y="5454964"/>
            <a:ext cx="3096344" cy="7103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solidFill>
                  <a:schemeClr val="tx1"/>
                </a:solidFill>
              </a:rPr>
              <a:t>“mengajar” (teaching)</a:t>
            </a:r>
            <a:endParaRPr lang="id-ID" sz="2400" dirty="0">
              <a:solidFill>
                <a:schemeClr val="tx1"/>
              </a:solidFill>
            </a:endParaRPr>
          </a:p>
        </p:txBody>
      </p:sp>
      <p:sp>
        <p:nvSpPr>
          <p:cNvPr id="18" name="Rectangle 17"/>
          <p:cNvSpPr/>
          <p:nvPr/>
        </p:nvSpPr>
        <p:spPr>
          <a:xfrm>
            <a:off x="5796136" y="5454964"/>
            <a:ext cx="3096344" cy="71034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chemeClr val="tx1"/>
                </a:solidFill>
              </a:rPr>
              <a:t>“membelajarkan” (learning how to learn)</a:t>
            </a:r>
            <a:endParaRPr lang="id-ID" sz="2000" dirty="0">
              <a:solidFill>
                <a:schemeClr val="tx1"/>
              </a:solidFill>
            </a:endParaRPr>
          </a:p>
        </p:txBody>
      </p:sp>
      <p:sp>
        <p:nvSpPr>
          <p:cNvPr id="19" name="Rectangle 18"/>
          <p:cNvSpPr/>
          <p:nvPr/>
        </p:nvSpPr>
        <p:spPr>
          <a:xfrm>
            <a:off x="395536" y="980728"/>
            <a:ext cx="3096344" cy="71034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solidFill>
                  <a:schemeClr val="tx1"/>
                </a:solidFill>
              </a:rPr>
              <a:t>Instruktur</a:t>
            </a:r>
            <a:endParaRPr lang="id-ID" sz="2800" dirty="0">
              <a:solidFill>
                <a:schemeClr val="tx1"/>
              </a:solidFill>
            </a:endParaRPr>
          </a:p>
        </p:txBody>
      </p:sp>
      <p:sp>
        <p:nvSpPr>
          <p:cNvPr id="20" name="Rectangle 19"/>
          <p:cNvSpPr/>
          <p:nvPr/>
        </p:nvSpPr>
        <p:spPr>
          <a:xfrm>
            <a:off x="5796136" y="980728"/>
            <a:ext cx="3096344" cy="71034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solidFill>
                  <a:schemeClr val="tx1"/>
                </a:solidFill>
              </a:rPr>
              <a:t>Fasilitator</a:t>
            </a:r>
            <a:endParaRPr lang="id-ID" sz="2800" dirty="0">
              <a:solidFill>
                <a:schemeClr val="tx1"/>
              </a:solidFill>
            </a:endParaRPr>
          </a:p>
        </p:txBody>
      </p:sp>
      <p:sp>
        <p:nvSpPr>
          <p:cNvPr id="21"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102</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816873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ight Arrow 1"/>
          <p:cNvSpPr/>
          <p:nvPr/>
        </p:nvSpPr>
        <p:spPr>
          <a:xfrm>
            <a:off x="0" y="1412776"/>
            <a:ext cx="9144000" cy="2800796"/>
          </a:xfrm>
          <a:prstGeom prst="rightArrow">
            <a:avLst>
              <a:gd name="adj1" fmla="val 60693"/>
              <a:gd name="adj2" fmla="val 63323"/>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
          <p:cNvSpPr txBox="1">
            <a:spLocks/>
          </p:cNvSpPr>
          <p:nvPr/>
        </p:nvSpPr>
        <p:spPr>
          <a:xfrm>
            <a:off x="0" y="0"/>
            <a:ext cx="9144000" cy="5715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d-ID" sz="4800" b="1" dirty="0" smtClean="0">
                <a:solidFill>
                  <a:schemeClr val="accent5">
                    <a:lumMod val="75000"/>
                  </a:schemeClr>
                </a:solidFill>
              </a:rPr>
              <a:t>Tantangan</a:t>
            </a:r>
            <a:endParaRPr lang="en-US" sz="4800" b="1" dirty="0">
              <a:solidFill>
                <a:schemeClr val="accent5">
                  <a:lumMod val="75000"/>
                </a:schemeClr>
              </a:solidFill>
            </a:endParaRPr>
          </a:p>
        </p:txBody>
      </p:sp>
      <p:sp>
        <p:nvSpPr>
          <p:cNvPr id="15" name="Pentagon 14"/>
          <p:cNvSpPr/>
          <p:nvPr/>
        </p:nvSpPr>
        <p:spPr>
          <a:xfrm>
            <a:off x="6444208" y="2132856"/>
            <a:ext cx="1831944" cy="1368152"/>
          </a:xfrm>
          <a:prstGeom prst="homePlat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solidFill>
                  <a:schemeClr val="tx1"/>
                </a:solidFill>
              </a:rPr>
              <a:t>GREAT TEACHER</a:t>
            </a:r>
            <a:endParaRPr lang="id-ID" sz="2400" b="1" dirty="0">
              <a:solidFill>
                <a:schemeClr val="tx1"/>
              </a:solidFill>
            </a:endParaRPr>
          </a:p>
        </p:txBody>
      </p:sp>
      <p:sp>
        <p:nvSpPr>
          <p:cNvPr id="16" name="Pentagon 15"/>
          <p:cNvSpPr/>
          <p:nvPr/>
        </p:nvSpPr>
        <p:spPr>
          <a:xfrm>
            <a:off x="4427984" y="2276872"/>
            <a:ext cx="1831944" cy="1080120"/>
          </a:xfrm>
          <a:prstGeom prst="homePlat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chemeClr val="tx1"/>
                </a:solidFill>
              </a:rPr>
              <a:t>EXCELLENT TEACHER</a:t>
            </a:r>
            <a:endParaRPr lang="id-ID" sz="2000" b="1" dirty="0">
              <a:solidFill>
                <a:schemeClr val="tx1"/>
              </a:solidFill>
            </a:endParaRPr>
          </a:p>
        </p:txBody>
      </p:sp>
      <p:sp>
        <p:nvSpPr>
          <p:cNvPr id="21" name="Pentagon 20"/>
          <p:cNvSpPr/>
          <p:nvPr/>
        </p:nvSpPr>
        <p:spPr>
          <a:xfrm>
            <a:off x="2380016" y="2348880"/>
            <a:ext cx="1831944" cy="936104"/>
          </a:xfrm>
          <a:prstGeom prst="homePlat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rPr>
              <a:t>GOOD TEACHER</a:t>
            </a:r>
            <a:endParaRPr lang="id-ID" b="1" dirty="0">
              <a:solidFill>
                <a:schemeClr val="tx1"/>
              </a:solidFill>
            </a:endParaRPr>
          </a:p>
        </p:txBody>
      </p:sp>
      <p:sp>
        <p:nvSpPr>
          <p:cNvPr id="22" name="Pentagon 21"/>
          <p:cNvSpPr/>
          <p:nvPr/>
        </p:nvSpPr>
        <p:spPr>
          <a:xfrm>
            <a:off x="323528" y="2435898"/>
            <a:ext cx="1831944" cy="777078"/>
          </a:xfrm>
          <a:prstGeom prst="homePlate">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solidFill>
                  <a:schemeClr val="tx1"/>
                </a:solidFill>
              </a:rPr>
              <a:t>ORDINARY TEACHER</a:t>
            </a:r>
            <a:endParaRPr lang="id-ID" sz="1600" b="1" dirty="0">
              <a:solidFill>
                <a:schemeClr val="tx1"/>
              </a:solidFill>
            </a:endParaRPr>
          </a:p>
        </p:txBody>
      </p:sp>
      <p:sp>
        <p:nvSpPr>
          <p:cNvPr id="23" name="Rectangle 22"/>
          <p:cNvSpPr/>
          <p:nvPr/>
        </p:nvSpPr>
        <p:spPr>
          <a:xfrm>
            <a:off x="6444208" y="4581128"/>
            <a:ext cx="1831944"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INSPIRES</a:t>
            </a:r>
            <a:endParaRPr lang="id-ID" sz="2400" b="1" dirty="0">
              <a:solidFill>
                <a:schemeClr val="tx1"/>
              </a:solidFill>
            </a:endParaRPr>
          </a:p>
        </p:txBody>
      </p:sp>
      <p:sp>
        <p:nvSpPr>
          <p:cNvPr id="24" name="Pentagon 23"/>
          <p:cNvSpPr/>
          <p:nvPr/>
        </p:nvSpPr>
        <p:spPr>
          <a:xfrm>
            <a:off x="4427984" y="4581128"/>
            <a:ext cx="1831944" cy="648072"/>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CAN DEMONSTRATE</a:t>
            </a:r>
            <a:endParaRPr lang="id-ID" b="1" dirty="0">
              <a:solidFill>
                <a:schemeClr val="tx1"/>
              </a:solidFill>
            </a:endParaRPr>
          </a:p>
        </p:txBody>
      </p:sp>
      <p:sp>
        <p:nvSpPr>
          <p:cNvPr id="25" name="Pentagon 24"/>
          <p:cNvSpPr/>
          <p:nvPr/>
        </p:nvSpPr>
        <p:spPr>
          <a:xfrm>
            <a:off x="2380016" y="4581128"/>
            <a:ext cx="1831944" cy="648072"/>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CAN EXPLAIN</a:t>
            </a:r>
            <a:endParaRPr lang="id-ID" sz="2000" b="1" dirty="0">
              <a:solidFill>
                <a:schemeClr val="tx1"/>
              </a:solidFill>
            </a:endParaRPr>
          </a:p>
        </p:txBody>
      </p:sp>
      <p:sp>
        <p:nvSpPr>
          <p:cNvPr id="26" name="Pentagon 25"/>
          <p:cNvSpPr/>
          <p:nvPr/>
        </p:nvSpPr>
        <p:spPr>
          <a:xfrm>
            <a:off x="323528" y="4581128"/>
            <a:ext cx="1831944" cy="648072"/>
          </a:xfrm>
          <a:prstGeom prst="homePlat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ONLY CAN TELL</a:t>
            </a:r>
            <a:endParaRPr lang="id-ID" sz="2000" b="1" dirty="0">
              <a:solidFill>
                <a:schemeClr val="tx1"/>
              </a:solidFill>
            </a:endParaRPr>
          </a:p>
        </p:txBody>
      </p:sp>
      <p:sp>
        <p:nvSpPr>
          <p:cNvPr id="9" name="Down Arrow 8"/>
          <p:cNvSpPr/>
          <p:nvPr/>
        </p:nvSpPr>
        <p:spPr>
          <a:xfrm>
            <a:off x="899592" y="3933056"/>
            <a:ext cx="339908" cy="648072"/>
          </a:xfrm>
          <a:prstGeom prst="downArrow">
            <a:avLst/>
          </a:prstGeom>
          <a:noFill/>
          <a:ln w="952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Down Arrow 29"/>
          <p:cNvSpPr/>
          <p:nvPr/>
        </p:nvSpPr>
        <p:spPr>
          <a:xfrm>
            <a:off x="3126034" y="3921291"/>
            <a:ext cx="339908" cy="648072"/>
          </a:xfrm>
          <a:prstGeom prst="downArrow">
            <a:avLst/>
          </a:prstGeom>
          <a:noFill/>
          <a:ln w="952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Down Arrow 30"/>
          <p:cNvSpPr/>
          <p:nvPr/>
        </p:nvSpPr>
        <p:spPr>
          <a:xfrm>
            <a:off x="5024661" y="3933056"/>
            <a:ext cx="339908" cy="648072"/>
          </a:xfrm>
          <a:prstGeom prst="downArrow">
            <a:avLst/>
          </a:prstGeom>
          <a:noFill/>
          <a:ln w="952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Down Arrow 31"/>
          <p:cNvSpPr/>
          <p:nvPr/>
        </p:nvSpPr>
        <p:spPr>
          <a:xfrm>
            <a:off x="6996412" y="3933056"/>
            <a:ext cx="339908" cy="648072"/>
          </a:xfrm>
          <a:prstGeom prst="downArrow">
            <a:avLst/>
          </a:prstGeom>
          <a:noFill/>
          <a:ln w="952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103</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3365978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type="body" idx="1"/>
          </p:nvPr>
        </p:nvSpPr>
        <p:spPr>
          <a:xfrm>
            <a:off x="107504" y="836712"/>
            <a:ext cx="5040560" cy="1224136"/>
          </a:xfrm>
          <a:solidFill>
            <a:schemeClr val="accent5">
              <a:lumMod val="20000"/>
              <a:lumOff val="80000"/>
            </a:schemeClr>
          </a:solidFill>
        </p:spPr>
        <p:txBody>
          <a:bodyPr>
            <a:normAutofit/>
          </a:bodyPr>
          <a:lstStyle/>
          <a:p>
            <a:pPr marL="576263" indent="-576263">
              <a:lnSpc>
                <a:spcPct val="90000"/>
              </a:lnSpc>
              <a:spcAft>
                <a:spcPct val="50000"/>
              </a:spcAft>
              <a:buClr>
                <a:schemeClr val="tx1"/>
              </a:buClr>
              <a:buFont typeface="Wingdings" pitchFamily="2" charset="2"/>
              <a:buChar char="Ø"/>
            </a:pPr>
            <a:r>
              <a:rPr lang="en-US" sz="1800" dirty="0">
                <a:latin typeface="Tahoma" pitchFamily="34" charset="0"/>
              </a:rPr>
              <a:t>TELL ME AND I WILL FORGET.</a:t>
            </a:r>
          </a:p>
          <a:p>
            <a:pPr marL="576263" indent="-576263">
              <a:lnSpc>
                <a:spcPct val="90000"/>
              </a:lnSpc>
              <a:spcAft>
                <a:spcPct val="50000"/>
              </a:spcAft>
              <a:buClr>
                <a:schemeClr val="tx1"/>
              </a:buClr>
              <a:buFont typeface="Wingdings" pitchFamily="2" charset="2"/>
              <a:buChar char="Ø"/>
            </a:pPr>
            <a:r>
              <a:rPr lang="en-US" sz="1800" dirty="0">
                <a:latin typeface="Tahoma" pitchFamily="34" charset="0"/>
              </a:rPr>
              <a:t>SHOW ME AND I WILL REMEMBER.</a:t>
            </a:r>
          </a:p>
          <a:p>
            <a:pPr marL="576263" indent="-576263">
              <a:lnSpc>
                <a:spcPct val="90000"/>
              </a:lnSpc>
              <a:spcAft>
                <a:spcPct val="50000"/>
              </a:spcAft>
              <a:buClr>
                <a:schemeClr val="tx1"/>
              </a:buClr>
              <a:buFont typeface="Wingdings" pitchFamily="2" charset="2"/>
              <a:buChar char="Ø"/>
            </a:pPr>
            <a:r>
              <a:rPr lang="en-US" sz="1800" dirty="0">
                <a:latin typeface="Tahoma" pitchFamily="34" charset="0"/>
              </a:rPr>
              <a:t>INVOLVE ME AND I WILL UNDERSTAND.</a:t>
            </a:r>
          </a:p>
        </p:txBody>
      </p:sp>
      <p:sp>
        <p:nvSpPr>
          <p:cNvPr id="4" name="Rectangle 3"/>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solidFill>
                  <a:schemeClr val="accent5">
                    <a:lumMod val="50000"/>
                  </a:schemeClr>
                </a:solidFill>
              </a:rPr>
              <a:t>Fakta Kualitatif Yang Mendorong Pergeseran Peran Guru:</a:t>
            </a:r>
            <a:endParaRPr lang="id-ID" sz="2400" b="1" dirty="0">
              <a:solidFill>
                <a:schemeClr val="accent5">
                  <a:lumMod val="50000"/>
                </a:schemeClr>
              </a:solidFill>
            </a:endParaRPr>
          </a:p>
        </p:txBody>
      </p:sp>
      <p:sp>
        <p:nvSpPr>
          <p:cNvPr id="6" name="Rectangle 3"/>
          <p:cNvSpPr txBox="1">
            <a:spLocks noChangeArrowheads="1"/>
          </p:cNvSpPr>
          <p:nvPr/>
        </p:nvSpPr>
        <p:spPr>
          <a:xfrm>
            <a:off x="5220072" y="836712"/>
            <a:ext cx="3744416" cy="1224136"/>
          </a:xfrm>
          <a:prstGeom prst="rect">
            <a:avLst/>
          </a:prstGeom>
          <a:solidFill>
            <a:schemeClr val="accent5">
              <a:lumMod val="20000"/>
              <a:lumOff val="80000"/>
            </a:schemeClr>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858838" indent="-858838">
              <a:lnSpc>
                <a:spcPct val="125000"/>
              </a:lnSpc>
              <a:buClr>
                <a:schemeClr val="tx1"/>
              </a:buClr>
              <a:buFont typeface="Wingdings" pitchFamily="2" charset="2"/>
              <a:buChar char="v"/>
            </a:pPr>
            <a:r>
              <a:rPr lang="en-US" sz="2000" dirty="0" smtClean="0">
                <a:latin typeface="Tahoma" pitchFamily="34" charset="0"/>
              </a:rPr>
              <a:t>I  HEAR,   I   FORGET</a:t>
            </a:r>
          </a:p>
          <a:p>
            <a:pPr marL="858838" indent="-858838">
              <a:lnSpc>
                <a:spcPct val="125000"/>
              </a:lnSpc>
              <a:buClr>
                <a:schemeClr val="tx1"/>
              </a:buClr>
              <a:buFont typeface="Wingdings" pitchFamily="2" charset="2"/>
              <a:buChar char="v"/>
            </a:pPr>
            <a:r>
              <a:rPr lang="en-US" sz="2000" dirty="0" smtClean="0">
                <a:latin typeface="Tahoma" pitchFamily="34" charset="0"/>
              </a:rPr>
              <a:t>I  SEE,  I  REMEMBER</a:t>
            </a:r>
          </a:p>
          <a:p>
            <a:pPr marL="858838" indent="-858838">
              <a:lnSpc>
                <a:spcPct val="125000"/>
              </a:lnSpc>
              <a:buClr>
                <a:schemeClr val="tx1"/>
              </a:buClr>
              <a:buFont typeface="Wingdings" pitchFamily="2" charset="2"/>
              <a:buChar char="v"/>
            </a:pPr>
            <a:r>
              <a:rPr lang="en-US" sz="2000" dirty="0" smtClean="0">
                <a:latin typeface="Tahoma" pitchFamily="34" charset="0"/>
              </a:rPr>
              <a:t>I  DO, I  UNDERSTAND</a:t>
            </a:r>
            <a:endParaRPr lang="en-US" sz="2000" dirty="0">
              <a:latin typeface="Tahoma" pitchFamily="34" charset="0"/>
            </a:endParaRPr>
          </a:p>
        </p:txBody>
      </p:sp>
      <p:sp>
        <p:nvSpPr>
          <p:cNvPr id="7" name="Rectangle 4"/>
          <p:cNvSpPr>
            <a:spLocks noGrp="1" noChangeArrowheads="1"/>
          </p:cNvSpPr>
          <p:nvPr>
            <p:ph type="title"/>
          </p:nvPr>
        </p:nvSpPr>
        <p:spPr>
          <a:xfrm>
            <a:off x="107504" y="2646040"/>
            <a:ext cx="8424936" cy="1143000"/>
          </a:xfrm>
        </p:spPr>
        <p:txBody>
          <a:bodyPr>
            <a:normAutofit/>
          </a:bodyPr>
          <a:lstStyle/>
          <a:p>
            <a:pPr algn="l">
              <a:lnSpc>
                <a:spcPct val="75000"/>
              </a:lnSpc>
            </a:pPr>
            <a:r>
              <a:rPr lang="id-ID" sz="3200" b="1" dirty="0" smtClean="0">
                <a:solidFill>
                  <a:schemeClr val="accent5">
                    <a:lumMod val="50000"/>
                  </a:schemeClr>
                </a:solidFill>
              </a:rPr>
              <a:t>Hasil</a:t>
            </a:r>
            <a:r>
              <a:rPr lang="en-US" sz="3200" b="1" dirty="0" smtClean="0">
                <a:solidFill>
                  <a:schemeClr val="accent5">
                    <a:lumMod val="50000"/>
                  </a:schemeClr>
                </a:solidFill>
              </a:rPr>
              <a:t> </a:t>
            </a:r>
            <a:r>
              <a:rPr lang="en-US" sz="3200" b="1" dirty="0" err="1">
                <a:solidFill>
                  <a:schemeClr val="accent5">
                    <a:lumMod val="50000"/>
                  </a:schemeClr>
                </a:solidFill>
              </a:rPr>
              <a:t>penelitian</a:t>
            </a:r>
            <a:r>
              <a:rPr lang="en-US" sz="3200" b="1" dirty="0">
                <a:solidFill>
                  <a:schemeClr val="accent5">
                    <a:lumMod val="50000"/>
                  </a:schemeClr>
                </a:solidFill>
              </a:rPr>
              <a:t>*, rata-rata </a:t>
            </a:r>
            <a:r>
              <a:rPr lang="en-US" sz="3200" b="1" dirty="0" err="1">
                <a:solidFill>
                  <a:schemeClr val="accent5">
                    <a:lumMod val="50000"/>
                  </a:schemeClr>
                </a:solidFill>
              </a:rPr>
              <a:t>manusia</a:t>
            </a:r>
            <a:r>
              <a:rPr lang="en-US" sz="3200" b="1" dirty="0">
                <a:solidFill>
                  <a:schemeClr val="accent5">
                    <a:lumMod val="50000"/>
                  </a:schemeClr>
                </a:solidFill>
              </a:rPr>
              <a:t> </a:t>
            </a:r>
            <a:r>
              <a:rPr lang="en-US" sz="3200" b="1" dirty="0" err="1">
                <a:solidFill>
                  <a:schemeClr val="accent5">
                    <a:lumMod val="50000"/>
                  </a:schemeClr>
                </a:solidFill>
              </a:rPr>
              <a:t>mengingat</a:t>
            </a:r>
            <a:r>
              <a:rPr lang="en-US" sz="3200" b="1" dirty="0">
                <a:solidFill>
                  <a:schemeClr val="accent5">
                    <a:lumMod val="50000"/>
                  </a:schemeClr>
                </a:solidFill>
              </a:rPr>
              <a:t> : </a:t>
            </a:r>
          </a:p>
        </p:txBody>
      </p:sp>
      <p:sp>
        <p:nvSpPr>
          <p:cNvPr id="8" name="Rectangle 3"/>
          <p:cNvSpPr>
            <a:spLocks noChangeArrowheads="1"/>
          </p:cNvSpPr>
          <p:nvPr/>
        </p:nvSpPr>
        <p:spPr bwMode="auto">
          <a:xfrm>
            <a:off x="2819400" y="6367463"/>
            <a:ext cx="6143625" cy="261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lnSpc>
                <a:spcPct val="80000"/>
              </a:lnSpc>
              <a:spcBef>
                <a:spcPct val="20000"/>
              </a:spcBef>
              <a:buClr>
                <a:schemeClr val="bg1"/>
              </a:buClr>
              <a:buFont typeface="Wingdings" pitchFamily="2" charset="2"/>
              <a:buNone/>
            </a:pPr>
            <a:r>
              <a:rPr lang="en-US" sz="1400" b="1" dirty="0">
                <a:latin typeface="Times New Roman" pitchFamily="18" charset="0"/>
                <a:cs typeface="Arial" charset="0"/>
              </a:rPr>
              <a:t>*</a:t>
            </a:r>
            <a:r>
              <a:rPr lang="id-ID" sz="1400" b="1" dirty="0">
                <a:latin typeface="Times New Roman" pitchFamily="18" charset="0"/>
                <a:cs typeface="Arial" charset="0"/>
              </a:rPr>
              <a:t>Rose, Colin dan Malcolm J. Nicholl, </a:t>
            </a:r>
            <a:r>
              <a:rPr lang="id-ID" sz="1400" b="1" i="1" dirty="0">
                <a:latin typeface="Times New Roman" pitchFamily="18" charset="0"/>
                <a:cs typeface="Arial" charset="0"/>
              </a:rPr>
              <a:t>Accelerated Learning for the 21st Century</a:t>
            </a:r>
            <a:endParaRPr lang="en-US" sz="1400" dirty="0">
              <a:latin typeface="Times New Roman" pitchFamily="18" charset="0"/>
              <a:cs typeface="Arial" charset="0"/>
            </a:endParaRPr>
          </a:p>
        </p:txBody>
      </p:sp>
      <p:sp>
        <p:nvSpPr>
          <p:cNvPr id="9" name="Rectangle 2"/>
          <p:cNvSpPr txBox="1">
            <a:spLocks noChangeArrowheads="1"/>
          </p:cNvSpPr>
          <p:nvPr/>
        </p:nvSpPr>
        <p:spPr>
          <a:xfrm>
            <a:off x="179512" y="3507432"/>
            <a:ext cx="8734425" cy="2225824"/>
          </a:xfrm>
          <a:prstGeom prst="rect">
            <a:avLst/>
          </a:prstGeom>
          <a:solidFill>
            <a:schemeClr val="accent6">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965200" lvl="1" indent="-508000">
              <a:lnSpc>
                <a:spcPct val="80000"/>
              </a:lnSpc>
              <a:spcBef>
                <a:spcPct val="0"/>
              </a:spcBef>
              <a:spcAft>
                <a:spcPct val="40000"/>
              </a:spcAft>
            </a:pPr>
            <a:r>
              <a:rPr lang="en-US" sz="2000" b="1" dirty="0" smtClean="0">
                <a:solidFill>
                  <a:schemeClr val="accent5">
                    <a:lumMod val="50000"/>
                  </a:schemeClr>
                </a:solidFill>
                <a:latin typeface="+mj-lt"/>
              </a:rPr>
              <a:t>20%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dengar</a:t>
            </a:r>
            <a:endParaRPr lang="en-US" sz="2000" b="1" dirty="0" smtClean="0">
              <a:solidFill>
                <a:schemeClr val="accent5">
                  <a:lumMod val="50000"/>
                </a:schemeClr>
              </a:solidFill>
              <a:latin typeface="+mj-lt"/>
            </a:endParaRPr>
          </a:p>
          <a:p>
            <a:pPr marL="965200" lvl="1" indent="-508000">
              <a:lnSpc>
                <a:spcPct val="80000"/>
              </a:lnSpc>
              <a:spcBef>
                <a:spcPct val="0"/>
              </a:spcBef>
              <a:spcAft>
                <a:spcPct val="40000"/>
              </a:spcAft>
            </a:pPr>
            <a:r>
              <a:rPr lang="en-US" sz="2000" b="1" dirty="0" smtClean="0">
                <a:solidFill>
                  <a:schemeClr val="accent5">
                    <a:lumMod val="50000"/>
                  </a:schemeClr>
                </a:solidFill>
                <a:latin typeface="+mj-lt"/>
              </a:rPr>
              <a:t>30%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baca</a:t>
            </a:r>
            <a:endParaRPr lang="en-US" sz="2000" b="1" dirty="0" smtClean="0">
              <a:solidFill>
                <a:schemeClr val="accent5">
                  <a:lumMod val="50000"/>
                </a:schemeClr>
              </a:solidFill>
              <a:latin typeface="+mj-lt"/>
            </a:endParaRPr>
          </a:p>
          <a:p>
            <a:pPr marL="965200" lvl="1" indent="-508000">
              <a:lnSpc>
                <a:spcPct val="80000"/>
              </a:lnSpc>
              <a:spcBef>
                <a:spcPct val="0"/>
              </a:spcBef>
              <a:spcAft>
                <a:spcPct val="40000"/>
              </a:spcAft>
            </a:pPr>
            <a:r>
              <a:rPr lang="en-US" sz="2000" b="1" dirty="0" smtClean="0">
                <a:solidFill>
                  <a:schemeClr val="accent5">
                    <a:lumMod val="50000"/>
                  </a:schemeClr>
                </a:solidFill>
                <a:latin typeface="+mj-lt"/>
              </a:rPr>
              <a:t>40%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lihat</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prosesnya</a:t>
            </a:r>
            <a:endParaRPr lang="en-US" sz="2000" b="1" dirty="0" smtClean="0">
              <a:solidFill>
                <a:schemeClr val="accent5">
                  <a:lumMod val="50000"/>
                </a:schemeClr>
              </a:solidFill>
              <a:latin typeface="+mj-lt"/>
            </a:endParaRPr>
          </a:p>
          <a:p>
            <a:pPr marL="965200" lvl="1" indent="-508000">
              <a:lnSpc>
                <a:spcPct val="80000"/>
              </a:lnSpc>
              <a:spcBef>
                <a:spcPct val="0"/>
              </a:spcBef>
              <a:spcAft>
                <a:spcPct val="40000"/>
              </a:spcAft>
            </a:pPr>
            <a:r>
              <a:rPr lang="en-US" sz="2000" b="1" dirty="0" smtClean="0">
                <a:solidFill>
                  <a:schemeClr val="accent5">
                    <a:lumMod val="50000"/>
                  </a:schemeClr>
                </a:solidFill>
                <a:latin typeface="+mj-lt"/>
              </a:rPr>
              <a:t>50%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katakan</a:t>
            </a:r>
            <a:endParaRPr lang="en-US" sz="2000" b="1" dirty="0" smtClean="0">
              <a:solidFill>
                <a:schemeClr val="accent5">
                  <a:lumMod val="50000"/>
                </a:schemeClr>
              </a:solidFill>
              <a:latin typeface="+mj-lt"/>
            </a:endParaRPr>
          </a:p>
          <a:p>
            <a:pPr marL="965200" lvl="1" indent="-508000">
              <a:lnSpc>
                <a:spcPct val="80000"/>
              </a:lnSpc>
              <a:spcBef>
                <a:spcPct val="0"/>
              </a:spcBef>
              <a:spcAft>
                <a:spcPct val="40000"/>
              </a:spcAft>
            </a:pPr>
            <a:r>
              <a:rPr lang="en-US" sz="2000" b="1" dirty="0" smtClean="0">
                <a:solidFill>
                  <a:schemeClr val="accent5">
                    <a:lumMod val="50000"/>
                  </a:schemeClr>
                </a:solidFill>
                <a:latin typeface="+mj-lt"/>
              </a:rPr>
              <a:t>60%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kerjakan</a:t>
            </a:r>
            <a:endParaRPr lang="en-US" sz="2000" b="1" dirty="0" smtClean="0">
              <a:solidFill>
                <a:schemeClr val="accent5">
                  <a:lumMod val="50000"/>
                </a:schemeClr>
              </a:solidFill>
              <a:latin typeface="+mj-lt"/>
            </a:endParaRPr>
          </a:p>
          <a:p>
            <a:pPr marL="965200" lvl="1" indent="-508000">
              <a:lnSpc>
                <a:spcPct val="80000"/>
              </a:lnSpc>
              <a:spcBef>
                <a:spcPct val="0"/>
              </a:spcBef>
              <a:spcAft>
                <a:spcPct val="40000"/>
              </a:spcAft>
            </a:pPr>
            <a:r>
              <a:rPr lang="en-US" sz="2000" b="1" dirty="0" smtClean="0">
                <a:solidFill>
                  <a:schemeClr val="accent5">
                    <a:lumMod val="50000"/>
                  </a:schemeClr>
                </a:solidFill>
                <a:latin typeface="+mj-lt"/>
              </a:rPr>
              <a:t>90% </a:t>
            </a:r>
            <a:r>
              <a:rPr lang="en-US" sz="2000" b="1" dirty="0" err="1" smtClean="0">
                <a:solidFill>
                  <a:schemeClr val="accent5">
                    <a:lumMod val="50000"/>
                  </a:schemeClr>
                </a:solidFill>
                <a:latin typeface="+mj-lt"/>
              </a:rPr>
              <a:t>dari</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apa</a:t>
            </a:r>
            <a:r>
              <a:rPr lang="en-US" sz="2000" b="1" dirty="0" smtClean="0">
                <a:solidFill>
                  <a:schemeClr val="accent5">
                    <a:lumMod val="50000"/>
                  </a:schemeClr>
                </a:solidFill>
                <a:latin typeface="+mj-lt"/>
              </a:rPr>
              <a:t> yang </a:t>
            </a:r>
            <a:r>
              <a:rPr lang="en-US" sz="2000" b="1" dirty="0" err="1" smtClean="0">
                <a:solidFill>
                  <a:schemeClr val="accent5">
                    <a:lumMod val="50000"/>
                  </a:schemeClr>
                </a:solidFill>
                <a:latin typeface="+mj-lt"/>
              </a:rPr>
              <a:t>kita</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lihat</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dengar</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katakan</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dan</a:t>
            </a:r>
            <a:r>
              <a:rPr lang="en-US" sz="2000" b="1" dirty="0" smtClean="0">
                <a:solidFill>
                  <a:schemeClr val="accent5">
                    <a:lumMod val="50000"/>
                  </a:schemeClr>
                </a:solidFill>
                <a:latin typeface="+mj-lt"/>
              </a:rPr>
              <a:t> </a:t>
            </a:r>
            <a:r>
              <a:rPr lang="en-US" sz="2000" b="1" dirty="0" err="1" smtClean="0">
                <a:solidFill>
                  <a:schemeClr val="accent5">
                    <a:lumMod val="50000"/>
                  </a:schemeClr>
                </a:solidFill>
                <a:latin typeface="+mj-lt"/>
              </a:rPr>
              <a:t>kerjakan</a:t>
            </a:r>
            <a:endParaRPr lang="en-US" sz="2000" b="1" dirty="0">
              <a:solidFill>
                <a:schemeClr val="accent5">
                  <a:lumMod val="50000"/>
                </a:schemeClr>
              </a:solidFill>
              <a:latin typeface="+mj-lt"/>
            </a:endParaRPr>
          </a:p>
        </p:txBody>
      </p:sp>
      <p:sp>
        <p:nvSpPr>
          <p:cNvPr id="10"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104</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67218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152400" y="1524000"/>
            <a:ext cx="8229600" cy="4343400"/>
          </a:xfrm>
          <a:prstGeom prst="rect">
            <a:avLst/>
          </a:prstGeom>
          <a:solidFill>
            <a:schemeClr val="tx2">
              <a:lumMod val="20000"/>
              <a:lumOff val="80000"/>
            </a:schemeClr>
          </a:solidFill>
          <a:ln w="9525">
            <a:solidFill>
              <a:schemeClr val="tx1"/>
            </a:solidFill>
            <a:miter lim="800000"/>
            <a:headEnd/>
            <a:tailEnd/>
          </a:ln>
          <a:effectLst/>
        </p:spPr>
        <p:txBody>
          <a:bodyPr wrap="none" anchor="ctr"/>
          <a:lstStyle/>
          <a:p>
            <a:endParaRPr lang="id-ID"/>
          </a:p>
        </p:txBody>
      </p:sp>
      <p:pic>
        <p:nvPicPr>
          <p:cNvPr id="90115" name="Picture 3"/>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171450" y="1690688"/>
            <a:ext cx="8229600" cy="4143375"/>
          </a:xfrm>
          <a:noFill/>
          <a:ln/>
        </p:spPr>
      </p:pic>
      <p:sp>
        <p:nvSpPr>
          <p:cNvPr id="90117" name="Text Box 5"/>
          <p:cNvSpPr txBox="1">
            <a:spLocks noChangeArrowheads="1"/>
          </p:cNvSpPr>
          <p:nvPr/>
        </p:nvSpPr>
        <p:spPr bwMode="auto">
          <a:xfrm>
            <a:off x="2981325" y="1943100"/>
            <a:ext cx="22193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Lecture</a:t>
            </a:r>
          </a:p>
        </p:txBody>
      </p:sp>
      <p:sp>
        <p:nvSpPr>
          <p:cNvPr id="90118" name="Text Box 6"/>
          <p:cNvSpPr txBox="1">
            <a:spLocks noChangeArrowheads="1"/>
          </p:cNvSpPr>
          <p:nvPr/>
        </p:nvSpPr>
        <p:spPr bwMode="auto">
          <a:xfrm>
            <a:off x="2981325" y="2447925"/>
            <a:ext cx="22193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Reading</a:t>
            </a:r>
          </a:p>
        </p:txBody>
      </p:sp>
      <p:sp>
        <p:nvSpPr>
          <p:cNvPr id="90119" name="Text Box 7"/>
          <p:cNvSpPr txBox="1">
            <a:spLocks noChangeArrowheads="1"/>
          </p:cNvSpPr>
          <p:nvPr/>
        </p:nvSpPr>
        <p:spPr bwMode="auto">
          <a:xfrm>
            <a:off x="2752725" y="2924175"/>
            <a:ext cx="26670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Audio Visual</a:t>
            </a:r>
          </a:p>
        </p:txBody>
      </p:sp>
      <p:sp>
        <p:nvSpPr>
          <p:cNvPr id="90120" name="Text Box 8"/>
          <p:cNvSpPr txBox="1">
            <a:spLocks noChangeArrowheads="1"/>
          </p:cNvSpPr>
          <p:nvPr/>
        </p:nvSpPr>
        <p:spPr bwMode="auto">
          <a:xfrm>
            <a:off x="2838450" y="3409950"/>
            <a:ext cx="25622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Demonstration</a:t>
            </a:r>
          </a:p>
        </p:txBody>
      </p:sp>
      <p:sp>
        <p:nvSpPr>
          <p:cNvPr id="90121" name="Text Box 9"/>
          <p:cNvSpPr txBox="1">
            <a:spLocks noChangeArrowheads="1"/>
          </p:cNvSpPr>
          <p:nvPr/>
        </p:nvSpPr>
        <p:spPr bwMode="auto">
          <a:xfrm>
            <a:off x="2781300" y="3933825"/>
            <a:ext cx="26384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 Discussion Group</a:t>
            </a:r>
          </a:p>
        </p:txBody>
      </p:sp>
      <p:sp>
        <p:nvSpPr>
          <p:cNvPr id="90122" name="Text Box 10"/>
          <p:cNvSpPr txBox="1">
            <a:spLocks noChangeArrowheads="1"/>
          </p:cNvSpPr>
          <p:nvPr/>
        </p:nvSpPr>
        <p:spPr bwMode="auto">
          <a:xfrm>
            <a:off x="2790825" y="4514850"/>
            <a:ext cx="26384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Practice by Doing</a:t>
            </a:r>
          </a:p>
        </p:txBody>
      </p:sp>
      <p:sp>
        <p:nvSpPr>
          <p:cNvPr id="90123" name="Text Box 11"/>
          <p:cNvSpPr txBox="1">
            <a:spLocks noChangeArrowheads="1"/>
          </p:cNvSpPr>
          <p:nvPr/>
        </p:nvSpPr>
        <p:spPr bwMode="auto">
          <a:xfrm>
            <a:off x="2581275" y="4927600"/>
            <a:ext cx="29337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spcBef>
                <a:spcPct val="50000"/>
              </a:spcBef>
            </a:pPr>
            <a:r>
              <a:rPr lang="en-US" sz="2800" b="1" baseline="-25000">
                <a:latin typeface="Arial" charset="0"/>
              </a:rPr>
              <a:t>  Teach Others/Immediate Use</a:t>
            </a:r>
          </a:p>
          <a:p>
            <a:pPr algn="ctr" eaLnBrk="1" hangingPunct="1">
              <a:spcBef>
                <a:spcPct val="50000"/>
              </a:spcBef>
            </a:pPr>
            <a:endParaRPr lang="en-US" sz="2800" b="1" baseline="-25000">
              <a:latin typeface="Arial" charset="0"/>
            </a:endParaRPr>
          </a:p>
        </p:txBody>
      </p:sp>
      <p:sp>
        <p:nvSpPr>
          <p:cNvPr id="90124" name="Text Box 12"/>
          <p:cNvSpPr txBox="1">
            <a:spLocks noChangeArrowheads="1"/>
          </p:cNvSpPr>
          <p:nvPr/>
        </p:nvSpPr>
        <p:spPr bwMode="auto">
          <a:xfrm>
            <a:off x="8410575" y="1952625"/>
            <a:ext cx="22193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  5%</a:t>
            </a:r>
          </a:p>
          <a:p>
            <a:pPr eaLnBrk="1" hangingPunct="1">
              <a:spcBef>
                <a:spcPct val="50000"/>
              </a:spcBef>
            </a:pPr>
            <a:endParaRPr lang="en-US" sz="2400" b="1" baseline="-25000">
              <a:latin typeface="Arial" charset="0"/>
            </a:endParaRPr>
          </a:p>
        </p:txBody>
      </p:sp>
      <p:sp>
        <p:nvSpPr>
          <p:cNvPr id="90125" name="Text Box 13"/>
          <p:cNvSpPr txBox="1">
            <a:spLocks noChangeArrowheads="1"/>
          </p:cNvSpPr>
          <p:nvPr/>
        </p:nvSpPr>
        <p:spPr bwMode="auto">
          <a:xfrm>
            <a:off x="8410575" y="2419350"/>
            <a:ext cx="22193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10%</a:t>
            </a:r>
          </a:p>
          <a:p>
            <a:pPr eaLnBrk="1" hangingPunct="1">
              <a:spcBef>
                <a:spcPct val="50000"/>
              </a:spcBef>
            </a:pPr>
            <a:endParaRPr lang="en-US" sz="2400" b="1" baseline="-25000">
              <a:latin typeface="Arial" charset="0"/>
            </a:endParaRPr>
          </a:p>
        </p:txBody>
      </p:sp>
      <p:sp>
        <p:nvSpPr>
          <p:cNvPr id="90126" name="Text Box 14"/>
          <p:cNvSpPr txBox="1">
            <a:spLocks noChangeArrowheads="1"/>
          </p:cNvSpPr>
          <p:nvPr/>
        </p:nvSpPr>
        <p:spPr bwMode="auto">
          <a:xfrm>
            <a:off x="8410575" y="2924175"/>
            <a:ext cx="26670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20%</a:t>
            </a:r>
          </a:p>
          <a:p>
            <a:pPr eaLnBrk="1" hangingPunct="1">
              <a:spcBef>
                <a:spcPct val="50000"/>
              </a:spcBef>
            </a:pPr>
            <a:endParaRPr lang="en-US" sz="2400" b="1" baseline="-25000">
              <a:latin typeface="Arial" charset="0"/>
            </a:endParaRPr>
          </a:p>
        </p:txBody>
      </p:sp>
      <p:sp>
        <p:nvSpPr>
          <p:cNvPr id="90127" name="Text Box 15"/>
          <p:cNvSpPr txBox="1">
            <a:spLocks noChangeArrowheads="1"/>
          </p:cNvSpPr>
          <p:nvPr/>
        </p:nvSpPr>
        <p:spPr bwMode="auto">
          <a:xfrm>
            <a:off x="8410575" y="3409950"/>
            <a:ext cx="25622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30%</a:t>
            </a:r>
          </a:p>
          <a:p>
            <a:pPr eaLnBrk="1" hangingPunct="1">
              <a:spcBef>
                <a:spcPct val="50000"/>
              </a:spcBef>
            </a:pPr>
            <a:endParaRPr lang="en-US" sz="2400" b="1" baseline="-25000">
              <a:latin typeface="Arial" charset="0"/>
            </a:endParaRPr>
          </a:p>
        </p:txBody>
      </p:sp>
      <p:sp>
        <p:nvSpPr>
          <p:cNvPr id="90128" name="Text Box 16"/>
          <p:cNvSpPr txBox="1">
            <a:spLocks noChangeArrowheads="1"/>
          </p:cNvSpPr>
          <p:nvPr/>
        </p:nvSpPr>
        <p:spPr bwMode="auto">
          <a:xfrm>
            <a:off x="8410575" y="3933825"/>
            <a:ext cx="26384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50%</a:t>
            </a:r>
          </a:p>
          <a:p>
            <a:pPr eaLnBrk="1" hangingPunct="1">
              <a:spcBef>
                <a:spcPct val="50000"/>
              </a:spcBef>
            </a:pPr>
            <a:endParaRPr lang="en-US" sz="2400" b="1" baseline="-25000">
              <a:latin typeface="Arial" charset="0"/>
            </a:endParaRPr>
          </a:p>
        </p:txBody>
      </p:sp>
      <p:sp>
        <p:nvSpPr>
          <p:cNvPr id="90129" name="Text Box 17"/>
          <p:cNvSpPr txBox="1">
            <a:spLocks noChangeArrowheads="1"/>
          </p:cNvSpPr>
          <p:nvPr/>
        </p:nvSpPr>
        <p:spPr bwMode="auto">
          <a:xfrm>
            <a:off x="8410575" y="4543425"/>
            <a:ext cx="2638425"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75%</a:t>
            </a:r>
          </a:p>
          <a:p>
            <a:pPr eaLnBrk="1" hangingPunct="1">
              <a:spcBef>
                <a:spcPct val="50000"/>
              </a:spcBef>
            </a:pPr>
            <a:endParaRPr lang="en-US" sz="2400" b="1" baseline="-25000">
              <a:latin typeface="Arial" charset="0"/>
            </a:endParaRPr>
          </a:p>
        </p:txBody>
      </p:sp>
      <p:sp>
        <p:nvSpPr>
          <p:cNvPr id="90130" name="Text Box 18"/>
          <p:cNvSpPr txBox="1">
            <a:spLocks noChangeArrowheads="1"/>
          </p:cNvSpPr>
          <p:nvPr/>
        </p:nvSpPr>
        <p:spPr bwMode="auto">
          <a:xfrm>
            <a:off x="8410575" y="5124450"/>
            <a:ext cx="29337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spcBef>
                <a:spcPct val="50000"/>
              </a:spcBef>
            </a:pPr>
            <a:r>
              <a:rPr lang="en-US" sz="2400" b="1" baseline="-25000">
                <a:latin typeface="Arial" charset="0"/>
              </a:rPr>
              <a:t>80%</a:t>
            </a:r>
          </a:p>
          <a:p>
            <a:pPr eaLnBrk="1" hangingPunct="1">
              <a:spcBef>
                <a:spcPct val="50000"/>
              </a:spcBef>
            </a:pPr>
            <a:endParaRPr lang="en-US" sz="2400" b="1" baseline="-25000">
              <a:latin typeface="Arial" charset="0"/>
            </a:endParaRPr>
          </a:p>
        </p:txBody>
      </p:sp>
      <p:sp>
        <p:nvSpPr>
          <p:cNvPr id="90131" name="Line 19"/>
          <p:cNvSpPr>
            <a:spLocks noChangeShapeType="1"/>
          </p:cNvSpPr>
          <p:nvPr/>
        </p:nvSpPr>
        <p:spPr bwMode="auto">
          <a:xfrm>
            <a:off x="5000625" y="2143125"/>
            <a:ext cx="3467100" cy="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2" name="Line 20"/>
          <p:cNvSpPr>
            <a:spLocks noChangeShapeType="1"/>
          </p:cNvSpPr>
          <p:nvPr/>
        </p:nvSpPr>
        <p:spPr bwMode="auto">
          <a:xfrm>
            <a:off x="5000625" y="2628900"/>
            <a:ext cx="346710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3" name="Line 21"/>
          <p:cNvSpPr>
            <a:spLocks noChangeShapeType="1"/>
          </p:cNvSpPr>
          <p:nvPr/>
        </p:nvSpPr>
        <p:spPr bwMode="auto">
          <a:xfrm>
            <a:off x="5000625" y="3114675"/>
            <a:ext cx="346710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4" name="Line 22"/>
          <p:cNvSpPr>
            <a:spLocks noChangeShapeType="1"/>
          </p:cNvSpPr>
          <p:nvPr/>
        </p:nvSpPr>
        <p:spPr bwMode="auto">
          <a:xfrm>
            <a:off x="5000625" y="3619500"/>
            <a:ext cx="346710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5" name="Line 23"/>
          <p:cNvSpPr>
            <a:spLocks noChangeShapeType="1"/>
          </p:cNvSpPr>
          <p:nvPr/>
        </p:nvSpPr>
        <p:spPr bwMode="auto">
          <a:xfrm>
            <a:off x="5000625" y="4143375"/>
            <a:ext cx="346710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6" name="Line 24"/>
          <p:cNvSpPr>
            <a:spLocks noChangeShapeType="1"/>
          </p:cNvSpPr>
          <p:nvPr/>
        </p:nvSpPr>
        <p:spPr bwMode="auto">
          <a:xfrm flipV="1">
            <a:off x="5019675" y="4733925"/>
            <a:ext cx="344805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7" name="Line 25"/>
          <p:cNvSpPr>
            <a:spLocks noChangeShapeType="1"/>
          </p:cNvSpPr>
          <p:nvPr/>
        </p:nvSpPr>
        <p:spPr bwMode="auto">
          <a:xfrm flipV="1">
            <a:off x="5362575" y="5324475"/>
            <a:ext cx="3105150"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id-ID"/>
          </a:p>
        </p:txBody>
      </p:sp>
      <p:sp>
        <p:nvSpPr>
          <p:cNvPr id="90138" name="AutoShape 26"/>
          <p:cNvSpPr>
            <a:spLocks noChangeAspect="1" noChangeArrowheads="1" noTextEdit="1"/>
          </p:cNvSpPr>
          <p:nvPr/>
        </p:nvSpPr>
        <p:spPr bwMode="auto">
          <a:xfrm>
            <a:off x="2495550" y="5834063"/>
            <a:ext cx="35242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d-ID"/>
          </a:p>
        </p:txBody>
      </p:sp>
      <p:sp>
        <p:nvSpPr>
          <p:cNvPr id="90139" name="Rectangle 27"/>
          <p:cNvSpPr>
            <a:spLocks noChangeArrowheads="1"/>
          </p:cNvSpPr>
          <p:nvPr/>
        </p:nvSpPr>
        <p:spPr bwMode="auto">
          <a:xfrm>
            <a:off x="850900" y="5943600"/>
            <a:ext cx="734377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sz="1400">
                <a:solidFill>
                  <a:srgbClr val="33006E"/>
                </a:solidFill>
              </a:rPr>
              <a:t>Adapted from The Learning Triangle: National Training Laboratories, Bethel Maine</a:t>
            </a:r>
          </a:p>
          <a:p>
            <a:pPr algn="ctr" eaLnBrk="1" hangingPunct="1"/>
            <a:r>
              <a:rPr lang="en-US" sz="1400">
                <a:solidFill>
                  <a:srgbClr val="33006E"/>
                </a:solidFill>
              </a:rPr>
              <a:t>©mindServegroup 2005</a:t>
            </a:r>
          </a:p>
        </p:txBody>
      </p:sp>
      <p:sp>
        <p:nvSpPr>
          <p:cNvPr id="28" name="Rectangle 27"/>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0116" name="Rectangle 4"/>
          <p:cNvSpPr>
            <a:spLocks noGrp="1" noChangeArrowheads="1"/>
          </p:cNvSpPr>
          <p:nvPr>
            <p:ph type="title"/>
          </p:nvPr>
        </p:nvSpPr>
        <p:spPr>
          <a:xfrm>
            <a:off x="457200" y="-171400"/>
            <a:ext cx="8229600" cy="1143000"/>
          </a:xfrm>
        </p:spPr>
        <p:txBody>
          <a:bodyPr/>
          <a:lstStyle/>
          <a:p>
            <a:r>
              <a:rPr lang="en-US" sz="3300" b="1" dirty="0"/>
              <a:t>THE LEARNING PYRAMID:</a:t>
            </a:r>
          </a:p>
        </p:txBody>
      </p:sp>
      <p:sp>
        <p:nvSpPr>
          <p:cNvPr id="29"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105</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198180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15616" y="27384"/>
            <a:ext cx="7776864" cy="881336"/>
          </a:xfrm>
          <a:prstGeom prst="rect">
            <a:avLst/>
          </a:prstGeom>
          <a:solidFill>
            <a:schemeClr val="bg1">
              <a:lumMod val="9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US" sz="3200" b="1" dirty="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The Importance of Teachers </a:t>
            </a:r>
            <a:r>
              <a:rPr lang="en-US" sz="3200" b="1" dirty="0" smtClean="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for</a:t>
            </a:r>
            <a:endParaRPr lang="id-ID" sz="3200" b="1" dirty="0" smtClean="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endParaRPr>
          </a:p>
          <a:p>
            <a:pPr algn="r">
              <a:lnSpc>
                <a:spcPct val="80000"/>
              </a:lnSpc>
            </a:pPr>
            <a:r>
              <a:rPr lang="en-US" sz="3200" b="1" dirty="0" smtClean="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 </a:t>
            </a:r>
            <a:r>
              <a:rPr lang="en-US" sz="3200" b="1" dirty="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rPr>
              <a:t>Student Achievement</a:t>
            </a:r>
            <a:endParaRPr lang="en-US" sz="3200" b="1" dirty="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latin typeface="Cambria" pitchFamily="18" charset="0"/>
            </a:endParaRPr>
          </a:p>
        </p:txBody>
      </p:sp>
      <p:sp>
        <p:nvSpPr>
          <p:cNvPr id="98" name="Text Box 3"/>
          <p:cNvSpPr txBox="1">
            <a:spLocks noChangeAspect="1" noChangeArrowheads="1"/>
          </p:cNvSpPr>
          <p:nvPr/>
        </p:nvSpPr>
        <p:spPr bwMode="auto">
          <a:xfrm>
            <a:off x="840975" y="1676404"/>
            <a:ext cx="1673627" cy="461665"/>
          </a:xfrm>
          <a:prstGeom prst="rect">
            <a:avLst/>
          </a:prstGeom>
          <a:noFill/>
          <a:ln w="9525">
            <a:noFill/>
            <a:miter lim="800000"/>
            <a:headEnd/>
            <a:tailEnd/>
          </a:ln>
        </p:spPr>
        <p:txBody>
          <a:bodyPr wrap="square">
            <a:spAutoFit/>
          </a:bodyPr>
          <a:lstStyle/>
          <a:p>
            <a:pPr eaLnBrk="1" hangingPunct="1">
              <a:spcBef>
                <a:spcPct val="50000"/>
              </a:spcBef>
            </a:pPr>
            <a:r>
              <a:rPr lang="en-US" sz="2400" b="1" dirty="0"/>
              <a:t>Teachers</a:t>
            </a:r>
          </a:p>
        </p:txBody>
      </p:sp>
      <p:sp>
        <p:nvSpPr>
          <p:cNvPr id="99" name="Text Box 4"/>
          <p:cNvSpPr txBox="1">
            <a:spLocks noChangeAspect="1" noChangeArrowheads="1"/>
          </p:cNvSpPr>
          <p:nvPr/>
        </p:nvSpPr>
        <p:spPr bwMode="auto">
          <a:xfrm>
            <a:off x="6407533" y="2464671"/>
            <a:ext cx="2736469" cy="830997"/>
          </a:xfrm>
          <a:prstGeom prst="rect">
            <a:avLst/>
          </a:prstGeom>
          <a:noFill/>
          <a:ln w="9525">
            <a:noFill/>
            <a:miter lim="800000"/>
            <a:headEnd/>
            <a:tailEnd/>
          </a:ln>
        </p:spPr>
        <p:txBody>
          <a:bodyPr wrap="square">
            <a:spAutoFit/>
          </a:bodyPr>
          <a:lstStyle/>
          <a:p>
            <a:pPr algn="ctr" eaLnBrk="1" hangingPunct="1">
              <a:spcBef>
                <a:spcPct val="50000"/>
              </a:spcBef>
            </a:pPr>
            <a:r>
              <a:rPr lang="en-US" sz="2400" b="1" dirty="0"/>
              <a:t>Student characteristics</a:t>
            </a:r>
          </a:p>
        </p:txBody>
      </p:sp>
      <p:sp>
        <p:nvSpPr>
          <p:cNvPr id="100" name="Text Box 5"/>
          <p:cNvSpPr txBox="1">
            <a:spLocks noChangeAspect="1" noChangeArrowheads="1"/>
          </p:cNvSpPr>
          <p:nvPr/>
        </p:nvSpPr>
        <p:spPr bwMode="auto">
          <a:xfrm>
            <a:off x="2239348" y="4794504"/>
            <a:ext cx="1231641" cy="461665"/>
          </a:xfrm>
          <a:prstGeom prst="rect">
            <a:avLst/>
          </a:prstGeom>
          <a:noFill/>
          <a:ln w="9525">
            <a:noFill/>
            <a:miter lim="800000"/>
            <a:headEnd/>
            <a:tailEnd/>
          </a:ln>
        </p:spPr>
        <p:txBody>
          <a:bodyPr wrap="square">
            <a:spAutoFit/>
          </a:bodyPr>
          <a:lstStyle/>
          <a:p>
            <a:pPr eaLnBrk="1" hangingPunct="1">
              <a:spcBef>
                <a:spcPct val="50000"/>
              </a:spcBef>
            </a:pPr>
            <a:r>
              <a:rPr lang="en-US" sz="2400" b="1" dirty="0"/>
              <a:t>Home</a:t>
            </a:r>
          </a:p>
        </p:txBody>
      </p:sp>
      <p:sp>
        <p:nvSpPr>
          <p:cNvPr id="101" name="Text Box 6"/>
          <p:cNvSpPr txBox="1">
            <a:spLocks noChangeAspect="1" noChangeArrowheads="1"/>
          </p:cNvSpPr>
          <p:nvPr/>
        </p:nvSpPr>
        <p:spPr bwMode="auto">
          <a:xfrm>
            <a:off x="1371602" y="4013740"/>
            <a:ext cx="1404937" cy="461665"/>
          </a:xfrm>
          <a:prstGeom prst="rect">
            <a:avLst/>
          </a:prstGeom>
          <a:noFill/>
          <a:ln w="9525">
            <a:noFill/>
            <a:miter lim="800000"/>
            <a:headEnd/>
            <a:tailEnd/>
          </a:ln>
        </p:spPr>
        <p:txBody>
          <a:bodyPr>
            <a:spAutoFit/>
          </a:bodyPr>
          <a:lstStyle/>
          <a:p>
            <a:pPr eaLnBrk="1" hangingPunct="1">
              <a:spcBef>
                <a:spcPct val="50000"/>
              </a:spcBef>
            </a:pPr>
            <a:r>
              <a:rPr lang="en-US" sz="2400" b="1" dirty="0"/>
              <a:t>Schools</a:t>
            </a:r>
          </a:p>
        </p:txBody>
      </p:sp>
      <p:sp>
        <p:nvSpPr>
          <p:cNvPr id="102" name="Text Box 7"/>
          <p:cNvSpPr txBox="1">
            <a:spLocks noChangeAspect="1" noChangeArrowheads="1"/>
          </p:cNvSpPr>
          <p:nvPr/>
        </p:nvSpPr>
        <p:spPr bwMode="auto">
          <a:xfrm>
            <a:off x="3530315" y="5133331"/>
            <a:ext cx="1312862" cy="461665"/>
          </a:xfrm>
          <a:prstGeom prst="rect">
            <a:avLst/>
          </a:prstGeom>
          <a:noFill/>
          <a:ln w="9525">
            <a:noFill/>
            <a:miter lim="800000"/>
            <a:headEnd/>
            <a:tailEnd/>
          </a:ln>
        </p:spPr>
        <p:txBody>
          <a:bodyPr>
            <a:spAutoFit/>
          </a:bodyPr>
          <a:lstStyle/>
          <a:p>
            <a:pPr eaLnBrk="1" hangingPunct="1">
              <a:spcBef>
                <a:spcPct val="50000"/>
              </a:spcBef>
            </a:pPr>
            <a:r>
              <a:rPr lang="en-US" sz="2400" b="1"/>
              <a:t>Peers</a:t>
            </a:r>
          </a:p>
        </p:txBody>
      </p:sp>
      <p:sp>
        <p:nvSpPr>
          <p:cNvPr id="103" name="AutoShape 8"/>
          <p:cNvSpPr>
            <a:spLocks noChangeAspect="1" noChangeArrowheads="1" noTextEdit="1"/>
          </p:cNvSpPr>
          <p:nvPr/>
        </p:nvSpPr>
        <p:spPr bwMode="auto">
          <a:xfrm>
            <a:off x="1506538" y="1628113"/>
            <a:ext cx="5822950" cy="4887913"/>
          </a:xfrm>
          <a:prstGeom prst="rect">
            <a:avLst/>
          </a:prstGeom>
          <a:noFill/>
          <a:ln w="9525">
            <a:noFill/>
            <a:miter lim="800000"/>
            <a:headEnd/>
            <a:tailEnd/>
          </a:ln>
        </p:spPr>
        <p:txBody>
          <a:bodyPr/>
          <a:lstStyle/>
          <a:p>
            <a:endParaRPr lang="en-US"/>
          </a:p>
        </p:txBody>
      </p:sp>
      <p:sp>
        <p:nvSpPr>
          <p:cNvPr id="104" name="Rectangle 9"/>
          <p:cNvSpPr>
            <a:spLocks noChangeArrowheads="1"/>
          </p:cNvSpPr>
          <p:nvPr/>
        </p:nvSpPr>
        <p:spPr bwMode="auto">
          <a:xfrm>
            <a:off x="763588" y="803278"/>
            <a:ext cx="80150" cy="384721"/>
          </a:xfrm>
          <a:prstGeom prst="rect">
            <a:avLst/>
          </a:prstGeom>
          <a:noFill/>
          <a:ln w="9525">
            <a:noFill/>
            <a:miter lim="800000"/>
            <a:headEnd/>
            <a:tailEnd/>
          </a:ln>
        </p:spPr>
        <p:txBody>
          <a:bodyPr wrap="none" lIns="0" tIns="0" rIns="0" bIns="0">
            <a:spAutoFit/>
          </a:bodyPr>
          <a:lstStyle/>
          <a:p>
            <a:r>
              <a:rPr lang="en-US" sz="2500">
                <a:solidFill>
                  <a:srgbClr val="000000"/>
                </a:solidFill>
                <a:latin typeface="Times New Roman" pitchFamily="18" charset="0"/>
              </a:rPr>
              <a:t> </a:t>
            </a:r>
            <a:endParaRPr lang="en-US">
              <a:latin typeface="Verdana" pitchFamily="34" charset="0"/>
            </a:endParaRPr>
          </a:p>
        </p:txBody>
      </p:sp>
      <p:sp>
        <p:nvSpPr>
          <p:cNvPr id="105" name="Freeform 10"/>
          <p:cNvSpPr>
            <a:spLocks/>
          </p:cNvSpPr>
          <p:nvPr/>
        </p:nvSpPr>
        <p:spPr bwMode="auto">
          <a:xfrm>
            <a:off x="4487865" y="1299446"/>
            <a:ext cx="1998662" cy="3954463"/>
          </a:xfrm>
          <a:custGeom>
            <a:avLst/>
            <a:gdLst>
              <a:gd name="T0" fmla="*/ 0 w 98"/>
              <a:gd name="T1" fmla="*/ 2147483647 h 194"/>
              <a:gd name="T2" fmla="*/ 2147483647 w 98"/>
              <a:gd name="T3" fmla="*/ 2147483647 h 194"/>
              <a:gd name="T4" fmla="*/ 2147483647 w 98"/>
              <a:gd name="T5" fmla="*/ 2147483647 h 194"/>
              <a:gd name="T6" fmla="*/ 2147483647 w 98"/>
              <a:gd name="T7" fmla="*/ 2147483647 h 194"/>
              <a:gd name="T8" fmla="*/ 2147483647 w 98"/>
              <a:gd name="T9" fmla="*/ 2147483647 h 194"/>
              <a:gd name="T10" fmla="*/ 2147483647 w 98"/>
              <a:gd name="T11" fmla="*/ 2147483647 h 194"/>
              <a:gd name="T12" fmla="*/ 0 w 98"/>
              <a:gd name="T13" fmla="*/ 2147483647 h 194"/>
              <a:gd name="T14" fmla="*/ 0 60000 65536"/>
              <a:gd name="T15" fmla="*/ 0 60000 65536"/>
              <a:gd name="T16" fmla="*/ 0 60000 65536"/>
              <a:gd name="T17" fmla="*/ 0 60000 65536"/>
              <a:gd name="T18" fmla="*/ 0 60000 65536"/>
              <a:gd name="T19" fmla="*/ 0 60000 65536"/>
              <a:gd name="T20" fmla="*/ 0 60000 65536"/>
              <a:gd name="T21" fmla="*/ 0 w 98"/>
              <a:gd name="T22" fmla="*/ 0 h 194"/>
              <a:gd name="T23" fmla="*/ 98 w 98"/>
              <a:gd name="T24" fmla="*/ 194 h 1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94">
                <a:moveTo>
                  <a:pt x="0" y="193"/>
                </a:moveTo>
                <a:cubicBezTo>
                  <a:pt x="1" y="193"/>
                  <a:pt x="1" y="193"/>
                  <a:pt x="1" y="193"/>
                </a:cubicBezTo>
                <a:cubicBezTo>
                  <a:pt x="54" y="194"/>
                  <a:pt x="98" y="150"/>
                  <a:pt x="98" y="97"/>
                </a:cubicBezTo>
                <a:cubicBezTo>
                  <a:pt x="98" y="44"/>
                  <a:pt x="54" y="1"/>
                  <a:pt x="1" y="1"/>
                </a:cubicBezTo>
                <a:cubicBezTo>
                  <a:pt x="1" y="0"/>
                  <a:pt x="1" y="1"/>
                  <a:pt x="1" y="1"/>
                </a:cubicBezTo>
                <a:lnTo>
                  <a:pt x="1" y="97"/>
                </a:lnTo>
                <a:lnTo>
                  <a:pt x="0" y="193"/>
                </a:lnTo>
                <a:close/>
              </a:path>
            </a:pathLst>
          </a:custGeom>
          <a:solidFill>
            <a:schemeClr val="accent2">
              <a:lumMod val="50000"/>
            </a:schemeClr>
          </a:solidFill>
          <a:ln w="20638">
            <a:solidFill>
              <a:srgbClr val="000000"/>
            </a:solidFill>
            <a:round/>
            <a:headEnd/>
            <a:tailEnd/>
          </a:ln>
        </p:spPr>
        <p:txBody>
          <a:bodyPr/>
          <a:lstStyle/>
          <a:p>
            <a:endParaRPr lang="en-US" sz="2400"/>
          </a:p>
        </p:txBody>
      </p:sp>
      <p:sp>
        <p:nvSpPr>
          <p:cNvPr id="106" name="Freeform 11"/>
          <p:cNvSpPr>
            <a:spLocks/>
          </p:cNvSpPr>
          <p:nvPr/>
        </p:nvSpPr>
        <p:spPr bwMode="auto">
          <a:xfrm>
            <a:off x="3690940" y="3275884"/>
            <a:ext cx="815975" cy="1957387"/>
          </a:xfrm>
          <a:custGeom>
            <a:avLst/>
            <a:gdLst>
              <a:gd name="T0" fmla="*/ 0 w 40"/>
              <a:gd name="T1" fmla="*/ 2147483647 h 96"/>
              <a:gd name="T2" fmla="*/ 2147483647 w 40"/>
              <a:gd name="T3" fmla="*/ 2147483647 h 96"/>
              <a:gd name="T4" fmla="*/ 2147483647 w 40"/>
              <a:gd name="T5" fmla="*/ 0 h 96"/>
              <a:gd name="T6" fmla="*/ 0 w 40"/>
              <a:gd name="T7" fmla="*/ 2147483647 h 96"/>
              <a:gd name="T8" fmla="*/ 0 60000 65536"/>
              <a:gd name="T9" fmla="*/ 0 60000 65536"/>
              <a:gd name="T10" fmla="*/ 0 60000 65536"/>
              <a:gd name="T11" fmla="*/ 0 60000 65536"/>
              <a:gd name="T12" fmla="*/ 0 w 40"/>
              <a:gd name="T13" fmla="*/ 0 h 96"/>
              <a:gd name="T14" fmla="*/ 40 w 40"/>
              <a:gd name="T15" fmla="*/ 96 h 96"/>
            </a:gdLst>
            <a:ahLst/>
            <a:cxnLst>
              <a:cxn ang="T8">
                <a:pos x="T0" y="T1"/>
              </a:cxn>
              <a:cxn ang="T9">
                <a:pos x="T2" y="T3"/>
              </a:cxn>
              <a:cxn ang="T10">
                <a:pos x="T4" y="T5"/>
              </a:cxn>
              <a:cxn ang="T11">
                <a:pos x="T6" y="T7"/>
              </a:cxn>
            </a:cxnLst>
            <a:rect l="T12" t="T13" r="T14" b="T15"/>
            <a:pathLst>
              <a:path w="40" h="96">
                <a:moveTo>
                  <a:pt x="0" y="88"/>
                </a:moveTo>
                <a:cubicBezTo>
                  <a:pt x="13" y="94"/>
                  <a:pt x="26" y="96"/>
                  <a:pt x="39" y="96"/>
                </a:cubicBezTo>
                <a:lnTo>
                  <a:pt x="40" y="0"/>
                </a:lnTo>
                <a:lnTo>
                  <a:pt x="0" y="88"/>
                </a:lnTo>
                <a:close/>
              </a:path>
            </a:pathLst>
          </a:custGeom>
          <a:solidFill>
            <a:schemeClr val="accent2">
              <a:lumMod val="40000"/>
              <a:lumOff val="60000"/>
            </a:schemeClr>
          </a:solidFill>
          <a:ln w="20638">
            <a:solidFill>
              <a:srgbClr val="000000"/>
            </a:solidFill>
            <a:round/>
            <a:headEnd/>
            <a:tailEnd/>
          </a:ln>
        </p:spPr>
        <p:txBody>
          <a:bodyPr/>
          <a:lstStyle/>
          <a:p>
            <a:endParaRPr lang="en-US" sz="2400"/>
          </a:p>
        </p:txBody>
      </p:sp>
      <p:sp>
        <p:nvSpPr>
          <p:cNvPr id="107" name="Freeform 12"/>
          <p:cNvSpPr>
            <a:spLocks/>
          </p:cNvSpPr>
          <p:nvPr/>
        </p:nvSpPr>
        <p:spPr bwMode="auto">
          <a:xfrm>
            <a:off x="3038475" y="3275880"/>
            <a:ext cx="1468438" cy="1795462"/>
          </a:xfrm>
          <a:custGeom>
            <a:avLst/>
            <a:gdLst>
              <a:gd name="T0" fmla="*/ 0 w 72"/>
              <a:gd name="T1" fmla="*/ 2147483647 h 88"/>
              <a:gd name="T2" fmla="*/ 2147483647 w 72"/>
              <a:gd name="T3" fmla="*/ 2147483647 h 88"/>
              <a:gd name="T4" fmla="*/ 2147483647 w 72"/>
              <a:gd name="T5" fmla="*/ 0 h 88"/>
              <a:gd name="T6" fmla="*/ 0 w 72"/>
              <a:gd name="T7" fmla="*/ 2147483647 h 88"/>
              <a:gd name="T8" fmla="*/ 0 60000 65536"/>
              <a:gd name="T9" fmla="*/ 0 60000 65536"/>
              <a:gd name="T10" fmla="*/ 0 60000 65536"/>
              <a:gd name="T11" fmla="*/ 0 60000 65536"/>
              <a:gd name="T12" fmla="*/ 0 w 72"/>
              <a:gd name="T13" fmla="*/ 0 h 88"/>
              <a:gd name="T14" fmla="*/ 72 w 72"/>
              <a:gd name="T15" fmla="*/ 88 h 88"/>
            </a:gdLst>
            <a:ahLst/>
            <a:cxnLst>
              <a:cxn ang="T8">
                <a:pos x="T0" y="T1"/>
              </a:cxn>
              <a:cxn ang="T9">
                <a:pos x="T2" y="T3"/>
              </a:cxn>
              <a:cxn ang="T10">
                <a:pos x="T4" y="T5"/>
              </a:cxn>
              <a:cxn ang="T11">
                <a:pos x="T6" y="T7"/>
              </a:cxn>
            </a:cxnLst>
            <a:rect l="T12" t="T13" r="T14" b="T15"/>
            <a:pathLst>
              <a:path w="72" h="88">
                <a:moveTo>
                  <a:pt x="0" y="64"/>
                </a:moveTo>
                <a:cubicBezTo>
                  <a:pt x="9" y="74"/>
                  <a:pt x="20" y="82"/>
                  <a:pt x="32" y="88"/>
                </a:cubicBezTo>
                <a:lnTo>
                  <a:pt x="72" y="0"/>
                </a:lnTo>
                <a:lnTo>
                  <a:pt x="0" y="64"/>
                </a:lnTo>
                <a:close/>
              </a:path>
            </a:pathLst>
          </a:custGeom>
          <a:solidFill>
            <a:schemeClr val="accent1">
              <a:lumMod val="40000"/>
              <a:lumOff val="60000"/>
            </a:schemeClr>
          </a:solidFill>
          <a:ln w="20638">
            <a:solidFill>
              <a:srgbClr val="000000"/>
            </a:solidFill>
            <a:round/>
            <a:headEnd/>
            <a:tailEnd/>
          </a:ln>
        </p:spPr>
        <p:txBody>
          <a:bodyPr/>
          <a:lstStyle/>
          <a:p>
            <a:endParaRPr lang="en-US" sz="2400"/>
          </a:p>
        </p:txBody>
      </p:sp>
      <p:sp>
        <p:nvSpPr>
          <p:cNvPr id="108" name="Freeform 13"/>
          <p:cNvSpPr>
            <a:spLocks/>
          </p:cNvSpPr>
          <p:nvPr/>
        </p:nvSpPr>
        <p:spPr bwMode="auto">
          <a:xfrm>
            <a:off x="2630490" y="3275881"/>
            <a:ext cx="1876425" cy="1304925"/>
          </a:xfrm>
          <a:custGeom>
            <a:avLst/>
            <a:gdLst>
              <a:gd name="T0" fmla="*/ 0 w 92"/>
              <a:gd name="T1" fmla="*/ 2147483647 h 64"/>
              <a:gd name="T2" fmla="*/ 2147483647 w 92"/>
              <a:gd name="T3" fmla="*/ 2147483647 h 64"/>
              <a:gd name="T4" fmla="*/ 2147483647 w 92"/>
              <a:gd name="T5" fmla="*/ 0 h 64"/>
              <a:gd name="T6" fmla="*/ 0 w 92"/>
              <a:gd name="T7" fmla="*/ 2147483647 h 64"/>
              <a:gd name="T8" fmla="*/ 0 60000 65536"/>
              <a:gd name="T9" fmla="*/ 0 60000 65536"/>
              <a:gd name="T10" fmla="*/ 0 60000 65536"/>
              <a:gd name="T11" fmla="*/ 0 60000 65536"/>
              <a:gd name="T12" fmla="*/ 0 w 92"/>
              <a:gd name="T13" fmla="*/ 0 h 64"/>
              <a:gd name="T14" fmla="*/ 92 w 92"/>
              <a:gd name="T15" fmla="*/ 64 h 64"/>
            </a:gdLst>
            <a:ahLst/>
            <a:cxnLst>
              <a:cxn ang="T8">
                <a:pos x="T0" y="T1"/>
              </a:cxn>
              <a:cxn ang="T9">
                <a:pos x="T2" y="T3"/>
              </a:cxn>
              <a:cxn ang="T10">
                <a:pos x="T4" y="T5"/>
              </a:cxn>
              <a:cxn ang="T11">
                <a:pos x="T6" y="T7"/>
              </a:cxn>
            </a:cxnLst>
            <a:rect l="T12" t="T13" r="T14" b="T15"/>
            <a:pathLst>
              <a:path w="92" h="64">
                <a:moveTo>
                  <a:pt x="0" y="30"/>
                </a:moveTo>
                <a:cubicBezTo>
                  <a:pt x="4" y="42"/>
                  <a:pt x="11" y="54"/>
                  <a:pt x="20" y="64"/>
                </a:cubicBezTo>
                <a:lnTo>
                  <a:pt x="92" y="0"/>
                </a:lnTo>
                <a:lnTo>
                  <a:pt x="0" y="30"/>
                </a:lnTo>
                <a:close/>
              </a:path>
            </a:pathLst>
          </a:custGeom>
          <a:solidFill>
            <a:schemeClr val="accent1"/>
          </a:solidFill>
          <a:ln w="20638">
            <a:solidFill>
              <a:srgbClr val="000000"/>
            </a:solidFill>
            <a:round/>
            <a:headEnd/>
            <a:tailEnd/>
          </a:ln>
        </p:spPr>
        <p:txBody>
          <a:bodyPr/>
          <a:lstStyle/>
          <a:p>
            <a:endParaRPr lang="en-US" sz="2400"/>
          </a:p>
        </p:txBody>
      </p:sp>
      <p:sp>
        <p:nvSpPr>
          <p:cNvPr id="109" name="Freeform 14"/>
          <p:cNvSpPr>
            <a:spLocks/>
          </p:cNvSpPr>
          <p:nvPr/>
        </p:nvSpPr>
        <p:spPr bwMode="auto">
          <a:xfrm>
            <a:off x="2286002" y="1217558"/>
            <a:ext cx="1979613" cy="2568575"/>
          </a:xfrm>
          <a:custGeom>
            <a:avLst/>
            <a:gdLst>
              <a:gd name="T0" fmla="*/ 2147483647 w 97"/>
              <a:gd name="T1" fmla="*/ 0 h 126"/>
              <a:gd name="T2" fmla="*/ 2147483647 w 97"/>
              <a:gd name="T3" fmla="*/ 2147483647 h 126"/>
              <a:gd name="T4" fmla="*/ 2147483647 w 97"/>
              <a:gd name="T5" fmla="*/ 2147483647 h 126"/>
              <a:gd name="T6" fmla="*/ 2147483647 w 97"/>
              <a:gd name="T7" fmla="*/ 2147483647 h 126"/>
              <a:gd name="T8" fmla="*/ 2147483647 w 97"/>
              <a:gd name="T9" fmla="*/ 0 h 126"/>
              <a:gd name="T10" fmla="*/ 0 60000 65536"/>
              <a:gd name="T11" fmla="*/ 0 60000 65536"/>
              <a:gd name="T12" fmla="*/ 0 60000 65536"/>
              <a:gd name="T13" fmla="*/ 0 60000 65536"/>
              <a:gd name="T14" fmla="*/ 0 60000 65536"/>
              <a:gd name="T15" fmla="*/ 0 w 97"/>
              <a:gd name="T16" fmla="*/ 0 h 126"/>
              <a:gd name="T17" fmla="*/ 97 w 97"/>
              <a:gd name="T18" fmla="*/ 126 h 126"/>
            </a:gdLst>
            <a:ahLst/>
            <a:cxnLst>
              <a:cxn ang="T10">
                <a:pos x="T0" y="T1"/>
              </a:cxn>
              <a:cxn ang="T11">
                <a:pos x="T2" y="T3"/>
              </a:cxn>
              <a:cxn ang="T12">
                <a:pos x="T4" y="T5"/>
              </a:cxn>
              <a:cxn ang="T13">
                <a:pos x="T6" y="T7"/>
              </a:cxn>
              <a:cxn ang="T14">
                <a:pos x="T8" y="T9"/>
              </a:cxn>
            </a:cxnLst>
            <a:rect l="T15" t="T16" r="T17" b="T18"/>
            <a:pathLst>
              <a:path w="97" h="126">
                <a:moveTo>
                  <a:pt x="97" y="0"/>
                </a:moveTo>
                <a:cubicBezTo>
                  <a:pt x="43" y="0"/>
                  <a:pt x="1" y="43"/>
                  <a:pt x="1" y="96"/>
                </a:cubicBezTo>
                <a:cubicBezTo>
                  <a:pt x="0" y="106"/>
                  <a:pt x="2" y="116"/>
                  <a:pt x="5" y="126"/>
                </a:cubicBezTo>
                <a:lnTo>
                  <a:pt x="97" y="96"/>
                </a:lnTo>
                <a:lnTo>
                  <a:pt x="97" y="0"/>
                </a:lnTo>
                <a:close/>
              </a:path>
            </a:pathLst>
          </a:custGeom>
          <a:solidFill>
            <a:schemeClr val="accent2"/>
          </a:solidFill>
          <a:ln w="20638">
            <a:solidFill>
              <a:srgbClr val="000000"/>
            </a:solidFill>
            <a:round/>
            <a:headEnd/>
            <a:tailEnd/>
          </a:ln>
        </p:spPr>
        <p:txBody>
          <a:bodyPr/>
          <a:lstStyle/>
          <a:p>
            <a:endParaRPr lang="en-US" sz="2400" dirty="0">
              <a:solidFill>
                <a:schemeClr val="accent2">
                  <a:lumMod val="75000"/>
                </a:schemeClr>
              </a:solidFill>
            </a:endParaRPr>
          </a:p>
        </p:txBody>
      </p:sp>
      <p:sp>
        <p:nvSpPr>
          <p:cNvPr id="110" name="Rectangle 15"/>
          <p:cNvSpPr>
            <a:spLocks noChangeArrowheads="1"/>
          </p:cNvSpPr>
          <p:nvPr/>
        </p:nvSpPr>
        <p:spPr bwMode="auto">
          <a:xfrm>
            <a:off x="7544575" y="3240200"/>
            <a:ext cx="530594" cy="369332"/>
          </a:xfrm>
          <a:prstGeom prst="rect">
            <a:avLst/>
          </a:prstGeom>
          <a:noFill/>
          <a:ln w="9525">
            <a:noFill/>
            <a:miter lim="800000"/>
            <a:headEnd/>
            <a:tailEnd/>
          </a:ln>
        </p:spPr>
        <p:txBody>
          <a:bodyPr wrap="none" lIns="0" tIns="0" rIns="0" bIns="0">
            <a:spAutoFit/>
          </a:bodyPr>
          <a:lstStyle/>
          <a:p>
            <a:r>
              <a:rPr lang="en-US" sz="2400" dirty="0"/>
              <a:t>49%</a:t>
            </a:r>
            <a:endParaRPr lang="en-US" sz="2400" dirty="0">
              <a:latin typeface="Verdana" pitchFamily="34" charset="0"/>
            </a:endParaRPr>
          </a:p>
        </p:txBody>
      </p:sp>
      <p:sp>
        <p:nvSpPr>
          <p:cNvPr id="111" name="Rectangle 16"/>
          <p:cNvSpPr>
            <a:spLocks noChangeArrowheads="1"/>
          </p:cNvSpPr>
          <p:nvPr/>
        </p:nvSpPr>
        <p:spPr bwMode="auto">
          <a:xfrm>
            <a:off x="3868261" y="5574268"/>
            <a:ext cx="375103" cy="369332"/>
          </a:xfrm>
          <a:prstGeom prst="rect">
            <a:avLst/>
          </a:prstGeom>
          <a:noFill/>
          <a:ln w="9525">
            <a:noFill/>
            <a:miter lim="800000"/>
            <a:headEnd/>
            <a:tailEnd/>
          </a:ln>
        </p:spPr>
        <p:txBody>
          <a:bodyPr wrap="none" lIns="0" tIns="0" rIns="0" bIns="0">
            <a:spAutoFit/>
          </a:bodyPr>
          <a:lstStyle/>
          <a:p>
            <a:r>
              <a:rPr lang="en-US" sz="2400" dirty="0"/>
              <a:t>7%</a:t>
            </a:r>
            <a:endParaRPr lang="en-US" sz="2400" dirty="0">
              <a:latin typeface="Verdana" pitchFamily="34" charset="0"/>
            </a:endParaRPr>
          </a:p>
        </p:txBody>
      </p:sp>
      <p:sp>
        <p:nvSpPr>
          <p:cNvPr id="112" name="Rectangle 17"/>
          <p:cNvSpPr>
            <a:spLocks noChangeArrowheads="1"/>
          </p:cNvSpPr>
          <p:nvPr/>
        </p:nvSpPr>
        <p:spPr bwMode="auto">
          <a:xfrm>
            <a:off x="2668768" y="5208453"/>
            <a:ext cx="375103" cy="369332"/>
          </a:xfrm>
          <a:prstGeom prst="rect">
            <a:avLst/>
          </a:prstGeom>
          <a:noFill/>
          <a:ln w="9525">
            <a:noFill/>
            <a:miter lim="800000"/>
            <a:headEnd/>
            <a:tailEnd/>
          </a:ln>
        </p:spPr>
        <p:txBody>
          <a:bodyPr wrap="none" lIns="0" tIns="0" rIns="0" bIns="0">
            <a:spAutoFit/>
          </a:bodyPr>
          <a:lstStyle/>
          <a:p>
            <a:r>
              <a:rPr lang="en-US" sz="2400" dirty="0"/>
              <a:t>7%</a:t>
            </a:r>
            <a:endParaRPr lang="en-US" sz="2400" dirty="0">
              <a:latin typeface="Verdana" pitchFamily="34" charset="0"/>
            </a:endParaRPr>
          </a:p>
        </p:txBody>
      </p:sp>
      <p:sp>
        <p:nvSpPr>
          <p:cNvPr id="113" name="Rectangle 18"/>
          <p:cNvSpPr>
            <a:spLocks noChangeArrowheads="1"/>
          </p:cNvSpPr>
          <p:nvPr/>
        </p:nvSpPr>
        <p:spPr bwMode="auto">
          <a:xfrm>
            <a:off x="1900362" y="4502302"/>
            <a:ext cx="375103" cy="369332"/>
          </a:xfrm>
          <a:prstGeom prst="rect">
            <a:avLst/>
          </a:prstGeom>
          <a:noFill/>
          <a:ln w="9525">
            <a:noFill/>
            <a:miter lim="800000"/>
            <a:headEnd/>
            <a:tailEnd/>
          </a:ln>
        </p:spPr>
        <p:txBody>
          <a:bodyPr wrap="none" lIns="0" tIns="0" rIns="0" bIns="0">
            <a:spAutoFit/>
          </a:bodyPr>
          <a:lstStyle/>
          <a:p>
            <a:r>
              <a:rPr lang="en-US" sz="2400" dirty="0"/>
              <a:t>7%</a:t>
            </a:r>
            <a:endParaRPr lang="en-US" sz="2400" dirty="0">
              <a:latin typeface="Verdana" pitchFamily="34" charset="0"/>
            </a:endParaRPr>
          </a:p>
        </p:txBody>
      </p:sp>
      <p:sp>
        <p:nvSpPr>
          <p:cNvPr id="114" name="Rectangle 19"/>
          <p:cNvSpPr>
            <a:spLocks noChangeArrowheads="1"/>
          </p:cNvSpPr>
          <p:nvPr/>
        </p:nvSpPr>
        <p:spPr bwMode="auto">
          <a:xfrm>
            <a:off x="1284663" y="2035134"/>
            <a:ext cx="530594" cy="369332"/>
          </a:xfrm>
          <a:prstGeom prst="rect">
            <a:avLst/>
          </a:prstGeom>
          <a:noFill/>
          <a:ln w="9525">
            <a:noFill/>
            <a:miter lim="800000"/>
            <a:headEnd/>
            <a:tailEnd/>
          </a:ln>
        </p:spPr>
        <p:txBody>
          <a:bodyPr wrap="none" lIns="0" tIns="0" rIns="0" bIns="0">
            <a:spAutoFit/>
          </a:bodyPr>
          <a:lstStyle/>
          <a:p>
            <a:r>
              <a:rPr lang="en-US" sz="2400" dirty="0"/>
              <a:t>30%</a:t>
            </a:r>
            <a:endParaRPr lang="en-US" sz="2400" dirty="0">
              <a:latin typeface="Verdana" pitchFamily="34" charset="0"/>
            </a:endParaRPr>
          </a:p>
        </p:txBody>
      </p:sp>
      <p:sp>
        <p:nvSpPr>
          <p:cNvPr id="115" name="Text Box 20"/>
          <p:cNvSpPr txBox="1">
            <a:spLocks noChangeArrowheads="1"/>
          </p:cNvSpPr>
          <p:nvPr/>
        </p:nvSpPr>
        <p:spPr bwMode="auto">
          <a:xfrm>
            <a:off x="0" y="5951021"/>
            <a:ext cx="6400800" cy="646331"/>
          </a:xfrm>
          <a:prstGeom prst="rect">
            <a:avLst/>
          </a:prstGeom>
          <a:noFill/>
          <a:ln w="9525">
            <a:noFill/>
            <a:miter lim="800000"/>
            <a:headEnd/>
            <a:tailEnd/>
          </a:ln>
        </p:spPr>
        <p:txBody>
          <a:bodyPr wrap="square">
            <a:spAutoFit/>
          </a:bodyPr>
          <a:lstStyle/>
          <a:p>
            <a:r>
              <a:rPr lang="en-US" sz="1200" dirty="0">
                <a:latin typeface="Verdana" pitchFamily="34" charset="0"/>
              </a:rPr>
              <a:t>Based on research by Professor John Hattie from the University of Auckland who </a:t>
            </a:r>
            <a:r>
              <a:rPr lang="en-US" sz="1200" dirty="0" smtClean="0">
                <a:latin typeface="Verdana" pitchFamily="34" charset="0"/>
              </a:rPr>
              <a:t>used meta analysis to estimate the </a:t>
            </a:r>
            <a:r>
              <a:rPr lang="en-US" sz="1200" dirty="0">
                <a:latin typeface="Verdana" pitchFamily="34" charset="0"/>
              </a:rPr>
              <a:t>overall effect on student achievement to the above factors</a:t>
            </a:r>
          </a:p>
        </p:txBody>
      </p:sp>
      <p:sp>
        <p:nvSpPr>
          <p:cNvPr id="116" name="Pentagon 115"/>
          <p:cNvSpPr/>
          <p:nvPr/>
        </p:nvSpPr>
        <p:spPr>
          <a:xfrm>
            <a:off x="6084168" y="6400800"/>
            <a:ext cx="914400" cy="457200"/>
          </a:xfrm>
          <a:prstGeom prst="homePlate">
            <a:avLst>
              <a:gd name="adj" fmla="val 4104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mj-lt"/>
              </a:rPr>
              <a:t>Why?</a:t>
            </a:r>
            <a:endParaRPr lang="en-US" sz="1200" b="1" dirty="0">
              <a:solidFill>
                <a:schemeClr val="bg1"/>
              </a:solidFill>
              <a:latin typeface="+mj-lt"/>
            </a:endParaRPr>
          </a:p>
        </p:txBody>
      </p:sp>
      <p:sp>
        <p:nvSpPr>
          <p:cNvPr id="117" name="Chevron 116"/>
          <p:cNvSpPr/>
          <p:nvPr/>
        </p:nvSpPr>
        <p:spPr>
          <a:xfrm>
            <a:off x="6873222" y="6400800"/>
            <a:ext cx="968507" cy="457200"/>
          </a:xfrm>
          <a:prstGeom prst="chevron">
            <a:avLst>
              <a:gd name="adj" fmla="val 39765"/>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latin typeface="+mj-lt"/>
              </a:rPr>
              <a:t>How? </a:t>
            </a:r>
          </a:p>
        </p:txBody>
      </p:sp>
      <p:sp>
        <p:nvSpPr>
          <p:cNvPr id="118" name="Chevron 117"/>
          <p:cNvSpPr/>
          <p:nvPr/>
        </p:nvSpPr>
        <p:spPr>
          <a:xfrm>
            <a:off x="7717919" y="6400800"/>
            <a:ext cx="915303" cy="457200"/>
          </a:xfrm>
          <a:prstGeom prst="chevron">
            <a:avLst>
              <a:gd name="adj" fmla="val 39126"/>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latin typeface="+mj-lt"/>
              </a:rPr>
              <a:t>Then what?</a:t>
            </a:r>
          </a:p>
        </p:txBody>
      </p:sp>
      <p:sp>
        <p:nvSpPr>
          <p:cNvPr id="119" name="Subtitle 2"/>
          <p:cNvSpPr txBox="1">
            <a:spLocks/>
          </p:cNvSpPr>
          <p:nvPr/>
        </p:nvSpPr>
        <p:spPr>
          <a:xfrm>
            <a:off x="-36512" y="6453565"/>
            <a:ext cx="6248400" cy="3598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dirty="0" smtClean="0"/>
              <a:t> </a:t>
            </a:r>
            <a:r>
              <a:rPr lang="en-US" sz="1400" dirty="0" err="1" smtClean="0"/>
              <a:t>Fasli</a:t>
            </a:r>
            <a:r>
              <a:rPr lang="en-US" sz="1400" dirty="0" smtClean="0"/>
              <a:t> Jalal</a:t>
            </a:r>
            <a:r>
              <a:rPr lang="id-ID" sz="1400" dirty="0" smtClean="0"/>
              <a:t> </a:t>
            </a:r>
            <a:r>
              <a:rPr lang="id-ID" sz="1600" dirty="0" smtClean="0"/>
              <a:t>(</a:t>
            </a:r>
            <a:r>
              <a:rPr lang="en-US" sz="1200" dirty="0" smtClean="0"/>
              <a:t>Senior Policy Advisor, World Bank</a:t>
            </a:r>
            <a:r>
              <a:rPr lang="id-ID" sz="1200" dirty="0" smtClean="0"/>
              <a:t>)</a:t>
            </a:r>
            <a:endParaRPr lang="en-US" sz="1200" dirty="0" smtClean="0"/>
          </a:p>
        </p:txBody>
      </p:sp>
      <p:sp>
        <p:nvSpPr>
          <p:cNvPr id="25"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106</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4697601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Rectangle 3"/>
          <p:cNvSpPr/>
          <p:nvPr/>
        </p:nvSpPr>
        <p:spPr>
          <a:xfrm>
            <a:off x="4932041" y="1124744"/>
            <a:ext cx="3960440" cy="2554545"/>
          </a:xfrm>
          <a:prstGeom prst="rect">
            <a:avLst/>
          </a:prstGeom>
          <a:noFill/>
          <a:ln>
            <a:solidFill>
              <a:srgbClr val="0070C0"/>
            </a:solidFill>
          </a:ln>
        </p:spPr>
        <p:txBody>
          <a:bodyPr wrap="square">
            <a:spAutoFit/>
          </a:bodyPr>
          <a:lstStyle/>
          <a:p>
            <a:pPr fontAlgn="auto">
              <a:spcBef>
                <a:spcPts val="0"/>
              </a:spcBef>
              <a:spcAft>
                <a:spcPts val="0"/>
              </a:spcAft>
            </a:pPr>
            <a:r>
              <a:rPr lang="id-ID" sz="2000" dirty="0" smtClean="0">
                <a:solidFill>
                  <a:prstClr val="black"/>
                </a:solidFill>
              </a:rPr>
              <a:t>Kemampuan kreativitas diperoleh melalui:</a:t>
            </a:r>
          </a:p>
          <a:p>
            <a:pPr marL="358775" lvl="2" indent="-358775" fontAlgn="auto">
              <a:spcBef>
                <a:spcPts val="0"/>
              </a:spcBef>
              <a:spcAft>
                <a:spcPts val="0"/>
              </a:spcAft>
              <a:buFont typeface="Wingdings" pitchFamily="2" charset="2"/>
              <a:buChar char="§"/>
            </a:pPr>
            <a:r>
              <a:rPr lang="id-ID" sz="2000" dirty="0" smtClean="0">
                <a:solidFill>
                  <a:prstClr val="black"/>
                </a:solidFill>
              </a:rPr>
              <a:t>Observing </a:t>
            </a:r>
            <a:r>
              <a:rPr lang="id-ID" sz="2000" dirty="0">
                <a:solidFill>
                  <a:prstClr val="black"/>
                </a:solidFill>
              </a:rPr>
              <a:t>[mengamati]</a:t>
            </a:r>
          </a:p>
          <a:p>
            <a:pPr marL="358775" lvl="2" indent="-358775" fontAlgn="auto">
              <a:spcBef>
                <a:spcPts val="0"/>
              </a:spcBef>
              <a:spcAft>
                <a:spcPts val="0"/>
              </a:spcAft>
              <a:buFont typeface="Wingdings" pitchFamily="2" charset="2"/>
              <a:buChar char="§"/>
            </a:pPr>
            <a:r>
              <a:rPr lang="id-ID" sz="2000" dirty="0">
                <a:solidFill>
                  <a:prstClr val="black"/>
                </a:solidFill>
              </a:rPr>
              <a:t>Questioning [menanya]</a:t>
            </a:r>
          </a:p>
          <a:p>
            <a:pPr marL="358775" lvl="2" indent="-358775" fontAlgn="auto">
              <a:spcBef>
                <a:spcPts val="0"/>
              </a:spcBef>
              <a:spcAft>
                <a:spcPts val="0"/>
              </a:spcAft>
              <a:buFont typeface="Wingdings" pitchFamily="2" charset="2"/>
              <a:buChar char="§"/>
            </a:pPr>
            <a:r>
              <a:rPr lang="id-ID" sz="2000" dirty="0">
                <a:solidFill>
                  <a:prstClr val="black"/>
                </a:solidFill>
              </a:rPr>
              <a:t>Associating [menalar]</a:t>
            </a:r>
          </a:p>
          <a:p>
            <a:pPr marL="358775" lvl="2" indent="-358775">
              <a:buFont typeface="Wingdings" pitchFamily="2" charset="2"/>
              <a:buChar char="§"/>
            </a:pPr>
            <a:r>
              <a:rPr lang="id-ID" sz="2000" dirty="0">
                <a:solidFill>
                  <a:prstClr val="black"/>
                </a:solidFill>
              </a:rPr>
              <a:t>Experimenting [mencoba] </a:t>
            </a:r>
          </a:p>
          <a:p>
            <a:pPr marL="358775" lvl="2" indent="-358775">
              <a:buFont typeface="Wingdings" pitchFamily="2" charset="2"/>
              <a:buChar char="§"/>
            </a:pPr>
            <a:r>
              <a:rPr lang="id-ID" sz="2000" dirty="0">
                <a:solidFill>
                  <a:prstClr val="black"/>
                </a:solidFill>
              </a:rPr>
              <a:t>Networking [Membentuk jejaring]</a:t>
            </a:r>
          </a:p>
        </p:txBody>
      </p:sp>
      <p:sp>
        <p:nvSpPr>
          <p:cNvPr id="5"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Proses yang Mendukung Kreativitas</a:t>
            </a:r>
            <a:endParaRPr lang="id-ID" sz="3600" b="1" dirty="0" smtClean="0">
              <a:solidFill>
                <a:srgbClr val="F79646">
                  <a:lumMod val="75000"/>
                </a:srgbClr>
              </a:solidFill>
            </a:endParaRPr>
          </a:p>
        </p:txBody>
      </p:sp>
      <p:sp>
        <p:nvSpPr>
          <p:cNvPr id="7" name="Rectangle 6"/>
          <p:cNvSpPr/>
          <p:nvPr/>
        </p:nvSpPr>
        <p:spPr>
          <a:xfrm>
            <a:off x="2405008" y="1196752"/>
            <a:ext cx="2088232" cy="1346142"/>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ysClr val="windowText" lastClr="000000"/>
                </a:solidFill>
              </a:rPr>
              <a:t>PENDEKATAN SAINTIFIK DAN </a:t>
            </a:r>
          </a:p>
          <a:p>
            <a:pPr algn="ctr"/>
            <a:r>
              <a:rPr lang="id-ID" sz="2000" b="1" dirty="0" smtClean="0">
                <a:solidFill>
                  <a:sysClr val="windowText" lastClr="000000"/>
                </a:solidFill>
              </a:rPr>
              <a:t>KONTEKSTUAL</a:t>
            </a:r>
            <a:endParaRPr lang="id-ID" sz="2000" b="1" dirty="0">
              <a:solidFill>
                <a:sysClr val="windowText" lastClr="000000"/>
              </a:solidFill>
            </a:endParaRPr>
          </a:p>
        </p:txBody>
      </p:sp>
      <p:sp>
        <p:nvSpPr>
          <p:cNvPr id="8" name="Rectangle 7"/>
          <p:cNvSpPr/>
          <p:nvPr/>
        </p:nvSpPr>
        <p:spPr>
          <a:xfrm>
            <a:off x="4932041" y="3861048"/>
            <a:ext cx="3960440" cy="2862322"/>
          </a:xfrm>
          <a:prstGeom prst="rect">
            <a:avLst/>
          </a:prstGeom>
          <a:ln>
            <a:solidFill>
              <a:srgbClr val="0070C0"/>
            </a:solidFill>
          </a:ln>
        </p:spPr>
        <p:txBody>
          <a:bodyPr wrap="square">
            <a:spAutoFit/>
          </a:bodyPr>
          <a:lstStyle/>
          <a:p>
            <a:pPr marL="285750" indent="-285750">
              <a:buFont typeface="Wingdings" pitchFamily="2" charset="2"/>
              <a:buChar char="§"/>
            </a:pPr>
            <a:r>
              <a:rPr lang="id-ID" sz="2000" dirty="0"/>
              <a:t>penilaian berbasis portofolio </a:t>
            </a:r>
            <a:endParaRPr lang="id-ID" sz="2000" dirty="0" smtClean="0"/>
          </a:p>
          <a:p>
            <a:pPr marL="285750" indent="-285750">
              <a:buFont typeface="Wingdings" pitchFamily="2" charset="2"/>
              <a:buChar char="§"/>
            </a:pPr>
            <a:r>
              <a:rPr lang="id-ID" sz="2000" dirty="0" smtClean="0"/>
              <a:t>pertanyaan </a:t>
            </a:r>
            <a:r>
              <a:rPr lang="id-ID" sz="2000" dirty="0"/>
              <a:t>yang tidak memiliki jawaban tunggal, </a:t>
            </a:r>
            <a:endParaRPr lang="id-ID" sz="2000" dirty="0" smtClean="0"/>
          </a:p>
          <a:p>
            <a:pPr marL="285750" indent="-285750">
              <a:buFont typeface="Wingdings" pitchFamily="2" charset="2"/>
              <a:buChar char="§"/>
            </a:pPr>
            <a:r>
              <a:rPr lang="id-ID" sz="2000" dirty="0" smtClean="0"/>
              <a:t>memberi </a:t>
            </a:r>
            <a:r>
              <a:rPr lang="id-ID" sz="2000" dirty="0"/>
              <a:t>nilai bagi jawaban nyeleneh, </a:t>
            </a:r>
            <a:endParaRPr lang="id-ID" sz="2000" dirty="0" smtClean="0"/>
          </a:p>
          <a:p>
            <a:pPr marL="285750" indent="-285750">
              <a:buFont typeface="Wingdings" pitchFamily="2" charset="2"/>
              <a:buChar char="§"/>
            </a:pPr>
            <a:r>
              <a:rPr lang="id-ID" sz="2000" dirty="0" smtClean="0"/>
              <a:t>menilai </a:t>
            </a:r>
            <a:r>
              <a:rPr lang="id-ID" sz="2000" dirty="0"/>
              <a:t>proses pengerjaannya bukan hanya hasilnya, </a:t>
            </a:r>
            <a:endParaRPr lang="id-ID" sz="2000" dirty="0" smtClean="0"/>
          </a:p>
          <a:p>
            <a:pPr marL="285750" indent="-285750">
              <a:buFont typeface="Wingdings" pitchFamily="2" charset="2"/>
              <a:buChar char="§"/>
            </a:pPr>
            <a:r>
              <a:rPr lang="id-ID" sz="2000" dirty="0" smtClean="0"/>
              <a:t>penilaian </a:t>
            </a:r>
            <a:r>
              <a:rPr lang="id-ID" sz="2000" dirty="0"/>
              <a:t>spontanitas/ekspresif, </a:t>
            </a:r>
            <a:endParaRPr lang="id-ID" sz="2000" dirty="0" smtClean="0"/>
          </a:p>
          <a:p>
            <a:pPr marL="285750" indent="-285750">
              <a:buFont typeface="Wingdings" pitchFamily="2" charset="2"/>
              <a:buChar char="§"/>
            </a:pPr>
            <a:r>
              <a:rPr lang="id-ID" sz="2000" dirty="0" smtClean="0"/>
              <a:t>dll</a:t>
            </a:r>
            <a:endParaRPr lang="id-ID" sz="2000" dirty="0"/>
          </a:p>
        </p:txBody>
      </p:sp>
      <p:sp>
        <p:nvSpPr>
          <p:cNvPr id="9" name="Rectangle 8"/>
          <p:cNvSpPr/>
          <p:nvPr/>
        </p:nvSpPr>
        <p:spPr>
          <a:xfrm>
            <a:off x="2477017" y="3861048"/>
            <a:ext cx="2022975" cy="129614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ysClr val="windowText" lastClr="000000"/>
                </a:solidFill>
              </a:rPr>
              <a:t>PENILAIAN AUTENTIK</a:t>
            </a:r>
            <a:endParaRPr lang="id-ID" sz="2000" b="1" dirty="0">
              <a:solidFill>
                <a:sysClr val="windowText" lastClr="000000"/>
              </a:solidFill>
            </a:endParaRPr>
          </a:p>
        </p:txBody>
      </p:sp>
      <p:sp>
        <p:nvSpPr>
          <p:cNvPr id="2" name="Pentagon 1"/>
          <p:cNvSpPr/>
          <p:nvPr/>
        </p:nvSpPr>
        <p:spPr>
          <a:xfrm>
            <a:off x="251520" y="1196752"/>
            <a:ext cx="2376264" cy="1346142"/>
          </a:xfrm>
          <a:prstGeom prst="homePlat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ysClr val="windowText" lastClr="000000"/>
                </a:solidFill>
              </a:rPr>
              <a:t>PROSES PEMBELAJARAN</a:t>
            </a:r>
            <a:endParaRPr lang="id-ID" sz="2000" b="1" dirty="0">
              <a:solidFill>
                <a:sysClr val="windowText" lastClr="000000"/>
              </a:solidFill>
            </a:endParaRPr>
          </a:p>
        </p:txBody>
      </p:sp>
      <p:sp>
        <p:nvSpPr>
          <p:cNvPr id="3" name="Pentagon 2"/>
          <p:cNvSpPr/>
          <p:nvPr/>
        </p:nvSpPr>
        <p:spPr>
          <a:xfrm>
            <a:off x="251520" y="3861048"/>
            <a:ext cx="2376264" cy="1296144"/>
          </a:xfrm>
          <a:prstGeom prst="homePlat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solidFill>
                  <a:sysClr val="windowText" lastClr="000000"/>
                </a:solidFill>
              </a:rPr>
              <a:t>PROSES PENILAIAN</a:t>
            </a:r>
            <a:endParaRPr lang="id-ID" sz="2000" b="1" dirty="0">
              <a:solidFill>
                <a:sysClr val="windowText" lastClr="000000"/>
              </a:solidFill>
            </a:endParaRPr>
          </a:p>
        </p:txBody>
      </p:sp>
      <p:sp>
        <p:nvSpPr>
          <p:cNvPr id="10" name="Right Arrow 9"/>
          <p:cNvSpPr/>
          <p:nvPr/>
        </p:nvSpPr>
        <p:spPr>
          <a:xfrm>
            <a:off x="4571998" y="1556792"/>
            <a:ext cx="288033"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ight Arrow 10"/>
          <p:cNvSpPr/>
          <p:nvPr/>
        </p:nvSpPr>
        <p:spPr>
          <a:xfrm>
            <a:off x="4571999" y="4221088"/>
            <a:ext cx="288033"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4355837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12393" y="2708920"/>
            <a:ext cx="9144000" cy="1008114"/>
          </a:xfrm>
          <a:prstGeom prst="rect">
            <a:avLst/>
          </a:prstGeom>
          <a:solidFill>
            <a:schemeClr val="accent5">
              <a:lumMod val="20000"/>
              <a:lumOff val="80000"/>
            </a:schemeClr>
          </a:solidFill>
          <a:ln w="9525">
            <a:noFill/>
            <a:miter lim="800000"/>
            <a:headEnd/>
            <a:tailEnd/>
          </a:ln>
        </p:spPr>
        <p:txBody>
          <a:bodyPr anchor="ctr" anchorCtr="1"/>
          <a:lstStyle/>
          <a:p>
            <a:pPr fontAlgn="auto">
              <a:lnSpc>
                <a:spcPct val="80000"/>
              </a:lnSpc>
              <a:spcBef>
                <a:spcPts val="0"/>
              </a:spcBef>
              <a:spcAft>
                <a:spcPts val="0"/>
              </a:spcAft>
              <a:defRPr/>
            </a:pPr>
            <a:r>
              <a:rPr lang="id-ID"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Penguatan Guru</a:t>
            </a:r>
          </a:p>
          <a:p>
            <a:pPr fontAlgn="auto">
              <a:lnSpc>
                <a:spcPct val="80000"/>
              </a:lnSpc>
              <a:spcBef>
                <a:spcPts val="0"/>
              </a:spcBef>
              <a:spcAft>
                <a:spcPts val="0"/>
              </a:spcAft>
              <a:defRPr/>
            </a:pPr>
            <a:r>
              <a:rPr lang="id-ID"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(dibanding sebelumnya)</a:t>
            </a:r>
            <a:endParaRPr lang="en-GB"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ounded Rectangle 7"/>
          <p:cNvSpPr>
            <a:spLocks noChangeArrowheads="1"/>
          </p:cNvSpPr>
          <p:nvPr/>
        </p:nvSpPr>
        <p:spPr bwMode="auto">
          <a:xfrm>
            <a:off x="1115616" y="2931989"/>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3</a:t>
            </a:r>
            <a:endParaRPr lang="id-ID" sz="2800" b="1" dirty="0">
              <a:solidFill>
                <a:srgbClr val="E46C0A"/>
              </a:solidFill>
              <a:latin typeface="+mn-lt"/>
            </a:endParaRPr>
          </a:p>
        </p:txBody>
      </p:sp>
    </p:spTree>
    <p:extLst>
      <p:ext uri="{BB962C8B-B14F-4D97-AF65-F5344CB8AC3E}">
        <p14:creationId xmlns:p14="http://schemas.microsoft.com/office/powerpoint/2010/main" val="681439966"/>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16503607"/>
              </p:ext>
            </p:extLst>
          </p:nvPr>
        </p:nvGraphicFramePr>
        <p:xfrm>
          <a:off x="52115" y="620692"/>
          <a:ext cx="9039773" cy="5636925"/>
        </p:xfrm>
        <a:graphic>
          <a:graphicData uri="http://schemas.openxmlformats.org/drawingml/2006/table">
            <a:tbl>
              <a:tblPr firstRow="1" bandRow="1">
                <a:tableStyleId>{5C22544A-7EE6-4342-B048-85BDC9FD1C3A}</a:tableStyleId>
              </a:tblPr>
              <a:tblGrid>
                <a:gridCol w="1329378"/>
                <a:gridCol w="2525819"/>
                <a:gridCol w="2392881"/>
                <a:gridCol w="2791695"/>
              </a:tblGrid>
              <a:tr h="385455">
                <a:tc>
                  <a:txBody>
                    <a:bodyPr/>
                    <a:lstStyle/>
                    <a:p>
                      <a:pPr algn="ctr"/>
                      <a:r>
                        <a:rPr lang="id-ID" sz="1600" b="1" dirty="0" smtClean="0"/>
                        <a:t>Elemen</a:t>
                      </a:r>
                      <a:endParaRPr lang="id-ID" sz="1600" b="1" dirty="0"/>
                    </a:p>
                  </a:txBody>
                  <a:tcPr marL="84406" marR="84406" anchor="ctr"/>
                </a:tc>
                <a:tc>
                  <a:txBody>
                    <a:bodyPr/>
                    <a:lstStyle/>
                    <a:p>
                      <a:pPr algn="ctr"/>
                      <a:r>
                        <a:rPr lang="id-ID" sz="1600" dirty="0" smtClean="0"/>
                        <a:t>Ukuran Tata</a:t>
                      </a:r>
                      <a:r>
                        <a:rPr lang="id-ID" sz="1600" baseline="0" dirty="0" smtClean="0"/>
                        <a:t> kelola</a:t>
                      </a:r>
                      <a:endParaRPr lang="id-ID" sz="1600" dirty="0"/>
                    </a:p>
                  </a:txBody>
                  <a:tcPr marL="84406" marR="84406" anchor="ctr"/>
                </a:tc>
                <a:tc>
                  <a:txBody>
                    <a:bodyPr/>
                    <a:lstStyle/>
                    <a:p>
                      <a:pPr algn="ctr"/>
                      <a:r>
                        <a:rPr lang="id-ID" sz="1600" b="1" dirty="0" smtClean="0"/>
                        <a:t>KTSP 2006</a:t>
                      </a:r>
                      <a:endParaRPr lang="id-ID" sz="1600" b="1" dirty="0"/>
                    </a:p>
                  </a:txBody>
                  <a:tcPr marL="84406" marR="84406"/>
                </a:tc>
                <a:tc>
                  <a:txBody>
                    <a:bodyPr/>
                    <a:lstStyle/>
                    <a:p>
                      <a:pPr algn="ctr"/>
                      <a:r>
                        <a:rPr lang="id-ID" sz="1600" b="1" dirty="0" smtClean="0"/>
                        <a:t>Kurikulum 2013</a:t>
                      </a:r>
                      <a:endParaRPr lang="id-ID" sz="1600" b="1" dirty="0"/>
                    </a:p>
                  </a:txBody>
                  <a:tcPr marL="84406" marR="84406"/>
                </a:tc>
              </a:tr>
              <a:tr h="220260">
                <a:tc rowSpan="4">
                  <a:txBody>
                    <a:bodyPr/>
                    <a:lstStyle/>
                    <a:p>
                      <a:r>
                        <a:rPr lang="id-ID" sz="1600" b="1" baseline="0" dirty="0" smtClean="0"/>
                        <a:t>Guru</a:t>
                      </a:r>
                      <a:endParaRPr lang="id-ID" sz="1600" b="1" dirty="0"/>
                    </a:p>
                  </a:txBody>
                  <a:tcPr marL="84406" marR="84406" anchor="ctr"/>
                </a:tc>
                <a:tc>
                  <a:txBody>
                    <a:bodyPr/>
                    <a:lstStyle/>
                    <a:p>
                      <a:r>
                        <a:rPr lang="id-ID" sz="1600" b="1" dirty="0" smtClean="0"/>
                        <a:t>Kewenangan</a:t>
                      </a:r>
                      <a:endParaRPr lang="id-ID" sz="1600" b="1" dirty="0"/>
                    </a:p>
                  </a:txBody>
                  <a:tcPr marL="84406" marR="84406"/>
                </a:tc>
                <a:tc>
                  <a:txBody>
                    <a:bodyPr/>
                    <a:lstStyle/>
                    <a:p>
                      <a:r>
                        <a:rPr lang="id-ID" sz="1600" b="1" dirty="0" smtClean="0"/>
                        <a:t>Hampir</a:t>
                      </a:r>
                      <a:r>
                        <a:rPr lang="id-ID" sz="1600" b="1" baseline="0" dirty="0" smtClean="0"/>
                        <a:t> mutlak</a:t>
                      </a:r>
                      <a:endParaRPr lang="id-ID" sz="1600" b="1" dirty="0"/>
                    </a:p>
                  </a:txBody>
                  <a:tcPr marL="84406" marR="84406"/>
                </a:tc>
                <a:tc>
                  <a:txBody>
                    <a:bodyPr/>
                    <a:lstStyle/>
                    <a:p>
                      <a:r>
                        <a:rPr lang="id-ID" sz="1600" b="1" dirty="0" smtClean="0"/>
                        <a:t>Terbatas </a:t>
                      </a:r>
                      <a:endParaRPr lang="id-ID" sz="1600" b="1" dirty="0"/>
                    </a:p>
                  </a:txBody>
                  <a:tcPr marL="84406" marR="84406"/>
                </a:tc>
              </a:tr>
              <a:tr h="550649">
                <a:tc vMerge="1">
                  <a:txBody>
                    <a:bodyPr/>
                    <a:lstStyle/>
                    <a:p>
                      <a:endParaRPr lang="id-ID" dirty="0"/>
                    </a:p>
                  </a:txBody>
                  <a:tcPr/>
                </a:tc>
                <a:tc>
                  <a:txBody>
                    <a:bodyPr/>
                    <a:lstStyle/>
                    <a:p>
                      <a:r>
                        <a:rPr lang="id-ID" sz="1600" b="1" dirty="0" smtClean="0"/>
                        <a:t>Kompetensi</a:t>
                      </a:r>
                      <a:endParaRPr lang="id-ID" sz="1600" b="1" dirty="0"/>
                    </a:p>
                  </a:txBody>
                  <a:tcPr marL="84406" marR="84406"/>
                </a:tc>
                <a:tc>
                  <a:txBody>
                    <a:bodyPr/>
                    <a:lstStyle/>
                    <a:p>
                      <a:r>
                        <a:rPr lang="id-ID" sz="1600" b="1" dirty="0" smtClean="0"/>
                        <a:t>Harus tinggi</a:t>
                      </a:r>
                      <a:endParaRPr lang="id-ID" sz="1600" b="1" dirty="0"/>
                    </a:p>
                  </a:txBody>
                  <a:tcPr marL="84406" marR="84406"/>
                </a:tc>
                <a:tc>
                  <a:txBody>
                    <a:bodyPr/>
                    <a:lstStyle/>
                    <a:p>
                      <a:r>
                        <a:rPr lang="id-ID" sz="1600" b="1" dirty="0" smtClean="0"/>
                        <a:t>Sebaiknya</a:t>
                      </a:r>
                      <a:r>
                        <a:rPr lang="id-ID" sz="1600" b="1" baseline="0" dirty="0" smtClean="0"/>
                        <a:t> tinggi. Bagi yang rendah masih terbantu dengan adanya buku</a:t>
                      </a:r>
                      <a:endParaRPr lang="id-ID" sz="1600" b="1" dirty="0"/>
                    </a:p>
                  </a:txBody>
                  <a:tcPr marL="84406" marR="84406"/>
                </a:tc>
              </a:tr>
              <a:tr h="220260">
                <a:tc vMerge="1">
                  <a:txBody>
                    <a:bodyPr/>
                    <a:lstStyle/>
                    <a:p>
                      <a:endParaRPr lang="id-ID" dirty="0"/>
                    </a:p>
                  </a:txBody>
                  <a:tcPr/>
                </a:tc>
                <a:tc>
                  <a:txBody>
                    <a:bodyPr/>
                    <a:lstStyle/>
                    <a:p>
                      <a:r>
                        <a:rPr lang="id-ID" sz="1600" b="1" dirty="0" smtClean="0"/>
                        <a:t>Beban</a:t>
                      </a:r>
                      <a:endParaRPr lang="id-ID" sz="1600" b="1" dirty="0"/>
                    </a:p>
                  </a:txBody>
                  <a:tcPr marL="84406" marR="84406"/>
                </a:tc>
                <a:tc>
                  <a:txBody>
                    <a:bodyPr/>
                    <a:lstStyle/>
                    <a:p>
                      <a:r>
                        <a:rPr lang="id-ID" sz="1600" b="1" dirty="0" smtClean="0"/>
                        <a:t>Berat</a:t>
                      </a:r>
                      <a:endParaRPr lang="id-ID" sz="1600" b="1" dirty="0"/>
                    </a:p>
                  </a:txBody>
                  <a:tcPr marL="84406" marR="84406"/>
                </a:tc>
                <a:tc>
                  <a:txBody>
                    <a:bodyPr/>
                    <a:lstStyle/>
                    <a:p>
                      <a:r>
                        <a:rPr lang="id-ID" sz="1600" b="1" dirty="0" smtClean="0"/>
                        <a:t>Ringan</a:t>
                      </a:r>
                      <a:endParaRPr lang="id-ID" sz="1600" b="1" dirty="0"/>
                    </a:p>
                  </a:txBody>
                  <a:tcPr marL="84406" marR="84406"/>
                </a:tc>
              </a:tr>
              <a:tr h="385455">
                <a:tc vMerge="1">
                  <a:txBody>
                    <a:bodyPr/>
                    <a:lstStyle/>
                    <a:p>
                      <a:endParaRPr lang="id-ID" b="1" dirty="0"/>
                    </a:p>
                  </a:txBody>
                  <a:tcPr/>
                </a:tc>
                <a:tc>
                  <a:txBody>
                    <a:bodyPr/>
                    <a:lstStyle/>
                    <a:p>
                      <a:r>
                        <a:rPr lang="id-ID" sz="1600" b="1" dirty="0" smtClean="0"/>
                        <a:t>Efektivitas  waktu untuk kegiatan pembelajaran</a:t>
                      </a:r>
                      <a:endParaRPr lang="id-ID" sz="1600" b="1" dirty="0"/>
                    </a:p>
                  </a:txBody>
                  <a:tcPr marL="84406" marR="84406"/>
                </a:tc>
                <a:tc>
                  <a:txBody>
                    <a:bodyPr/>
                    <a:lstStyle/>
                    <a:p>
                      <a:r>
                        <a:rPr lang="id-ID" sz="1600" b="1" dirty="0" smtClean="0"/>
                        <a:t>Rendah [banyak waktu untuk persiapan]</a:t>
                      </a:r>
                      <a:endParaRPr lang="id-ID" sz="1600" b="1" dirty="0"/>
                    </a:p>
                  </a:txBody>
                  <a:tcPr marL="84406" marR="84406"/>
                </a:tc>
                <a:tc>
                  <a:txBody>
                    <a:bodyPr/>
                    <a:lstStyle/>
                    <a:p>
                      <a:r>
                        <a:rPr lang="id-ID" sz="1600" b="1" dirty="0" smtClean="0"/>
                        <a:t>Tinggi</a:t>
                      </a:r>
                      <a:endParaRPr lang="id-ID" sz="1600" b="1" dirty="0"/>
                    </a:p>
                  </a:txBody>
                  <a:tcPr marL="84406" marR="84406"/>
                </a:tc>
              </a:tr>
              <a:tr h="220260">
                <a:tc rowSpan="3">
                  <a:txBody>
                    <a:bodyPr/>
                    <a:lstStyle/>
                    <a:p>
                      <a:r>
                        <a:rPr lang="id-ID" sz="1600" b="1" dirty="0" smtClean="0"/>
                        <a:t>Buku</a:t>
                      </a:r>
                      <a:endParaRPr lang="id-ID" sz="1600" b="1" dirty="0"/>
                    </a:p>
                  </a:txBody>
                  <a:tcPr marL="84406" marR="84406" anchor="ctr"/>
                </a:tc>
                <a:tc>
                  <a:txBody>
                    <a:bodyPr/>
                    <a:lstStyle/>
                    <a:p>
                      <a:r>
                        <a:rPr lang="id-ID" sz="1600" b="1" dirty="0" smtClean="0"/>
                        <a:t>Peran</a:t>
                      </a:r>
                      <a:r>
                        <a:rPr lang="id-ID" sz="1600" b="1" baseline="0" dirty="0" smtClean="0"/>
                        <a:t> penerbit</a:t>
                      </a:r>
                      <a:endParaRPr lang="id-ID" sz="1600" b="1" dirty="0"/>
                    </a:p>
                  </a:txBody>
                  <a:tcPr marL="84406" marR="84406"/>
                </a:tc>
                <a:tc>
                  <a:txBody>
                    <a:bodyPr/>
                    <a:lstStyle/>
                    <a:p>
                      <a:r>
                        <a:rPr lang="id-ID" sz="1600" b="1" dirty="0" smtClean="0"/>
                        <a:t>Besar</a:t>
                      </a:r>
                      <a:endParaRPr lang="id-ID" sz="1600" b="1" dirty="0"/>
                    </a:p>
                  </a:txBody>
                  <a:tcPr marL="84406" marR="84406"/>
                </a:tc>
                <a:tc>
                  <a:txBody>
                    <a:bodyPr/>
                    <a:lstStyle/>
                    <a:p>
                      <a:r>
                        <a:rPr lang="id-ID" sz="1600" b="1" dirty="0" smtClean="0"/>
                        <a:t>Kecil</a:t>
                      </a:r>
                      <a:endParaRPr lang="id-ID" sz="1600" b="1" dirty="0"/>
                    </a:p>
                  </a:txBody>
                  <a:tcPr marL="84406" marR="84406"/>
                </a:tc>
              </a:tr>
              <a:tr h="220260">
                <a:tc vMerge="1">
                  <a:txBody>
                    <a:bodyPr/>
                    <a:lstStyle/>
                    <a:p>
                      <a:endParaRPr lang="id-ID" dirty="0"/>
                    </a:p>
                  </a:txBody>
                  <a:tcPr/>
                </a:tc>
                <a:tc>
                  <a:txBody>
                    <a:bodyPr/>
                    <a:lstStyle/>
                    <a:p>
                      <a:r>
                        <a:rPr lang="id-ID" sz="1600" b="1" dirty="0" smtClean="0"/>
                        <a:t>Variasi materi dan proses</a:t>
                      </a:r>
                      <a:endParaRPr lang="id-ID" sz="1600" b="1" dirty="0"/>
                    </a:p>
                  </a:txBody>
                  <a:tcPr marL="84406" marR="84406"/>
                </a:tc>
                <a:tc>
                  <a:txBody>
                    <a:bodyPr/>
                    <a:lstStyle/>
                    <a:p>
                      <a:r>
                        <a:rPr lang="id-ID" sz="1600" b="1" dirty="0" smtClean="0"/>
                        <a:t>Tinggi</a:t>
                      </a:r>
                      <a:endParaRPr lang="id-ID" sz="1600" b="1" dirty="0"/>
                    </a:p>
                  </a:txBody>
                  <a:tcPr marL="84406" marR="84406"/>
                </a:tc>
                <a:tc>
                  <a:txBody>
                    <a:bodyPr/>
                    <a:lstStyle/>
                    <a:p>
                      <a:r>
                        <a:rPr lang="id-ID" sz="1600" b="1" dirty="0" smtClean="0"/>
                        <a:t>Rendah</a:t>
                      </a:r>
                      <a:endParaRPr lang="id-ID" sz="1600" b="1" dirty="0"/>
                    </a:p>
                  </a:txBody>
                  <a:tcPr marL="84406" marR="84406"/>
                </a:tc>
              </a:tr>
              <a:tr h="220260">
                <a:tc vMerge="1">
                  <a:txBody>
                    <a:bodyPr/>
                    <a:lstStyle/>
                    <a:p>
                      <a:endParaRPr lang="id-ID" dirty="0"/>
                    </a:p>
                  </a:txBody>
                  <a:tcPr/>
                </a:tc>
                <a:tc>
                  <a:txBody>
                    <a:bodyPr/>
                    <a:lstStyle/>
                    <a:p>
                      <a:r>
                        <a:rPr lang="id-ID" sz="1600" b="1" dirty="0" smtClean="0"/>
                        <a:t>Variasi harga/beban siswa</a:t>
                      </a:r>
                      <a:endParaRPr lang="id-ID" sz="1600" b="1" dirty="0"/>
                    </a:p>
                  </a:txBody>
                  <a:tcPr marL="84406" marR="84406"/>
                </a:tc>
                <a:tc>
                  <a:txBody>
                    <a:bodyPr/>
                    <a:lstStyle/>
                    <a:p>
                      <a:r>
                        <a:rPr lang="id-ID" sz="1600" b="1" dirty="0" smtClean="0"/>
                        <a:t>Tinggi</a:t>
                      </a:r>
                      <a:endParaRPr lang="id-ID" sz="1600" b="1" dirty="0"/>
                    </a:p>
                  </a:txBody>
                  <a:tcPr marL="84406" marR="84406"/>
                </a:tc>
                <a:tc>
                  <a:txBody>
                    <a:bodyPr/>
                    <a:lstStyle/>
                    <a:p>
                      <a:r>
                        <a:rPr lang="id-ID" sz="1600" b="1" dirty="0" smtClean="0"/>
                        <a:t>Rendah</a:t>
                      </a:r>
                      <a:endParaRPr lang="id-ID" sz="1600" b="1" dirty="0"/>
                    </a:p>
                  </a:txBody>
                  <a:tcPr marL="84406" marR="84406"/>
                </a:tc>
              </a:tr>
              <a:tr h="550649">
                <a:tc>
                  <a:txBody>
                    <a:bodyPr/>
                    <a:lstStyle/>
                    <a:p>
                      <a:r>
                        <a:rPr lang="id-ID" sz="1600" b="1" dirty="0" smtClean="0"/>
                        <a:t>Siswa</a:t>
                      </a:r>
                      <a:endParaRPr lang="id-ID" sz="1600" b="1" dirty="0"/>
                    </a:p>
                  </a:txBody>
                  <a:tcPr marL="84406" marR="84406" anchor="ctr"/>
                </a:tc>
                <a:tc>
                  <a:txBody>
                    <a:bodyPr/>
                    <a:lstStyle/>
                    <a:p>
                      <a:r>
                        <a:rPr lang="id-ID" sz="1600" b="1" dirty="0" smtClean="0"/>
                        <a:t>Hasil pembelajaran</a:t>
                      </a:r>
                      <a:endParaRPr lang="id-ID" sz="1600" b="1" dirty="0"/>
                    </a:p>
                  </a:txBody>
                  <a:tcPr marL="84406" marR="84406"/>
                </a:tc>
                <a:tc>
                  <a:txBody>
                    <a:bodyPr/>
                    <a:lstStyle/>
                    <a:p>
                      <a:r>
                        <a:rPr lang="id-ID" sz="1600" b="1" dirty="0" smtClean="0"/>
                        <a:t>Tergantung sepenuhnya pada guru</a:t>
                      </a:r>
                      <a:endParaRPr lang="id-ID" sz="1600" b="1" dirty="0"/>
                    </a:p>
                  </a:txBody>
                  <a:tcPr marL="84406" marR="84406"/>
                </a:tc>
                <a:tc>
                  <a:txBody>
                    <a:bodyPr/>
                    <a:lstStyle/>
                    <a:p>
                      <a:r>
                        <a:rPr lang="id-ID" sz="1600" b="1" dirty="0" smtClean="0"/>
                        <a:t>Tidak sepenuhnya tergantung</a:t>
                      </a:r>
                      <a:r>
                        <a:rPr lang="id-ID" sz="1600" b="1" baseline="0" dirty="0" smtClean="0"/>
                        <a:t> guru, tetapi juga buku yang disediakan pemerintah</a:t>
                      </a:r>
                      <a:endParaRPr lang="id-ID" sz="1600" b="1" dirty="0"/>
                    </a:p>
                  </a:txBody>
                  <a:tcPr marL="84406" marR="84406"/>
                </a:tc>
              </a:tr>
              <a:tr h="385455">
                <a:tc rowSpan="3">
                  <a:txBody>
                    <a:bodyPr/>
                    <a:lstStyle/>
                    <a:p>
                      <a:r>
                        <a:rPr lang="id-ID" sz="1600" b="1" dirty="0" smtClean="0"/>
                        <a:t>Pemantauan</a:t>
                      </a:r>
                      <a:endParaRPr lang="id-ID" sz="1600" b="1" dirty="0"/>
                    </a:p>
                  </a:txBody>
                  <a:tcPr marL="84406" marR="84406" anchor="ctr"/>
                </a:tc>
                <a:tc>
                  <a:txBody>
                    <a:bodyPr/>
                    <a:lstStyle/>
                    <a:p>
                      <a:r>
                        <a:rPr lang="id-ID" sz="1600" b="1" dirty="0" smtClean="0"/>
                        <a:t>Titik Penyimpangan</a:t>
                      </a:r>
                      <a:endParaRPr lang="id-ID" sz="1600" b="1" dirty="0"/>
                    </a:p>
                  </a:txBody>
                  <a:tcPr marL="84406" marR="84406"/>
                </a:tc>
                <a:tc>
                  <a:txBody>
                    <a:bodyPr/>
                    <a:lstStyle/>
                    <a:p>
                      <a:r>
                        <a:rPr lang="id-ID" sz="1600" b="1" dirty="0" smtClean="0"/>
                        <a:t>Banyak</a:t>
                      </a:r>
                      <a:endParaRPr lang="id-ID" sz="1600" b="1" dirty="0"/>
                    </a:p>
                  </a:txBody>
                  <a:tcPr marL="84406" marR="84406"/>
                </a:tc>
                <a:tc>
                  <a:txBody>
                    <a:bodyPr/>
                    <a:lstStyle/>
                    <a:p>
                      <a:r>
                        <a:rPr lang="id-ID" sz="1600" b="1" dirty="0" smtClean="0"/>
                        <a:t>Sedikit</a:t>
                      </a:r>
                      <a:endParaRPr lang="id-ID" sz="1600" b="1" dirty="0"/>
                    </a:p>
                  </a:txBody>
                  <a:tcPr marL="84406" marR="84406"/>
                </a:tc>
              </a:tr>
              <a:tr h="385455">
                <a:tc vMerge="1">
                  <a:txBody>
                    <a:bodyPr/>
                    <a:lstStyle/>
                    <a:p>
                      <a:endParaRPr lang="id-ID" b="1" dirty="0"/>
                    </a:p>
                  </a:txBody>
                  <a:tcPr/>
                </a:tc>
                <a:tc>
                  <a:txBody>
                    <a:bodyPr/>
                    <a:lstStyle/>
                    <a:p>
                      <a:r>
                        <a:rPr lang="id-ID" sz="1600" b="1" dirty="0" smtClean="0"/>
                        <a:t>Besar Penyimpangan</a:t>
                      </a:r>
                      <a:endParaRPr lang="id-ID" sz="1600" b="1" dirty="0"/>
                    </a:p>
                  </a:txBody>
                  <a:tcPr marL="84406" marR="84406"/>
                </a:tc>
                <a:tc>
                  <a:txBody>
                    <a:bodyPr/>
                    <a:lstStyle/>
                    <a:p>
                      <a:r>
                        <a:rPr lang="id-ID" sz="1600" b="1" dirty="0" smtClean="0"/>
                        <a:t>Tinggi</a:t>
                      </a:r>
                      <a:endParaRPr lang="id-ID" sz="1600" b="1" dirty="0"/>
                    </a:p>
                  </a:txBody>
                  <a:tcPr marL="84406" marR="84406"/>
                </a:tc>
                <a:tc>
                  <a:txBody>
                    <a:bodyPr/>
                    <a:lstStyle/>
                    <a:p>
                      <a:r>
                        <a:rPr lang="id-ID" sz="1600" b="1" dirty="0" smtClean="0"/>
                        <a:t>Rendah</a:t>
                      </a:r>
                      <a:endParaRPr lang="id-ID" sz="1600" b="1" dirty="0"/>
                    </a:p>
                  </a:txBody>
                  <a:tcPr marL="84406" marR="84406"/>
                </a:tc>
              </a:tr>
              <a:tr h="385455">
                <a:tc vMerge="1">
                  <a:txBody>
                    <a:bodyPr/>
                    <a:lstStyle/>
                    <a:p>
                      <a:endParaRPr lang="id-ID" b="1" dirty="0"/>
                    </a:p>
                  </a:txBody>
                  <a:tcPr/>
                </a:tc>
                <a:tc>
                  <a:txBody>
                    <a:bodyPr/>
                    <a:lstStyle/>
                    <a:p>
                      <a:r>
                        <a:rPr lang="id-ID" sz="1600" b="1" dirty="0" smtClean="0"/>
                        <a:t>Pengawasan</a:t>
                      </a:r>
                      <a:endParaRPr lang="id-ID" sz="1600" b="1" dirty="0"/>
                    </a:p>
                  </a:txBody>
                  <a:tcPr marL="84406" marR="84406"/>
                </a:tc>
                <a:tc>
                  <a:txBody>
                    <a:bodyPr/>
                    <a:lstStyle/>
                    <a:p>
                      <a:r>
                        <a:rPr lang="id-ID" sz="1600" b="1" dirty="0" smtClean="0"/>
                        <a:t>Sulit,</a:t>
                      </a:r>
                      <a:r>
                        <a:rPr lang="id-ID" sz="1600" b="1" baseline="0" dirty="0" smtClean="0"/>
                        <a:t> hampir tidak mungkin</a:t>
                      </a:r>
                      <a:endParaRPr lang="id-ID" sz="1600" b="1" dirty="0"/>
                    </a:p>
                  </a:txBody>
                  <a:tcPr marL="84406" marR="84406"/>
                </a:tc>
                <a:tc>
                  <a:txBody>
                    <a:bodyPr/>
                    <a:lstStyle/>
                    <a:p>
                      <a:r>
                        <a:rPr lang="id-ID" sz="1600" b="1" dirty="0" smtClean="0"/>
                        <a:t>Mudah</a:t>
                      </a:r>
                      <a:endParaRPr lang="id-ID" sz="1600" b="1" dirty="0"/>
                    </a:p>
                  </a:txBody>
                  <a:tcPr marL="84406" marR="84406"/>
                </a:tc>
              </a:tr>
            </a:tbl>
          </a:graphicData>
        </a:graphic>
      </p:graphicFrame>
      <p:graphicFrame>
        <p:nvGraphicFramePr>
          <p:cNvPr id="4"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14469"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6"/>
          <p:cNvSpPr txBox="1">
            <a:spLocks/>
          </p:cNvSpPr>
          <p:nvPr/>
        </p:nvSpPr>
        <p:spPr>
          <a:xfrm>
            <a:off x="180528"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200" b="1" dirty="0" smtClean="0">
                <a:solidFill>
                  <a:srgbClr val="4BACC6">
                    <a:lumMod val="75000"/>
                  </a:srgbClr>
                </a:solidFill>
              </a:rPr>
              <a:t>Perbandingan Tata Kelola Pelaksanaan Kurikulum</a:t>
            </a:r>
            <a:endParaRPr lang="id-ID" sz="3200" b="1" dirty="0" smtClean="0">
              <a:solidFill>
                <a:srgbClr val="F79646">
                  <a:lumMod val="75000"/>
                </a:srgbClr>
              </a:solidFill>
            </a:endParaRPr>
          </a:p>
        </p:txBody>
      </p:sp>
      <p:cxnSp>
        <p:nvCxnSpPr>
          <p:cNvPr id="6" name="Straight Connector 5"/>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109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37</a:t>
            </a:r>
            <a:endParaRPr lang="id-ID" b="1" dirty="0"/>
          </a:p>
        </p:txBody>
      </p:sp>
    </p:spTree>
    <p:extLst>
      <p:ext uri="{BB962C8B-B14F-4D97-AF65-F5344CB8AC3E}">
        <p14:creationId xmlns:p14="http://schemas.microsoft.com/office/powerpoint/2010/main" val="3738929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002378475"/>
              </p:ext>
            </p:extLst>
          </p:nvPr>
        </p:nvGraphicFramePr>
        <p:xfrm>
          <a:off x="107505" y="385650"/>
          <a:ext cx="8790312" cy="6449568"/>
        </p:xfrm>
        <a:graphic>
          <a:graphicData uri="http://schemas.openxmlformats.org/drawingml/2006/table">
            <a:tbl>
              <a:tblPr firstRow="1" bandRow="1">
                <a:tableStyleId>{3C2FFA5D-87B4-456A-9821-1D502468CF0F}</a:tableStyleId>
              </a:tblPr>
              <a:tblGrid>
                <a:gridCol w="4065681"/>
                <a:gridCol w="731158"/>
                <a:gridCol w="3993473"/>
              </a:tblGrid>
              <a:tr h="359370">
                <a:tc>
                  <a:txBody>
                    <a:bodyPr/>
                    <a:lstStyle/>
                    <a:p>
                      <a:pPr algn="ctr"/>
                      <a:r>
                        <a:rPr lang="en-US" sz="2000" dirty="0" smtClean="0"/>
                        <a:t>S</a:t>
                      </a:r>
                      <a:r>
                        <a:rPr lang="id-ID" sz="2000" dirty="0" smtClean="0"/>
                        <a:t>KL</a:t>
                      </a:r>
                      <a:endParaRPr lang="en-US" sz="2000" dirty="0"/>
                    </a:p>
                  </a:txBody>
                  <a:tcPr>
                    <a:solidFill>
                      <a:schemeClr val="bg1">
                        <a:lumMod val="50000"/>
                      </a:schemeClr>
                    </a:solidFill>
                  </a:tcPr>
                </a:tc>
                <a:tc rowSpan="7">
                  <a:txBody>
                    <a:bodyPr/>
                    <a:lstStyle/>
                    <a:p>
                      <a:pPr algn="ctr"/>
                      <a:endParaRPr lang="en-US" sz="2000" dirty="0"/>
                    </a:p>
                  </a:txBody>
                  <a:tcPr>
                    <a:solidFill>
                      <a:schemeClr val="bg1">
                        <a:lumMod val="50000"/>
                      </a:schemeClr>
                    </a:solidFill>
                  </a:tcPr>
                </a:tc>
                <a:tc>
                  <a:txBody>
                    <a:bodyPr/>
                    <a:lstStyle/>
                    <a:p>
                      <a:pPr algn="ctr"/>
                      <a:r>
                        <a:rPr lang="id-ID" sz="2000" dirty="0" smtClean="0"/>
                        <a:t>KOMPETENSI INTI</a:t>
                      </a:r>
                      <a:endParaRPr lang="en-US" sz="2000" dirty="0"/>
                    </a:p>
                  </a:txBody>
                  <a:tcPr>
                    <a:solidFill>
                      <a:schemeClr val="bg1">
                        <a:lumMod val="50000"/>
                      </a:schemeClr>
                    </a:solidFill>
                  </a:tcPr>
                </a:tc>
              </a:tr>
              <a:tr h="580520">
                <a:tc>
                  <a:txBody>
                    <a:bodyPr/>
                    <a:lstStyle/>
                    <a:p>
                      <a:pPr algn="l"/>
                      <a:r>
                        <a:rPr lang="id-ID" sz="1800" b="1" dirty="0" smtClean="0">
                          <a:solidFill>
                            <a:schemeClr val="bg1"/>
                          </a:solidFill>
                          <a:effectLst/>
                        </a:rPr>
                        <a:t>SIKAP</a:t>
                      </a:r>
                      <a:r>
                        <a:rPr lang="id-ID" sz="1800" b="1" baseline="0" dirty="0" smtClean="0">
                          <a:solidFill>
                            <a:schemeClr val="bg1"/>
                          </a:solidFill>
                          <a:effectLst/>
                        </a:rPr>
                        <a:t> DAN PERILAKU: </a:t>
                      </a:r>
                      <a:r>
                        <a:rPr lang="en-US" sz="1800" b="1" dirty="0" err="1" smtClean="0">
                          <a:solidFill>
                            <a:schemeClr val="bg1"/>
                          </a:solidFill>
                          <a:effectLst/>
                        </a:rPr>
                        <a:t>Menerima</a:t>
                      </a:r>
                      <a:r>
                        <a:rPr lang="en-US" sz="1800" b="1" dirty="0" smtClean="0">
                          <a:solidFill>
                            <a:schemeClr val="bg1"/>
                          </a:solidFill>
                          <a:effectLst/>
                        </a:rPr>
                        <a:t> + </a:t>
                      </a:r>
                      <a:r>
                        <a:rPr lang="id-ID" sz="1800" b="1" dirty="0" smtClean="0">
                          <a:solidFill>
                            <a:schemeClr val="bg1"/>
                          </a:solidFill>
                          <a:effectLst/>
                        </a:rPr>
                        <a:t>Menjalankan</a:t>
                      </a:r>
                      <a:r>
                        <a:rPr lang="en-US" sz="1800" b="1" dirty="0" smtClean="0">
                          <a:solidFill>
                            <a:schemeClr val="bg1"/>
                          </a:solidFill>
                          <a:effectLst/>
                        </a:rPr>
                        <a:t> + </a:t>
                      </a:r>
                      <a:r>
                        <a:rPr lang="en-US" sz="1800" b="1" dirty="0" err="1" smtClean="0">
                          <a:solidFill>
                            <a:schemeClr val="bg1"/>
                          </a:solidFill>
                          <a:effectLst/>
                        </a:rPr>
                        <a:t>Menghargai</a:t>
                      </a:r>
                      <a:r>
                        <a:rPr lang="en-US" sz="1800" b="1" dirty="0" smtClean="0">
                          <a:solidFill>
                            <a:schemeClr val="bg1"/>
                          </a:solidFill>
                          <a:effectLst/>
                        </a:rPr>
                        <a:t> + </a:t>
                      </a:r>
                      <a:r>
                        <a:rPr lang="id-ID" sz="1800" b="1" dirty="0" smtClean="0">
                          <a:solidFill>
                            <a:schemeClr val="bg1"/>
                          </a:solidFill>
                          <a:effectLst/>
                        </a:rPr>
                        <a:t>Menghayati </a:t>
                      </a:r>
                      <a:r>
                        <a:rPr lang="en-US" sz="1800" b="1" dirty="0" smtClean="0">
                          <a:solidFill>
                            <a:schemeClr val="bg1"/>
                          </a:solidFill>
                          <a:effectLst/>
                        </a:rPr>
                        <a:t>+ </a:t>
                      </a:r>
                      <a:r>
                        <a:rPr lang="id-ID" sz="1800" b="1" dirty="0" smtClean="0">
                          <a:solidFill>
                            <a:schemeClr val="bg1"/>
                          </a:solidFill>
                          <a:effectLst/>
                        </a:rPr>
                        <a:t>Mengamalkan</a:t>
                      </a:r>
                      <a:endParaRPr lang="en-US" sz="1800" b="1" dirty="0">
                        <a:solidFill>
                          <a:schemeClr val="bg1"/>
                        </a:solidFill>
                        <a:effectLst/>
                      </a:endParaRPr>
                    </a:p>
                  </a:txBody>
                  <a:tcPr>
                    <a:solidFill>
                      <a:schemeClr val="accent5">
                        <a:lumMod val="50000"/>
                      </a:schemeClr>
                    </a:solidFill>
                  </a:tcPr>
                </a:tc>
                <a:tc vMerge="1">
                  <a:txBody>
                    <a:bodyPr/>
                    <a:lstStyle/>
                    <a:p>
                      <a:pPr algn="ctr"/>
                      <a:endParaRPr lang="en-US" sz="1600" b="1" dirty="0">
                        <a:solidFill>
                          <a:schemeClr val="accent5">
                            <a:lumMod val="75000"/>
                          </a:schemeClr>
                        </a:solidFill>
                        <a:effectLst/>
                      </a:endParaRPr>
                    </a:p>
                  </a:txBody>
                  <a:tcPr marL="99060" marR="99060">
                    <a:solidFill>
                      <a:schemeClr val="accent6">
                        <a:lumMod val="20000"/>
                        <a:lumOff val="80000"/>
                      </a:schemeClr>
                    </a:solidFill>
                  </a:tcPr>
                </a:tc>
                <a:tc rowSpan="6">
                  <a:txBody>
                    <a:bodyPr/>
                    <a:lstStyle/>
                    <a:p>
                      <a:pPr marL="273050" marR="0" lvl="0" indent="-273050" algn="l" defTabSz="914400" rtl="0" eaLnBrk="1" fontAlgn="auto" latinLnBrk="0" hangingPunct="1">
                        <a:lnSpc>
                          <a:spcPct val="80000"/>
                        </a:lnSpc>
                        <a:spcBef>
                          <a:spcPts val="400"/>
                        </a:spcBef>
                        <a:spcAft>
                          <a:spcPts val="400"/>
                        </a:spcAft>
                        <a:buClrTx/>
                        <a:buSzTx/>
                        <a:buFont typeface="+mj-lt"/>
                        <a:buAutoNum type="arabicPeriod"/>
                        <a:tabLst/>
                        <a:defRPr/>
                      </a:pPr>
                      <a:r>
                        <a:rPr lang="id-ID" sz="1600" b="1" i="1" kern="1200" dirty="0" smtClean="0">
                          <a:solidFill>
                            <a:schemeClr val="bg1"/>
                          </a:solidFill>
                          <a:effectLst/>
                          <a:latin typeface="+mn-lt"/>
                          <a:ea typeface="+mn-ea"/>
                          <a:cs typeface="+mn-cs"/>
                        </a:rPr>
                        <a:t>Menghayati</a:t>
                      </a:r>
                      <a:r>
                        <a:rPr lang="en-US" sz="1600" kern="1200" dirty="0" smtClean="0">
                          <a:solidFill>
                            <a:schemeClr val="bg1"/>
                          </a:solidFill>
                          <a:effectLst/>
                          <a:latin typeface="+mn-lt"/>
                          <a:ea typeface="+mn-ea"/>
                          <a:cs typeface="+mn-cs"/>
                        </a:rPr>
                        <a:t> </a:t>
                      </a:r>
                      <a:r>
                        <a:rPr lang="en-US" sz="1600" kern="1200" dirty="0" err="1" smtClean="0">
                          <a:solidFill>
                            <a:schemeClr val="bg1"/>
                          </a:solidFill>
                          <a:effectLst/>
                          <a:latin typeface="+mn-lt"/>
                          <a:ea typeface="+mn-ea"/>
                          <a:cs typeface="+mn-cs"/>
                        </a:rPr>
                        <a:t>dan</a:t>
                      </a:r>
                      <a:r>
                        <a:rPr lang="en-US" sz="1600" kern="1200" dirty="0" smtClean="0">
                          <a:solidFill>
                            <a:schemeClr val="bg1"/>
                          </a:solidFill>
                          <a:effectLst/>
                          <a:latin typeface="+mn-lt"/>
                          <a:ea typeface="+mn-ea"/>
                          <a:cs typeface="+mn-cs"/>
                        </a:rPr>
                        <a:t> </a:t>
                      </a:r>
                      <a:r>
                        <a:rPr lang="en-US" sz="1600" b="1" i="1" kern="1200" dirty="0" err="1" smtClean="0">
                          <a:solidFill>
                            <a:schemeClr val="bg1"/>
                          </a:solidFill>
                          <a:effectLst/>
                          <a:latin typeface="+mn-lt"/>
                          <a:ea typeface="+mn-ea"/>
                          <a:cs typeface="+mn-cs"/>
                        </a:rPr>
                        <a:t>mengamalkan</a:t>
                      </a:r>
                      <a:r>
                        <a:rPr lang="en-US" sz="1600" b="1" kern="1200" dirty="0" smtClean="0">
                          <a:solidFill>
                            <a:schemeClr val="bg1"/>
                          </a:solidFill>
                          <a:effectLst/>
                          <a:latin typeface="+mn-lt"/>
                          <a:ea typeface="+mn-ea"/>
                          <a:cs typeface="+mn-cs"/>
                        </a:rPr>
                        <a:t> </a:t>
                      </a:r>
                      <a:r>
                        <a:rPr lang="id-ID" sz="1600" kern="1200" dirty="0" smtClean="0">
                          <a:solidFill>
                            <a:schemeClr val="bg1"/>
                          </a:solidFill>
                          <a:effectLst/>
                          <a:latin typeface="+mn-lt"/>
                          <a:ea typeface="+mn-ea"/>
                          <a:cs typeface="+mn-cs"/>
                        </a:rPr>
                        <a:t> ajaran agama yang di</a:t>
                      </a:r>
                      <a:r>
                        <a:rPr lang="en-US" sz="1600" kern="1200" dirty="0" err="1" smtClean="0">
                          <a:solidFill>
                            <a:schemeClr val="bg1"/>
                          </a:solidFill>
                          <a:effectLst/>
                          <a:latin typeface="+mn-lt"/>
                          <a:ea typeface="+mn-ea"/>
                          <a:cs typeface="+mn-cs"/>
                        </a:rPr>
                        <a:t>anutnya</a:t>
                      </a:r>
                      <a:endParaRPr lang="id-ID" sz="1600" kern="1200" dirty="0" smtClean="0">
                        <a:solidFill>
                          <a:schemeClr val="bg1"/>
                        </a:solidFill>
                        <a:effectLst/>
                        <a:latin typeface="+mn-lt"/>
                        <a:ea typeface="+mn-ea"/>
                        <a:cs typeface="+mn-cs"/>
                      </a:endParaRPr>
                    </a:p>
                    <a:p>
                      <a:pPr marL="273050" marR="0" lvl="0" indent="-273050" algn="l" defTabSz="914400" rtl="0" eaLnBrk="1" fontAlgn="auto" latinLnBrk="0" hangingPunct="1">
                        <a:lnSpc>
                          <a:spcPct val="80000"/>
                        </a:lnSpc>
                        <a:spcBef>
                          <a:spcPts val="400"/>
                        </a:spcBef>
                        <a:spcAft>
                          <a:spcPts val="400"/>
                        </a:spcAft>
                        <a:buClrTx/>
                        <a:buSzTx/>
                        <a:buFont typeface="+mj-lt"/>
                        <a:buAutoNum type="arabicPeriod"/>
                        <a:tabLst/>
                        <a:defRPr/>
                      </a:pPr>
                      <a:r>
                        <a:rPr lang="id-ID" sz="1600" kern="1200" dirty="0" smtClean="0">
                          <a:solidFill>
                            <a:schemeClr val="bg1"/>
                          </a:solidFill>
                          <a:effectLst/>
                          <a:latin typeface="+mn-lt"/>
                          <a:ea typeface="+mn-ea"/>
                          <a:cs typeface="+mn-cs"/>
                        </a:rPr>
                        <a:t>Mengembangkan </a:t>
                      </a:r>
                      <a:r>
                        <a:rPr lang="id-ID" sz="1600" b="1" i="1" kern="1200" dirty="0" smtClean="0">
                          <a:solidFill>
                            <a:schemeClr val="bg1"/>
                          </a:solidFill>
                          <a:effectLst/>
                          <a:latin typeface="+mn-lt"/>
                          <a:ea typeface="+mn-ea"/>
                          <a:cs typeface="+mn-cs"/>
                        </a:rPr>
                        <a:t>perilaku</a:t>
                      </a:r>
                      <a:r>
                        <a:rPr lang="id-ID" sz="1600" kern="1200" dirty="0" smtClean="0">
                          <a:solidFill>
                            <a:schemeClr val="bg1"/>
                          </a:solidFill>
                          <a:effectLst/>
                          <a:latin typeface="+mn-lt"/>
                          <a:ea typeface="+mn-ea"/>
                          <a:cs typeface="+mn-cs"/>
                        </a:rPr>
                        <a:t> </a:t>
                      </a:r>
                      <a:r>
                        <a:rPr lang="en-US" sz="1600" kern="1200" dirty="0" smtClean="0">
                          <a:solidFill>
                            <a:schemeClr val="bg1"/>
                          </a:solidFill>
                          <a:effectLst/>
                          <a:latin typeface="+mn-lt"/>
                          <a:ea typeface="+mn-ea"/>
                          <a:cs typeface="+mn-cs"/>
                        </a:rPr>
                        <a:t>(</a:t>
                      </a:r>
                      <a:r>
                        <a:rPr lang="id-ID" sz="1600" b="1" i="1" kern="1200" dirty="0" smtClean="0">
                          <a:solidFill>
                            <a:schemeClr val="bg1"/>
                          </a:solidFill>
                          <a:effectLst/>
                          <a:latin typeface="+mn-lt"/>
                          <a:ea typeface="+mn-ea"/>
                          <a:cs typeface="+mn-cs"/>
                        </a:rPr>
                        <a:t>jujur, </a:t>
                      </a:r>
                      <a:r>
                        <a:rPr lang="en-US" sz="1600" b="1" i="1" kern="1200" dirty="0" err="1" smtClean="0">
                          <a:solidFill>
                            <a:schemeClr val="bg1"/>
                          </a:solidFill>
                          <a:effectLst/>
                          <a:latin typeface="+mn-lt"/>
                          <a:ea typeface="+mn-ea"/>
                          <a:cs typeface="+mn-cs"/>
                        </a:rPr>
                        <a:t>disiplin</a:t>
                      </a:r>
                      <a:r>
                        <a:rPr lang="en-US" sz="1600" b="1" i="1" kern="1200" dirty="0" smtClean="0">
                          <a:solidFill>
                            <a:schemeClr val="bg1"/>
                          </a:solidFill>
                          <a:effectLst/>
                          <a:latin typeface="+mn-lt"/>
                          <a:ea typeface="+mn-ea"/>
                          <a:cs typeface="+mn-cs"/>
                        </a:rPr>
                        <a:t>, </a:t>
                      </a:r>
                      <a:r>
                        <a:rPr lang="en-US" sz="1600" b="1" i="1" kern="1200" dirty="0" err="1" smtClean="0">
                          <a:solidFill>
                            <a:schemeClr val="bg1"/>
                          </a:solidFill>
                          <a:effectLst/>
                          <a:latin typeface="+mn-lt"/>
                          <a:ea typeface="+mn-ea"/>
                          <a:cs typeface="+mn-cs"/>
                        </a:rPr>
                        <a:t>tanggungjawab</a:t>
                      </a:r>
                      <a:r>
                        <a:rPr lang="en-US" sz="1600" b="1" i="1" kern="1200" dirty="0" smtClean="0">
                          <a:solidFill>
                            <a:schemeClr val="bg1"/>
                          </a:solidFill>
                          <a:effectLst/>
                          <a:latin typeface="+mn-lt"/>
                          <a:ea typeface="+mn-ea"/>
                          <a:cs typeface="+mn-cs"/>
                        </a:rPr>
                        <a:t>,</a:t>
                      </a:r>
                      <a:r>
                        <a:rPr lang="id-ID" sz="1600" b="1" i="1" kern="1200" dirty="0" smtClean="0">
                          <a:solidFill>
                            <a:schemeClr val="bg1"/>
                          </a:solidFill>
                          <a:effectLst/>
                          <a:latin typeface="+mn-lt"/>
                          <a:ea typeface="+mn-ea"/>
                          <a:cs typeface="+mn-cs"/>
                        </a:rPr>
                        <a:t> peduli</a:t>
                      </a:r>
                      <a:r>
                        <a:rPr lang="en-US" sz="1600" b="1" i="1" kern="1200" dirty="0" smtClean="0">
                          <a:solidFill>
                            <a:schemeClr val="bg1"/>
                          </a:solidFill>
                          <a:effectLst/>
                          <a:latin typeface="+mn-lt"/>
                          <a:ea typeface="+mn-ea"/>
                          <a:cs typeface="+mn-cs"/>
                        </a:rPr>
                        <a:t>, </a:t>
                      </a:r>
                      <a:r>
                        <a:rPr lang="id-ID" sz="1600" b="1" i="1" kern="1200" dirty="0" smtClean="0">
                          <a:solidFill>
                            <a:schemeClr val="bg1"/>
                          </a:solidFill>
                          <a:effectLst/>
                          <a:latin typeface="+mn-lt"/>
                          <a:ea typeface="+mn-ea"/>
                          <a:cs typeface="+mn-cs"/>
                        </a:rPr>
                        <a:t>santun, </a:t>
                      </a:r>
                      <a:r>
                        <a:rPr lang="en-US" sz="1600" b="1" i="1" kern="1200" dirty="0" err="1" smtClean="0">
                          <a:solidFill>
                            <a:schemeClr val="bg1"/>
                          </a:solidFill>
                          <a:effectLst/>
                          <a:latin typeface="+mn-lt"/>
                          <a:ea typeface="+mn-ea"/>
                          <a:cs typeface="+mn-cs"/>
                        </a:rPr>
                        <a:t>ramah</a:t>
                      </a:r>
                      <a:r>
                        <a:rPr lang="en-US" sz="1600" b="1" i="1" kern="1200" dirty="0" smtClean="0">
                          <a:solidFill>
                            <a:schemeClr val="bg1"/>
                          </a:solidFill>
                          <a:effectLst/>
                          <a:latin typeface="+mn-lt"/>
                          <a:ea typeface="+mn-ea"/>
                          <a:cs typeface="+mn-cs"/>
                        </a:rPr>
                        <a:t> </a:t>
                      </a:r>
                      <a:r>
                        <a:rPr lang="en-US" sz="1600" b="1" i="1" kern="1200" dirty="0" err="1" smtClean="0">
                          <a:solidFill>
                            <a:schemeClr val="bg1"/>
                          </a:solidFill>
                          <a:effectLst/>
                          <a:latin typeface="+mn-lt"/>
                          <a:ea typeface="+mn-ea"/>
                          <a:cs typeface="+mn-cs"/>
                        </a:rPr>
                        <a:t>lingkungan</a:t>
                      </a:r>
                      <a:r>
                        <a:rPr lang="en-US" sz="1600" b="1" i="1" kern="1200" dirty="0" smtClean="0">
                          <a:solidFill>
                            <a:schemeClr val="bg1"/>
                          </a:solidFill>
                          <a:effectLst/>
                          <a:latin typeface="+mn-lt"/>
                          <a:ea typeface="+mn-ea"/>
                          <a:cs typeface="+mn-cs"/>
                        </a:rPr>
                        <a:t>, </a:t>
                      </a:r>
                      <a:r>
                        <a:rPr lang="id-ID" sz="1600" b="1" i="1" kern="1200" dirty="0" smtClean="0">
                          <a:solidFill>
                            <a:schemeClr val="bg1"/>
                          </a:solidFill>
                          <a:effectLst/>
                          <a:latin typeface="+mn-lt"/>
                          <a:ea typeface="+mn-ea"/>
                          <a:cs typeface="+mn-cs"/>
                        </a:rPr>
                        <a:t> gotong royong, kerjasama, cinta damai, responsif dan pro-aktif</a:t>
                      </a:r>
                      <a:r>
                        <a:rPr lang="en-US" sz="1600" kern="1200" dirty="0" smtClean="0">
                          <a:solidFill>
                            <a:schemeClr val="bg1"/>
                          </a:solidFill>
                          <a:effectLst/>
                          <a:latin typeface="+mn-lt"/>
                          <a:ea typeface="+mn-ea"/>
                          <a:cs typeface="+mn-cs"/>
                        </a:rPr>
                        <a:t>) </a:t>
                      </a:r>
                      <a:r>
                        <a:rPr lang="id-ID" sz="1600" kern="1200" dirty="0" smtClean="0">
                          <a:solidFill>
                            <a:schemeClr val="bg1"/>
                          </a:solidFill>
                          <a:effectLst/>
                          <a:latin typeface="+mn-lt"/>
                          <a:ea typeface="+mn-ea"/>
                          <a:cs typeface="+mn-cs"/>
                        </a:rPr>
                        <a:t>dan menunjukan sikap sebagai bagian dari solusi atas berbagai permasalahan bangsa dalam berinteraksi secara efektif dengan lingkungan sosial dan alam serta dalam menempatkan diri sebagai cerminan bangsa dalam pergaulan dunia.</a:t>
                      </a:r>
                      <a:endParaRPr lang="id-ID" sz="1200" b="1" kern="1200" dirty="0" smtClean="0">
                        <a:solidFill>
                          <a:schemeClr val="bg1"/>
                        </a:solidFill>
                        <a:effectLst/>
                        <a:latin typeface="+mn-lt"/>
                        <a:ea typeface="+mn-ea"/>
                        <a:cs typeface="+mn-cs"/>
                      </a:endParaRPr>
                    </a:p>
                    <a:p>
                      <a:pPr marL="273050" marR="0" lvl="0" indent="-273050" algn="l" defTabSz="914400" rtl="0" eaLnBrk="1" fontAlgn="auto" latinLnBrk="0" hangingPunct="1">
                        <a:lnSpc>
                          <a:spcPct val="80000"/>
                        </a:lnSpc>
                        <a:spcBef>
                          <a:spcPts val="400"/>
                        </a:spcBef>
                        <a:spcAft>
                          <a:spcPts val="400"/>
                        </a:spcAft>
                        <a:buClrTx/>
                        <a:buSzTx/>
                        <a:buFont typeface="+mj-lt"/>
                        <a:buAutoNum type="arabicPeriod"/>
                        <a:tabLst/>
                        <a:defRPr/>
                      </a:pPr>
                      <a:r>
                        <a:rPr lang="id-ID" sz="1600" b="1" i="1" kern="1200" dirty="0" smtClean="0">
                          <a:solidFill>
                            <a:schemeClr val="bg1"/>
                          </a:solidFill>
                          <a:effectLst/>
                          <a:latin typeface="+mn-lt"/>
                          <a:ea typeface="+mn-ea"/>
                          <a:cs typeface="+mn-cs"/>
                        </a:rPr>
                        <a:t>Memahami</a:t>
                      </a:r>
                      <a:r>
                        <a:rPr lang="id-ID" sz="1600" kern="1200" dirty="0" smtClean="0">
                          <a:solidFill>
                            <a:schemeClr val="bg1"/>
                          </a:solidFill>
                          <a:effectLst/>
                          <a:latin typeface="+mn-lt"/>
                          <a:ea typeface="+mn-ea"/>
                          <a:cs typeface="+mn-cs"/>
                        </a:rPr>
                        <a:t> dan </a:t>
                      </a:r>
                      <a:r>
                        <a:rPr lang="id-ID" sz="1600" b="1" i="1" kern="1200" dirty="0" smtClean="0">
                          <a:solidFill>
                            <a:schemeClr val="bg1"/>
                          </a:solidFill>
                          <a:effectLst/>
                          <a:latin typeface="+mn-lt"/>
                          <a:ea typeface="+mn-ea"/>
                          <a:cs typeface="+mn-cs"/>
                        </a:rPr>
                        <a:t>menerapkan</a:t>
                      </a:r>
                      <a:r>
                        <a:rPr lang="id-ID" sz="1600" kern="1200" dirty="0" smtClean="0">
                          <a:solidFill>
                            <a:schemeClr val="bg1"/>
                          </a:solidFill>
                          <a:effectLst/>
                          <a:latin typeface="+mn-lt"/>
                          <a:ea typeface="+mn-ea"/>
                          <a:cs typeface="+mn-cs"/>
                        </a:rPr>
                        <a:t> pengetahuan </a:t>
                      </a:r>
                      <a:r>
                        <a:rPr lang="id-ID" sz="1600" b="1" i="1" kern="1200" dirty="0" smtClean="0">
                          <a:solidFill>
                            <a:schemeClr val="bg1"/>
                          </a:solidFill>
                          <a:effectLst/>
                          <a:latin typeface="+mn-lt"/>
                          <a:ea typeface="+mn-ea"/>
                          <a:cs typeface="+mn-cs"/>
                        </a:rPr>
                        <a:t>faktual, konseptual</a:t>
                      </a:r>
                      <a:r>
                        <a:rPr lang="id-ID" sz="1600" b="1" kern="1200" dirty="0" smtClean="0">
                          <a:solidFill>
                            <a:schemeClr val="bg1"/>
                          </a:solidFill>
                          <a:effectLst/>
                          <a:latin typeface="+mn-lt"/>
                          <a:ea typeface="+mn-ea"/>
                          <a:cs typeface="+mn-cs"/>
                        </a:rPr>
                        <a:t>,</a:t>
                      </a:r>
                      <a:r>
                        <a:rPr lang="id-ID" sz="1600" kern="1200" dirty="0" smtClean="0">
                          <a:solidFill>
                            <a:schemeClr val="bg1"/>
                          </a:solidFill>
                          <a:effectLst/>
                          <a:latin typeface="+mn-lt"/>
                          <a:ea typeface="+mn-ea"/>
                          <a:cs typeface="+mn-cs"/>
                        </a:rPr>
                        <a:t> prosedural dalam ilmu pengetahuan, teknologi, seni, budaya, dan humaniora dengan wawasan</a:t>
                      </a:r>
                      <a:r>
                        <a:rPr lang="en-US" sz="1600" kern="1200" dirty="0" smtClean="0">
                          <a:solidFill>
                            <a:schemeClr val="bg1"/>
                          </a:solidFill>
                          <a:effectLst/>
                          <a:latin typeface="+mn-lt"/>
                          <a:ea typeface="+mn-ea"/>
                          <a:cs typeface="+mn-cs"/>
                        </a:rPr>
                        <a:t> </a:t>
                      </a:r>
                      <a:r>
                        <a:rPr lang="en-US" sz="1600" kern="1200" dirty="0" err="1" smtClean="0">
                          <a:solidFill>
                            <a:schemeClr val="bg1"/>
                          </a:solidFill>
                          <a:effectLst/>
                          <a:latin typeface="+mn-lt"/>
                          <a:ea typeface="+mn-ea"/>
                          <a:cs typeface="+mn-cs"/>
                        </a:rPr>
                        <a:t>kemanusiaan</a:t>
                      </a:r>
                      <a:r>
                        <a:rPr lang="en-US" sz="1600" kern="1200" dirty="0" smtClean="0">
                          <a:solidFill>
                            <a:schemeClr val="bg1"/>
                          </a:solidFill>
                          <a:effectLst/>
                          <a:latin typeface="+mn-lt"/>
                          <a:ea typeface="+mn-ea"/>
                          <a:cs typeface="+mn-cs"/>
                        </a:rPr>
                        <a:t>, </a:t>
                      </a:r>
                      <a:r>
                        <a:rPr lang="id-ID" sz="1600" kern="1200" dirty="0" smtClean="0">
                          <a:solidFill>
                            <a:schemeClr val="bg1"/>
                          </a:solidFill>
                          <a:effectLst/>
                          <a:latin typeface="+mn-lt"/>
                          <a:ea typeface="+mn-ea"/>
                          <a:cs typeface="+mn-cs"/>
                        </a:rPr>
                        <a:t> kebangsaan, kenegaraan, dan peradaban terkait </a:t>
                      </a:r>
                      <a:r>
                        <a:rPr lang="en-US" sz="1600" kern="1200" dirty="0" smtClean="0">
                          <a:solidFill>
                            <a:schemeClr val="bg1"/>
                          </a:solidFill>
                          <a:effectLst/>
                          <a:latin typeface="+mn-lt"/>
                          <a:ea typeface="+mn-ea"/>
                          <a:cs typeface="+mn-cs"/>
                        </a:rPr>
                        <a:t>f</a:t>
                      </a:r>
                      <a:r>
                        <a:rPr lang="id-ID" sz="1600" kern="1200" dirty="0" smtClean="0">
                          <a:solidFill>
                            <a:schemeClr val="bg1"/>
                          </a:solidFill>
                          <a:effectLst/>
                          <a:latin typeface="+mn-lt"/>
                          <a:ea typeface="+mn-ea"/>
                          <a:cs typeface="+mn-cs"/>
                        </a:rPr>
                        <a:t>enomena dan kejadian, serta menerapkan </a:t>
                      </a:r>
                      <a:r>
                        <a:rPr lang="en-US" sz="1600" kern="1200" dirty="0" err="1" smtClean="0">
                          <a:solidFill>
                            <a:schemeClr val="bg1"/>
                          </a:solidFill>
                          <a:effectLst/>
                          <a:latin typeface="+mn-lt"/>
                          <a:ea typeface="+mn-ea"/>
                          <a:cs typeface="+mn-cs"/>
                        </a:rPr>
                        <a:t>pengetahuan</a:t>
                      </a:r>
                      <a:r>
                        <a:rPr lang="en-US" sz="1600" kern="1200" dirty="0" smtClean="0">
                          <a:solidFill>
                            <a:schemeClr val="bg1"/>
                          </a:solidFill>
                          <a:effectLst/>
                          <a:latin typeface="+mn-lt"/>
                          <a:ea typeface="+mn-ea"/>
                          <a:cs typeface="+mn-cs"/>
                        </a:rPr>
                        <a:t> </a:t>
                      </a:r>
                      <a:r>
                        <a:rPr lang="id-ID" sz="1600" kern="1200" dirty="0" smtClean="0">
                          <a:solidFill>
                            <a:schemeClr val="bg1"/>
                          </a:solidFill>
                          <a:effectLst/>
                          <a:latin typeface="+mn-lt"/>
                          <a:ea typeface="+mn-ea"/>
                          <a:cs typeface="+mn-cs"/>
                        </a:rPr>
                        <a:t>prosedural pada </a:t>
                      </a:r>
                      <a:r>
                        <a:rPr lang="en-US" sz="1600" kern="1200" dirty="0" err="1" smtClean="0">
                          <a:solidFill>
                            <a:schemeClr val="bg1"/>
                          </a:solidFill>
                          <a:effectLst/>
                          <a:latin typeface="+mn-lt"/>
                          <a:ea typeface="+mn-ea"/>
                          <a:cs typeface="+mn-cs"/>
                        </a:rPr>
                        <a:t>bidang</a:t>
                      </a:r>
                      <a:r>
                        <a:rPr lang="en-US" sz="1600" kern="1200" dirty="0" smtClean="0">
                          <a:solidFill>
                            <a:schemeClr val="bg1"/>
                          </a:solidFill>
                          <a:effectLst/>
                          <a:latin typeface="+mn-lt"/>
                          <a:ea typeface="+mn-ea"/>
                          <a:cs typeface="+mn-cs"/>
                        </a:rPr>
                        <a:t> </a:t>
                      </a:r>
                      <a:r>
                        <a:rPr lang="id-ID" sz="1600" kern="1200" dirty="0" smtClean="0">
                          <a:solidFill>
                            <a:schemeClr val="bg1"/>
                          </a:solidFill>
                          <a:effectLst/>
                          <a:latin typeface="+mn-lt"/>
                          <a:ea typeface="+mn-ea"/>
                          <a:cs typeface="+mn-cs"/>
                        </a:rPr>
                        <a:t>kajian </a:t>
                      </a:r>
                      <a:r>
                        <a:rPr lang="en-US" sz="1600" kern="1200" dirty="0" smtClean="0">
                          <a:solidFill>
                            <a:schemeClr val="bg1"/>
                          </a:solidFill>
                          <a:effectLst/>
                          <a:latin typeface="+mn-lt"/>
                          <a:ea typeface="+mn-ea"/>
                          <a:cs typeface="+mn-cs"/>
                        </a:rPr>
                        <a:t>yang </a:t>
                      </a:r>
                      <a:r>
                        <a:rPr lang="en-US" sz="1600" kern="1200" dirty="0" err="1" smtClean="0">
                          <a:solidFill>
                            <a:schemeClr val="bg1"/>
                          </a:solidFill>
                          <a:effectLst/>
                          <a:latin typeface="+mn-lt"/>
                          <a:ea typeface="+mn-ea"/>
                          <a:cs typeface="+mn-cs"/>
                        </a:rPr>
                        <a:t>spesifik</a:t>
                      </a:r>
                      <a:r>
                        <a:rPr lang="id-ID" sz="1600" kern="1200" dirty="0" smtClean="0">
                          <a:solidFill>
                            <a:schemeClr val="bg1"/>
                          </a:solidFill>
                          <a:effectLst/>
                          <a:latin typeface="+mn-lt"/>
                          <a:ea typeface="+mn-ea"/>
                          <a:cs typeface="+mn-cs"/>
                        </a:rPr>
                        <a:t> sesuai dengan bakat dan minatnya untuk memecahkan masalah.</a:t>
                      </a:r>
                      <a:endParaRPr lang="id-ID" sz="1200" b="1" kern="1200" dirty="0" smtClean="0">
                        <a:solidFill>
                          <a:schemeClr val="bg1"/>
                        </a:solidFill>
                        <a:effectLst/>
                        <a:latin typeface="+mn-lt"/>
                        <a:ea typeface="+mn-ea"/>
                        <a:cs typeface="+mn-cs"/>
                      </a:endParaRPr>
                    </a:p>
                    <a:p>
                      <a:pPr marL="273050" marR="0" lvl="0" indent="-273050" algn="l" defTabSz="914400" rtl="0" eaLnBrk="1" fontAlgn="auto" latinLnBrk="0" hangingPunct="1">
                        <a:lnSpc>
                          <a:spcPct val="80000"/>
                        </a:lnSpc>
                        <a:spcBef>
                          <a:spcPts val="400"/>
                        </a:spcBef>
                        <a:spcAft>
                          <a:spcPts val="400"/>
                        </a:spcAft>
                        <a:buClrTx/>
                        <a:buSzTx/>
                        <a:buFont typeface="+mj-lt"/>
                        <a:buAutoNum type="arabicPeriod"/>
                        <a:tabLst/>
                        <a:defRPr/>
                      </a:pPr>
                      <a:r>
                        <a:rPr lang="id-ID" sz="1600" b="1" i="1" kern="1200" dirty="0" smtClean="0">
                          <a:solidFill>
                            <a:schemeClr val="bg1"/>
                          </a:solidFill>
                          <a:effectLst/>
                          <a:latin typeface="+mn-lt"/>
                          <a:ea typeface="+mn-ea"/>
                          <a:cs typeface="+mn-cs"/>
                        </a:rPr>
                        <a:t>Mengolah,  menalar, dan menyaji</a:t>
                      </a:r>
                      <a:r>
                        <a:rPr lang="id-ID" sz="1600" kern="1200" dirty="0" smtClean="0">
                          <a:solidFill>
                            <a:schemeClr val="bg1"/>
                          </a:solidFill>
                          <a:effectLst/>
                          <a:latin typeface="+mn-lt"/>
                          <a:ea typeface="+mn-ea"/>
                          <a:cs typeface="+mn-cs"/>
                        </a:rPr>
                        <a:t> dalam </a:t>
                      </a:r>
                      <a:r>
                        <a:rPr lang="id-ID" sz="1600" b="1" i="1" kern="1200" dirty="0" smtClean="0">
                          <a:solidFill>
                            <a:schemeClr val="bg1"/>
                          </a:solidFill>
                          <a:effectLst/>
                          <a:latin typeface="+mn-lt"/>
                          <a:ea typeface="+mn-ea"/>
                          <a:cs typeface="+mn-cs"/>
                        </a:rPr>
                        <a:t>ranah konkret</a:t>
                      </a:r>
                      <a:r>
                        <a:rPr lang="id-ID" sz="1600" kern="1200" dirty="0" smtClean="0">
                          <a:solidFill>
                            <a:schemeClr val="bg1"/>
                          </a:solidFill>
                          <a:effectLst/>
                          <a:latin typeface="+mn-lt"/>
                          <a:ea typeface="+mn-ea"/>
                          <a:cs typeface="+mn-cs"/>
                        </a:rPr>
                        <a:t> dan </a:t>
                      </a:r>
                      <a:r>
                        <a:rPr lang="en-US" sz="1600" b="1" i="1" kern="1200" dirty="0" err="1" smtClean="0">
                          <a:solidFill>
                            <a:schemeClr val="bg1"/>
                          </a:solidFill>
                          <a:effectLst/>
                          <a:latin typeface="+mn-lt"/>
                          <a:ea typeface="+mn-ea"/>
                          <a:cs typeface="+mn-cs"/>
                        </a:rPr>
                        <a:t>ranah</a:t>
                      </a:r>
                      <a:r>
                        <a:rPr lang="en-US" sz="1600" b="1" i="1" kern="1200" dirty="0" smtClean="0">
                          <a:solidFill>
                            <a:schemeClr val="bg1"/>
                          </a:solidFill>
                          <a:effectLst/>
                          <a:latin typeface="+mn-lt"/>
                          <a:ea typeface="+mn-ea"/>
                          <a:cs typeface="+mn-cs"/>
                        </a:rPr>
                        <a:t> </a:t>
                      </a:r>
                      <a:r>
                        <a:rPr lang="id-ID" sz="1600" b="1" i="1" kern="1200" dirty="0" smtClean="0">
                          <a:solidFill>
                            <a:schemeClr val="bg1"/>
                          </a:solidFill>
                          <a:effectLst/>
                          <a:latin typeface="+mn-lt"/>
                          <a:ea typeface="+mn-ea"/>
                          <a:cs typeface="+mn-cs"/>
                        </a:rPr>
                        <a:t>abstrak</a:t>
                      </a:r>
                      <a:r>
                        <a:rPr lang="id-ID" sz="1600" kern="1200" dirty="0" smtClean="0">
                          <a:solidFill>
                            <a:schemeClr val="bg1"/>
                          </a:solidFill>
                          <a:effectLst/>
                          <a:latin typeface="+mn-lt"/>
                          <a:ea typeface="+mn-ea"/>
                          <a:cs typeface="+mn-cs"/>
                        </a:rPr>
                        <a:t>  terkait dengan pengembangan dari yang dipelajarinya di sekolah secara mandiri, dan mampu menggunakan metoda sesuai kaidah keilmuan</a:t>
                      </a:r>
                      <a:r>
                        <a:rPr lang="id-ID" sz="1400" kern="1200" dirty="0" smtClean="0">
                          <a:solidFill>
                            <a:schemeClr val="bg1"/>
                          </a:solidFill>
                          <a:effectLst/>
                          <a:latin typeface="+mn-lt"/>
                          <a:ea typeface="+mn-ea"/>
                          <a:cs typeface="+mn-cs"/>
                        </a:rPr>
                        <a:t>.</a:t>
                      </a:r>
                      <a:endParaRPr lang="en-US" sz="1100" b="1" dirty="0">
                        <a:solidFill>
                          <a:schemeClr val="bg1"/>
                        </a:solidFill>
                        <a:effectLst/>
                      </a:endParaRPr>
                    </a:p>
                  </a:txBody>
                  <a:tcPr>
                    <a:solidFill>
                      <a:schemeClr val="accent1">
                        <a:lumMod val="50000"/>
                      </a:schemeClr>
                    </a:solidFill>
                  </a:tcPr>
                </a:tc>
              </a:tr>
              <a:tr h="1133397">
                <a:tc>
                  <a:txBody>
                    <a:bodyPr/>
                    <a:lstStyle/>
                    <a:p>
                      <a:pPr marL="342900" indent="-342900" algn="l">
                        <a:lnSpc>
                          <a:spcPct val="80000"/>
                        </a:lnSpc>
                        <a:spcBef>
                          <a:spcPts val="300"/>
                        </a:spcBef>
                        <a:spcAft>
                          <a:spcPts val="300"/>
                        </a:spcAft>
                        <a:buFont typeface="+mj-lt"/>
                        <a:buAutoNum type="arabicPeriod"/>
                      </a:pPr>
                      <a:r>
                        <a:rPr lang="en-US" sz="1400" b="1" dirty="0" err="1" smtClean="0">
                          <a:solidFill>
                            <a:schemeClr val="tx2">
                              <a:lumMod val="75000"/>
                            </a:schemeClr>
                          </a:solidFill>
                          <a:effectLst/>
                        </a:rPr>
                        <a:t>Beriman</a:t>
                      </a:r>
                      <a:r>
                        <a:rPr lang="en-US" sz="1400" b="1" dirty="0" smtClean="0">
                          <a:solidFill>
                            <a:schemeClr val="tx2">
                              <a:lumMod val="75000"/>
                            </a:schemeClr>
                          </a:solidFill>
                          <a:effectLst/>
                        </a:rPr>
                        <a:t>, </a:t>
                      </a:r>
                      <a:r>
                        <a:rPr lang="en-US" sz="1400" b="1" dirty="0" err="1" smtClean="0">
                          <a:solidFill>
                            <a:schemeClr val="tx2">
                              <a:lumMod val="75000"/>
                            </a:schemeClr>
                          </a:solidFill>
                          <a:effectLst/>
                        </a:rPr>
                        <a:t>berakhlak</a:t>
                      </a:r>
                      <a:r>
                        <a:rPr lang="en-US" sz="1400" b="1" dirty="0" smtClean="0">
                          <a:solidFill>
                            <a:schemeClr val="tx2">
                              <a:lumMod val="75000"/>
                            </a:schemeClr>
                          </a:solidFill>
                          <a:effectLst/>
                        </a:rPr>
                        <a:t> </a:t>
                      </a:r>
                      <a:r>
                        <a:rPr lang="en-US" sz="1400" b="1" dirty="0" err="1" smtClean="0">
                          <a:solidFill>
                            <a:schemeClr val="tx2">
                              <a:lumMod val="75000"/>
                            </a:schemeClr>
                          </a:solidFill>
                          <a:effectLst/>
                        </a:rPr>
                        <a:t>mulia</a:t>
                      </a:r>
                      <a:r>
                        <a:rPr lang="en-US" sz="1400" b="1" baseline="0" dirty="0" smtClean="0">
                          <a:solidFill>
                            <a:schemeClr val="tx2">
                              <a:lumMod val="75000"/>
                            </a:schemeClr>
                          </a:solidFill>
                          <a:effectLst/>
                        </a:rPr>
                        <a:t> (</a:t>
                      </a:r>
                      <a:r>
                        <a:rPr lang="en-US" sz="1400" b="1" dirty="0" err="1" smtClean="0">
                          <a:solidFill>
                            <a:schemeClr val="tx2">
                              <a:lumMod val="75000"/>
                            </a:schemeClr>
                          </a:solidFill>
                          <a:effectLst/>
                        </a:rPr>
                        <a:t>jujur</a:t>
                      </a:r>
                      <a:r>
                        <a:rPr lang="en-US" sz="1400" b="1" dirty="0" smtClean="0">
                          <a:solidFill>
                            <a:schemeClr val="tx2">
                              <a:lumMod val="75000"/>
                            </a:schemeClr>
                          </a:solidFill>
                          <a:effectLst/>
                        </a:rPr>
                        <a:t>, </a:t>
                      </a:r>
                      <a:r>
                        <a:rPr lang="en-US" sz="1400" b="1" dirty="0" err="1" smtClean="0">
                          <a:solidFill>
                            <a:schemeClr val="tx2">
                              <a:lumMod val="75000"/>
                            </a:schemeClr>
                          </a:solidFill>
                          <a:effectLst/>
                        </a:rPr>
                        <a:t>disiplin</a:t>
                      </a:r>
                      <a:r>
                        <a:rPr lang="en-US" sz="1400" b="1" dirty="0" smtClean="0">
                          <a:solidFill>
                            <a:schemeClr val="tx2">
                              <a:lumMod val="75000"/>
                            </a:schemeClr>
                          </a:solidFill>
                          <a:effectLst/>
                        </a:rPr>
                        <a:t>, </a:t>
                      </a:r>
                      <a:r>
                        <a:rPr lang="en-US" sz="1400" b="1" dirty="0" err="1" smtClean="0">
                          <a:solidFill>
                            <a:schemeClr val="tx2">
                              <a:lumMod val="75000"/>
                            </a:schemeClr>
                          </a:solidFill>
                          <a:effectLst/>
                        </a:rPr>
                        <a:t>tanggung</a:t>
                      </a:r>
                      <a:r>
                        <a:rPr lang="en-US" sz="1400" b="1" dirty="0" smtClean="0">
                          <a:solidFill>
                            <a:schemeClr val="tx2">
                              <a:lumMod val="75000"/>
                            </a:schemeClr>
                          </a:solidFill>
                          <a:effectLst/>
                        </a:rPr>
                        <a:t> </a:t>
                      </a:r>
                      <a:r>
                        <a:rPr lang="en-US" sz="1400" b="1" dirty="0" err="1" smtClean="0">
                          <a:solidFill>
                            <a:schemeClr val="tx2">
                              <a:lumMod val="75000"/>
                            </a:schemeClr>
                          </a:solidFill>
                          <a:effectLst/>
                        </a:rPr>
                        <a:t>jawab</a:t>
                      </a:r>
                      <a:r>
                        <a:rPr lang="en-US" sz="1400" b="1" dirty="0" smtClean="0">
                          <a:solidFill>
                            <a:schemeClr val="tx2">
                              <a:lumMod val="75000"/>
                            </a:schemeClr>
                          </a:solidFill>
                          <a:effectLst/>
                        </a:rPr>
                        <a:t>, </a:t>
                      </a:r>
                      <a:r>
                        <a:rPr lang="en-US" sz="1400" b="1" dirty="0" err="1" smtClean="0">
                          <a:solidFill>
                            <a:schemeClr val="tx2">
                              <a:lumMod val="75000"/>
                            </a:schemeClr>
                          </a:solidFill>
                          <a:effectLst/>
                        </a:rPr>
                        <a:t>peduli</a:t>
                      </a:r>
                      <a:r>
                        <a:rPr lang="en-US" sz="1400" b="1" dirty="0" smtClean="0">
                          <a:solidFill>
                            <a:schemeClr val="tx2">
                              <a:lumMod val="75000"/>
                            </a:schemeClr>
                          </a:solidFill>
                          <a:effectLst/>
                        </a:rPr>
                        <a:t>, </a:t>
                      </a:r>
                      <a:r>
                        <a:rPr lang="en-US" sz="1400" b="1" dirty="0" err="1" smtClean="0">
                          <a:solidFill>
                            <a:schemeClr val="tx2">
                              <a:lumMod val="75000"/>
                            </a:schemeClr>
                          </a:solidFill>
                          <a:effectLst/>
                        </a:rPr>
                        <a:t>santun</a:t>
                      </a:r>
                      <a:r>
                        <a:rPr lang="en-US" sz="1400" b="1" dirty="0" smtClean="0">
                          <a:solidFill>
                            <a:schemeClr val="tx2">
                              <a:lumMod val="75000"/>
                            </a:schemeClr>
                          </a:solidFill>
                          <a:effectLst/>
                        </a:rPr>
                        <a:t>),</a:t>
                      </a:r>
                      <a:r>
                        <a:rPr lang="en-US" sz="1400" b="1" baseline="0" dirty="0" smtClean="0">
                          <a:solidFill>
                            <a:schemeClr val="tx2">
                              <a:lumMod val="75000"/>
                            </a:schemeClr>
                          </a:solidFill>
                          <a:effectLst/>
                        </a:rPr>
                        <a:t> </a:t>
                      </a:r>
                      <a:r>
                        <a:rPr lang="en-US" sz="1400" b="1" dirty="0" smtClean="0">
                          <a:solidFill>
                            <a:schemeClr val="tx2">
                              <a:lumMod val="75000"/>
                            </a:schemeClr>
                          </a:solidFill>
                          <a:effectLst/>
                        </a:rPr>
                        <a:t>rasa </a:t>
                      </a:r>
                      <a:r>
                        <a:rPr lang="en-US" sz="1400" b="1" dirty="0" err="1" smtClean="0">
                          <a:solidFill>
                            <a:schemeClr val="tx2">
                              <a:lumMod val="75000"/>
                            </a:schemeClr>
                          </a:solidFill>
                          <a:effectLst/>
                        </a:rPr>
                        <a:t>ingin</a:t>
                      </a:r>
                      <a:r>
                        <a:rPr lang="en-US" sz="1400" b="1" dirty="0" smtClean="0">
                          <a:solidFill>
                            <a:schemeClr val="tx2">
                              <a:lumMod val="75000"/>
                            </a:schemeClr>
                          </a:solidFill>
                          <a:effectLst/>
                        </a:rPr>
                        <a:t> </a:t>
                      </a:r>
                      <a:r>
                        <a:rPr lang="en-US" sz="1400" b="1" dirty="0" err="1" smtClean="0">
                          <a:solidFill>
                            <a:schemeClr val="tx2">
                              <a:lumMod val="75000"/>
                            </a:schemeClr>
                          </a:solidFill>
                          <a:effectLst/>
                        </a:rPr>
                        <a:t>tahu</a:t>
                      </a:r>
                      <a:r>
                        <a:rPr lang="en-US" sz="1400" b="1" dirty="0" smtClean="0">
                          <a:solidFill>
                            <a:schemeClr val="tx2">
                              <a:lumMod val="75000"/>
                            </a:schemeClr>
                          </a:solidFill>
                          <a:effectLst/>
                        </a:rPr>
                        <a:t>, </a:t>
                      </a:r>
                      <a:r>
                        <a:rPr lang="en-US" sz="1400" b="1" dirty="0" err="1" smtClean="0">
                          <a:solidFill>
                            <a:schemeClr val="tx2">
                              <a:lumMod val="75000"/>
                            </a:schemeClr>
                          </a:solidFill>
                          <a:effectLst/>
                        </a:rPr>
                        <a:t>estetika</a:t>
                      </a:r>
                      <a:r>
                        <a:rPr lang="en-US" sz="1400" b="1" dirty="0" smtClean="0">
                          <a:solidFill>
                            <a:schemeClr val="tx2">
                              <a:lumMod val="75000"/>
                            </a:schemeClr>
                          </a:solidFill>
                          <a:effectLst/>
                        </a:rPr>
                        <a:t>, </a:t>
                      </a:r>
                      <a:r>
                        <a:rPr lang="en-US" sz="1400" b="1" dirty="0" err="1" smtClean="0">
                          <a:solidFill>
                            <a:schemeClr val="tx2">
                              <a:lumMod val="75000"/>
                            </a:schemeClr>
                          </a:solidFill>
                          <a:effectLst/>
                        </a:rPr>
                        <a:t>percaya</a:t>
                      </a:r>
                      <a:r>
                        <a:rPr lang="en-US" sz="1400" b="1" dirty="0" smtClean="0">
                          <a:solidFill>
                            <a:schemeClr val="tx2">
                              <a:lumMod val="75000"/>
                            </a:schemeClr>
                          </a:solidFill>
                          <a:effectLst/>
                        </a:rPr>
                        <a:t> </a:t>
                      </a:r>
                      <a:r>
                        <a:rPr lang="en-US" sz="1400" b="1" dirty="0" err="1" smtClean="0">
                          <a:solidFill>
                            <a:schemeClr val="tx2">
                              <a:lumMod val="75000"/>
                            </a:schemeClr>
                          </a:solidFill>
                          <a:effectLst/>
                        </a:rPr>
                        <a:t>diri</a:t>
                      </a:r>
                      <a:r>
                        <a:rPr lang="en-US" sz="1400" b="1" dirty="0" smtClean="0">
                          <a:solidFill>
                            <a:schemeClr val="tx2">
                              <a:lumMod val="75000"/>
                            </a:schemeClr>
                          </a:solidFill>
                          <a:effectLst/>
                        </a:rPr>
                        <a:t>, </a:t>
                      </a:r>
                      <a:r>
                        <a:rPr lang="en-US" sz="1400" b="1" dirty="0" err="1" smtClean="0">
                          <a:solidFill>
                            <a:schemeClr val="tx2">
                              <a:lumMod val="75000"/>
                            </a:schemeClr>
                          </a:solidFill>
                          <a:effectLst/>
                        </a:rPr>
                        <a:t>motivasi</a:t>
                      </a:r>
                      <a:r>
                        <a:rPr lang="en-US" sz="1400" b="1" dirty="0" smtClean="0">
                          <a:solidFill>
                            <a:schemeClr val="tx2">
                              <a:lumMod val="75000"/>
                            </a:schemeClr>
                          </a:solidFill>
                          <a:effectLst/>
                        </a:rPr>
                        <a:t> internal</a:t>
                      </a:r>
                      <a:endParaRPr lang="id-ID" sz="1400" b="1" dirty="0" smtClean="0">
                        <a:solidFill>
                          <a:schemeClr val="tx2">
                            <a:lumMod val="75000"/>
                          </a:schemeClr>
                        </a:solidFill>
                        <a:effectLst/>
                      </a:endParaRPr>
                    </a:p>
                    <a:p>
                      <a:pPr marL="342900" indent="-342900" algn="l">
                        <a:lnSpc>
                          <a:spcPct val="80000"/>
                        </a:lnSpc>
                        <a:spcBef>
                          <a:spcPts val="300"/>
                        </a:spcBef>
                        <a:spcAft>
                          <a:spcPts val="300"/>
                        </a:spcAft>
                        <a:buFont typeface="+mj-lt"/>
                        <a:buAutoNum type="arabicPeriod"/>
                      </a:pPr>
                      <a:r>
                        <a:rPr lang="en-US" sz="1400" b="1" dirty="0" err="1" smtClean="0">
                          <a:solidFill>
                            <a:schemeClr val="tx2">
                              <a:lumMod val="75000"/>
                            </a:schemeClr>
                          </a:solidFill>
                          <a:effectLst/>
                        </a:rPr>
                        <a:t>Toleransi</a:t>
                      </a:r>
                      <a:r>
                        <a:rPr lang="en-US" sz="1400" b="1" dirty="0" smtClean="0">
                          <a:solidFill>
                            <a:schemeClr val="tx2">
                              <a:lumMod val="75000"/>
                            </a:schemeClr>
                          </a:solidFill>
                          <a:effectLst/>
                        </a:rPr>
                        <a:t>, </a:t>
                      </a:r>
                      <a:r>
                        <a:rPr lang="en-US" sz="1400" b="1" dirty="0" err="1" smtClean="0">
                          <a:solidFill>
                            <a:schemeClr val="tx2">
                              <a:lumMod val="75000"/>
                            </a:schemeClr>
                          </a:solidFill>
                          <a:effectLst/>
                        </a:rPr>
                        <a:t>gotong</a:t>
                      </a:r>
                      <a:r>
                        <a:rPr lang="en-US" sz="1400" b="1" dirty="0" smtClean="0">
                          <a:solidFill>
                            <a:schemeClr val="tx2">
                              <a:lumMod val="75000"/>
                            </a:schemeClr>
                          </a:solidFill>
                          <a:effectLst/>
                        </a:rPr>
                        <a:t> </a:t>
                      </a:r>
                      <a:r>
                        <a:rPr lang="en-US" sz="1400" b="1" dirty="0" err="1" smtClean="0">
                          <a:solidFill>
                            <a:schemeClr val="tx2">
                              <a:lumMod val="75000"/>
                            </a:schemeClr>
                          </a:solidFill>
                          <a:effectLst/>
                        </a:rPr>
                        <a:t>royong</a:t>
                      </a:r>
                      <a:r>
                        <a:rPr lang="en-US" sz="1400" b="1" dirty="0" smtClean="0">
                          <a:solidFill>
                            <a:schemeClr val="tx2">
                              <a:lumMod val="75000"/>
                            </a:schemeClr>
                          </a:solidFill>
                          <a:effectLst/>
                        </a:rPr>
                        <a:t>, </a:t>
                      </a:r>
                      <a:r>
                        <a:rPr lang="en-US" sz="1400" b="1" dirty="0" err="1" smtClean="0">
                          <a:solidFill>
                            <a:schemeClr val="tx2">
                              <a:lumMod val="75000"/>
                            </a:schemeClr>
                          </a:solidFill>
                          <a:effectLst/>
                        </a:rPr>
                        <a:t>kerjasama</a:t>
                      </a:r>
                      <a:r>
                        <a:rPr lang="en-US" sz="1400" b="1" dirty="0" smtClean="0">
                          <a:solidFill>
                            <a:schemeClr val="tx2">
                              <a:lumMod val="75000"/>
                            </a:schemeClr>
                          </a:solidFill>
                          <a:effectLst/>
                        </a:rPr>
                        <a:t>, </a:t>
                      </a:r>
                      <a:r>
                        <a:rPr lang="en-US" sz="1400" b="1" dirty="0" err="1" smtClean="0">
                          <a:solidFill>
                            <a:schemeClr val="tx2">
                              <a:lumMod val="75000"/>
                            </a:schemeClr>
                          </a:solidFill>
                          <a:effectLst/>
                        </a:rPr>
                        <a:t>dan</a:t>
                      </a:r>
                      <a:r>
                        <a:rPr lang="en-US" sz="1400" b="1" dirty="0" smtClean="0">
                          <a:solidFill>
                            <a:schemeClr val="tx2">
                              <a:lumMod val="75000"/>
                            </a:schemeClr>
                          </a:solidFill>
                          <a:effectLst/>
                        </a:rPr>
                        <a:t> </a:t>
                      </a:r>
                      <a:r>
                        <a:rPr lang="en-US" sz="1400" b="1" dirty="0" err="1" smtClean="0">
                          <a:solidFill>
                            <a:schemeClr val="tx2">
                              <a:lumMod val="75000"/>
                            </a:schemeClr>
                          </a:solidFill>
                          <a:effectLst/>
                        </a:rPr>
                        <a:t>musyawarah</a:t>
                      </a:r>
                      <a:endParaRPr lang="id-ID" sz="1400" b="1" dirty="0" smtClean="0">
                        <a:solidFill>
                          <a:schemeClr val="tx2">
                            <a:lumMod val="75000"/>
                          </a:schemeClr>
                        </a:solidFill>
                        <a:effectLst/>
                      </a:endParaRPr>
                    </a:p>
                    <a:p>
                      <a:pPr marL="342900" indent="-342900" algn="l">
                        <a:lnSpc>
                          <a:spcPct val="80000"/>
                        </a:lnSpc>
                        <a:spcBef>
                          <a:spcPts val="300"/>
                        </a:spcBef>
                        <a:spcAft>
                          <a:spcPts val="300"/>
                        </a:spcAft>
                        <a:buFont typeface="+mj-lt"/>
                        <a:buAutoNum type="arabicPeriod"/>
                      </a:pPr>
                      <a:r>
                        <a:rPr lang="en-US" sz="1400" b="1" dirty="0" err="1" smtClean="0">
                          <a:solidFill>
                            <a:schemeClr val="tx2">
                              <a:lumMod val="75000"/>
                            </a:schemeClr>
                          </a:solidFill>
                          <a:effectLst/>
                        </a:rPr>
                        <a:t>Pola</a:t>
                      </a:r>
                      <a:r>
                        <a:rPr lang="en-US" sz="1400" b="1" dirty="0" smtClean="0">
                          <a:solidFill>
                            <a:schemeClr val="tx2">
                              <a:lumMod val="75000"/>
                            </a:schemeClr>
                          </a:solidFill>
                          <a:effectLst/>
                        </a:rPr>
                        <a:t> </a:t>
                      </a:r>
                      <a:r>
                        <a:rPr lang="en-US" sz="1400" b="1" dirty="0" err="1" smtClean="0">
                          <a:solidFill>
                            <a:schemeClr val="tx2">
                              <a:lumMod val="75000"/>
                            </a:schemeClr>
                          </a:solidFill>
                          <a:effectLst/>
                        </a:rPr>
                        <a:t>hidup</a:t>
                      </a:r>
                      <a:r>
                        <a:rPr lang="en-US" sz="1400" b="1" dirty="0" smtClean="0">
                          <a:solidFill>
                            <a:schemeClr val="tx2">
                              <a:lumMod val="75000"/>
                            </a:schemeClr>
                          </a:solidFill>
                          <a:effectLst/>
                        </a:rPr>
                        <a:t> </a:t>
                      </a:r>
                      <a:r>
                        <a:rPr lang="en-US" sz="1400" b="1" dirty="0" err="1" smtClean="0">
                          <a:solidFill>
                            <a:schemeClr val="tx2">
                              <a:lumMod val="75000"/>
                            </a:schemeClr>
                          </a:solidFill>
                          <a:effectLst/>
                        </a:rPr>
                        <a:t>sehat</a:t>
                      </a:r>
                      <a:r>
                        <a:rPr lang="en-US" sz="1400" b="1" dirty="0" smtClean="0">
                          <a:solidFill>
                            <a:schemeClr val="tx2">
                              <a:lumMod val="75000"/>
                            </a:schemeClr>
                          </a:solidFill>
                          <a:effectLst/>
                        </a:rPr>
                        <a:t>, </a:t>
                      </a:r>
                      <a:r>
                        <a:rPr lang="en-US" sz="1400" b="1" dirty="0" err="1" smtClean="0">
                          <a:solidFill>
                            <a:schemeClr val="tx2">
                              <a:lumMod val="75000"/>
                            </a:schemeClr>
                          </a:solidFill>
                          <a:effectLst/>
                        </a:rPr>
                        <a:t>ramah</a:t>
                      </a:r>
                      <a:r>
                        <a:rPr lang="en-US" sz="1400" b="1" dirty="0" smtClean="0">
                          <a:solidFill>
                            <a:schemeClr val="tx2">
                              <a:lumMod val="75000"/>
                            </a:schemeClr>
                          </a:solidFill>
                          <a:effectLst/>
                        </a:rPr>
                        <a:t> </a:t>
                      </a:r>
                      <a:r>
                        <a:rPr lang="en-US" sz="1400" b="1" dirty="0" err="1" smtClean="0">
                          <a:solidFill>
                            <a:schemeClr val="tx2">
                              <a:lumMod val="75000"/>
                            </a:schemeClr>
                          </a:solidFill>
                          <a:effectLst/>
                        </a:rPr>
                        <a:t>lingkungan</a:t>
                      </a:r>
                      <a:r>
                        <a:rPr lang="en-US" sz="1400" b="1" dirty="0" smtClean="0">
                          <a:solidFill>
                            <a:schemeClr val="tx2">
                              <a:lumMod val="75000"/>
                            </a:schemeClr>
                          </a:solidFill>
                          <a:effectLst/>
                        </a:rPr>
                        <a:t>, </a:t>
                      </a:r>
                      <a:r>
                        <a:rPr lang="en-US" sz="1400" b="1" dirty="0" err="1" smtClean="0">
                          <a:solidFill>
                            <a:schemeClr val="tx2">
                              <a:lumMod val="75000"/>
                            </a:schemeClr>
                          </a:solidFill>
                          <a:effectLst/>
                        </a:rPr>
                        <a:t>patriotik</a:t>
                      </a:r>
                      <a:r>
                        <a:rPr lang="en-US" sz="1400" b="1" dirty="0" smtClean="0">
                          <a:solidFill>
                            <a:schemeClr val="tx2">
                              <a:lumMod val="75000"/>
                            </a:schemeClr>
                          </a:solidFill>
                          <a:effectLst/>
                        </a:rPr>
                        <a:t>,</a:t>
                      </a:r>
                      <a:r>
                        <a:rPr lang="en-US" sz="1400" b="1" baseline="0" dirty="0" smtClean="0">
                          <a:solidFill>
                            <a:schemeClr val="tx2">
                              <a:lumMod val="75000"/>
                            </a:schemeClr>
                          </a:solidFill>
                          <a:effectLst/>
                        </a:rPr>
                        <a:t> </a:t>
                      </a:r>
                      <a:r>
                        <a:rPr lang="en-US" sz="1400" b="1" dirty="0" err="1" smtClean="0">
                          <a:solidFill>
                            <a:schemeClr val="tx2">
                              <a:lumMod val="75000"/>
                            </a:schemeClr>
                          </a:solidFill>
                          <a:effectLst/>
                        </a:rPr>
                        <a:t>dan</a:t>
                      </a:r>
                      <a:r>
                        <a:rPr lang="en-US" sz="1400" b="1" dirty="0" smtClean="0">
                          <a:solidFill>
                            <a:schemeClr val="tx2">
                              <a:lumMod val="75000"/>
                            </a:schemeClr>
                          </a:solidFill>
                          <a:effectLst/>
                        </a:rPr>
                        <a:t> </a:t>
                      </a:r>
                      <a:r>
                        <a:rPr lang="en-US" sz="1400" b="1" dirty="0" err="1" smtClean="0">
                          <a:solidFill>
                            <a:schemeClr val="tx2">
                              <a:lumMod val="75000"/>
                            </a:schemeClr>
                          </a:solidFill>
                          <a:effectLst/>
                        </a:rPr>
                        <a:t>cinta</a:t>
                      </a:r>
                      <a:r>
                        <a:rPr lang="en-US" sz="1400" b="1" dirty="0" smtClean="0">
                          <a:solidFill>
                            <a:schemeClr val="tx2">
                              <a:lumMod val="75000"/>
                            </a:schemeClr>
                          </a:solidFill>
                          <a:effectLst/>
                        </a:rPr>
                        <a:t> </a:t>
                      </a:r>
                      <a:r>
                        <a:rPr lang="en-US" sz="1400" b="1" dirty="0" err="1" smtClean="0">
                          <a:solidFill>
                            <a:schemeClr val="tx2">
                              <a:lumMod val="75000"/>
                            </a:schemeClr>
                          </a:solidFill>
                          <a:effectLst/>
                        </a:rPr>
                        <a:t>perdamaian</a:t>
                      </a:r>
                      <a:endParaRPr lang="en-US" sz="1400" b="1" dirty="0">
                        <a:solidFill>
                          <a:schemeClr val="tx2">
                            <a:lumMod val="75000"/>
                          </a:schemeClr>
                        </a:solidFill>
                        <a:effectLst/>
                      </a:endParaRPr>
                    </a:p>
                  </a:txBody>
                  <a:tcPr>
                    <a:solidFill>
                      <a:schemeClr val="bg1"/>
                    </a:solidFill>
                  </a:tcPr>
                </a:tc>
                <a:tc vMerge="1">
                  <a:txBody>
                    <a:bodyPr/>
                    <a:lstStyle/>
                    <a:p>
                      <a:pPr algn="ctr"/>
                      <a:endParaRPr lang="en-US" sz="1200" b="1" dirty="0" smtClean="0">
                        <a:solidFill>
                          <a:srgbClr val="000090"/>
                        </a:solidFill>
                        <a:effectLst/>
                      </a:endParaRPr>
                    </a:p>
                  </a:txBody>
                  <a:tcPr marL="99060" marR="99060">
                    <a:solidFill>
                      <a:schemeClr val="bg1"/>
                    </a:solidFill>
                  </a:tcPr>
                </a:tc>
                <a:tc vMerge="1">
                  <a:txBody>
                    <a:bodyPr/>
                    <a:lstStyle/>
                    <a:p>
                      <a:pPr algn="l"/>
                      <a:endParaRPr lang="en-US" sz="1100" b="1" dirty="0" smtClean="0">
                        <a:solidFill>
                          <a:srgbClr val="000090"/>
                        </a:solidFill>
                        <a:effectLst/>
                      </a:endParaRPr>
                    </a:p>
                  </a:txBody>
                  <a:tcPr marL="99060" marR="99060">
                    <a:solidFill>
                      <a:schemeClr val="bg1"/>
                    </a:solidFill>
                  </a:tcPr>
                </a:tc>
              </a:tr>
              <a:tr h="525233">
                <a:tc>
                  <a:txBody>
                    <a:bodyPr/>
                    <a:lstStyle/>
                    <a:p>
                      <a:pPr algn="l"/>
                      <a:r>
                        <a:rPr lang="id-ID" sz="1800" b="1" dirty="0" smtClean="0">
                          <a:solidFill>
                            <a:schemeClr val="bg1"/>
                          </a:solidFill>
                          <a:effectLst/>
                        </a:rPr>
                        <a:t>KETERAMPILAN:</a:t>
                      </a:r>
                      <a:r>
                        <a:rPr lang="id-ID" sz="1800" b="1" baseline="0" dirty="0" smtClean="0">
                          <a:solidFill>
                            <a:schemeClr val="bg1"/>
                          </a:solidFill>
                          <a:effectLst/>
                        </a:rPr>
                        <a:t> </a:t>
                      </a:r>
                      <a:r>
                        <a:rPr lang="en-US" sz="1800" b="1" dirty="0" smtClean="0">
                          <a:solidFill>
                            <a:schemeClr val="bg1"/>
                          </a:solidFill>
                          <a:effectLst/>
                        </a:rPr>
                        <a:t>M</a:t>
                      </a:r>
                      <a:r>
                        <a:rPr lang="id-ID" sz="1800" b="1" dirty="0" smtClean="0">
                          <a:solidFill>
                            <a:schemeClr val="bg1"/>
                          </a:solidFill>
                          <a:effectLst/>
                        </a:rPr>
                        <a:t>engamati + Menanya + Mencoba + Mengolah + Menyaji + Menalar + Mencipta</a:t>
                      </a:r>
                      <a:endParaRPr lang="en-US" sz="1800" b="1" dirty="0">
                        <a:solidFill>
                          <a:schemeClr val="bg1"/>
                        </a:solidFill>
                        <a:effectLst/>
                      </a:endParaRPr>
                    </a:p>
                  </a:txBody>
                  <a:tcPr>
                    <a:solidFill>
                      <a:schemeClr val="accent5">
                        <a:lumMod val="50000"/>
                      </a:schemeClr>
                    </a:solidFill>
                  </a:tcPr>
                </a:tc>
                <a:tc vMerge="1">
                  <a:txBody>
                    <a:bodyPr/>
                    <a:lstStyle/>
                    <a:p>
                      <a:pPr algn="ctr"/>
                      <a:endParaRPr lang="en-US" sz="1400" b="0" dirty="0">
                        <a:solidFill>
                          <a:srgbClr val="FF0000"/>
                        </a:solidFill>
                        <a:effectLst/>
                      </a:endParaRPr>
                    </a:p>
                  </a:txBody>
                  <a:tcPr marL="99060" marR="99060">
                    <a:solidFill>
                      <a:schemeClr val="accent6">
                        <a:lumMod val="20000"/>
                        <a:lumOff val="80000"/>
                      </a:schemeClr>
                    </a:solidFill>
                  </a:tcPr>
                </a:tc>
                <a:tc vMerge="1">
                  <a:txBody>
                    <a:bodyPr/>
                    <a:lstStyle/>
                    <a:p>
                      <a:endParaRPr lang="id-ID" dirty="0"/>
                    </a:p>
                  </a:txBody>
                  <a:tcPr marL="99060" marR="99060">
                    <a:solidFill>
                      <a:schemeClr val="accent6">
                        <a:lumMod val="20000"/>
                        <a:lumOff val="80000"/>
                      </a:schemeClr>
                    </a:solidFill>
                  </a:tcPr>
                </a:tc>
              </a:tr>
              <a:tr h="801671">
                <a:tc>
                  <a:txBody>
                    <a:bodyPr/>
                    <a:lstStyle/>
                    <a:p>
                      <a:pPr marL="342900" indent="-342900" algn="l">
                        <a:lnSpc>
                          <a:spcPct val="80000"/>
                        </a:lnSpc>
                        <a:spcBef>
                          <a:spcPts val="300"/>
                        </a:spcBef>
                        <a:spcAft>
                          <a:spcPts val="300"/>
                        </a:spcAft>
                        <a:buFont typeface="+mj-lt"/>
                        <a:buAutoNum type="arabicPeriod"/>
                      </a:pPr>
                      <a:r>
                        <a:rPr lang="id-ID" sz="1400" b="1" dirty="0" smtClean="0">
                          <a:solidFill>
                            <a:schemeClr val="tx2">
                              <a:lumMod val="75000"/>
                            </a:schemeClr>
                          </a:solidFill>
                          <a:effectLst/>
                        </a:rPr>
                        <a:t>Membaca,</a:t>
                      </a:r>
                      <a:r>
                        <a:rPr lang="id-ID" sz="1400" b="1" baseline="0" dirty="0" smtClean="0">
                          <a:solidFill>
                            <a:schemeClr val="tx2">
                              <a:lumMod val="75000"/>
                            </a:schemeClr>
                          </a:solidFill>
                          <a:effectLst/>
                        </a:rPr>
                        <a:t> menulis, menghitung, menggambar, mengarang</a:t>
                      </a:r>
                      <a:endParaRPr lang="en-US" sz="1400" b="1" dirty="0" smtClean="0">
                        <a:solidFill>
                          <a:schemeClr val="tx2">
                            <a:lumMod val="75000"/>
                          </a:schemeClr>
                        </a:solidFill>
                        <a:effectLst/>
                      </a:endParaRPr>
                    </a:p>
                    <a:p>
                      <a:pPr marL="342900" indent="-342900" algn="l">
                        <a:lnSpc>
                          <a:spcPct val="80000"/>
                        </a:lnSpc>
                        <a:spcBef>
                          <a:spcPts val="300"/>
                        </a:spcBef>
                        <a:spcAft>
                          <a:spcPts val="300"/>
                        </a:spcAft>
                        <a:buFont typeface="+mj-lt"/>
                        <a:buAutoNum type="arabicPeriod"/>
                      </a:pPr>
                      <a:r>
                        <a:rPr lang="id-ID" sz="1400" b="1" dirty="0" smtClean="0">
                          <a:solidFill>
                            <a:schemeClr val="tx2">
                              <a:lumMod val="75000"/>
                            </a:schemeClr>
                          </a:solidFill>
                          <a:effectLst/>
                        </a:rPr>
                        <a:t>Menggunakan,</a:t>
                      </a:r>
                      <a:r>
                        <a:rPr lang="id-ID" sz="1400" b="1" baseline="0" dirty="0" smtClean="0">
                          <a:solidFill>
                            <a:schemeClr val="tx2">
                              <a:lumMod val="75000"/>
                            </a:schemeClr>
                          </a:solidFill>
                          <a:effectLst/>
                        </a:rPr>
                        <a:t> </a:t>
                      </a:r>
                      <a:r>
                        <a:rPr lang="en-US" sz="1400" b="1" baseline="0" dirty="0" err="1" smtClean="0">
                          <a:solidFill>
                            <a:schemeClr val="tx2">
                              <a:lumMod val="75000"/>
                            </a:schemeClr>
                          </a:solidFill>
                          <a:effectLst/>
                        </a:rPr>
                        <a:t>mengurai</a:t>
                      </a:r>
                      <a:r>
                        <a:rPr lang="en-US" sz="1400" b="1" baseline="0" dirty="0" smtClean="0">
                          <a:solidFill>
                            <a:schemeClr val="tx2">
                              <a:lumMod val="75000"/>
                            </a:schemeClr>
                          </a:solidFill>
                          <a:effectLst/>
                        </a:rPr>
                        <a:t>, </a:t>
                      </a:r>
                      <a:r>
                        <a:rPr lang="en-US" sz="1400" b="1" baseline="0" dirty="0" err="1" smtClean="0">
                          <a:solidFill>
                            <a:schemeClr val="tx2">
                              <a:lumMod val="75000"/>
                            </a:schemeClr>
                          </a:solidFill>
                          <a:effectLst/>
                        </a:rPr>
                        <a:t>merangkai</a:t>
                      </a:r>
                      <a:r>
                        <a:rPr lang="en-US" sz="1400" b="1" baseline="0" dirty="0" smtClean="0">
                          <a:solidFill>
                            <a:schemeClr val="tx2">
                              <a:lumMod val="75000"/>
                            </a:schemeClr>
                          </a:solidFill>
                          <a:effectLst/>
                        </a:rPr>
                        <a:t>, </a:t>
                      </a:r>
                      <a:r>
                        <a:rPr lang="id-ID" sz="1400" b="1" baseline="0" dirty="0" smtClean="0">
                          <a:solidFill>
                            <a:schemeClr val="tx2">
                              <a:lumMod val="75000"/>
                            </a:schemeClr>
                          </a:solidFill>
                          <a:effectLst/>
                        </a:rPr>
                        <a:t>memodifikasi, membuat, mencipta</a:t>
                      </a:r>
                      <a:endParaRPr lang="en-US" sz="1400" b="1" dirty="0" smtClean="0">
                        <a:solidFill>
                          <a:schemeClr val="tx2">
                            <a:lumMod val="75000"/>
                          </a:schemeClr>
                        </a:solidFill>
                        <a:effectLst/>
                      </a:endParaRPr>
                    </a:p>
                  </a:txBody>
                  <a:tcPr>
                    <a:solidFill>
                      <a:schemeClr val="bg1"/>
                    </a:solidFill>
                  </a:tcPr>
                </a:tc>
                <a:tc vMerge="1">
                  <a:txBody>
                    <a:bodyPr/>
                    <a:lstStyle/>
                    <a:p>
                      <a:pPr algn="ctr"/>
                      <a:endParaRPr lang="en-US" sz="1200" b="1" dirty="0" smtClean="0">
                        <a:solidFill>
                          <a:srgbClr val="008000"/>
                        </a:solidFill>
                        <a:effectLst/>
                      </a:endParaRPr>
                    </a:p>
                  </a:txBody>
                  <a:tcPr marL="99060" marR="99060">
                    <a:solidFill>
                      <a:schemeClr val="bg1"/>
                    </a:solidFill>
                  </a:tcPr>
                </a:tc>
                <a:tc vMerge="1">
                  <a:txBody>
                    <a:bodyPr/>
                    <a:lstStyle/>
                    <a:p>
                      <a:endParaRPr lang="id-ID" dirty="0"/>
                    </a:p>
                  </a:txBody>
                  <a:tcPr marL="99060" marR="99060">
                    <a:solidFill>
                      <a:schemeClr val="bg1"/>
                    </a:solidFill>
                  </a:tcPr>
                </a:tc>
              </a:tr>
              <a:tr h="525233">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d-ID" sz="1800" b="1" dirty="0" smtClean="0">
                          <a:solidFill>
                            <a:schemeClr val="bg1"/>
                          </a:solidFill>
                          <a:effectLst/>
                        </a:rPr>
                        <a:t>PENGETAHUAN: </a:t>
                      </a:r>
                      <a:r>
                        <a:rPr lang="en-US" sz="1800" b="1" dirty="0" err="1" smtClean="0">
                          <a:solidFill>
                            <a:schemeClr val="bg1"/>
                          </a:solidFill>
                          <a:effectLst/>
                        </a:rPr>
                        <a:t>Mengetahui</a:t>
                      </a:r>
                      <a:r>
                        <a:rPr lang="en-US" sz="1800" b="1" dirty="0" smtClean="0">
                          <a:solidFill>
                            <a:schemeClr val="bg1"/>
                          </a:solidFill>
                          <a:effectLst/>
                        </a:rPr>
                        <a:t> + </a:t>
                      </a:r>
                      <a:r>
                        <a:rPr lang="en-US" sz="1800" b="1" dirty="0" err="1" smtClean="0">
                          <a:solidFill>
                            <a:schemeClr val="bg1"/>
                          </a:solidFill>
                          <a:effectLst/>
                        </a:rPr>
                        <a:t>Memahami</a:t>
                      </a:r>
                      <a:r>
                        <a:rPr lang="en-US" sz="1800" b="1" dirty="0" smtClean="0">
                          <a:solidFill>
                            <a:schemeClr val="bg1"/>
                          </a:solidFill>
                          <a:effectLst/>
                        </a:rPr>
                        <a:t> + </a:t>
                      </a:r>
                      <a:r>
                        <a:rPr lang="en-US" sz="1800" b="1" dirty="0" err="1" smtClean="0">
                          <a:solidFill>
                            <a:schemeClr val="bg1"/>
                          </a:solidFill>
                          <a:effectLst/>
                        </a:rPr>
                        <a:t>Menerapkan</a:t>
                      </a:r>
                      <a:r>
                        <a:rPr lang="en-US" sz="1800" b="1" dirty="0" smtClean="0">
                          <a:solidFill>
                            <a:schemeClr val="bg1"/>
                          </a:solidFill>
                          <a:effectLst/>
                        </a:rPr>
                        <a:t> + </a:t>
                      </a:r>
                      <a:r>
                        <a:rPr lang="en-US" sz="1800" b="1" dirty="0" err="1" smtClean="0">
                          <a:solidFill>
                            <a:schemeClr val="bg1"/>
                          </a:solidFill>
                          <a:effectLst/>
                        </a:rPr>
                        <a:t>Menganalisa</a:t>
                      </a:r>
                      <a:r>
                        <a:rPr lang="en-US" sz="1800" b="1" dirty="0" smtClean="0">
                          <a:solidFill>
                            <a:schemeClr val="bg1"/>
                          </a:solidFill>
                          <a:effectLst/>
                        </a:rPr>
                        <a:t> + </a:t>
                      </a:r>
                      <a:r>
                        <a:rPr lang="en-US" sz="1800" b="1" dirty="0" err="1" smtClean="0">
                          <a:solidFill>
                            <a:schemeClr val="bg1"/>
                          </a:solidFill>
                          <a:effectLst/>
                        </a:rPr>
                        <a:t>Mengevaluasi</a:t>
                      </a:r>
                      <a:endParaRPr lang="en-US" sz="1800" b="1" dirty="0" smtClean="0">
                        <a:solidFill>
                          <a:schemeClr val="bg1"/>
                        </a:solidFill>
                        <a:effectLst/>
                      </a:endParaRPr>
                    </a:p>
                  </a:txBody>
                  <a:tcPr>
                    <a:solidFill>
                      <a:schemeClr val="accent5">
                        <a:lumMod val="50000"/>
                      </a:schemeClr>
                    </a:soli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400" b="1" dirty="0" smtClean="0">
                        <a:solidFill>
                          <a:schemeClr val="tx1"/>
                        </a:solidFill>
                        <a:effectLst/>
                      </a:endParaRPr>
                    </a:p>
                  </a:txBody>
                  <a:tcPr marL="99060" marR="99060">
                    <a:solidFill>
                      <a:schemeClr val="accent6">
                        <a:lumMod val="20000"/>
                        <a:lumOff val="80000"/>
                      </a:schemeClr>
                    </a:solidFill>
                  </a:tcPr>
                </a:tc>
                <a:tc vMerge="1">
                  <a:txBody>
                    <a:bodyPr/>
                    <a:lstStyle/>
                    <a:p>
                      <a:endParaRPr lang="id-ID" dirty="0"/>
                    </a:p>
                  </a:txBody>
                  <a:tcPr marL="99060" marR="99060">
                    <a:solidFill>
                      <a:schemeClr val="accent6">
                        <a:lumMod val="20000"/>
                        <a:lumOff val="80000"/>
                      </a:schemeClr>
                    </a:solidFill>
                  </a:tcPr>
                </a:tc>
              </a:tr>
              <a:tr h="768864">
                <a:tc>
                  <a:txBody>
                    <a:bodyPr/>
                    <a:lstStyle/>
                    <a:p>
                      <a:pPr marL="342900" indent="-342900" algn="l">
                        <a:lnSpc>
                          <a:spcPct val="80000"/>
                        </a:lnSpc>
                        <a:spcBef>
                          <a:spcPts val="300"/>
                        </a:spcBef>
                        <a:spcAft>
                          <a:spcPts val="300"/>
                        </a:spcAft>
                        <a:buFont typeface="+mj-lt"/>
                        <a:buAutoNum type="arabicPeriod"/>
                      </a:pPr>
                      <a:r>
                        <a:rPr lang="id-ID" sz="1400" b="1" dirty="0" smtClean="0">
                          <a:solidFill>
                            <a:schemeClr val="tx2">
                              <a:lumMod val="75000"/>
                            </a:schemeClr>
                          </a:solidFill>
                          <a:effectLst/>
                        </a:rPr>
                        <a:t>I</a:t>
                      </a:r>
                      <a:r>
                        <a:rPr lang="cs-CZ" sz="1400" b="1" dirty="0" smtClean="0">
                          <a:solidFill>
                            <a:schemeClr val="tx2">
                              <a:lumMod val="75000"/>
                            </a:schemeClr>
                          </a:solidFill>
                          <a:effectLst/>
                        </a:rPr>
                        <a:t>lmu pengetahuan, teknologi, seni, dan budaya</a:t>
                      </a:r>
                    </a:p>
                    <a:p>
                      <a:pPr marL="342900" indent="-342900" algn="l">
                        <a:lnSpc>
                          <a:spcPct val="80000"/>
                        </a:lnSpc>
                        <a:spcBef>
                          <a:spcPts val="300"/>
                        </a:spcBef>
                        <a:spcAft>
                          <a:spcPts val="300"/>
                        </a:spcAft>
                        <a:buFont typeface="+mj-lt"/>
                        <a:buAutoNum type="arabicPeriod"/>
                      </a:pPr>
                      <a:r>
                        <a:rPr lang="en-US" sz="1600" b="1" dirty="0" err="1" smtClean="0">
                          <a:solidFill>
                            <a:schemeClr val="tx2">
                              <a:lumMod val="75000"/>
                            </a:schemeClr>
                          </a:solidFill>
                          <a:effectLst/>
                        </a:rPr>
                        <a:t>Manusia</a:t>
                      </a:r>
                      <a:r>
                        <a:rPr lang="en-US" sz="1600" b="1" dirty="0" smtClean="0">
                          <a:solidFill>
                            <a:schemeClr val="tx2">
                              <a:lumMod val="75000"/>
                            </a:schemeClr>
                          </a:solidFill>
                          <a:effectLst/>
                        </a:rPr>
                        <a:t>, </a:t>
                      </a:r>
                      <a:r>
                        <a:rPr lang="en-US" sz="1600" b="1" dirty="0" err="1" smtClean="0">
                          <a:solidFill>
                            <a:schemeClr val="tx2">
                              <a:lumMod val="75000"/>
                            </a:schemeClr>
                          </a:solidFill>
                          <a:effectLst/>
                        </a:rPr>
                        <a:t>bangsa</a:t>
                      </a:r>
                      <a:r>
                        <a:rPr lang="en-US" sz="1600" b="1" dirty="0" smtClean="0">
                          <a:solidFill>
                            <a:schemeClr val="tx2">
                              <a:lumMod val="75000"/>
                            </a:schemeClr>
                          </a:solidFill>
                          <a:effectLst/>
                        </a:rPr>
                        <a:t>, </a:t>
                      </a:r>
                      <a:r>
                        <a:rPr lang="en-US" sz="1600" b="1" dirty="0" err="1" smtClean="0">
                          <a:solidFill>
                            <a:schemeClr val="tx2">
                              <a:lumMod val="75000"/>
                            </a:schemeClr>
                          </a:solidFill>
                          <a:effectLst/>
                        </a:rPr>
                        <a:t>negara</a:t>
                      </a:r>
                      <a:r>
                        <a:rPr lang="en-US" sz="1600" b="1" dirty="0" smtClean="0">
                          <a:solidFill>
                            <a:schemeClr val="tx2">
                              <a:lumMod val="75000"/>
                            </a:schemeClr>
                          </a:solidFill>
                          <a:effectLst/>
                        </a:rPr>
                        <a:t>, </a:t>
                      </a:r>
                      <a:r>
                        <a:rPr lang="en-US" sz="1600" b="1" dirty="0" err="1" smtClean="0">
                          <a:solidFill>
                            <a:schemeClr val="tx2">
                              <a:lumMod val="75000"/>
                            </a:schemeClr>
                          </a:solidFill>
                          <a:effectLst/>
                        </a:rPr>
                        <a:t>tanah</a:t>
                      </a:r>
                      <a:r>
                        <a:rPr lang="en-US" sz="1600" b="1" dirty="0" smtClean="0">
                          <a:solidFill>
                            <a:schemeClr val="tx2">
                              <a:lumMod val="75000"/>
                            </a:schemeClr>
                          </a:solidFill>
                          <a:effectLst/>
                        </a:rPr>
                        <a:t> air, </a:t>
                      </a:r>
                      <a:r>
                        <a:rPr lang="en-US" sz="1600" b="1" dirty="0" err="1" smtClean="0">
                          <a:solidFill>
                            <a:schemeClr val="tx2">
                              <a:lumMod val="75000"/>
                            </a:schemeClr>
                          </a:solidFill>
                          <a:effectLst/>
                        </a:rPr>
                        <a:t>dan</a:t>
                      </a:r>
                      <a:r>
                        <a:rPr lang="en-US" sz="1600" b="1" dirty="0" smtClean="0">
                          <a:solidFill>
                            <a:schemeClr val="tx2">
                              <a:lumMod val="75000"/>
                            </a:schemeClr>
                          </a:solidFill>
                          <a:effectLst/>
                        </a:rPr>
                        <a:t> </a:t>
                      </a:r>
                      <a:r>
                        <a:rPr lang="en-US" sz="1600" b="1" dirty="0" err="1" smtClean="0">
                          <a:solidFill>
                            <a:schemeClr val="tx2">
                              <a:lumMod val="75000"/>
                            </a:schemeClr>
                          </a:solidFill>
                          <a:effectLst/>
                        </a:rPr>
                        <a:t>dunia</a:t>
                      </a:r>
                      <a:endParaRPr lang="en-US" sz="1600" b="1" dirty="0">
                        <a:solidFill>
                          <a:schemeClr val="tx2">
                            <a:lumMod val="75000"/>
                          </a:schemeClr>
                        </a:solidFill>
                        <a:effectLst/>
                      </a:endParaRPr>
                    </a:p>
                  </a:txBody>
                  <a:tcPr>
                    <a:solidFill>
                      <a:schemeClr val="bg1"/>
                    </a:solidFill>
                  </a:tcPr>
                </a:tc>
                <a:tc vMerge="1">
                  <a:txBody>
                    <a:bodyPr/>
                    <a:lstStyle/>
                    <a:p>
                      <a:pPr algn="ctr"/>
                      <a:endParaRPr lang="cs-CZ" sz="1200" b="1" dirty="0">
                        <a:solidFill>
                          <a:srgbClr val="800000"/>
                        </a:solidFill>
                        <a:effectLst/>
                      </a:endParaRPr>
                    </a:p>
                  </a:txBody>
                  <a:tcPr marL="99060" marR="99060">
                    <a:solidFill>
                      <a:schemeClr val="bg1"/>
                    </a:solidFill>
                  </a:tcPr>
                </a:tc>
                <a:tc vMerge="1">
                  <a:txBody>
                    <a:bodyPr/>
                    <a:lstStyle/>
                    <a:p>
                      <a:endParaRPr lang="id-ID" dirty="0"/>
                    </a:p>
                  </a:txBody>
                  <a:tcPr marL="99060" marR="99060">
                    <a:solidFill>
                      <a:schemeClr val="bg1"/>
                    </a:solidFill>
                  </a:tcPr>
                </a:tc>
              </a:tr>
            </a:tbl>
          </a:graphicData>
        </a:graphic>
      </p:graphicFrame>
      <p:sp>
        <p:nvSpPr>
          <p:cNvPr id="7172" name="TextBox 140"/>
          <p:cNvSpPr txBox="1">
            <a:spLocks noChangeArrowheads="1"/>
          </p:cNvSpPr>
          <p:nvPr/>
        </p:nvSpPr>
        <p:spPr bwMode="auto">
          <a:xfrm>
            <a:off x="0" y="-99392"/>
            <a:ext cx="9144000" cy="584200"/>
          </a:xfrm>
          <a:prstGeom prst="rect">
            <a:avLst/>
          </a:prstGeom>
        </p:spPr>
        <p:txBody>
          <a:bodyPr anchor="ctr"/>
          <a:lstStyle>
            <a:defPPr>
              <a:defRPr lang="id-ID"/>
            </a:defPPr>
            <a:lvl1pPr algn="ctr">
              <a:spcBef>
                <a:spcPct val="0"/>
              </a:spcBef>
              <a:buNone/>
              <a:defRPr sz="3200" b="1">
                <a:solidFill>
                  <a:schemeClr val="accent5">
                    <a:lumMod val="75000"/>
                  </a:schemeClr>
                </a:solidFill>
                <a:latin typeface="+mj-lt"/>
                <a:ea typeface="+mj-ea"/>
                <a:cs typeface="+mj-cs"/>
              </a:defRPr>
            </a:lvl1pPr>
          </a:lstStyle>
          <a:p>
            <a:pPr fontAlgn="auto">
              <a:spcAft>
                <a:spcPts val="0"/>
              </a:spcAft>
              <a:defRPr/>
            </a:pPr>
            <a:r>
              <a:rPr lang="en-US" sz="2400" dirty="0"/>
              <a:t>STANDAR KOMPETENSI LULUSAN (SKL) - </a:t>
            </a:r>
            <a:r>
              <a:rPr lang="id-ID" sz="2400" dirty="0" smtClean="0">
                <a:solidFill>
                  <a:schemeClr val="accent6">
                    <a:lumMod val="75000"/>
                  </a:schemeClr>
                </a:solidFill>
              </a:rPr>
              <a:t>RINCI</a:t>
            </a:r>
            <a:endParaRPr lang="en-US" sz="2400" dirty="0">
              <a:solidFill>
                <a:schemeClr val="accent6">
                  <a:lumMod val="75000"/>
                </a:schemeClr>
              </a:solidFill>
            </a:endParaRPr>
          </a:p>
        </p:txBody>
      </p:sp>
      <p:sp>
        <p:nvSpPr>
          <p:cNvPr id="7" name="Slide Number Placeholder 2"/>
          <p:cNvSpPr txBox="1"/>
          <p:nvPr/>
        </p:nvSpPr>
        <p:spPr>
          <a:xfrm>
            <a:off x="8651633" y="6492880"/>
            <a:ext cx="492369" cy="365125"/>
          </a:xfrm>
          <a:prstGeom prst="rect">
            <a:avLst/>
          </a:prstGeom>
          <a:solidFill>
            <a:srgbClr val="800000"/>
          </a:solidFill>
          <a:ln>
            <a:noFill/>
          </a:ln>
        </p:spPr>
        <p:txBody>
          <a:bodyPr anchor="ctr"/>
          <a:lstStyle/>
          <a:p>
            <a:pPr algn="r">
              <a:defRPr/>
            </a:pPr>
            <a:fld id="{B5FB704B-A399-49D1-A3B3-48EF10B1B364}"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2" name="Right Arrow 1"/>
          <p:cNvSpPr/>
          <p:nvPr/>
        </p:nvSpPr>
        <p:spPr>
          <a:xfrm>
            <a:off x="4040249" y="2204864"/>
            <a:ext cx="864096" cy="2664296"/>
          </a:xfrm>
          <a:prstGeom prst="rightArrow">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2263254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0851456"/>
              </p:ext>
            </p:extLst>
          </p:nvPr>
        </p:nvGraphicFramePr>
        <p:xfrm>
          <a:off x="52115" y="631656"/>
          <a:ext cx="9039774" cy="6187440"/>
        </p:xfrm>
        <a:graphic>
          <a:graphicData uri="http://schemas.openxmlformats.org/drawingml/2006/table">
            <a:tbl>
              <a:tblPr firstRow="1" bandRow="1">
                <a:tableStyleId>{5C22544A-7EE6-4342-B048-85BDC9FD1C3A}</a:tableStyleId>
              </a:tblPr>
              <a:tblGrid>
                <a:gridCol w="1855589"/>
                <a:gridCol w="1728192"/>
                <a:gridCol w="2664298"/>
                <a:gridCol w="2791695"/>
              </a:tblGrid>
              <a:tr h="296381">
                <a:tc>
                  <a:txBody>
                    <a:bodyPr/>
                    <a:lstStyle/>
                    <a:p>
                      <a:pPr algn="ctr"/>
                      <a:r>
                        <a:rPr lang="id-ID" sz="2800" b="1" dirty="0" smtClean="0"/>
                        <a:t>Proses</a:t>
                      </a:r>
                      <a:endParaRPr lang="id-ID" sz="2800" b="1" dirty="0"/>
                    </a:p>
                  </a:txBody>
                  <a:tcPr marL="84406" marR="84406" anchor="ctr"/>
                </a:tc>
                <a:tc>
                  <a:txBody>
                    <a:bodyPr/>
                    <a:lstStyle/>
                    <a:p>
                      <a:pPr algn="ctr"/>
                      <a:r>
                        <a:rPr lang="id-ID" sz="2800" dirty="0" smtClean="0"/>
                        <a:t>Peran</a:t>
                      </a:r>
                      <a:endParaRPr lang="id-ID" sz="2800" dirty="0"/>
                    </a:p>
                  </a:txBody>
                  <a:tcPr marL="84406" marR="84406" anchor="ctr"/>
                </a:tc>
                <a:tc>
                  <a:txBody>
                    <a:bodyPr/>
                    <a:lstStyle/>
                    <a:p>
                      <a:pPr algn="ctr"/>
                      <a:r>
                        <a:rPr lang="id-ID" sz="2800" b="1" dirty="0" smtClean="0"/>
                        <a:t>KTSP 2006</a:t>
                      </a:r>
                      <a:endParaRPr lang="id-ID" sz="2800" b="1" dirty="0"/>
                    </a:p>
                  </a:txBody>
                  <a:tcPr marL="84406" marR="84406"/>
                </a:tc>
                <a:tc>
                  <a:txBody>
                    <a:bodyPr/>
                    <a:lstStyle/>
                    <a:p>
                      <a:pPr algn="ctr"/>
                      <a:r>
                        <a:rPr lang="id-ID" sz="2800" b="1" dirty="0" smtClean="0"/>
                        <a:t>Kurikulum 2013</a:t>
                      </a:r>
                      <a:endParaRPr lang="id-ID" sz="2800" b="1" dirty="0"/>
                    </a:p>
                  </a:txBody>
                  <a:tcPr marL="84406" marR="84406"/>
                </a:tc>
              </a:tr>
              <a:tr h="518666">
                <a:tc rowSpan="3">
                  <a:txBody>
                    <a:bodyPr/>
                    <a:lstStyle/>
                    <a:p>
                      <a:r>
                        <a:rPr lang="id-ID" sz="2400" b="1" baseline="0" dirty="0" smtClean="0"/>
                        <a:t>Penyusunan Silabus</a:t>
                      </a:r>
                      <a:endParaRPr lang="id-ID" sz="2400" b="1" dirty="0"/>
                    </a:p>
                  </a:txBody>
                  <a:tcPr marL="84406" marR="84406" anchor="ctr"/>
                </a:tc>
                <a:tc>
                  <a:txBody>
                    <a:bodyPr/>
                    <a:lstStyle/>
                    <a:p>
                      <a:r>
                        <a:rPr lang="id-ID" sz="2400" b="1" dirty="0" smtClean="0"/>
                        <a:t>Guru</a:t>
                      </a:r>
                      <a:endParaRPr lang="id-ID" sz="2400" b="1" dirty="0"/>
                    </a:p>
                  </a:txBody>
                  <a:tcPr marL="84406" marR="84406"/>
                </a:tc>
                <a:tc>
                  <a:txBody>
                    <a:bodyPr/>
                    <a:lstStyle/>
                    <a:p>
                      <a:r>
                        <a:rPr lang="id-ID" sz="2400" b="1" dirty="0" smtClean="0"/>
                        <a:t>Hampir</a:t>
                      </a:r>
                      <a:r>
                        <a:rPr lang="id-ID" sz="2400" b="1" baseline="0" dirty="0" smtClean="0"/>
                        <a:t> mutlak [dibatasi hanya oleh SK-KD]</a:t>
                      </a:r>
                      <a:endParaRPr lang="id-ID" sz="2400" b="1" dirty="0"/>
                    </a:p>
                  </a:txBody>
                  <a:tcPr marL="84406" marR="84406"/>
                </a:tc>
                <a:tc>
                  <a:txBody>
                    <a:bodyPr/>
                    <a:lstStyle/>
                    <a:p>
                      <a:r>
                        <a:rPr lang="id-ID" sz="2400" b="1" dirty="0" smtClean="0"/>
                        <a:t>Pengembangan</a:t>
                      </a:r>
                      <a:r>
                        <a:rPr lang="id-ID" sz="2400" b="1" baseline="0" dirty="0" smtClean="0"/>
                        <a:t> dari yang sudah disiapkan</a:t>
                      </a:r>
                      <a:endParaRPr lang="id-ID" sz="2400" b="1" dirty="0"/>
                    </a:p>
                  </a:txBody>
                  <a:tcPr marL="84406" marR="84406"/>
                </a:tc>
              </a:tr>
              <a:tr h="296381">
                <a:tc vMerge="1">
                  <a:txBody>
                    <a:bodyPr/>
                    <a:lstStyle/>
                    <a:p>
                      <a:endParaRPr lang="id-ID" dirty="0"/>
                    </a:p>
                  </a:txBody>
                  <a:tcPr/>
                </a:tc>
                <a:tc>
                  <a:txBody>
                    <a:bodyPr/>
                    <a:lstStyle/>
                    <a:p>
                      <a:r>
                        <a:rPr lang="id-ID" sz="2400" b="1" dirty="0" smtClean="0"/>
                        <a:t>Pemerintah</a:t>
                      </a:r>
                      <a:endParaRPr lang="id-ID" sz="2400" b="1" dirty="0"/>
                    </a:p>
                  </a:txBody>
                  <a:tcPr marL="84406" marR="84406"/>
                </a:tc>
                <a:tc>
                  <a:txBody>
                    <a:bodyPr/>
                    <a:lstStyle/>
                    <a:p>
                      <a:r>
                        <a:rPr lang="id-ID" sz="2400" b="1" dirty="0" smtClean="0"/>
                        <a:t>Hanya sampai SK-KD</a:t>
                      </a:r>
                      <a:endParaRPr lang="id-ID" sz="2400" b="1" dirty="0"/>
                    </a:p>
                  </a:txBody>
                  <a:tcPr marL="84406" marR="84406"/>
                </a:tc>
                <a:tc>
                  <a:txBody>
                    <a:bodyPr/>
                    <a:lstStyle/>
                    <a:p>
                      <a:r>
                        <a:rPr lang="id-ID" sz="2400" b="1" dirty="0" smtClean="0"/>
                        <a:t>Mutlak</a:t>
                      </a:r>
                      <a:endParaRPr lang="id-ID" sz="2400" b="1" dirty="0"/>
                    </a:p>
                  </a:txBody>
                  <a:tcPr marL="84406" marR="84406"/>
                </a:tc>
              </a:tr>
              <a:tr h="296381">
                <a:tc vMerge="1">
                  <a:txBody>
                    <a:bodyPr/>
                    <a:lstStyle/>
                    <a:p>
                      <a:endParaRPr lang="id-ID" b="1" dirty="0"/>
                    </a:p>
                  </a:txBody>
                  <a:tcPr anchor="ctr"/>
                </a:tc>
                <a:tc>
                  <a:txBody>
                    <a:bodyPr/>
                    <a:lstStyle/>
                    <a:p>
                      <a:r>
                        <a:rPr lang="id-ID" sz="2400" b="1" dirty="0" smtClean="0"/>
                        <a:t>Pemerintah Daerah</a:t>
                      </a:r>
                      <a:endParaRPr lang="id-ID" sz="2400" b="1" dirty="0"/>
                    </a:p>
                  </a:txBody>
                  <a:tcPr marL="84406" marR="84406"/>
                </a:tc>
                <a:tc>
                  <a:txBody>
                    <a:bodyPr/>
                    <a:lstStyle/>
                    <a:p>
                      <a:r>
                        <a:rPr lang="id-ID" sz="2400" b="1" dirty="0" smtClean="0"/>
                        <a:t>Supervisi penyusunan</a:t>
                      </a:r>
                      <a:endParaRPr lang="id-ID" sz="2400" b="1" dirty="0"/>
                    </a:p>
                  </a:txBody>
                  <a:tcPr marL="84406" marR="84406"/>
                </a:tc>
                <a:tc>
                  <a:txBody>
                    <a:bodyPr/>
                    <a:lstStyle/>
                    <a:p>
                      <a:r>
                        <a:rPr lang="id-ID" sz="2400" b="1" dirty="0" smtClean="0"/>
                        <a:t>Supervisi pelaksanaan</a:t>
                      </a:r>
                      <a:endParaRPr lang="id-ID" sz="2400" b="1" dirty="0"/>
                    </a:p>
                  </a:txBody>
                  <a:tcPr marL="84406" marR="84406"/>
                </a:tc>
              </a:tr>
              <a:tr h="296381">
                <a:tc rowSpan="3">
                  <a:txBody>
                    <a:bodyPr/>
                    <a:lstStyle/>
                    <a:p>
                      <a:r>
                        <a:rPr lang="id-ID" sz="2400" b="1" baseline="0" dirty="0" smtClean="0"/>
                        <a:t>Penyediaan Buku</a:t>
                      </a:r>
                      <a:endParaRPr lang="id-ID" sz="2400" b="1" dirty="0"/>
                    </a:p>
                  </a:txBody>
                  <a:tcPr marL="84406" marR="84406" anchor="ctr"/>
                </a:tc>
                <a:tc>
                  <a:txBody>
                    <a:bodyPr/>
                    <a:lstStyle/>
                    <a:p>
                      <a:r>
                        <a:rPr lang="id-ID" sz="2400" b="1" dirty="0" smtClean="0"/>
                        <a:t>P</a:t>
                      </a:r>
                      <a:r>
                        <a:rPr lang="id-ID" sz="2400" b="1" baseline="0" dirty="0" smtClean="0"/>
                        <a:t>enerbit</a:t>
                      </a:r>
                      <a:endParaRPr lang="id-ID" sz="2400" b="1" dirty="0"/>
                    </a:p>
                  </a:txBody>
                  <a:tcPr marL="84406" marR="84406"/>
                </a:tc>
                <a:tc>
                  <a:txBody>
                    <a:bodyPr/>
                    <a:lstStyle/>
                    <a:p>
                      <a:r>
                        <a:rPr lang="id-ID" sz="2400" b="1" dirty="0" smtClean="0"/>
                        <a:t>Kuat</a:t>
                      </a:r>
                      <a:endParaRPr lang="id-ID" sz="2400" b="1" dirty="0"/>
                    </a:p>
                  </a:txBody>
                  <a:tcPr marL="84406" marR="84406"/>
                </a:tc>
                <a:tc>
                  <a:txBody>
                    <a:bodyPr/>
                    <a:lstStyle/>
                    <a:p>
                      <a:r>
                        <a:rPr lang="id-ID" sz="2400" b="1" dirty="0" smtClean="0"/>
                        <a:t>Lemah</a:t>
                      </a:r>
                      <a:endParaRPr lang="id-ID" sz="2400" b="1" dirty="0"/>
                    </a:p>
                  </a:txBody>
                  <a:tcPr marL="84406" marR="84406"/>
                </a:tc>
              </a:tr>
              <a:tr h="296381">
                <a:tc vMerge="1">
                  <a:txBody>
                    <a:bodyPr/>
                    <a:lstStyle/>
                    <a:p>
                      <a:endParaRPr lang="id-ID" dirty="0"/>
                    </a:p>
                  </a:txBody>
                  <a:tcPr/>
                </a:tc>
                <a:tc>
                  <a:txBody>
                    <a:bodyPr/>
                    <a:lstStyle/>
                    <a:p>
                      <a:r>
                        <a:rPr lang="id-ID" sz="2400" b="1" dirty="0" smtClean="0"/>
                        <a:t>Guru</a:t>
                      </a:r>
                      <a:endParaRPr lang="id-ID" sz="2400" b="1" dirty="0"/>
                    </a:p>
                  </a:txBody>
                  <a:tcPr marL="84406" marR="84406"/>
                </a:tc>
                <a:tc>
                  <a:txBody>
                    <a:bodyPr/>
                    <a:lstStyle/>
                    <a:p>
                      <a:r>
                        <a:rPr lang="id-ID" sz="2400" b="1" dirty="0" smtClean="0"/>
                        <a:t>Hampir</a:t>
                      </a:r>
                      <a:r>
                        <a:rPr lang="id-ID" sz="2400" b="1" baseline="0" dirty="0" smtClean="0"/>
                        <a:t> mutlak</a:t>
                      </a:r>
                      <a:endParaRPr lang="id-ID" sz="2400" b="1" dirty="0"/>
                    </a:p>
                  </a:txBody>
                  <a:tcPr marL="84406" marR="84406"/>
                </a:tc>
                <a:tc>
                  <a:txBody>
                    <a:bodyPr/>
                    <a:lstStyle/>
                    <a:p>
                      <a:r>
                        <a:rPr lang="id-ID" sz="2400" b="1" dirty="0" smtClean="0"/>
                        <a:t>Kecil,</a:t>
                      </a:r>
                      <a:r>
                        <a:rPr lang="id-ID" sz="2400" b="1" baseline="0" dirty="0" smtClean="0"/>
                        <a:t> untuk buku pengayaan</a:t>
                      </a:r>
                      <a:endParaRPr lang="id-ID" sz="2400" b="1" dirty="0"/>
                    </a:p>
                  </a:txBody>
                  <a:tcPr marL="84406" marR="84406"/>
                </a:tc>
              </a:tr>
              <a:tr h="518666">
                <a:tc vMerge="1">
                  <a:txBody>
                    <a:bodyPr/>
                    <a:lstStyle/>
                    <a:p>
                      <a:endParaRPr lang="id-ID" dirty="0"/>
                    </a:p>
                  </a:txBody>
                  <a:tcPr/>
                </a:tc>
                <a:tc>
                  <a:txBody>
                    <a:bodyPr/>
                    <a:lstStyle/>
                    <a:p>
                      <a:r>
                        <a:rPr lang="id-ID" sz="2400" b="1" dirty="0" smtClean="0"/>
                        <a:t>Pemerintah</a:t>
                      </a:r>
                      <a:endParaRPr lang="id-ID" sz="2400" b="1" dirty="0"/>
                    </a:p>
                  </a:txBody>
                  <a:tcPr marL="84406" marR="84406"/>
                </a:tc>
                <a:tc>
                  <a:txBody>
                    <a:bodyPr/>
                    <a:lstStyle/>
                    <a:p>
                      <a:r>
                        <a:rPr lang="id-ID" sz="2400" b="1" dirty="0" smtClean="0"/>
                        <a:t>Kecil,</a:t>
                      </a:r>
                      <a:r>
                        <a:rPr lang="id-ID" sz="2400" b="1" baseline="0" dirty="0" smtClean="0"/>
                        <a:t> untuk kelayakan penggunaan di sekolah</a:t>
                      </a:r>
                      <a:endParaRPr lang="id-ID" sz="2400" b="1" dirty="0"/>
                    </a:p>
                  </a:txBody>
                  <a:tcPr marL="84406" marR="84406"/>
                </a:tc>
                <a:tc>
                  <a:txBody>
                    <a:bodyPr/>
                    <a:lstStyle/>
                    <a:p>
                      <a:r>
                        <a:rPr lang="id-ID" sz="2400" b="1" dirty="0" smtClean="0"/>
                        <a:t>Mutlak</a:t>
                      </a:r>
                      <a:r>
                        <a:rPr lang="id-ID" sz="2400" b="1" baseline="0" dirty="0" smtClean="0"/>
                        <a:t> untuk buku teks</a:t>
                      </a:r>
                      <a:endParaRPr lang="id-ID" sz="2400" b="1" dirty="0"/>
                    </a:p>
                  </a:txBody>
                  <a:tcPr marL="84406" marR="84406"/>
                </a:tc>
              </a:tr>
            </a:tbl>
          </a:graphicData>
        </a:graphic>
      </p:graphicFrame>
      <p:graphicFrame>
        <p:nvGraphicFramePr>
          <p:cNvPr id="4"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15493"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6"/>
          <p:cNvSpPr txBox="1">
            <a:spLocks/>
          </p:cNvSpPr>
          <p:nvPr/>
        </p:nvSpPr>
        <p:spPr>
          <a:xfrm>
            <a:off x="180528"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Perbandingan Tata Kelola Pelaksanaan Kurikulum ...</a:t>
            </a:r>
            <a:r>
              <a:rPr lang="id-ID" sz="2400" b="1" dirty="0" smtClean="0">
                <a:solidFill>
                  <a:srgbClr val="4BACC6">
                    <a:lumMod val="75000"/>
                  </a:srgbClr>
                </a:solidFill>
              </a:rPr>
              <a:t>1</a:t>
            </a:r>
            <a:endParaRPr lang="id-ID" sz="2800" b="1" dirty="0" smtClean="0">
              <a:solidFill>
                <a:srgbClr val="F79646">
                  <a:lumMod val="75000"/>
                </a:srgbClr>
              </a:solidFill>
            </a:endParaRPr>
          </a:p>
        </p:txBody>
      </p:sp>
      <p:cxnSp>
        <p:nvCxnSpPr>
          <p:cNvPr id="6" name="Straight Connector 5"/>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38</a:t>
            </a:r>
            <a:endParaRPr lang="id-ID" b="1" dirty="0"/>
          </a:p>
        </p:txBody>
      </p:sp>
    </p:spTree>
    <p:extLst>
      <p:ext uri="{BB962C8B-B14F-4D97-AF65-F5344CB8AC3E}">
        <p14:creationId xmlns:p14="http://schemas.microsoft.com/office/powerpoint/2010/main" val="182043341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41918288"/>
              </p:ext>
            </p:extLst>
          </p:nvPr>
        </p:nvGraphicFramePr>
        <p:xfrm>
          <a:off x="52115" y="836712"/>
          <a:ext cx="9039774" cy="4572000"/>
        </p:xfrm>
        <a:graphic>
          <a:graphicData uri="http://schemas.openxmlformats.org/drawingml/2006/table">
            <a:tbl>
              <a:tblPr firstRow="1" bandRow="1">
                <a:tableStyleId>{5C22544A-7EE6-4342-B048-85BDC9FD1C3A}</a:tableStyleId>
              </a:tblPr>
              <a:tblGrid>
                <a:gridCol w="1711573"/>
                <a:gridCol w="1678342"/>
                <a:gridCol w="2858164"/>
                <a:gridCol w="2791695"/>
              </a:tblGrid>
              <a:tr h="296381">
                <a:tc>
                  <a:txBody>
                    <a:bodyPr/>
                    <a:lstStyle/>
                    <a:p>
                      <a:pPr algn="ctr"/>
                      <a:r>
                        <a:rPr lang="id-ID" sz="2400" b="1" dirty="0" smtClean="0"/>
                        <a:t>Proses</a:t>
                      </a:r>
                      <a:endParaRPr lang="id-ID" sz="2400" b="1" dirty="0"/>
                    </a:p>
                  </a:txBody>
                  <a:tcPr marL="84406" marR="84406" anchor="ctr"/>
                </a:tc>
                <a:tc>
                  <a:txBody>
                    <a:bodyPr/>
                    <a:lstStyle/>
                    <a:p>
                      <a:pPr algn="ctr"/>
                      <a:r>
                        <a:rPr lang="id-ID" sz="2400" dirty="0" smtClean="0"/>
                        <a:t>Peran</a:t>
                      </a:r>
                      <a:endParaRPr lang="id-ID" sz="2400" dirty="0"/>
                    </a:p>
                  </a:txBody>
                  <a:tcPr marL="84406" marR="84406" anchor="ctr"/>
                </a:tc>
                <a:tc>
                  <a:txBody>
                    <a:bodyPr/>
                    <a:lstStyle/>
                    <a:p>
                      <a:pPr algn="ctr"/>
                      <a:r>
                        <a:rPr lang="id-ID" sz="2400" b="1" dirty="0" smtClean="0"/>
                        <a:t>KTSP 2006</a:t>
                      </a:r>
                      <a:endParaRPr lang="id-ID" sz="2400" b="1" dirty="0"/>
                    </a:p>
                  </a:txBody>
                  <a:tcPr marL="84406" marR="84406"/>
                </a:tc>
                <a:tc>
                  <a:txBody>
                    <a:bodyPr/>
                    <a:lstStyle/>
                    <a:p>
                      <a:pPr algn="ctr"/>
                      <a:r>
                        <a:rPr lang="id-ID" sz="2400" b="1" dirty="0" smtClean="0"/>
                        <a:t>Kurikulum 2013</a:t>
                      </a:r>
                      <a:endParaRPr lang="id-ID" sz="2400" b="1" dirty="0"/>
                    </a:p>
                  </a:txBody>
                  <a:tcPr marL="84406" marR="84406"/>
                </a:tc>
              </a:tr>
              <a:tr h="518666">
                <a:tc rowSpan="2">
                  <a:txBody>
                    <a:bodyPr/>
                    <a:lstStyle/>
                    <a:p>
                      <a:r>
                        <a:rPr lang="id-ID" sz="2000" b="1" dirty="0" smtClean="0"/>
                        <a:t>Penyusunan Rencana Pelaksanaan Pembelajaran</a:t>
                      </a:r>
                      <a:endParaRPr lang="id-ID" sz="2000" b="1" dirty="0"/>
                    </a:p>
                  </a:txBody>
                  <a:tcPr marL="84406" marR="84406" anchor="ctr"/>
                </a:tc>
                <a:tc>
                  <a:txBody>
                    <a:bodyPr/>
                    <a:lstStyle/>
                    <a:p>
                      <a:r>
                        <a:rPr lang="id-ID" sz="2000" b="1" dirty="0" smtClean="0"/>
                        <a:t>Guru</a:t>
                      </a:r>
                      <a:endParaRPr lang="id-ID" sz="2000" b="1" dirty="0"/>
                    </a:p>
                  </a:txBody>
                  <a:tcPr marL="84406" marR="84406"/>
                </a:tc>
                <a:tc>
                  <a:txBody>
                    <a:bodyPr/>
                    <a:lstStyle/>
                    <a:p>
                      <a:r>
                        <a:rPr lang="id-ID" sz="2000" b="1" dirty="0" smtClean="0"/>
                        <a:t>Hampir mutlak </a:t>
                      </a:r>
                      <a:endParaRPr lang="id-ID" sz="2000" b="1" dirty="0"/>
                    </a:p>
                  </a:txBody>
                  <a:tcPr marL="84406" marR="84406"/>
                </a:tc>
                <a:tc>
                  <a:txBody>
                    <a:bodyPr/>
                    <a:lstStyle/>
                    <a:p>
                      <a:r>
                        <a:rPr lang="id-ID" sz="2000" b="1" dirty="0" smtClean="0"/>
                        <a:t>Kecil, untuk pengembangan dari yang ada pada buku teks</a:t>
                      </a:r>
                      <a:endParaRPr lang="id-ID" sz="2000" b="1" dirty="0"/>
                    </a:p>
                  </a:txBody>
                  <a:tcPr marL="84406" marR="84406"/>
                </a:tc>
              </a:tr>
              <a:tr h="518666">
                <a:tc vMerge="1">
                  <a:txBody>
                    <a:bodyPr/>
                    <a:lstStyle/>
                    <a:p>
                      <a:endParaRPr lang="id-ID" b="1" dirty="0"/>
                    </a:p>
                  </a:txBody>
                  <a:tcPr anchor="ctr"/>
                </a:tc>
                <a:tc>
                  <a:txBody>
                    <a:bodyPr/>
                    <a:lstStyle/>
                    <a:p>
                      <a:r>
                        <a:rPr lang="id-ID" sz="2000" b="1" dirty="0" smtClean="0"/>
                        <a:t>Pemerintah Daerah</a:t>
                      </a:r>
                      <a:endParaRPr lang="id-ID" sz="2000" b="1" dirty="0"/>
                    </a:p>
                  </a:txBody>
                  <a:tcPr marL="84406" marR="84406"/>
                </a:tc>
                <a:tc>
                  <a:txBody>
                    <a:bodyPr/>
                    <a:lstStyle/>
                    <a:p>
                      <a:r>
                        <a:rPr lang="id-ID" sz="2000" b="1" dirty="0" smtClean="0"/>
                        <a:t>Supervisi penyusunan dan pemantauan</a:t>
                      </a:r>
                      <a:endParaRPr lang="id-ID" sz="2000" b="1" dirty="0"/>
                    </a:p>
                  </a:txBody>
                  <a:tcPr marL="84406" marR="84406"/>
                </a:tc>
                <a:tc>
                  <a:txBody>
                    <a:bodyPr/>
                    <a:lstStyle/>
                    <a:p>
                      <a:r>
                        <a:rPr lang="id-ID" sz="2000" b="1" dirty="0" smtClean="0"/>
                        <a:t>Supervisi pelaksanaan dan pemantauan</a:t>
                      </a:r>
                      <a:endParaRPr lang="id-ID" sz="2000" b="1" dirty="0"/>
                    </a:p>
                  </a:txBody>
                  <a:tcPr marL="84406" marR="84406"/>
                </a:tc>
              </a:tr>
              <a:tr h="296381">
                <a:tc rowSpan="2">
                  <a:txBody>
                    <a:bodyPr/>
                    <a:lstStyle/>
                    <a:p>
                      <a:r>
                        <a:rPr lang="id-ID" sz="2000" b="1" dirty="0" smtClean="0"/>
                        <a:t>Pelaksanaan</a:t>
                      </a:r>
                      <a:r>
                        <a:rPr lang="id-ID" sz="2000" b="1" baseline="0" dirty="0" smtClean="0"/>
                        <a:t> Pembelajaran</a:t>
                      </a:r>
                      <a:endParaRPr lang="id-ID" sz="2000" b="1" dirty="0"/>
                    </a:p>
                  </a:txBody>
                  <a:tcPr marL="84406" marR="84406" anchor="ctr"/>
                </a:tc>
                <a:tc>
                  <a:txBody>
                    <a:bodyPr/>
                    <a:lstStyle/>
                    <a:p>
                      <a:r>
                        <a:rPr lang="id-ID" sz="2000" b="1" dirty="0" smtClean="0"/>
                        <a:t>Guru</a:t>
                      </a:r>
                      <a:endParaRPr lang="id-ID" sz="2000" b="1" dirty="0"/>
                    </a:p>
                  </a:txBody>
                  <a:tcPr marL="84406" marR="84406"/>
                </a:tc>
                <a:tc>
                  <a:txBody>
                    <a:bodyPr/>
                    <a:lstStyle/>
                    <a:p>
                      <a:r>
                        <a:rPr lang="id-ID" sz="2000" b="1" dirty="0" smtClean="0"/>
                        <a:t>Mutlak</a:t>
                      </a:r>
                      <a:endParaRPr lang="id-ID" sz="2000" b="1" dirty="0"/>
                    </a:p>
                  </a:txBody>
                  <a:tcPr marL="84406" marR="84406"/>
                </a:tc>
                <a:tc>
                  <a:txBody>
                    <a:bodyPr/>
                    <a:lstStyle/>
                    <a:p>
                      <a:r>
                        <a:rPr lang="id-ID" sz="2000" b="1" dirty="0" smtClean="0"/>
                        <a:t>Hampir</a:t>
                      </a:r>
                      <a:r>
                        <a:rPr lang="id-ID" sz="2000" b="1" baseline="0" dirty="0" smtClean="0"/>
                        <a:t> mutlak</a:t>
                      </a:r>
                      <a:endParaRPr lang="id-ID" sz="2000" b="1" dirty="0"/>
                    </a:p>
                  </a:txBody>
                  <a:tcPr marL="84406" marR="84406"/>
                </a:tc>
              </a:tr>
              <a:tr h="740952">
                <a:tc vMerge="1">
                  <a:txBody>
                    <a:bodyPr/>
                    <a:lstStyle/>
                    <a:p>
                      <a:endParaRPr lang="id-ID" b="1" dirty="0"/>
                    </a:p>
                  </a:txBody>
                  <a:tcPr/>
                </a:tc>
                <a:tc>
                  <a:txBody>
                    <a:bodyPr/>
                    <a:lstStyle/>
                    <a:p>
                      <a:r>
                        <a:rPr lang="id-ID" sz="2000" b="1" dirty="0" smtClean="0"/>
                        <a:t>Pemerintah</a:t>
                      </a:r>
                      <a:r>
                        <a:rPr lang="id-ID" sz="2000" b="1" baseline="0" dirty="0" smtClean="0"/>
                        <a:t> Daerah</a:t>
                      </a:r>
                      <a:endParaRPr lang="id-ID" sz="2000" b="1" dirty="0"/>
                    </a:p>
                  </a:txBody>
                  <a:tcPr marL="84406" marR="84406"/>
                </a:tc>
                <a:tc>
                  <a:txBody>
                    <a:bodyPr/>
                    <a:lstStyle/>
                    <a:p>
                      <a:r>
                        <a:rPr lang="id-ID" sz="2000" b="1" dirty="0" smtClean="0"/>
                        <a:t>Pemantauan kesesuaian dengan rencana [variatif]</a:t>
                      </a:r>
                      <a:endParaRPr lang="id-ID" sz="2000" b="1" dirty="0"/>
                    </a:p>
                  </a:txBody>
                  <a:tcPr marL="84406" marR="84406"/>
                </a:tc>
                <a:tc>
                  <a:txBody>
                    <a:bodyPr/>
                    <a:lstStyle/>
                    <a:p>
                      <a:r>
                        <a:rPr lang="id-ID" sz="2000" b="1" dirty="0" smtClean="0"/>
                        <a:t>Pemantauan kesesuaian dengan buku teks [terkendali]</a:t>
                      </a:r>
                      <a:endParaRPr lang="id-ID" sz="2000" b="1" dirty="0"/>
                    </a:p>
                  </a:txBody>
                  <a:tcPr marL="84406" marR="84406"/>
                </a:tc>
              </a:tr>
              <a:tr h="518666">
                <a:tc>
                  <a:txBody>
                    <a:bodyPr/>
                    <a:lstStyle/>
                    <a:p>
                      <a:r>
                        <a:rPr lang="id-ID" sz="2000" b="1" dirty="0" smtClean="0"/>
                        <a:t>Penjaminan Mutu</a:t>
                      </a:r>
                      <a:endParaRPr lang="id-ID" sz="2000" b="1" dirty="0"/>
                    </a:p>
                  </a:txBody>
                  <a:tcPr marL="84406" marR="84406" anchor="ctr"/>
                </a:tc>
                <a:tc>
                  <a:txBody>
                    <a:bodyPr/>
                    <a:lstStyle/>
                    <a:p>
                      <a:r>
                        <a:rPr lang="id-ID" sz="2000" b="1" dirty="0" smtClean="0"/>
                        <a:t>Pemerintah</a:t>
                      </a:r>
                      <a:endParaRPr lang="id-ID" sz="2000" b="1" dirty="0"/>
                    </a:p>
                  </a:txBody>
                  <a:tcPr marL="84406" marR="84406"/>
                </a:tc>
                <a:tc>
                  <a:txBody>
                    <a:bodyPr/>
                    <a:lstStyle/>
                    <a:p>
                      <a:r>
                        <a:rPr lang="id-ID" sz="2000" b="1" dirty="0" smtClean="0"/>
                        <a:t>Sulit, karena variasi terlalu besar</a:t>
                      </a:r>
                      <a:endParaRPr lang="id-ID" sz="2000" b="1" dirty="0"/>
                    </a:p>
                  </a:txBody>
                  <a:tcPr marL="84406" marR="84406"/>
                </a:tc>
                <a:tc>
                  <a:txBody>
                    <a:bodyPr/>
                    <a:lstStyle/>
                    <a:p>
                      <a:r>
                        <a:rPr lang="id-ID" sz="2000" b="1" dirty="0" smtClean="0"/>
                        <a:t>Mudah, karena mengarah pada pedoman yang sama</a:t>
                      </a:r>
                      <a:endParaRPr lang="id-ID" sz="2000" b="1" dirty="0"/>
                    </a:p>
                  </a:txBody>
                  <a:tcPr marL="84406" marR="84406"/>
                </a:tc>
              </a:tr>
            </a:tbl>
          </a:graphicData>
        </a:graphic>
      </p:graphicFrame>
      <p:graphicFrame>
        <p:nvGraphicFramePr>
          <p:cNvPr id="4"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27708"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6"/>
          <p:cNvSpPr txBox="1">
            <a:spLocks/>
          </p:cNvSpPr>
          <p:nvPr/>
        </p:nvSpPr>
        <p:spPr>
          <a:xfrm>
            <a:off x="0"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Perbandingan Tata Kelola Pelaksanaan Kurikulum...</a:t>
            </a:r>
            <a:r>
              <a:rPr lang="id-ID" sz="2400" b="1" dirty="0" smtClean="0">
                <a:solidFill>
                  <a:srgbClr val="4BACC6">
                    <a:lumMod val="75000"/>
                  </a:srgbClr>
                </a:solidFill>
              </a:rPr>
              <a:t>2</a:t>
            </a:r>
            <a:endParaRPr lang="id-ID" sz="2800" b="1" dirty="0" smtClean="0">
              <a:solidFill>
                <a:srgbClr val="F79646">
                  <a:lumMod val="75000"/>
                </a:srgbClr>
              </a:solidFill>
            </a:endParaRPr>
          </a:p>
        </p:txBody>
      </p:sp>
      <p:cxnSp>
        <p:nvCxnSpPr>
          <p:cNvPr id="6" name="Straight Connector 5"/>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38</a:t>
            </a:r>
            <a:endParaRPr lang="id-ID" b="1" dirty="0"/>
          </a:p>
        </p:txBody>
      </p:sp>
    </p:spTree>
    <p:extLst>
      <p:ext uri="{BB962C8B-B14F-4D97-AF65-F5344CB8AC3E}">
        <p14:creationId xmlns:p14="http://schemas.microsoft.com/office/powerpoint/2010/main" val="146721498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075788345"/>
              </p:ext>
            </p:extLst>
          </p:nvPr>
        </p:nvGraphicFramePr>
        <p:xfrm>
          <a:off x="118588" y="739472"/>
          <a:ext cx="8973304" cy="5455920"/>
        </p:xfrm>
        <a:graphic>
          <a:graphicData uri="http://schemas.openxmlformats.org/drawingml/2006/table">
            <a:tbl>
              <a:tblPr firstRow="1" bandRow="1">
                <a:tableStyleId>{5C22544A-7EE6-4342-B048-85BDC9FD1C3A}</a:tableStyleId>
              </a:tblPr>
              <a:tblGrid>
                <a:gridCol w="2273191"/>
                <a:gridCol w="3427295"/>
                <a:gridCol w="3272818"/>
              </a:tblGrid>
              <a:tr h="370840">
                <a:tc>
                  <a:txBody>
                    <a:bodyPr/>
                    <a:lstStyle/>
                    <a:p>
                      <a:r>
                        <a:rPr lang="id-ID" sz="2000" dirty="0" smtClean="0"/>
                        <a:t>Pelaku</a:t>
                      </a:r>
                      <a:endParaRPr lang="id-ID" sz="2000" dirty="0"/>
                    </a:p>
                  </a:txBody>
                  <a:tcPr marL="84406" marR="84406" anchor="ctr"/>
                </a:tc>
                <a:tc>
                  <a:txBody>
                    <a:bodyPr/>
                    <a:lstStyle/>
                    <a:p>
                      <a:r>
                        <a:rPr lang="id-ID" sz="2000" dirty="0" smtClean="0"/>
                        <a:t>Beban</a:t>
                      </a:r>
                      <a:endParaRPr lang="id-ID" sz="2000" dirty="0"/>
                    </a:p>
                  </a:txBody>
                  <a:tcPr marL="84406" marR="84406" anchor="ctr"/>
                </a:tc>
                <a:tc>
                  <a:txBody>
                    <a:bodyPr/>
                    <a:lstStyle/>
                    <a:p>
                      <a:r>
                        <a:rPr lang="id-ID" sz="2000" dirty="0" smtClean="0"/>
                        <a:t>Penyelesaian</a:t>
                      </a:r>
                      <a:endParaRPr lang="id-ID" sz="2000" dirty="0"/>
                    </a:p>
                  </a:txBody>
                  <a:tcPr marL="84406" marR="84406" anchor="ctr"/>
                </a:tc>
              </a:tr>
              <a:tr h="370840">
                <a:tc rowSpan="6">
                  <a:txBody>
                    <a:bodyPr/>
                    <a:lstStyle/>
                    <a:p>
                      <a:r>
                        <a:rPr lang="id-ID" sz="2000" b="1" dirty="0" smtClean="0"/>
                        <a:t>Guru</a:t>
                      </a:r>
                      <a:endParaRPr lang="id-ID" sz="2000" b="1" dirty="0"/>
                    </a:p>
                  </a:txBody>
                  <a:tcPr marL="84406" marR="84406" anchor="ctr"/>
                </a:tc>
                <a:tc>
                  <a:txBody>
                    <a:bodyPr/>
                    <a:lstStyle/>
                    <a:p>
                      <a:r>
                        <a:rPr lang="id-ID" sz="1800" dirty="0" smtClean="0"/>
                        <a:t>Menyusun Silabus</a:t>
                      </a:r>
                      <a:endParaRPr lang="id-ID" sz="1800" dirty="0"/>
                    </a:p>
                  </a:txBody>
                  <a:tcPr marL="84406" marR="84406" anchor="ctr"/>
                </a:tc>
                <a:tc rowSpan="2">
                  <a:txBody>
                    <a:bodyPr/>
                    <a:lstStyle/>
                    <a:p>
                      <a:r>
                        <a:rPr lang="id-ID" sz="1800" dirty="0" smtClean="0"/>
                        <a:t>Disediakan buku pegangan guru</a:t>
                      </a:r>
                      <a:endParaRPr lang="id-ID" sz="1800" dirty="0"/>
                    </a:p>
                  </a:txBody>
                  <a:tcPr marL="84406" marR="84406" anchor="ctr"/>
                </a:tc>
              </a:tr>
              <a:tr h="370840">
                <a:tc vMerge="1">
                  <a:txBody>
                    <a:bodyPr/>
                    <a:lstStyle/>
                    <a:p>
                      <a:endParaRPr lang="id-ID" dirty="0"/>
                    </a:p>
                  </a:txBody>
                  <a:tcPr/>
                </a:tc>
                <a:tc>
                  <a:txBody>
                    <a:bodyPr/>
                    <a:lstStyle/>
                    <a:p>
                      <a:r>
                        <a:rPr lang="id-ID" sz="1800" dirty="0" smtClean="0"/>
                        <a:t>Mencari buku</a:t>
                      </a:r>
                      <a:r>
                        <a:rPr lang="id-ID" sz="1800" baseline="0" dirty="0" smtClean="0"/>
                        <a:t> yang sesuai</a:t>
                      </a:r>
                      <a:endParaRPr lang="id-ID" sz="1800" dirty="0"/>
                    </a:p>
                  </a:txBody>
                  <a:tcPr marL="84406" marR="84406" anchor="ctr"/>
                </a:tc>
                <a:tc vMerge="1">
                  <a:txBody>
                    <a:bodyPr/>
                    <a:lstStyle/>
                    <a:p>
                      <a:endParaRPr lang="id-ID" dirty="0"/>
                    </a:p>
                  </a:txBody>
                  <a:tcPr/>
                </a:tc>
              </a:tr>
              <a:tr h="370840">
                <a:tc vMerge="1">
                  <a:txBody>
                    <a:bodyPr/>
                    <a:lstStyle/>
                    <a:p>
                      <a:endParaRPr lang="id-ID" dirty="0"/>
                    </a:p>
                  </a:txBody>
                  <a:tcPr/>
                </a:tc>
                <a:tc>
                  <a:txBody>
                    <a:bodyPr/>
                    <a:lstStyle/>
                    <a:p>
                      <a:r>
                        <a:rPr lang="id-ID" sz="1800" dirty="0" smtClean="0"/>
                        <a:t>Mengajar beberapa mata pelajaran dengan cara berbeda</a:t>
                      </a:r>
                      <a:endParaRPr lang="id-ID" sz="1800" dirty="0"/>
                    </a:p>
                  </a:txBody>
                  <a:tcPr marL="84406" marR="84406" anchor="ctr"/>
                </a:tc>
                <a:tc rowSpan="6">
                  <a:txBody>
                    <a:bodyPr/>
                    <a:lstStyle/>
                    <a:p>
                      <a:r>
                        <a:rPr lang="id-ID" sz="1800" dirty="0" smtClean="0"/>
                        <a:t>Pendekatan tematik terpadu</a:t>
                      </a:r>
                      <a:r>
                        <a:rPr lang="id-ID" sz="1800" baseline="0" dirty="0" smtClean="0"/>
                        <a:t> menggunakan satu buku untuk semua mata pelajaran sehingga dapat selaras dengan kemampuan Bahasa Indonesia sebagai alat komunikasi dan </a:t>
                      </a:r>
                      <a:r>
                        <a:rPr lang="id-ID" sz="1800" i="1" baseline="0" dirty="0" smtClean="0"/>
                        <a:t>carrier of knowledge</a:t>
                      </a:r>
                      <a:endParaRPr lang="id-ID" sz="1800" i="1" dirty="0"/>
                    </a:p>
                  </a:txBody>
                  <a:tcPr marL="84406" marR="84406" anchor="ctr"/>
                </a:tc>
              </a:tr>
              <a:tr h="370840">
                <a:tc vMerge="1">
                  <a:txBody>
                    <a:bodyPr/>
                    <a:lstStyle/>
                    <a:p>
                      <a:endParaRPr lang="id-ID" dirty="0"/>
                    </a:p>
                  </a:txBody>
                  <a:tcPr/>
                </a:tc>
                <a:tc>
                  <a:txBody>
                    <a:bodyPr/>
                    <a:lstStyle/>
                    <a:p>
                      <a:r>
                        <a:rPr lang="id-ID" sz="1800" dirty="0" smtClean="0"/>
                        <a:t>Mengajar banyak mata pelajaran</a:t>
                      </a:r>
                      <a:endParaRPr lang="id-ID" sz="1800" dirty="0"/>
                    </a:p>
                  </a:txBody>
                  <a:tcPr marL="84406" marR="84406" anchor="ctr"/>
                </a:tc>
                <a:tc vMerge="1">
                  <a:txBody>
                    <a:bodyPr/>
                    <a:lstStyle/>
                    <a:p>
                      <a:endParaRPr lang="id-ID" dirty="0"/>
                    </a:p>
                  </a:txBody>
                  <a:tcPr/>
                </a:tc>
              </a:tr>
              <a:tr h="370840">
                <a:tc vMerge="1">
                  <a:txBody>
                    <a:bodyPr/>
                    <a:lstStyle/>
                    <a:p>
                      <a:endParaRPr lang="id-ID" sz="2400" b="1" dirty="0"/>
                    </a:p>
                  </a:txBody>
                  <a:tcPr anchor="ctr"/>
                </a:tc>
                <a:tc>
                  <a:txBody>
                    <a:bodyPr/>
                    <a:lstStyle/>
                    <a:p>
                      <a:r>
                        <a:rPr lang="id-ID" sz="1800" dirty="0" smtClean="0"/>
                        <a:t>Menggunakan</a:t>
                      </a:r>
                      <a:r>
                        <a:rPr lang="id-ID" sz="1800" baseline="0" dirty="0" smtClean="0"/>
                        <a:t> bahasa Indonesia sebagai penghela mata pelajaran yang lain sehingga selara</a:t>
                      </a:r>
                      <a:endParaRPr lang="id-ID" sz="1800" dirty="0"/>
                    </a:p>
                  </a:txBody>
                  <a:tcPr marL="84406" marR="84406" anchor="ctr"/>
                </a:tc>
                <a:tc vMerge="1">
                  <a:txBody>
                    <a:bodyPr/>
                    <a:lstStyle/>
                    <a:p>
                      <a:endParaRPr lang="id-ID"/>
                    </a:p>
                  </a:txBody>
                  <a:tcPr/>
                </a:tc>
              </a:tr>
              <a:tr h="370840">
                <a:tc vMerge="1">
                  <a:txBody>
                    <a:bodyPr/>
                    <a:lstStyle/>
                    <a:p>
                      <a:endParaRPr lang="id-ID" sz="2400" b="1" dirty="0"/>
                    </a:p>
                  </a:txBody>
                  <a:tcPr anchor="ctr"/>
                </a:tc>
                <a:tc>
                  <a:txBody>
                    <a:bodyPr/>
                    <a:lstStyle/>
                    <a:p>
                      <a:r>
                        <a:rPr lang="id-ID" sz="1800" dirty="0" smtClean="0"/>
                        <a:t>Menggunakan ilmu</a:t>
                      </a:r>
                      <a:r>
                        <a:rPr lang="id-ID" sz="1800" baseline="0" dirty="0" smtClean="0"/>
                        <a:t> pengetahuan sebagai penggerak pembahasan</a:t>
                      </a:r>
                      <a:endParaRPr lang="id-ID" sz="1800" dirty="0"/>
                    </a:p>
                  </a:txBody>
                  <a:tcPr marL="84406" marR="84406" anchor="ctr"/>
                </a:tc>
                <a:tc vMerge="1">
                  <a:txBody>
                    <a:bodyPr/>
                    <a:lstStyle/>
                    <a:p>
                      <a:endParaRPr lang="id-ID"/>
                    </a:p>
                  </a:txBody>
                  <a:tcPr/>
                </a:tc>
              </a:tr>
              <a:tr h="370840">
                <a:tc rowSpan="4">
                  <a:txBody>
                    <a:bodyPr/>
                    <a:lstStyle/>
                    <a:p>
                      <a:r>
                        <a:rPr lang="id-ID" sz="2000" b="1" dirty="0" smtClean="0"/>
                        <a:t>Murid</a:t>
                      </a:r>
                      <a:endParaRPr lang="id-ID" sz="2000" b="1" dirty="0"/>
                    </a:p>
                  </a:txBody>
                  <a:tcPr marL="84406" marR="84406" anchor="ctr"/>
                </a:tc>
                <a:tc>
                  <a:txBody>
                    <a:bodyPr/>
                    <a:lstStyle/>
                    <a:p>
                      <a:r>
                        <a:rPr lang="id-ID" sz="1800" dirty="0" smtClean="0"/>
                        <a:t>Mempelajari banyak mapel</a:t>
                      </a:r>
                      <a:endParaRPr lang="id-ID" sz="1800" dirty="0"/>
                    </a:p>
                  </a:txBody>
                  <a:tcPr marL="84406" marR="84406" anchor="ctr"/>
                </a:tc>
                <a:tc vMerge="1">
                  <a:txBody>
                    <a:bodyPr/>
                    <a:lstStyle/>
                    <a:p>
                      <a:endParaRPr lang="id-ID" sz="2000" dirty="0"/>
                    </a:p>
                  </a:txBody>
                  <a:tcPr/>
                </a:tc>
              </a:tr>
              <a:tr h="370840">
                <a:tc vMerge="1">
                  <a:txBody>
                    <a:bodyPr/>
                    <a:lstStyle/>
                    <a:p>
                      <a:endParaRPr lang="id-ID" dirty="0"/>
                    </a:p>
                  </a:txBody>
                  <a:tcPr/>
                </a:tc>
                <a:tc>
                  <a:txBody>
                    <a:bodyPr/>
                    <a:lstStyle/>
                    <a:p>
                      <a:r>
                        <a:rPr lang="id-ID" sz="1800" dirty="0" smtClean="0"/>
                        <a:t>Mempelajarai mata pelajaran dengan cara berbeda</a:t>
                      </a:r>
                      <a:endParaRPr lang="id-ID" sz="1800" dirty="0"/>
                    </a:p>
                  </a:txBody>
                  <a:tcPr marL="84406" marR="84406" anchor="ctr"/>
                </a:tc>
                <a:tc vMerge="1">
                  <a:txBody>
                    <a:bodyPr/>
                    <a:lstStyle/>
                    <a:p>
                      <a:endParaRPr lang="id-ID" sz="2000" dirty="0"/>
                    </a:p>
                  </a:txBody>
                  <a:tcPr/>
                </a:tc>
              </a:tr>
              <a:tr h="370840">
                <a:tc vMerge="1">
                  <a:txBody>
                    <a:bodyPr/>
                    <a:lstStyle/>
                    <a:p>
                      <a:endParaRPr lang="id-ID" dirty="0"/>
                    </a:p>
                  </a:txBody>
                  <a:tcPr/>
                </a:tc>
                <a:tc>
                  <a:txBody>
                    <a:bodyPr/>
                    <a:lstStyle/>
                    <a:p>
                      <a:r>
                        <a:rPr lang="id-ID" sz="1800" dirty="0" smtClean="0"/>
                        <a:t>Membeli buku</a:t>
                      </a:r>
                      <a:endParaRPr lang="id-ID" sz="1800" dirty="0"/>
                    </a:p>
                  </a:txBody>
                  <a:tcPr marL="84406" marR="84406" anchor="ctr"/>
                </a:tc>
                <a:tc rowSpan="2">
                  <a:txBody>
                    <a:bodyPr/>
                    <a:lstStyle/>
                    <a:p>
                      <a:r>
                        <a:rPr lang="id-ID" sz="1800" dirty="0" smtClean="0"/>
                        <a:t>Penyedian buku teks oleh</a:t>
                      </a:r>
                      <a:r>
                        <a:rPr lang="id-ID" sz="1800" baseline="0" dirty="0" smtClean="0"/>
                        <a:t> pemerintah/daerah</a:t>
                      </a:r>
                      <a:endParaRPr lang="id-ID" sz="1800" dirty="0"/>
                    </a:p>
                  </a:txBody>
                  <a:tcPr marL="84406" marR="84406" anchor="ctr"/>
                </a:tc>
              </a:tr>
              <a:tr h="370840">
                <a:tc vMerge="1">
                  <a:txBody>
                    <a:bodyPr/>
                    <a:lstStyle/>
                    <a:p>
                      <a:endParaRPr lang="id-ID" sz="2000" dirty="0"/>
                    </a:p>
                  </a:txBody>
                  <a:tcPr/>
                </a:tc>
                <a:tc>
                  <a:txBody>
                    <a:bodyPr/>
                    <a:lstStyle/>
                    <a:p>
                      <a:r>
                        <a:rPr lang="id-ID" sz="1800" dirty="0" smtClean="0"/>
                        <a:t>Membeli lembar kerja siswa</a:t>
                      </a:r>
                      <a:endParaRPr lang="id-ID" sz="1800" dirty="0"/>
                    </a:p>
                  </a:txBody>
                  <a:tcPr marL="84406" marR="84406" anchor="ctr"/>
                </a:tc>
                <a:tc vMerge="1">
                  <a:txBody>
                    <a:bodyPr/>
                    <a:lstStyle/>
                    <a:p>
                      <a:endParaRPr lang="id-ID" sz="2000" dirty="0"/>
                    </a:p>
                  </a:txBody>
                  <a:tcPr/>
                </a:tc>
              </a:tr>
            </a:tbl>
          </a:graphicData>
        </a:graphic>
      </p:graphicFrame>
      <p:sp>
        <p:nvSpPr>
          <p:cNvPr id="4" name="TextBox 18"/>
          <p:cNvSpPr txBox="1">
            <a:spLocks noChangeArrowheads="1"/>
          </p:cNvSpPr>
          <p:nvPr/>
        </p:nvSpPr>
        <p:spPr bwMode="auto">
          <a:xfrm>
            <a:off x="118698" y="-37106"/>
            <a:ext cx="8773782" cy="584775"/>
          </a:xfrm>
          <a:prstGeom prst="rect">
            <a:avLst/>
          </a:prstGeom>
          <a:noFill/>
          <a:ln w="9525">
            <a:noFill/>
            <a:miter lim="800000"/>
            <a:headEnd/>
            <a:tailEnd/>
          </a:ln>
        </p:spPr>
        <p:txBody>
          <a:bodyPr wrap="square" anchorCtr="1">
            <a:spAutoFit/>
          </a:bodyPr>
          <a:lstStyle/>
          <a:p>
            <a:pPr algn="ctr"/>
            <a:r>
              <a:rPr lang="id-ID" sz="3200" b="1" dirty="0" smtClean="0">
                <a:solidFill>
                  <a:srgbClr val="E46C0A"/>
                </a:solidFill>
              </a:rPr>
              <a:t>Langkah Penyesuaian Beban Guru dan Murid SD</a:t>
            </a:r>
            <a:endParaRPr lang="id-ID" sz="3200" b="1" dirty="0">
              <a:solidFill>
                <a:srgbClr val="E46C0A"/>
              </a:solidFill>
            </a:endParaRPr>
          </a:p>
        </p:txBody>
      </p:sp>
      <p:cxnSp>
        <p:nvCxnSpPr>
          <p:cNvPr id="5" name="Straight Connector 3"/>
          <p:cNvCxnSpPr>
            <a:cxnSpLocks noChangeShapeType="1"/>
          </p:cNvCxnSpPr>
          <p:nvPr/>
        </p:nvCxnSpPr>
        <p:spPr bwMode="auto">
          <a:xfrm>
            <a:off x="0" y="609600"/>
            <a:ext cx="9144000" cy="0"/>
          </a:xfrm>
          <a:prstGeom prst="straightConnector1">
            <a:avLst/>
          </a:prstGeom>
          <a:noFill/>
          <a:ln w="9528">
            <a:solidFill>
              <a:srgbClr val="4A7EBB"/>
            </a:solidFill>
            <a:round/>
            <a:headEnd/>
            <a:tailEnd/>
          </a:ln>
        </p:spPr>
      </p:cxnSp>
      <p:sp>
        <p:nvSpPr>
          <p:cNvPr id="6" name="Slide Number Placeholder 2"/>
          <p:cNvSpPr txBox="1"/>
          <p:nvPr/>
        </p:nvSpPr>
        <p:spPr>
          <a:xfrm>
            <a:off x="8651636" y="6492896"/>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6196936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5" y="2708920"/>
            <a:ext cx="9144000" cy="1008114"/>
          </a:xfrm>
          <a:prstGeom prst="rect">
            <a:avLst/>
          </a:prstGeom>
          <a:solidFill>
            <a:schemeClr val="accent5">
              <a:lumMod val="20000"/>
              <a:lumOff val="80000"/>
            </a:schemeClr>
          </a:solidFill>
          <a:ln w="9525">
            <a:noFill/>
            <a:miter lim="800000"/>
            <a:headEnd/>
            <a:tailEnd/>
          </a:ln>
        </p:spPr>
        <p:txBody>
          <a:bodyPr anchor="ctr" anchorCtr="1"/>
          <a:lstStyle/>
          <a:p>
            <a:pPr algn="ctr" fontAlgn="auto">
              <a:lnSpc>
                <a:spcPct val="80000"/>
              </a:lnSpc>
              <a:spcBef>
                <a:spcPts val="0"/>
              </a:spcBef>
              <a:spcAft>
                <a:spcPts val="0"/>
              </a:spcAft>
              <a:defRPr/>
            </a:pPr>
            <a:r>
              <a:rPr lang="id-ID"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Penguatan Proses dan Penilaian</a:t>
            </a:r>
            <a:endParaRPr lang="en-GB"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ounded Rectangle 7"/>
          <p:cNvSpPr>
            <a:spLocks noChangeArrowheads="1"/>
          </p:cNvSpPr>
          <p:nvPr/>
        </p:nvSpPr>
        <p:spPr bwMode="auto">
          <a:xfrm>
            <a:off x="395536" y="2852936"/>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4</a:t>
            </a:r>
            <a:endParaRPr lang="id-ID" sz="2800" b="1" dirty="0">
              <a:solidFill>
                <a:srgbClr val="E46C0A"/>
              </a:solidFill>
              <a:latin typeface="+mn-lt"/>
            </a:endParaRPr>
          </a:p>
        </p:txBody>
      </p:sp>
    </p:spTree>
    <p:extLst>
      <p:ext uri="{BB962C8B-B14F-4D97-AF65-F5344CB8AC3E}">
        <p14:creationId xmlns:p14="http://schemas.microsoft.com/office/powerpoint/2010/main" val="3889036577"/>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entagon 1"/>
          <p:cNvSpPr/>
          <p:nvPr/>
        </p:nvSpPr>
        <p:spPr>
          <a:xfrm>
            <a:off x="683568" y="1252154"/>
            <a:ext cx="2376264" cy="720080"/>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ysClr val="windowText" lastClr="000000"/>
                </a:solidFill>
              </a:rPr>
              <a:t>PROSES PEMBELAJARAN</a:t>
            </a:r>
            <a:endParaRPr lang="id-ID" sz="2000" dirty="0">
              <a:solidFill>
                <a:sysClr val="windowText" lastClr="000000"/>
              </a:solidFill>
            </a:endParaRPr>
          </a:p>
        </p:txBody>
      </p:sp>
      <p:sp>
        <p:nvSpPr>
          <p:cNvPr id="3" name="Pentagon 2"/>
          <p:cNvSpPr/>
          <p:nvPr/>
        </p:nvSpPr>
        <p:spPr>
          <a:xfrm>
            <a:off x="665921" y="4005064"/>
            <a:ext cx="2376264" cy="720080"/>
          </a:xfrm>
          <a:prstGeom prst="homePlat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ysClr val="windowText" lastClr="000000"/>
                </a:solidFill>
              </a:rPr>
              <a:t>PROSES PENILAIAN</a:t>
            </a:r>
            <a:endParaRPr lang="id-ID" sz="2000" dirty="0">
              <a:solidFill>
                <a:sysClr val="windowText" lastClr="000000"/>
              </a:solidFill>
            </a:endParaRPr>
          </a:p>
        </p:txBody>
      </p:sp>
      <p:sp>
        <p:nvSpPr>
          <p:cNvPr id="4" name="Rectangle 3"/>
          <p:cNvSpPr/>
          <p:nvPr/>
        </p:nvSpPr>
        <p:spPr>
          <a:xfrm>
            <a:off x="3059832" y="1988840"/>
            <a:ext cx="5328592" cy="1754326"/>
          </a:xfrm>
          <a:prstGeom prst="rect">
            <a:avLst/>
          </a:prstGeom>
          <a:noFill/>
          <a:ln>
            <a:noFill/>
          </a:ln>
        </p:spPr>
        <p:txBody>
          <a:bodyPr wrap="square">
            <a:spAutoFit/>
          </a:bodyPr>
          <a:lstStyle/>
          <a:p>
            <a:pPr fontAlgn="auto">
              <a:spcBef>
                <a:spcPts val="0"/>
              </a:spcBef>
              <a:spcAft>
                <a:spcPts val="0"/>
              </a:spcAft>
            </a:pPr>
            <a:r>
              <a:rPr lang="id-ID" dirty="0" smtClean="0">
                <a:solidFill>
                  <a:prstClr val="black"/>
                </a:solidFill>
              </a:rPr>
              <a:t>Kemampuan kreativitas diperoleh melalui:</a:t>
            </a:r>
          </a:p>
          <a:p>
            <a:pPr marL="358775" lvl="2" indent="-358775" fontAlgn="auto">
              <a:spcBef>
                <a:spcPts val="0"/>
              </a:spcBef>
              <a:spcAft>
                <a:spcPts val="0"/>
              </a:spcAft>
              <a:buFont typeface="Wingdings" pitchFamily="2" charset="2"/>
              <a:buChar char="§"/>
            </a:pPr>
            <a:r>
              <a:rPr lang="id-ID" dirty="0" smtClean="0">
                <a:solidFill>
                  <a:prstClr val="black"/>
                </a:solidFill>
              </a:rPr>
              <a:t>Observing </a:t>
            </a:r>
            <a:r>
              <a:rPr lang="id-ID" dirty="0">
                <a:solidFill>
                  <a:prstClr val="black"/>
                </a:solidFill>
              </a:rPr>
              <a:t>[mengamati]</a:t>
            </a:r>
          </a:p>
          <a:p>
            <a:pPr marL="358775" lvl="2" indent="-358775" fontAlgn="auto">
              <a:spcBef>
                <a:spcPts val="0"/>
              </a:spcBef>
              <a:spcAft>
                <a:spcPts val="0"/>
              </a:spcAft>
              <a:buFont typeface="Wingdings" pitchFamily="2" charset="2"/>
              <a:buChar char="§"/>
            </a:pPr>
            <a:r>
              <a:rPr lang="id-ID" dirty="0">
                <a:solidFill>
                  <a:prstClr val="black"/>
                </a:solidFill>
              </a:rPr>
              <a:t>Questioning [menanya]</a:t>
            </a:r>
          </a:p>
          <a:p>
            <a:pPr marL="358775" lvl="2" indent="-358775" fontAlgn="auto">
              <a:spcBef>
                <a:spcPts val="0"/>
              </a:spcBef>
              <a:spcAft>
                <a:spcPts val="0"/>
              </a:spcAft>
              <a:buFont typeface="Wingdings" pitchFamily="2" charset="2"/>
              <a:buChar char="§"/>
            </a:pPr>
            <a:r>
              <a:rPr lang="id-ID" dirty="0">
                <a:solidFill>
                  <a:prstClr val="black"/>
                </a:solidFill>
              </a:rPr>
              <a:t>Associating [menalar]</a:t>
            </a:r>
          </a:p>
          <a:p>
            <a:pPr marL="358775" lvl="2" indent="-358775">
              <a:buFont typeface="Wingdings" pitchFamily="2" charset="2"/>
              <a:buChar char="§"/>
            </a:pPr>
            <a:r>
              <a:rPr lang="id-ID" dirty="0">
                <a:solidFill>
                  <a:prstClr val="black"/>
                </a:solidFill>
              </a:rPr>
              <a:t>Experimenting [mencoba] </a:t>
            </a:r>
          </a:p>
          <a:p>
            <a:pPr marL="358775" lvl="2" indent="-358775">
              <a:buFont typeface="Wingdings" pitchFamily="2" charset="2"/>
              <a:buChar char="§"/>
            </a:pPr>
            <a:r>
              <a:rPr lang="id-ID" dirty="0">
                <a:solidFill>
                  <a:prstClr val="black"/>
                </a:solidFill>
              </a:rPr>
              <a:t>Networking [Membentuk jejaring]</a:t>
            </a:r>
          </a:p>
        </p:txBody>
      </p:sp>
      <p:sp>
        <p:nvSpPr>
          <p:cNvPr id="5"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Proses yang Mendukung Kreativitas</a:t>
            </a:r>
            <a:endParaRPr lang="id-ID" sz="3600" b="1" dirty="0" smtClean="0">
              <a:solidFill>
                <a:srgbClr val="F79646">
                  <a:lumMod val="75000"/>
                </a:srgbClr>
              </a:solidFill>
            </a:endParaRPr>
          </a:p>
        </p:txBody>
      </p:sp>
      <p:cxnSp>
        <p:nvCxnSpPr>
          <p:cNvPr id="6" name="Straight Connector 5"/>
          <p:cNvCxnSpPr/>
          <p:nvPr/>
        </p:nvCxnSpPr>
        <p:spPr>
          <a:xfrm>
            <a:off x="0" y="76200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Rectangle 6"/>
          <p:cNvSpPr/>
          <p:nvPr/>
        </p:nvSpPr>
        <p:spPr>
          <a:xfrm>
            <a:off x="3059832" y="1252154"/>
            <a:ext cx="5328592"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ysClr val="windowText" lastClr="000000"/>
                </a:solidFill>
              </a:rPr>
              <a:t>Pendekatan saintifik dan </a:t>
            </a:r>
          </a:p>
          <a:p>
            <a:pPr algn="ctr"/>
            <a:r>
              <a:rPr lang="id-ID" sz="2000" dirty="0" smtClean="0">
                <a:solidFill>
                  <a:sysClr val="windowText" lastClr="000000"/>
                </a:solidFill>
              </a:rPr>
              <a:t>kontekstual</a:t>
            </a:r>
            <a:endParaRPr lang="id-ID" sz="2000" dirty="0">
              <a:solidFill>
                <a:sysClr val="windowText" lastClr="000000"/>
              </a:solidFill>
            </a:endParaRPr>
          </a:p>
        </p:txBody>
      </p:sp>
      <p:sp>
        <p:nvSpPr>
          <p:cNvPr id="8" name="Rectangle 7"/>
          <p:cNvSpPr/>
          <p:nvPr/>
        </p:nvSpPr>
        <p:spPr>
          <a:xfrm>
            <a:off x="3059831" y="4725144"/>
            <a:ext cx="5310945" cy="2031325"/>
          </a:xfrm>
          <a:prstGeom prst="rect">
            <a:avLst/>
          </a:prstGeom>
        </p:spPr>
        <p:txBody>
          <a:bodyPr wrap="square">
            <a:spAutoFit/>
          </a:bodyPr>
          <a:lstStyle/>
          <a:p>
            <a:pPr marL="285750" indent="-285750">
              <a:buFont typeface="Wingdings" pitchFamily="2" charset="2"/>
              <a:buChar char="§"/>
            </a:pPr>
            <a:r>
              <a:rPr lang="id-ID" dirty="0">
                <a:solidFill>
                  <a:schemeClr val="tx2">
                    <a:lumMod val="50000"/>
                  </a:schemeClr>
                </a:solidFill>
              </a:rPr>
              <a:t>penilaian berbasis portofolio </a:t>
            </a:r>
            <a:endParaRPr lang="id-ID" dirty="0" smtClean="0">
              <a:solidFill>
                <a:schemeClr val="tx2">
                  <a:lumMod val="50000"/>
                </a:schemeClr>
              </a:solidFill>
            </a:endParaRPr>
          </a:p>
          <a:p>
            <a:pPr marL="285750" indent="-285750">
              <a:buFont typeface="Wingdings" pitchFamily="2" charset="2"/>
              <a:buChar char="§"/>
            </a:pPr>
            <a:r>
              <a:rPr lang="id-ID" dirty="0" smtClean="0">
                <a:solidFill>
                  <a:schemeClr val="tx2">
                    <a:lumMod val="50000"/>
                  </a:schemeClr>
                </a:solidFill>
              </a:rPr>
              <a:t>pertanyaan </a:t>
            </a:r>
            <a:r>
              <a:rPr lang="id-ID" dirty="0">
                <a:solidFill>
                  <a:schemeClr val="tx2">
                    <a:lumMod val="50000"/>
                  </a:schemeClr>
                </a:solidFill>
              </a:rPr>
              <a:t>yang tidak memiliki jawaban tunggal, </a:t>
            </a:r>
            <a:endParaRPr lang="id-ID" dirty="0" smtClean="0">
              <a:solidFill>
                <a:schemeClr val="tx2">
                  <a:lumMod val="50000"/>
                </a:schemeClr>
              </a:solidFill>
            </a:endParaRPr>
          </a:p>
          <a:p>
            <a:pPr marL="285750" indent="-285750">
              <a:buFont typeface="Wingdings" pitchFamily="2" charset="2"/>
              <a:buChar char="§"/>
            </a:pPr>
            <a:r>
              <a:rPr lang="id-ID" dirty="0" smtClean="0">
                <a:solidFill>
                  <a:schemeClr val="tx2">
                    <a:lumMod val="50000"/>
                  </a:schemeClr>
                </a:solidFill>
              </a:rPr>
              <a:t>memberi </a:t>
            </a:r>
            <a:r>
              <a:rPr lang="id-ID" dirty="0">
                <a:solidFill>
                  <a:schemeClr val="tx2">
                    <a:lumMod val="50000"/>
                  </a:schemeClr>
                </a:solidFill>
              </a:rPr>
              <a:t>nilai bagi jawaban nyeleneh, </a:t>
            </a:r>
            <a:endParaRPr lang="id-ID" dirty="0" smtClean="0">
              <a:solidFill>
                <a:schemeClr val="tx2">
                  <a:lumMod val="50000"/>
                </a:schemeClr>
              </a:solidFill>
            </a:endParaRPr>
          </a:p>
          <a:p>
            <a:pPr marL="285750" indent="-285750">
              <a:buFont typeface="Wingdings" pitchFamily="2" charset="2"/>
              <a:buChar char="§"/>
            </a:pPr>
            <a:r>
              <a:rPr lang="id-ID" dirty="0" smtClean="0">
                <a:solidFill>
                  <a:schemeClr val="tx2">
                    <a:lumMod val="50000"/>
                  </a:schemeClr>
                </a:solidFill>
              </a:rPr>
              <a:t>menilai </a:t>
            </a:r>
            <a:r>
              <a:rPr lang="id-ID" dirty="0">
                <a:solidFill>
                  <a:schemeClr val="tx2">
                    <a:lumMod val="50000"/>
                  </a:schemeClr>
                </a:solidFill>
              </a:rPr>
              <a:t>proses pengerjaannya bukan hanya hasilnya, </a:t>
            </a:r>
            <a:endParaRPr lang="id-ID" dirty="0" smtClean="0">
              <a:solidFill>
                <a:schemeClr val="tx2">
                  <a:lumMod val="50000"/>
                </a:schemeClr>
              </a:solidFill>
            </a:endParaRPr>
          </a:p>
          <a:p>
            <a:pPr marL="285750" indent="-285750">
              <a:buFont typeface="Wingdings" pitchFamily="2" charset="2"/>
              <a:buChar char="§"/>
            </a:pPr>
            <a:r>
              <a:rPr lang="id-ID" dirty="0" smtClean="0">
                <a:solidFill>
                  <a:schemeClr val="tx2">
                    <a:lumMod val="50000"/>
                  </a:schemeClr>
                </a:solidFill>
              </a:rPr>
              <a:t>penilaian </a:t>
            </a:r>
            <a:r>
              <a:rPr lang="id-ID" dirty="0">
                <a:solidFill>
                  <a:schemeClr val="tx2">
                    <a:lumMod val="50000"/>
                  </a:schemeClr>
                </a:solidFill>
              </a:rPr>
              <a:t>spontanitas/ekspresif, </a:t>
            </a:r>
            <a:endParaRPr lang="id-ID" dirty="0" smtClean="0">
              <a:solidFill>
                <a:schemeClr val="tx2">
                  <a:lumMod val="50000"/>
                </a:schemeClr>
              </a:solidFill>
            </a:endParaRPr>
          </a:p>
          <a:p>
            <a:pPr marL="285750" indent="-285750">
              <a:buFont typeface="Wingdings" pitchFamily="2" charset="2"/>
              <a:buChar char="§"/>
            </a:pPr>
            <a:r>
              <a:rPr lang="id-ID" dirty="0" smtClean="0">
                <a:solidFill>
                  <a:schemeClr val="tx2">
                    <a:lumMod val="50000"/>
                  </a:schemeClr>
                </a:solidFill>
              </a:rPr>
              <a:t>dll</a:t>
            </a:r>
            <a:endParaRPr lang="id-ID" dirty="0"/>
          </a:p>
        </p:txBody>
      </p:sp>
      <p:sp>
        <p:nvSpPr>
          <p:cNvPr id="9" name="Rectangle 8"/>
          <p:cNvSpPr/>
          <p:nvPr/>
        </p:nvSpPr>
        <p:spPr>
          <a:xfrm>
            <a:off x="3059832" y="4005064"/>
            <a:ext cx="5328592"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solidFill>
                  <a:sysClr val="windowText" lastClr="000000"/>
                </a:solidFill>
              </a:rPr>
              <a:t>Penilaian Otentik</a:t>
            </a:r>
            <a:endParaRPr lang="id-ID" sz="2000" dirty="0">
              <a:solidFill>
                <a:sysClr val="windowText" lastClr="000000"/>
              </a:solidFill>
            </a:endParaRPr>
          </a:p>
        </p:txBody>
      </p:sp>
    </p:spTree>
    <p:extLst>
      <p:ext uri="{BB962C8B-B14F-4D97-AF65-F5344CB8AC3E}">
        <p14:creationId xmlns:p14="http://schemas.microsoft.com/office/powerpoint/2010/main" val="354901617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14400"/>
            <a:ext cx="8640960" cy="5486400"/>
          </a:xfrm>
          <a:solidFill>
            <a:schemeClr val="accent5">
              <a:lumMod val="20000"/>
              <a:lumOff val="80000"/>
            </a:schemeClr>
          </a:solidFill>
          <a:ln>
            <a:solidFill>
              <a:srgbClr val="C00000"/>
            </a:solidFill>
          </a:ln>
        </p:spPr>
        <p:txBody>
          <a:bodyPr>
            <a:normAutofit lnSpcReduction="10000"/>
          </a:bodyPr>
          <a:lstStyle/>
          <a:p>
            <a:r>
              <a:rPr lang="id-ID" dirty="0" smtClean="0"/>
              <a:t>Menyiapkan buku pegangan pembelajaran yang terdiri dari:</a:t>
            </a:r>
          </a:p>
          <a:p>
            <a:pPr lvl="1"/>
            <a:r>
              <a:rPr lang="id-ID" dirty="0" smtClean="0"/>
              <a:t>Buku pegangan siswa</a:t>
            </a:r>
          </a:p>
          <a:p>
            <a:pPr lvl="1"/>
            <a:r>
              <a:rPr lang="id-ID" dirty="0" smtClean="0"/>
              <a:t>Buku pegangan guru</a:t>
            </a:r>
          </a:p>
          <a:p>
            <a:r>
              <a:rPr lang="id-ID" dirty="0" smtClean="0"/>
              <a:t>Menyiapkan guru supaya memahami pemanfaatan sumber belajar yang telah disiapkan dan sumber lain yang dapat mereka manfaatkan</a:t>
            </a:r>
          </a:p>
          <a:p>
            <a:r>
              <a:rPr lang="id-ID" dirty="0" smtClean="0"/>
              <a:t>Memperkuat peran pendampingan dan pemantauan oleh pusat dan daerah pelaksanaan pembelajaran</a:t>
            </a:r>
            <a:endParaRPr lang="id-ID" dirty="0"/>
          </a:p>
        </p:txBody>
      </p:sp>
      <p:sp>
        <p:nvSpPr>
          <p:cNvPr id="5" name="TextBox 18"/>
          <p:cNvSpPr txBox="1">
            <a:spLocks noChangeArrowheads="1"/>
          </p:cNvSpPr>
          <p:nvPr/>
        </p:nvSpPr>
        <p:spPr bwMode="auto">
          <a:xfrm>
            <a:off x="118698" y="-37107"/>
            <a:ext cx="8573965" cy="707886"/>
          </a:xfrm>
          <a:prstGeom prst="rect">
            <a:avLst/>
          </a:prstGeom>
          <a:noFill/>
          <a:ln w="9525">
            <a:noFill/>
            <a:miter lim="800000"/>
            <a:headEnd/>
            <a:tailEnd/>
          </a:ln>
        </p:spPr>
        <p:txBody>
          <a:bodyPr anchorCtr="1">
            <a:spAutoFit/>
          </a:bodyPr>
          <a:lstStyle/>
          <a:p>
            <a:pPr algn="ctr"/>
            <a:r>
              <a:rPr lang="id-ID" sz="4000" b="1" dirty="0" smtClean="0">
                <a:solidFill>
                  <a:srgbClr val="0070C0"/>
                </a:solidFill>
              </a:rPr>
              <a:t> Langkah Penguatan Tata Kelola</a:t>
            </a:r>
            <a:endParaRPr lang="id-ID" sz="4000" b="1" dirty="0">
              <a:solidFill>
                <a:srgbClr val="0070C0"/>
              </a:solidFill>
            </a:endParaRPr>
          </a:p>
        </p:txBody>
      </p:sp>
      <p:cxnSp>
        <p:nvCxnSpPr>
          <p:cNvPr id="6" name="Straight Connector 3"/>
          <p:cNvCxnSpPr>
            <a:cxnSpLocks noChangeShapeType="1"/>
          </p:cNvCxnSpPr>
          <p:nvPr/>
        </p:nvCxnSpPr>
        <p:spPr bwMode="auto">
          <a:xfrm>
            <a:off x="0" y="692696"/>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7"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39</a:t>
            </a:r>
            <a:endParaRPr lang="id-ID" b="1" dirty="0"/>
          </a:p>
        </p:txBody>
      </p:sp>
    </p:spTree>
    <p:extLst>
      <p:ext uri="{BB962C8B-B14F-4D97-AF65-F5344CB8AC3E}">
        <p14:creationId xmlns:p14="http://schemas.microsoft.com/office/powerpoint/2010/main" val="129099365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059106016"/>
              </p:ext>
            </p:extLst>
          </p:nvPr>
        </p:nvGraphicFramePr>
        <p:xfrm>
          <a:off x="107504" y="669280"/>
          <a:ext cx="8802450" cy="4114800"/>
        </p:xfrm>
        <a:graphic>
          <a:graphicData uri="http://schemas.openxmlformats.org/drawingml/2006/table">
            <a:tbl>
              <a:tblPr firstRow="1" bandRow="1">
                <a:tableStyleId>{5C22544A-7EE6-4342-B048-85BDC9FD1C3A}</a:tableStyleId>
              </a:tblPr>
              <a:tblGrid>
                <a:gridCol w="2535751"/>
                <a:gridCol w="5233017"/>
                <a:gridCol w="1033682"/>
              </a:tblGrid>
              <a:tr h="370840">
                <a:tc>
                  <a:txBody>
                    <a:bodyPr/>
                    <a:lstStyle/>
                    <a:p>
                      <a:pPr algn="ctr"/>
                      <a:r>
                        <a:rPr lang="id-ID" sz="2000" b="1" dirty="0" smtClean="0"/>
                        <a:t>KTSP</a:t>
                      </a:r>
                      <a:r>
                        <a:rPr lang="id-ID" sz="2000" b="1" baseline="0" dirty="0" smtClean="0"/>
                        <a:t> 2006</a:t>
                      </a:r>
                      <a:endParaRPr lang="id-ID" sz="2000" b="1" dirty="0"/>
                    </a:p>
                  </a:txBody>
                  <a:tcPr/>
                </a:tc>
                <a:tc>
                  <a:txBody>
                    <a:bodyPr/>
                    <a:lstStyle/>
                    <a:p>
                      <a:pPr algn="ctr"/>
                      <a:r>
                        <a:rPr lang="id-ID" sz="2000" b="1" dirty="0" smtClean="0"/>
                        <a:t>Kurikulum 2013</a:t>
                      </a:r>
                      <a:endParaRPr lang="id-ID" sz="2000" b="1" dirty="0"/>
                    </a:p>
                  </a:txBody>
                  <a:tcPr/>
                </a:tc>
                <a:tc>
                  <a:txBody>
                    <a:bodyPr/>
                    <a:lstStyle/>
                    <a:p>
                      <a:pPr algn="ctr"/>
                      <a:r>
                        <a:rPr lang="id-ID" sz="2000" b="1" dirty="0" smtClean="0"/>
                        <a:t>Status</a:t>
                      </a:r>
                      <a:endParaRPr lang="id-ID" sz="2000" b="1" dirty="0"/>
                    </a:p>
                  </a:txBody>
                  <a:tcPr/>
                </a:tc>
              </a:tr>
              <a:tr h="370840">
                <a:tc>
                  <a:txBody>
                    <a:bodyPr/>
                    <a:lstStyle/>
                    <a:p>
                      <a:r>
                        <a:rPr lang="id-ID" sz="2000" b="1" dirty="0" smtClean="0"/>
                        <a:t>Tiap</a:t>
                      </a:r>
                      <a:r>
                        <a:rPr lang="id-ID" sz="2000" b="1" baseline="0" dirty="0" smtClean="0"/>
                        <a:t> mata pelajaran diajarkan dengan pendekatan berbeda</a:t>
                      </a:r>
                      <a:endParaRPr lang="id-ID" sz="2000" b="1" dirty="0"/>
                    </a:p>
                  </a:txBody>
                  <a:tcPr/>
                </a:tc>
                <a:tc>
                  <a:txBody>
                    <a:bodyPr/>
                    <a:lstStyle/>
                    <a:p>
                      <a:r>
                        <a:rPr lang="id-ID" sz="2000" b="1" dirty="0" smtClean="0"/>
                        <a:t>Semua</a:t>
                      </a:r>
                      <a:r>
                        <a:rPr lang="id-ID" sz="2000" b="1" baseline="0" dirty="0" smtClean="0"/>
                        <a:t> mata pelajaran diajarkan dengan pendekatan yang sama [saintifik] melalui mengamati, menanya, mencoba, menalar,....</a:t>
                      </a:r>
                      <a:endParaRPr lang="id-ID" sz="2000" b="1" dirty="0"/>
                    </a:p>
                  </a:txBody>
                  <a:tcPr/>
                </a:tc>
                <a:tc>
                  <a:txBody>
                    <a:bodyPr/>
                    <a:lstStyle/>
                    <a:p>
                      <a:r>
                        <a:rPr lang="id-ID" sz="1800" b="1" dirty="0" smtClean="0"/>
                        <a:t>Idealnya</a:t>
                      </a:r>
                      <a:endParaRPr lang="id-ID" sz="1800" b="1" dirty="0"/>
                    </a:p>
                  </a:txBody>
                  <a:tcPr/>
                </a:tc>
              </a:tr>
              <a:tr h="37084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b="1" dirty="0" smtClean="0"/>
                        <a:t>Tiap jenis konten</a:t>
                      </a:r>
                      <a:r>
                        <a:rPr lang="id-ID" sz="2000" b="1" baseline="0" dirty="0" smtClean="0"/>
                        <a:t> pembelajaran</a:t>
                      </a:r>
                      <a:r>
                        <a:rPr lang="id-ID" sz="2000" b="1" dirty="0" smtClean="0"/>
                        <a:t> diajarkan terpisah [</a:t>
                      </a:r>
                      <a:r>
                        <a:rPr lang="id-ID" sz="2000" b="1" i="1" dirty="0" smtClean="0"/>
                        <a:t>separated</a:t>
                      </a:r>
                      <a:r>
                        <a:rPr lang="id-ID" sz="2000" b="1" i="1" baseline="0" dirty="0" smtClean="0"/>
                        <a:t> curriculum</a:t>
                      </a:r>
                      <a:r>
                        <a:rPr lang="id-ID" sz="2000" b="1" baseline="0" dirty="0" smtClean="0"/>
                        <a:t>]</a:t>
                      </a:r>
                      <a:endParaRPr lang="id-ID" sz="2000" b="1" dirty="0" smtClean="0"/>
                    </a:p>
                  </a:txBody>
                  <a:tcPr/>
                </a:tc>
                <a:tc>
                  <a:txBody>
                    <a:bodyPr/>
                    <a:lstStyle/>
                    <a:p>
                      <a:r>
                        <a:rPr lang="id-ID" sz="2000" b="1" dirty="0" smtClean="0"/>
                        <a:t>Bermacam jenis konten pembelajaran diajarkan terkait dan terpadu satu sama lain [</a:t>
                      </a:r>
                      <a:r>
                        <a:rPr lang="id-ID" sz="2000" b="1" i="1" dirty="0" smtClean="0"/>
                        <a:t>cross curriculum </a:t>
                      </a:r>
                      <a:r>
                        <a:rPr lang="id-ID" sz="2000" b="1" dirty="0" smtClean="0"/>
                        <a:t>atau </a:t>
                      </a:r>
                      <a:r>
                        <a:rPr lang="id-ID" sz="2000" b="1" i="1" dirty="0" smtClean="0"/>
                        <a:t>integrated curriculum</a:t>
                      </a:r>
                      <a:r>
                        <a:rPr lang="id-ID" sz="2000" b="1" dirty="0" smtClean="0"/>
                        <a:t>]</a:t>
                      </a:r>
                      <a:endParaRPr lang="id-ID" sz="2000" b="1" dirty="0"/>
                    </a:p>
                  </a:txBody>
                  <a:tcPr/>
                </a:tc>
                <a:tc>
                  <a:txBody>
                    <a:bodyPr/>
                    <a:lstStyle/>
                    <a:p>
                      <a:r>
                        <a:rPr lang="id-ID" sz="1800" b="1" dirty="0" smtClean="0"/>
                        <a:t>Baiknya</a:t>
                      </a:r>
                      <a:endParaRPr lang="id-ID" sz="1800" b="1" dirty="0"/>
                    </a:p>
                  </a:txBody>
                  <a:tcPr/>
                </a:tc>
              </a:tr>
              <a:tr h="37084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p>
                  </a:txBody>
                  <a:tcPr/>
                </a:tc>
                <a:tc>
                  <a:txBody>
                    <a:bodyPr/>
                    <a:lstStyle/>
                    <a:p>
                      <a:r>
                        <a:rPr lang="id-ID" sz="2000" b="1" dirty="0" smtClean="0"/>
                        <a:t>Konten ilmu pengetahuan diintegrasikan dan</a:t>
                      </a:r>
                      <a:r>
                        <a:rPr lang="id-ID" sz="2000" b="1" baseline="0" dirty="0" smtClean="0"/>
                        <a:t> dijadikan penggerak konten pembelajaran lainnya</a:t>
                      </a:r>
                      <a:endParaRPr lang="id-ID" sz="2000" b="1" dirty="0"/>
                    </a:p>
                  </a:txBody>
                  <a:tcPr/>
                </a:tc>
                <a:tc>
                  <a:txBody>
                    <a:bodyPr/>
                    <a:lstStyle/>
                    <a:p>
                      <a:r>
                        <a:rPr lang="id-ID" sz="1800" b="1" dirty="0" smtClean="0"/>
                        <a:t>Baiknya</a:t>
                      </a:r>
                      <a:endParaRPr lang="id-ID" sz="1800" b="1" dirty="0"/>
                    </a:p>
                  </a:txBody>
                  <a:tcPr/>
                </a:tc>
              </a:tr>
              <a:tr h="370840">
                <a:tc>
                  <a:txBody>
                    <a:bodyPr/>
                    <a:lstStyle/>
                    <a:p>
                      <a:r>
                        <a:rPr lang="id-ID" sz="2000" b="1" dirty="0" smtClean="0"/>
                        <a:t>Tematik</a:t>
                      </a:r>
                      <a:r>
                        <a:rPr lang="id-ID" sz="2000" b="1" baseline="0" dirty="0" smtClean="0"/>
                        <a:t> untuk kelas I – III [belum integratif]</a:t>
                      </a:r>
                      <a:endParaRPr lang="id-ID" sz="2000" b="1" dirty="0"/>
                    </a:p>
                  </a:txBody>
                  <a:tcPr/>
                </a:tc>
                <a:tc>
                  <a:txBody>
                    <a:bodyPr/>
                    <a:lstStyle/>
                    <a:p>
                      <a:r>
                        <a:rPr lang="id-ID" sz="2000" b="1" dirty="0" smtClean="0"/>
                        <a:t>Tematik Integratif untuk Kelas I</a:t>
                      </a:r>
                      <a:r>
                        <a:rPr lang="id-ID" sz="2000" b="1" baseline="0" dirty="0" smtClean="0"/>
                        <a:t> – VI </a:t>
                      </a:r>
                      <a:endParaRPr lang="id-ID" sz="2000" b="1" dirty="0"/>
                    </a:p>
                  </a:txBody>
                  <a:tcPr/>
                </a:tc>
                <a:tc>
                  <a:txBody>
                    <a:bodyPr/>
                    <a:lstStyle/>
                    <a:p>
                      <a:r>
                        <a:rPr lang="id-ID" sz="1800" b="1" dirty="0" smtClean="0"/>
                        <a:t>Baiknya</a:t>
                      </a:r>
                      <a:endParaRPr lang="id-ID" sz="1800" b="1" dirty="0"/>
                    </a:p>
                  </a:txBody>
                  <a:tcPr/>
                </a:tc>
              </a:tr>
            </a:tbl>
          </a:graphicData>
        </a:graphic>
      </p:graphicFrame>
      <p:graphicFrame>
        <p:nvGraphicFramePr>
          <p:cNvPr id="5"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28792"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28793"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Perbedaan Esensial Kurikulum SD</a:t>
            </a:r>
            <a:r>
              <a:rPr lang="id-ID" sz="3500" b="1" dirty="0" smtClean="0">
                <a:solidFill>
                  <a:srgbClr val="4BACC6">
                    <a:lumMod val="75000"/>
                  </a:srgbClr>
                </a:solidFill>
              </a:rPr>
              <a:t>...</a:t>
            </a:r>
            <a:r>
              <a:rPr lang="id-ID" sz="3000" b="1" dirty="0">
                <a:solidFill>
                  <a:srgbClr val="4BACC6">
                    <a:lumMod val="75000"/>
                  </a:srgbClr>
                </a:solidFill>
              </a:rPr>
              <a:t>2</a:t>
            </a:r>
            <a:endParaRPr lang="id-ID" sz="3600" b="1" dirty="0" smtClean="0">
              <a:solidFill>
                <a:srgbClr val="F79646">
                  <a:lumMod val="75000"/>
                </a:srgbClr>
              </a:solidFill>
            </a:endParaRPr>
          </a:p>
        </p:txBody>
      </p:sp>
      <p:cxnSp>
        <p:nvCxnSpPr>
          <p:cNvPr id="8" name="Straight Connector 7"/>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42</a:t>
            </a:r>
            <a:endParaRPr lang="id-ID" b="1" dirty="0"/>
          </a:p>
        </p:txBody>
      </p:sp>
    </p:spTree>
    <p:extLst>
      <p:ext uri="{BB962C8B-B14F-4D97-AF65-F5344CB8AC3E}">
        <p14:creationId xmlns:p14="http://schemas.microsoft.com/office/powerpoint/2010/main" val="390409844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95404699"/>
              </p:ext>
            </p:extLst>
          </p:nvPr>
        </p:nvGraphicFramePr>
        <p:xfrm>
          <a:off x="35499" y="551925"/>
          <a:ext cx="9056391" cy="5730240"/>
        </p:xfrm>
        <a:graphic>
          <a:graphicData uri="http://schemas.openxmlformats.org/drawingml/2006/table">
            <a:tbl>
              <a:tblPr firstRow="1" bandRow="1">
                <a:tableStyleId>{5C22544A-7EE6-4342-B048-85BDC9FD1C3A}</a:tableStyleId>
              </a:tblPr>
              <a:tblGrid>
                <a:gridCol w="3074188"/>
                <a:gridCol w="4852231"/>
                <a:gridCol w="1129972"/>
              </a:tblGrid>
              <a:tr h="324401">
                <a:tc>
                  <a:txBody>
                    <a:bodyPr/>
                    <a:lstStyle/>
                    <a:p>
                      <a:pPr algn="ctr"/>
                      <a:r>
                        <a:rPr lang="id-ID" sz="2000" b="1" dirty="0" smtClean="0"/>
                        <a:t>KTSP</a:t>
                      </a:r>
                      <a:r>
                        <a:rPr lang="id-ID" sz="2000" b="1" baseline="0" dirty="0" smtClean="0"/>
                        <a:t> 2006</a:t>
                      </a:r>
                      <a:endParaRPr lang="id-ID" sz="2000" b="1" dirty="0"/>
                    </a:p>
                  </a:txBody>
                  <a:tcPr/>
                </a:tc>
                <a:tc>
                  <a:txBody>
                    <a:bodyPr/>
                    <a:lstStyle/>
                    <a:p>
                      <a:pPr algn="ctr"/>
                      <a:r>
                        <a:rPr lang="id-ID" sz="2000" b="1" dirty="0" smtClean="0"/>
                        <a:t>Kurikulum 2013</a:t>
                      </a:r>
                      <a:endParaRPr lang="id-ID" sz="2000" b="1" dirty="0"/>
                    </a:p>
                  </a:txBody>
                  <a:tcPr/>
                </a:tc>
                <a:tc>
                  <a:txBody>
                    <a:bodyPr/>
                    <a:lstStyle/>
                    <a:p>
                      <a:pPr algn="ctr"/>
                      <a:r>
                        <a:rPr lang="id-ID" sz="2000" b="1" dirty="0" smtClean="0"/>
                        <a:t>Status</a:t>
                      </a:r>
                      <a:endParaRPr lang="id-ID" sz="2000" b="1" dirty="0"/>
                    </a:p>
                  </a:txBody>
                  <a:tcPr/>
                </a:tc>
              </a:tr>
              <a:tr h="639107">
                <a:tc>
                  <a:txBody>
                    <a:bodyPr/>
                    <a:lstStyle/>
                    <a:p>
                      <a:r>
                        <a:rPr lang="id-ID" sz="2000" b="1" baseline="0" dirty="0" smtClean="0"/>
                        <a:t>Mata pelajaran tertentu mendukung k</a:t>
                      </a:r>
                      <a:r>
                        <a:rPr lang="id-ID" sz="2000" b="1" dirty="0" smtClean="0"/>
                        <a:t>ompetensi</a:t>
                      </a:r>
                      <a:r>
                        <a:rPr lang="id-ID" sz="2000" b="1" baseline="0" dirty="0" smtClean="0"/>
                        <a:t> tertentu</a:t>
                      </a:r>
                      <a:endParaRPr lang="id-ID" sz="2000" b="1" dirty="0"/>
                    </a:p>
                  </a:txBody>
                  <a:tcPr/>
                </a:tc>
                <a:tc>
                  <a:txBody>
                    <a:bodyPr/>
                    <a:lstStyle/>
                    <a:p>
                      <a:r>
                        <a:rPr lang="id-ID" sz="2000" b="1" dirty="0" smtClean="0"/>
                        <a:t>Tiap</a:t>
                      </a:r>
                      <a:r>
                        <a:rPr lang="id-ID" sz="2000" b="1" baseline="0" dirty="0" smtClean="0"/>
                        <a:t> mata pelajaran mendukung semua kompetensi [sikap, keterampilan, pengetahuan]</a:t>
                      </a:r>
                      <a:endParaRPr lang="id-ID" sz="2000" b="1" dirty="0"/>
                    </a:p>
                  </a:txBody>
                  <a:tcPr/>
                </a:tc>
                <a:tc>
                  <a:txBody>
                    <a:bodyPr/>
                    <a:lstStyle/>
                    <a:p>
                      <a:r>
                        <a:rPr lang="id-ID" sz="1800" b="1" dirty="0" smtClean="0"/>
                        <a:t>Benarnya</a:t>
                      </a:r>
                      <a:endParaRPr lang="id-ID" sz="1800" b="1" dirty="0"/>
                    </a:p>
                  </a:txBody>
                  <a:tcPr/>
                </a:tc>
              </a:tr>
              <a:tr h="948843">
                <a:tc>
                  <a:txBody>
                    <a:bodyPr/>
                    <a:lstStyle/>
                    <a:p>
                      <a:r>
                        <a:rPr lang="id-ID" sz="2000" b="1" dirty="0" smtClean="0"/>
                        <a:t>Mata</a:t>
                      </a:r>
                      <a:r>
                        <a:rPr lang="id-ID" sz="2000" b="1" baseline="0" dirty="0" smtClean="0"/>
                        <a:t> pelajaran dirancang berdiri sendiri dan memiliki kompetensi dasar sendiri</a:t>
                      </a:r>
                      <a:endParaRPr lang="id-ID" sz="2000" b="1" dirty="0"/>
                    </a:p>
                  </a:txBody>
                  <a:tcPr/>
                </a:tc>
                <a:tc>
                  <a:txBody>
                    <a:bodyPr/>
                    <a:lstStyle/>
                    <a:p>
                      <a:r>
                        <a:rPr lang="id-ID" sz="2000" b="1" dirty="0" smtClean="0"/>
                        <a:t>Mata pelajaran dirancang terkait satu dengan yang lain dan memiliki kompetensi dasar yang diikat</a:t>
                      </a:r>
                      <a:r>
                        <a:rPr lang="id-ID" sz="2000" b="1" baseline="0" dirty="0" smtClean="0"/>
                        <a:t> oleh kompetensi inti tiap kelas</a:t>
                      </a:r>
                      <a:endParaRPr lang="id-ID" sz="2000" b="1" dirty="0"/>
                    </a:p>
                  </a:txBody>
                  <a:tcPr/>
                </a:tc>
                <a:tc>
                  <a:txBody>
                    <a:bodyPr/>
                    <a:lstStyle/>
                    <a:p>
                      <a:r>
                        <a:rPr lang="id-ID" sz="1800" b="1" dirty="0" smtClean="0"/>
                        <a:t>Benarnya</a:t>
                      </a:r>
                      <a:endParaRPr lang="id-ID" sz="1800" b="1" dirty="0"/>
                    </a:p>
                  </a:txBody>
                  <a:tcPr/>
                </a:tc>
              </a:tr>
              <a:tr h="567703">
                <a:tc>
                  <a:txBody>
                    <a:bodyPr/>
                    <a:lstStyle/>
                    <a:p>
                      <a:r>
                        <a:rPr lang="id-ID" sz="2000" b="1" dirty="0" smtClean="0"/>
                        <a:t>Bahasa Indonesia sebagai pengetahuan</a:t>
                      </a:r>
                      <a:endParaRPr lang="id-ID" sz="2000" b="1" dirty="0"/>
                    </a:p>
                  </a:txBody>
                  <a:tcPr/>
                </a:tc>
                <a:tc>
                  <a:txBody>
                    <a:bodyPr/>
                    <a:lstStyle/>
                    <a:p>
                      <a:r>
                        <a:rPr lang="id-ID" sz="2000" b="1" dirty="0" smtClean="0"/>
                        <a:t>Bahasa Indonesia sebagai alat komunikasi dan </a:t>
                      </a:r>
                      <a:r>
                        <a:rPr lang="id-ID" sz="2000" b="1" i="1" dirty="0" smtClean="0"/>
                        <a:t>carrier of knowledge</a:t>
                      </a:r>
                      <a:endParaRPr lang="id-ID" sz="2000" b="1" i="1" dirty="0"/>
                    </a:p>
                  </a:txBody>
                  <a:tcPr/>
                </a:tc>
                <a:tc>
                  <a:txBody>
                    <a:bodyPr/>
                    <a:lstStyle/>
                    <a:p>
                      <a:r>
                        <a:rPr lang="id-ID" sz="1800" b="1" dirty="0" smtClean="0"/>
                        <a:t>Idealnya</a:t>
                      </a:r>
                      <a:endParaRPr lang="id-ID" sz="1800" b="1" dirty="0"/>
                    </a:p>
                  </a:txBody>
                  <a:tcPr/>
                </a:tc>
              </a:tr>
              <a:tr h="955373">
                <a:tc>
                  <a:txBody>
                    <a:bodyPr/>
                    <a:lstStyle/>
                    <a:p>
                      <a:r>
                        <a:rPr lang="id-ID" sz="2000" b="1" dirty="0" smtClean="0"/>
                        <a:t>Tiap</a:t>
                      </a:r>
                      <a:r>
                        <a:rPr lang="id-ID" sz="2000" b="1" baseline="0" dirty="0" smtClean="0"/>
                        <a:t> mata pelajaran diajarkan dengan pendekatan yang berbeda</a:t>
                      </a:r>
                      <a:endParaRPr lang="id-ID" sz="2000" b="1" dirty="0"/>
                    </a:p>
                  </a:txBody>
                  <a:tcPr/>
                </a:tc>
                <a:tc>
                  <a:txBody>
                    <a:bodyPr/>
                    <a:lstStyle/>
                    <a:p>
                      <a:r>
                        <a:rPr lang="id-ID" sz="2000" b="1" dirty="0" smtClean="0"/>
                        <a:t>Semua</a:t>
                      </a:r>
                      <a:r>
                        <a:rPr lang="id-ID" sz="2000" b="1" baseline="0" dirty="0" smtClean="0"/>
                        <a:t> mata pelajaran diajarkan dengan pendekatan yang sama, yaitu pendekatan saintifik melalui mengamati, menanya, mencoba, menalar,....</a:t>
                      </a:r>
                      <a:endParaRPr lang="id-ID" sz="2000" b="1" dirty="0"/>
                    </a:p>
                  </a:txBody>
                  <a:tcPr/>
                </a:tc>
                <a:tc>
                  <a:txBody>
                    <a:bodyPr/>
                    <a:lstStyle/>
                    <a:p>
                      <a:r>
                        <a:rPr lang="id-ID" sz="1800" b="1" dirty="0" smtClean="0"/>
                        <a:t>Idealnya</a:t>
                      </a:r>
                      <a:endParaRPr lang="id-ID" sz="1800" b="1" dirty="0"/>
                    </a:p>
                  </a:txBody>
                  <a:tcPr/>
                </a:tc>
              </a:tr>
              <a:tr h="811004">
                <a:tc>
                  <a:txBody>
                    <a:bodyPr/>
                    <a:lstStyle/>
                    <a:p>
                      <a:r>
                        <a:rPr lang="id-ID" sz="2000" b="1" dirty="0" smtClean="0"/>
                        <a:t>TIK adalah mata pelajaran sendiri</a:t>
                      </a:r>
                      <a:endParaRPr lang="id-ID" sz="2000" b="1" dirty="0"/>
                    </a:p>
                  </a:txBody>
                  <a:tcPr/>
                </a:tc>
                <a:tc>
                  <a:txBody>
                    <a:bodyPr/>
                    <a:lstStyle/>
                    <a:p>
                      <a:r>
                        <a:rPr lang="id-ID" sz="2000" b="1" dirty="0" smtClean="0"/>
                        <a:t>TIK merupakan sarana</a:t>
                      </a:r>
                      <a:r>
                        <a:rPr lang="id-ID" sz="2000" b="1" baseline="0" dirty="0" smtClean="0"/>
                        <a:t> pembelajaran, dipergunakan sebagai media pembelajaran mata pelajaran lain</a:t>
                      </a:r>
                      <a:endParaRPr lang="id-ID" sz="2000" b="1" dirty="0"/>
                    </a:p>
                  </a:txBody>
                  <a:tcPr/>
                </a:tc>
                <a:tc>
                  <a:txBody>
                    <a:bodyPr/>
                    <a:lstStyle/>
                    <a:p>
                      <a:r>
                        <a:rPr lang="id-ID" sz="1800" b="1" dirty="0" smtClean="0"/>
                        <a:t>Baiknya </a:t>
                      </a:r>
                      <a:endParaRPr lang="id-ID" sz="1800" b="1" dirty="0"/>
                    </a:p>
                  </a:txBody>
                  <a:tcPr/>
                </a:tc>
              </a:tr>
            </a:tbl>
          </a:graphicData>
        </a:graphic>
      </p:graphicFrame>
      <p:graphicFrame>
        <p:nvGraphicFramePr>
          <p:cNvPr id="5"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18696"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18697"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Perbedaan Esensial Kurikulum SMP</a:t>
            </a:r>
            <a:endParaRPr lang="id-ID" sz="3600" b="1" dirty="0" smtClean="0">
              <a:solidFill>
                <a:srgbClr val="F79646">
                  <a:lumMod val="75000"/>
                </a:srgbClr>
              </a:solidFill>
            </a:endParaRPr>
          </a:p>
        </p:txBody>
      </p:sp>
      <p:cxnSp>
        <p:nvCxnSpPr>
          <p:cNvPr id="8" name="Straight Connector 7"/>
          <p:cNvCxnSpPr/>
          <p:nvPr/>
        </p:nvCxnSpPr>
        <p:spPr>
          <a:xfrm>
            <a:off x="0" y="404664"/>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43</a:t>
            </a:r>
            <a:endParaRPr lang="id-ID" b="1" dirty="0"/>
          </a:p>
        </p:txBody>
      </p:sp>
    </p:spTree>
    <p:extLst>
      <p:ext uri="{BB962C8B-B14F-4D97-AF65-F5344CB8AC3E}">
        <p14:creationId xmlns:p14="http://schemas.microsoft.com/office/powerpoint/2010/main" val="141430900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52310719"/>
              </p:ext>
            </p:extLst>
          </p:nvPr>
        </p:nvGraphicFramePr>
        <p:xfrm>
          <a:off x="35499" y="477622"/>
          <a:ext cx="9056391" cy="5667626"/>
        </p:xfrm>
        <a:graphic>
          <a:graphicData uri="http://schemas.openxmlformats.org/drawingml/2006/table">
            <a:tbl>
              <a:tblPr firstRow="1" bandRow="1">
                <a:tableStyleId>{5C22544A-7EE6-4342-B048-85BDC9FD1C3A}</a:tableStyleId>
              </a:tblPr>
              <a:tblGrid>
                <a:gridCol w="2608905"/>
                <a:gridCol w="5383983"/>
                <a:gridCol w="1063503"/>
              </a:tblGrid>
              <a:tr h="278568">
                <a:tc>
                  <a:txBody>
                    <a:bodyPr/>
                    <a:lstStyle/>
                    <a:p>
                      <a:pPr algn="ctr"/>
                      <a:r>
                        <a:rPr lang="id-ID" sz="1800" b="1" dirty="0" smtClean="0"/>
                        <a:t>KTSP</a:t>
                      </a:r>
                      <a:r>
                        <a:rPr lang="id-ID" sz="1800" b="1" baseline="0" dirty="0" smtClean="0"/>
                        <a:t> 2006</a:t>
                      </a:r>
                      <a:endParaRPr lang="id-ID" sz="1800" b="1" dirty="0"/>
                    </a:p>
                  </a:txBody>
                  <a:tcPr/>
                </a:tc>
                <a:tc>
                  <a:txBody>
                    <a:bodyPr/>
                    <a:lstStyle/>
                    <a:p>
                      <a:pPr algn="ctr"/>
                      <a:r>
                        <a:rPr lang="id-ID" sz="1800" b="1" dirty="0" smtClean="0"/>
                        <a:t>Kurikulum 2013</a:t>
                      </a:r>
                      <a:endParaRPr lang="id-ID" sz="1800" b="1" dirty="0"/>
                    </a:p>
                  </a:txBody>
                  <a:tcPr/>
                </a:tc>
                <a:tc>
                  <a:txBody>
                    <a:bodyPr/>
                    <a:lstStyle/>
                    <a:p>
                      <a:pPr algn="ctr"/>
                      <a:r>
                        <a:rPr lang="id-ID" sz="1800" b="1" dirty="0" smtClean="0"/>
                        <a:t>Status</a:t>
                      </a:r>
                      <a:endParaRPr lang="id-ID" sz="1800" b="1" dirty="0"/>
                    </a:p>
                  </a:txBody>
                  <a:tcPr/>
                </a:tc>
              </a:tr>
              <a:tr h="683757">
                <a:tc>
                  <a:txBody>
                    <a:bodyPr/>
                    <a:lstStyle/>
                    <a:p>
                      <a:r>
                        <a:rPr lang="id-ID" sz="1600" b="1" baseline="0" dirty="0" smtClean="0"/>
                        <a:t>Mata pelajaran tertentu mendukung k</a:t>
                      </a:r>
                      <a:r>
                        <a:rPr lang="id-ID" sz="1600" b="1" dirty="0" smtClean="0"/>
                        <a:t>ompetensi</a:t>
                      </a:r>
                      <a:r>
                        <a:rPr lang="id-ID" sz="1600" b="1" baseline="0" dirty="0" smtClean="0"/>
                        <a:t> tertentu</a:t>
                      </a:r>
                      <a:endParaRPr lang="id-ID" sz="1600" b="1" dirty="0"/>
                    </a:p>
                  </a:txBody>
                  <a:tcPr/>
                </a:tc>
                <a:tc>
                  <a:txBody>
                    <a:bodyPr/>
                    <a:lstStyle/>
                    <a:p>
                      <a:r>
                        <a:rPr lang="id-ID" sz="1600" b="1" dirty="0" smtClean="0"/>
                        <a:t>Tiap</a:t>
                      </a:r>
                      <a:r>
                        <a:rPr lang="id-ID" sz="1600" b="1" baseline="0" dirty="0" smtClean="0"/>
                        <a:t> mata pelajaran mendukung semua kompetensi [sikap, keterampilan, pengetahuan] dengan penekanan yang berbeda</a:t>
                      </a:r>
                      <a:endParaRPr lang="id-ID" sz="1600" b="1" dirty="0"/>
                    </a:p>
                  </a:txBody>
                  <a:tcPr/>
                </a:tc>
                <a:tc>
                  <a:txBody>
                    <a:bodyPr/>
                    <a:lstStyle/>
                    <a:p>
                      <a:r>
                        <a:rPr lang="id-ID" sz="1400" b="1" dirty="0" smtClean="0"/>
                        <a:t>Benarnya</a:t>
                      </a:r>
                      <a:endParaRPr lang="id-ID" sz="1400" b="1" dirty="0"/>
                    </a:p>
                  </a:txBody>
                  <a:tcPr/>
                </a:tc>
              </a:tr>
              <a:tr h="793925">
                <a:tc>
                  <a:txBody>
                    <a:bodyPr/>
                    <a:lstStyle/>
                    <a:p>
                      <a:r>
                        <a:rPr lang="id-ID" sz="1600" b="1" dirty="0" smtClean="0"/>
                        <a:t>Mapel </a:t>
                      </a:r>
                      <a:r>
                        <a:rPr lang="id-ID" sz="1600" b="1" baseline="0" dirty="0" smtClean="0"/>
                        <a:t>dirancang berdiri sendiri dan memiliki kompetensi dasar sendiri</a:t>
                      </a:r>
                      <a:endParaRPr lang="id-ID" sz="1600" b="1" dirty="0"/>
                    </a:p>
                  </a:txBody>
                  <a:tcPr/>
                </a:tc>
                <a:tc>
                  <a:txBody>
                    <a:bodyPr/>
                    <a:lstStyle/>
                    <a:p>
                      <a:r>
                        <a:rPr lang="id-ID" sz="1600" b="1" dirty="0" smtClean="0"/>
                        <a:t>Mata pelajaran dirancang terkait satu dengan yang lain dan memiliki kompetensi dasar yang diikat</a:t>
                      </a:r>
                      <a:r>
                        <a:rPr lang="id-ID" sz="1600" b="1" baseline="0" dirty="0" smtClean="0"/>
                        <a:t> oleh kompetensi inti tiap kelas</a:t>
                      </a:r>
                      <a:endParaRPr lang="id-ID" sz="1600" b="1" dirty="0"/>
                    </a:p>
                  </a:txBody>
                  <a:tcPr/>
                </a:tc>
                <a:tc>
                  <a:txBody>
                    <a:bodyPr/>
                    <a:lstStyle/>
                    <a:p>
                      <a:r>
                        <a:rPr lang="id-ID" sz="1400" b="1" dirty="0" smtClean="0"/>
                        <a:t>Benarnya</a:t>
                      </a:r>
                      <a:endParaRPr lang="id-ID" sz="1400" b="1" dirty="0"/>
                    </a:p>
                  </a:txBody>
                  <a:tcPr/>
                </a:tc>
              </a:tr>
              <a:tr h="481163">
                <a:tc>
                  <a:txBody>
                    <a:bodyPr/>
                    <a:lstStyle/>
                    <a:p>
                      <a:r>
                        <a:rPr lang="id-ID" sz="1600" b="1" dirty="0" smtClean="0"/>
                        <a:t>Bahasa Indonesia sebagai pengetahuan</a:t>
                      </a:r>
                      <a:endParaRPr lang="id-ID" sz="1600" b="1" dirty="0"/>
                    </a:p>
                  </a:txBody>
                  <a:tcPr/>
                </a:tc>
                <a:tc>
                  <a:txBody>
                    <a:bodyPr/>
                    <a:lstStyle/>
                    <a:p>
                      <a:r>
                        <a:rPr lang="id-ID" sz="1600" b="1" dirty="0" smtClean="0"/>
                        <a:t>Bahasa Indonesia sebagai alat komunikasi dan </a:t>
                      </a:r>
                      <a:r>
                        <a:rPr lang="id-ID" sz="1600" b="1" i="1" dirty="0" smtClean="0"/>
                        <a:t>carrier of knowledge</a:t>
                      </a:r>
                      <a:endParaRPr lang="id-ID" sz="1600" b="1" i="1" dirty="0"/>
                    </a:p>
                  </a:txBody>
                  <a:tcPr/>
                </a:tc>
                <a:tc>
                  <a:txBody>
                    <a:bodyPr/>
                    <a:lstStyle/>
                    <a:p>
                      <a:r>
                        <a:rPr lang="id-ID" sz="1400" b="1" dirty="0" smtClean="0"/>
                        <a:t>Idealnya</a:t>
                      </a:r>
                      <a:endParaRPr lang="id-ID" sz="1400" b="1" dirty="0"/>
                    </a:p>
                  </a:txBody>
                  <a:tcPr/>
                </a:tc>
              </a:tr>
              <a:tr h="886352">
                <a:tc>
                  <a:txBody>
                    <a:bodyPr/>
                    <a:lstStyle/>
                    <a:p>
                      <a:r>
                        <a:rPr lang="id-ID" sz="1600" b="1" dirty="0" smtClean="0"/>
                        <a:t>Tiap</a:t>
                      </a:r>
                      <a:r>
                        <a:rPr lang="id-ID" sz="1600" b="1" baseline="0" dirty="0" smtClean="0"/>
                        <a:t> mata pelajaran diajarkan dengan pendekatan yang berbeda</a:t>
                      </a:r>
                      <a:endParaRPr lang="id-ID" sz="1600" b="1" dirty="0"/>
                    </a:p>
                  </a:txBody>
                  <a:tcPr/>
                </a:tc>
                <a:tc>
                  <a:txBody>
                    <a:bodyPr/>
                    <a:lstStyle/>
                    <a:p>
                      <a:r>
                        <a:rPr lang="id-ID" sz="1600" b="1" dirty="0" smtClean="0"/>
                        <a:t>Semua</a:t>
                      </a:r>
                      <a:r>
                        <a:rPr lang="id-ID" sz="1600" b="1" baseline="0" dirty="0" smtClean="0"/>
                        <a:t> mata pelajaran diajarkan dengan pende-katan yang sama, yaitu pendekatan saintifik melalui mengamati, menanya, mencoba, menalar,....</a:t>
                      </a:r>
                      <a:endParaRPr lang="id-ID" sz="1600" b="1" dirty="0"/>
                    </a:p>
                  </a:txBody>
                  <a:tcPr/>
                </a:tc>
                <a:tc>
                  <a:txBody>
                    <a:bodyPr/>
                    <a:lstStyle/>
                    <a:p>
                      <a:r>
                        <a:rPr lang="id-ID" sz="1400" b="1" dirty="0" smtClean="0"/>
                        <a:t>Idealnya</a:t>
                      </a:r>
                      <a:endParaRPr lang="id-ID" sz="1400" b="1" dirty="0"/>
                    </a:p>
                  </a:txBody>
                  <a:tcPr/>
                </a:tc>
              </a:tr>
              <a:tr h="683757">
                <a:tc>
                  <a:txBody>
                    <a:bodyPr/>
                    <a:lstStyle/>
                    <a:p>
                      <a:r>
                        <a:rPr lang="id-ID" sz="1600" b="1" dirty="0" smtClean="0"/>
                        <a:t>Untuk SMA, ada penjurusan sejak kelas XI</a:t>
                      </a:r>
                      <a:endParaRPr lang="id-ID" sz="1600" b="1" dirty="0"/>
                    </a:p>
                  </a:txBody>
                  <a:tcPr/>
                </a:tc>
                <a:tc>
                  <a:txBody>
                    <a:bodyPr/>
                    <a:lstStyle/>
                    <a:p>
                      <a:r>
                        <a:rPr lang="id-ID" sz="1600" b="1" dirty="0" smtClean="0"/>
                        <a:t>Tidak ada penjurusan di SMA. Ada</a:t>
                      </a:r>
                      <a:r>
                        <a:rPr lang="id-ID" sz="1600" b="1" baseline="0" dirty="0" smtClean="0"/>
                        <a:t> mata pelajaran wajib, peminatan, antar minat, dan pendalaman minat</a:t>
                      </a:r>
                      <a:endParaRPr lang="id-ID" sz="1600" b="1" dirty="0"/>
                    </a:p>
                  </a:txBody>
                  <a:tcPr/>
                </a:tc>
                <a:tc>
                  <a:txBody>
                    <a:bodyPr/>
                    <a:lstStyle/>
                    <a:p>
                      <a:r>
                        <a:rPr lang="id-ID" sz="1400" b="1" dirty="0" smtClean="0"/>
                        <a:t>Idealnya</a:t>
                      </a:r>
                      <a:endParaRPr lang="id-ID" sz="1400" b="1" dirty="0"/>
                    </a:p>
                  </a:txBody>
                  <a:tcPr/>
                </a:tc>
              </a:tr>
              <a:tr h="683757">
                <a:tc>
                  <a:txBody>
                    <a:bodyPr/>
                    <a:lstStyle/>
                    <a:p>
                      <a:r>
                        <a:rPr lang="id-ID" sz="1600" b="1" dirty="0" smtClean="0"/>
                        <a:t>SMA dan SMK tanpa kesamaan kompetensi</a:t>
                      </a:r>
                      <a:endParaRPr lang="id-ID" sz="1600" b="1" dirty="0"/>
                    </a:p>
                  </a:txBody>
                  <a:tcPr/>
                </a:tc>
                <a:tc>
                  <a:txBody>
                    <a:bodyPr/>
                    <a:lstStyle/>
                    <a:p>
                      <a:r>
                        <a:rPr lang="id-ID" sz="1600" b="1" dirty="0" smtClean="0"/>
                        <a:t>SMA dan SMK memiliki mata pelajaran</a:t>
                      </a:r>
                      <a:r>
                        <a:rPr lang="id-ID" sz="1600" b="1" baseline="0" dirty="0" smtClean="0"/>
                        <a:t> wajib yang sama terkait dasar-dasar pengetahuan, keterampilan, dan sikap.</a:t>
                      </a:r>
                      <a:endParaRPr lang="id-ID" sz="1600" b="1" dirty="0"/>
                    </a:p>
                  </a:txBody>
                  <a:tcPr/>
                </a:tc>
                <a:tc>
                  <a:txBody>
                    <a:bodyPr/>
                    <a:lstStyle/>
                    <a:p>
                      <a:r>
                        <a:rPr lang="id-ID" sz="1400" b="1" dirty="0" smtClean="0"/>
                        <a:t>Baiknya </a:t>
                      </a:r>
                      <a:endParaRPr lang="id-ID" sz="1400" b="1" dirty="0"/>
                    </a:p>
                  </a:txBody>
                  <a:tcPr/>
                </a:tc>
              </a:tr>
              <a:tr h="683757">
                <a:tc>
                  <a:txBody>
                    <a:bodyPr/>
                    <a:lstStyle/>
                    <a:p>
                      <a:r>
                        <a:rPr lang="id-ID" sz="1600" b="1" dirty="0" smtClean="0"/>
                        <a:t>Penjurusan di SMK sangat detil [sampai</a:t>
                      </a:r>
                      <a:r>
                        <a:rPr lang="id-ID" sz="1600" b="1" baseline="0" dirty="0" smtClean="0"/>
                        <a:t> keahlian]</a:t>
                      </a:r>
                      <a:endParaRPr lang="id-ID" sz="1600" b="1" dirty="0"/>
                    </a:p>
                  </a:txBody>
                  <a:tcPr/>
                </a:tc>
                <a:tc>
                  <a:txBody>
                    <a:bodyPr/>
                    <a:lstStyle/>
                    <a:p>
                      <a:r>
                        <a:rPr lang="id-ID" sz="1600" b="1" dirty="0" smtClean="0"/>
                        <a:t>Penjurusan di SMK tidak terlalu detil [sampai bidang</a:t>
                      </a:r>
                      <a:r>
                        <a:rPr lang="id-ID" sz="1600" b="1" baseline="0" dirty="0" smtClean="0"/>
                        <a:t> studi], didalamnya terdapat pengelompokkan peminatan dan pendalaman</a:t>
                      </a:r>
                      <a:endParaRPr lang="id-ID" sz="1600" b="1" dirty="0"/>
                    </a:p>
                  </a:txBody>
                  <a:tcPr/>
                </a:tc>
                <a:tc>
                  <a:txBody>
                    <a:bodyPr/>
                    <a:lstStyle/>
                    <a:p>
                      <a:r>
                        <a:rPr lang="id-ID" sz="1400" b="1" dirty="0" smtClean="0"/>
                        <a:t>Baiknya</a:t>
                      </a:r>
                      <a:endParaRPr lang="id-ID" sz="1400" b="1" dirty="0"/>
                    </a:p>
                  </a:txBody>
                  <a:tcPr/>
                </a:tc>
              </a:tr>
            </a:tbl>
          </a:graphicData>
        </a:graphic>
      </p:graphicFrame>
      <p:graphicFrame>
        <p:nvGraphicFramePr>
          <p:cNvPr id="5"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19720"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19721"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Perbedaan Esensial Kurikulum SMA/K</a:t>
            </a:r>
            <a:endParaRPr lang="id-ID" sz="3600" b="1" dirty="0" smtClean="0">
              <a:solidFill>
                <a:srgbClr val="F79646">
                  <a:lumMod val="75000"/>
                </a:srgbClr>
              </a:solidFill>
            </a:endParaRPr>
          </a:p>
        </p:txBody>
      </p:sp>
      <p:cxnSp>
        <p:nvCxnSpPr>
          <p:cNvPr id="8" name="Straight Connector 7"/>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44</a:t>
            </a:r>
            <a:endParaRPr lang="id-ID" b="1" dirty="0"/>
          </a:p>
        </p:txBody>
      </p:sp>
    </p:spTree>
    <p:extLst>
      <p:ext uri="{BB962C8B-B14F-4D97-AF65-F5344CB8AC3E}">
        <p14:creationId xmlns:p14="http://schemas.microsoft.com/office/powerpoint/2010/main" val="257396220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91274"/>
            <a:ext cx="8640960" cy="5318051"/>
          </a:xfrm>
          <a:solidFill>
            <a:schemeClr val="accent5">
              <a:lumMod val="20000"/>
              <a:lumOff val="80000"/>
            </a:schemeClr>
          </a:solidFill>
          <a:ln>
            <a:solidFill>
              <a:schemeClr val="accent2">
                <a:lumMod val="75000"/>
              </a:schemeClr>
            </a:solidFill>
          </a:ln>
        </p:spPr>
        <p:txBody>
          <a:bodyPr>
            <a:normAutofit fontScale="85000" lnSpcReduction="20000"/>
          </a:bodyPr>
          <a:lstStyle/>
          <a:p>
            <a:r>
              <a:rPr lang="id-ID" dirty="0" smtClean="0"/>
              <a:t>Ketersediaan Buku Pegangan Pembelajaran:</a:t>
            </a:r>
          </a:p>
          <a:p>
            <a:pPr lvl="1"/>
            <a:r>
              <a:rPr lang="id-ID" dirty="0" smtClean="0"/>
              <a:t>Siswa</a:t>
            </a:r>
          </a:p>
          <a:p>
            <a:pPr lvl="1"/>
            <a:r>
              <a:rPr lang="id-ID" dirty="0" smtClean="0"/>
              <a:t>Guru</a:t>
            </a:r>
          </a:p>
          <a:p>
            <a:r>
              <a:rPr lang="id-ID" dirty="0" smtClean="0"/>
              <a:t>Ketersediaan Buku Pedoman Penilaian</a:t>
            </a:r>
          </a:p>
          <a:p>
            <a:r>
              <a:rPr lang="id-ID" dirty="0" smtClean="0"/>
              <a:t>Kesiapan Guru</a:t>
            </a:r>
          </a:p>
          <a:p>
            <a:pPr lvl="1"/>
            <a:r>
              <a:rPr lang="id-ID" dirty="0" smtClean="0"/>
              <a:t>Penyesuaian kompetensi guru (4+1)</a:t>
            </a:r>
          </a:p>
          <a:p>
            <a:r>
              <a:rPr lang="id-ID" dirty="0" smtClean="0"/>
              <a:t>Dukungan Manajemen</a:t>
            </a:r>
          </a:p>
          <a:p>
            <a:pPr lvl="1"/>
            <a:r>
              <a:rPr lang="id-ID" dirty="0" smtClean="0"/>
              <a:t>Kepala Sekolah</a:t>
            </a:r>
          </a:p>
          <a:p>
            <a:pPr lvl="1"/>
            <a:r>
              <a:rPr lang="id-ID" dirty="0" smtClean="0"/>
              <a:t>Pengawas Sekolah</a:t>
            </a:r>
          </a:p>
          <a:p>
            <a:pPr lvl="1"/>
            <a:r>
              <a:rPr lang="id-ID" dirty="0" smtClean="0"/>
              <a:t>Administrasi sekolah [khususnya untuk SMA dan SMK]</a:t>
            </a:r>
          </a:p>
          <a:p>
            <a:r>
              <a:rPr lang="id-ID" dirty="0" smtClean="0"/>
              <a:t>Dukungan Iklim/Budaya Akademik</a:t>
            </a:r>
          </a:p>
          <a:p>
            <a:pPr lvl="1"/>
            <a:r>
              <a:rPr lang="id-ID" dirty="0" smtClean="0"/>
              <a:t>Keterlibatan dan kesiapan semua pemangku kepentingan [siswa, guru, orang tua, kepala sekolah, pengawas sekolah]</a:t>
            </a:r>
            <a:endParaRPr lang="id-ID" dirty="0"/>
          </a:p>
        </p:txBody>
      </p:sp>
      <p:graphicFrame>
        <p:nvGraphicFramePr>
          <p:cNvPr id="4"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20742"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20743"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itle 6"/>
          <p:cNvSpPr txBox="1">
            <a:spLocks/>
          </p:cNvSpPr>
          <p:nvPr/>
        </p:nvSpPr>
        <p:spPr>
          <a:xfrm>
            <a:off x="0" y="0"/>
            <a:ext cx="9144000" cy="5486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Kunci Keberhasilan Implementasi Kurikulum 2013</a:t>
            </a:r>
            <a:endParaRPr lang="id-ID" sz="2800" b="1" dirty="0" smtClean="0">
              <a:solidFill>
                <a:srgbClr val="F79646">
                  <a:lumMod val="75000"/>
                </a:srgbClr>
              </a:solidFill>
            </a:endParaRPr>
          </a:p>
        </p:txBody>
      </p:sp>
      <p:cxnSp>
        <p:nvCxnSpPr>
          <p:cNvPr id="7" name="Straight Connector 6"/>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8"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119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45</a:t>
            </a:r>
            <a:endParaRPr lang="id-ID" b="1" dirty="0"/>
          </a:p>
        </p:txBody>
      </p:sp>
    </p:spTree>
    <p:extLst>
      <p:ext uri="{BB962C8B-B14F-4D97-AF65-F5344CB8AC3E}">
        <p14:creationId xmlns:p14="http://schemas.microsoft.com/office/powerpoint/2010/main" val="15136453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64" y="3702255"/>
            <a:ext cx="9144000" cy="314096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Rectangle 1"/>
          <p:cNvSpPr/>
          <p:nvPr/>
        </p:nvSpPr>
        <p:spPr>
          <a:xfrm>
            <a:off x="0" y="0"/>
            <a:ext cx="9144000" cy="357301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458" name="Rectangle 4"/>
          <p:cNvSpPr>
            <a:spLocks noGrp="1" noChangeArrowheads="1"/>
          </p:cNvSpPr>
          <p:nvPr>
            <p:ph type="title"/>
          </p:nvPr>
        </p:nvSpPr>
        <p:spPr>
          <a:xfrm>
            <a:off x="609600" y="44624"/>
            <a:ext cx="8534400" cy="769714"/>
          </a:xfrm>
          <a:noFill/>
        </p:spPr>
        <p:txBody>
          <a:bodyPr lIns="92075" tIns="46038" rIns="92075" bIns="46038">
            <a:noAutofit/>
          </a:bodyPr>
          <a:lstStyle/>
          <a:p>
            <a:pPr algn="l" eaLnBrk="1" hangingPunct="1"/>
            <a:r>
              <a:rPr lang="en-GB" sz="2400" b="1" dirty="0" smtClean="0">
                <a:solidFill>
                  <a:schemeClr val="accent2"/>
                </a:solidFill>
              </a:rPr>
              <a:t>TINGKATAN KEMAMPUAN  </a:t>
            </a:r>
            <a:r>
              <a:rPr lang="en-GB" sz="2400" b="1" dirty="0" smtClean="0">
                <a:solidFill>
                  <a:schemeClr val="accent2"/>
                </a:solidFill>
                <a:latin typeface="Arial Black" pitchFamily="34" charset="0"/>
              </a:rPr>
              <a:t> </a:t>
            </a:r>
            <a:r>
              <a:rPr lang="en-GB" sz="2400" b="1" dirty="0" err="1" smtClean="0">
                <a:solidFill>
                  <a:schemeClr val="accent2"/>
                </a:solidFill>
                <a:latin typeface="Arial Black" pitchFamily="34" charset="0"/>
              </a:rPr>
              <a:t>Ranah</a:t>
            </a:r>
            <a:r>
              <a:rPr lang="en-GB" sz="2400" b="1" dirty="0" smtClean="0">
                <a:solidFill>
                  <a:schemeClr val="accent2"/>
                </a:solidFill>
                <a:latin typeface="Arial Black" pitchFamily="34" charset="0"/>
              </a:rPr>
              <a:t> </a:t>
            </a:r>
            <a:r>
              <a:rPr lang="en-GB" sz="2400" b="1" dirty="0" err="1" smtClean="0">
                <a:solidFill>
                  <a:schemeClr val="accent2"/>
                </a:solidFill>
                <a:latin typeface="Arial Black" pitchFamily="34" charset="0"/>
              </a:rPr>
              <a:t>Psikomotor</a:t>
            </a:r>
            <a:r>
              <a:rPr lang="en-GB" sz="2400" b="1" dirty="0" smtClean="0">
                <a:solidFill>
                  <a:schemeClr val="accent2"/>
                </a:solidFill>
              </a:rPr>
              <a:t> (HARROW)</a:t>
            </a:r>
          </a:p>
        </p:txBody>
      </p:sp>
      <p:sp>
        <p:nvSpPr>
          <p:cNvPr id="40966" name="Rectangle 6"/>
          <p:cNvSpPr>
            <a:spLocks noChangeArrowheads="1"/>
          </p:cNvSpPr>
          <p:nvPr/>
        </p:nvSpPr>
        <p:spPr bwMode="auto">
          <a:xfrm>
            <a:off x="6934199" y="908720"/>
            <a:ext cx="1950357" cy="2495207"/>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DDDDDD"/>
            </a:extrusionClr>
          </a:sp3d>
        </p:spPr>
        <p:txBody>
          <a:bodyPr wrap="none">
            <a:flatTx/>
          </a:bodyPr>
          <a:lstStyle/>
          <a:p>
            <a:pPr algn="ctr">
              <a:spcBef>
                <a:spcPct val="30000"/>
              </a:spcBef>
              <a:defRPr/>
            </a:pPr>
            <a:r>
              <a:rPr kumimoji="1" lang="en-US" sz="1600" b="1" dirty="0">
                <a:solidFill>
                  <a:schemeClr val="bg1"/>
                </a:solidFill>
                <a:effectLst>
                  <a:outerShdw blurRad="38100" dist="38100" dir="2700000" algn="tl">
                    <a:srgbClr val="000000"/>
                  </a:outerShdw>
                </a:effectLst>
              </a:rPr>
              <a:t>NATURALIZATION</a:t>
            </a:r>
            <a:endParaRPr kumimoji="1" lang="id-ID" sz="1600" b="1" dirty="0">
              <a:solidFill>
                <a:schemeClr val="bg1"/>
              </a:solidFill>
              <a:effectLst>
                <a:outerShdw blurRad="38100" dist="38100" dir="2700000" algn="tl">
                  <a:srgbClr val="000000"/>
                </a:outerShdw>
              </a:effectLst>
            </a:endParaRPr>
          </a:p>
          <a:p>
            <a:pPr algn="ctr">
              <a:defRPr/>
            </a:pPr>
            <a:endParaRPr lang="en-US" sz="1600" b="1" dirty="0">
              <a:solidFill>
                <a:schemeClr val="accent2"/>
              </a:solidFill>
              <a:effectLst>
                <a:outerShdw blurRad="38100" dist="38100" dir="2700000" algn="tl">
                  <a:srgbClr val="000000"/>
                </a:outerShdw>
              </a:effectLst>
            </a:endParaRPr>
          </a:p>
          <a:p>
            <a:pPr algn="ctr">
              <a:defRPr/>
            </a:pPr>
            <a:r>
              <a:rPr lang="en-US" sz="2000" b="1" dirty="0" err="1">
                <a:solidFill>
                  <a:srgbClr val="FFFF00"/>
                </a:solidFill>
              </a:rPr>
              <a:t>Spontan</a:t>
            </a:r>
            <a:endParaRPr lang="en-US" sz="2000" b="1" dirty="0">
              <a:solidFill>
                <a:srgbClr val="FFFF00"/>
              </a:solidFill>
            </a:endParaRPr>
          </a:p>
          <a:p>
            <a:pPr algn="ctr">
              <a:defRPr/>
            </a:pPr>
            <a:r>
              <a:rPr lang="en-US" sz="2000" b="1" dirty="0" err="1">
                <a:solidFill>
                  <a:srgbClr val="FFFF00"/>
                </a:solidFill>
              </a:rPr>
              <a:t>dan</a:t>
            </a:r>
            <a:endParaRPr lang="en-US" sz="2000" b="1" dirty="0">
              <a:solidFill>
                <a:srgbClr val="FFFF00"/>
              </a:solidFill>
            </a:endParaRPr>
          </a:p>
          <a:p>
            <a:pPr algn="ctr">
              <a:defRPr/>
            </a:pPr>
            <a:r>
              <a:rPr lang="en-US" sz="2000" b="1" dirty="0" err="1">
                <a:solidFill>
                  <a:srgbClr val="FFFF00"/>
                </a:solidFill>
              </a:rPr>
              <a:t>otomatis</a:t>
            </a:r>
            <a:endParaRPr lang="en-US" sz="2000" b="1" dirty="0">
              <a:solidFill>
                <a:srgbClr val="FFFF00"/>
              </a:solidFill>
            </a:endParaRPr>
          </a:p>
        </p:txBody>
      </p:sp>
      <p:sp>
        <p:nvSpPr>
          <p:cNvPr id="40967" name="Rectangle 7"/>
          <p:cNvSpPr>
            <a:spLocks noChangeArrowheads="1"/>
          </p:cNvSpPr>
          <p:nvPr/>
        </p:nvSpPr>
        <p:spPr bwMode="auto">
          <a:xfrm>
            <a:off x="5219700" y="1280023"/>
            <a:ext cx="1716314" cy="2123904"/>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DDDDDD"/>
            </a:extrusionClr>
          </a:sp3d>
        </p:spPr>
        <p:txBody>
          <a:bodyPr wrap="none">
            <a:flatTx/>
          </a:bodyPr>
          <a:lstStyle/>
          <a:p>
            <a:pPr algn="ctr">
              <a:spcBef>
                <a:spcPct val="30000"/>
              </a:spcBef>
              <a:defRPr/>
            </a:pPr>
            <a:r>
              <a:rPr kumimoji="1" lang="en-US" sz="1600" b="1" dirty="0">
                <a:solidFill>
                  <a:schemeClr val="bg1"/>
                </a:solidFill>
                <a:effectLst>
                  <a:outerShdw blurRad="38100" dist="38100" dir="2700000" algn="tl">
                    <a:srgbClr val="000000"/>
                  </a:outerShdw>
                </a:effectLst>
              </a:rPr>
              <a:t>ARTICULATION</a:t>
            </a:r>
            <a:endParaRPr kumimoji="1" lang="id-ID" sz="1600" b="1" dirty="0">
              <a:solidFill>
                <a:schemeClr val="bg1"/>
              </a:solidFill>
              <a:effectLst>
                <a:outerShdw blurRad="38100" dist="38100" dir="2700000" algn="tl">
                  <a:srgbClr val="000000"/>
                </a:outerShdw>
              </a:effectLst>
            </a:endParaRPr>
          </a:p>
          <a:p>
            <a:pPr algn="ctr">
              <a:defRPr/>
            </a:pPr>
            <a:endParaRPr lang="en-US" sz="1600" b="1" dirty="0">
              <a:solidFill>
                <a:schemeClr val="accent2"/>
              </a:solidFill>
              <a:effectLst>
                <a:outerShdw blurRad="38100" dist="38100" dir="2700000" algn="tl">
                  <a:srgbClr val="000000"/>
                </a:outerShdw>
              </a:effectLst>
            </a:endParaRPr>
          </a:p>
          <a:p>
            <a:pPr algn="ctr">
              <a:defRPr/>
            </a:pPr>
            <a:r>
              <a:rPr lang="en-US" b="1" dirty="0" err="1" smtClean="0">
                <a:solidFill>
                  <a:srgbClr val="FFFF00"/>
                </a:solidFill>
              </a:rPr>
              <a:t>Akurat</a:t>
            </a:r>
            <a:r>
              <a:rPr lang="en-US" b="1" dirty="0" smtClean="0">
                <a:solidFill>
                  <a:srgbClr val="FFFF00"/>
                </a:solidFill>
              </a:rPr>
              <a:t> </a:t>
            </a:r>
          </a:p>
          <a:p>
            <a:pPr algn="ctr">
              <a:defRPr/>
            </a:pPr>
            <a:r>
              <a:rPr lang="en-US" b="1" dirty="0" smtClean="0">
                <a:solidFill>
                  <a:srgbClr val="FFFF00"/>
                </a:solidFill>
              </a:rPr>
              <a:t>Dan</a:t>
            </a:r>
          </a:p>
          <a:p>
            <a:pPr algn="ctr">
              <a:defRPr/>
            </a:pPr>
            <a:r>
              <a:rPr lang="en-US" b="1" dirty="0" err="1" smtClean="0">
                <a:solidFill>
                  <a:srgbClr val="FFFF00"/>
                </a:solidFill>
              </a:rPr>
              <a:t>Cepat</a:t>
            </a:r>
            <a:endParaRPr lang="en-US" b="1" dirty="0">
              <a:solidFill>
                <a:srgbClr val="FFFF00"/>
              </a:solidFill>
            </a:endParaRPr>
          </a:p>
        </p:txBody>
      </p:sp>
      <p:sp>
        <p:nvSpPr>
          <p:cNvPr id="40968" name="Rectangle 8"/>
          <p:cNvSpPr>
            <a:spLocks noChangeArrowheads="1"/>
          </p:cNvSpPr>
          <p:nvPr/>
        </p:nvSpPr>
        <p:spPr bwMode="auto">
          <a:xfrm>
            <a:off x="3581400" y="1676037"/>
            <a:ext cx="1638300" cy="1752600"/>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DDDDDD"/>
            </a:extrusionClr>
          </a:sp3d>
        </p:spPr>
        <p:txBody>
          <a:bodyPr wrap="none">
            <a:flatTx/>
          </a:bodyPr>
          <a:lstStyle/>
          <a:p>
            <a:pPr algn="ctr">
              <a:spcBef>
                <a:spcPct val="30000"/>
              </a:spcBef>
              <a:defRPr/>
            </a:pPr>
            <a:r>
              <a:rPr kumimoji="1" lang="en-US" sz="1600" b="1" dirty="0">
                <a:solidFill>
                  <a:schemeClr val="bg1"/>
                </a:solidFill>
                <a:effectLst>
                  <a:outerShdw blurRad="38100" dist="38100" dir="2700000" algn="tl">
                    <a:srgbClr val="000000"/>
                  </a:outerShdw>
                </a:effectLst>
              </a:rPr>
              <a:t>PRECISION</a:t>
            </a:r>
            <a:endParaRPr kumimoji="1" lang="id-ID" sz="1600" b="1" dirty="0">
              <a:solidFill>
                <a:schemeClr val="bg1"/>
              </a:solidFill>
              <a:effectLst>
                <a:outerShdw blurRad="38100" dist="38100" dir="2700000" algn="tl">
                  <a:srgbClr val="000000"/>
                </a:outerShdw>
              </a:effectLst>
            </a:endParaRPr>
          </a:p>
          <a:p>
            <a:pPr algn="ctr">
              <a:defRPr/>
            </a:pPr>
            <a:endParaRPr lang="en-US" sz="1600" b="1" dirty="0">
              <a:solidFill>
                <a:schemeClr val="accent2"/>
              </a:solidFill>
              <a:effectLst>
                <a:outerShdw blurRad="38100" dist="38100" dir="2700000" algn="tl">
                  <a:srgbClr val="000000"/>
                </a:outerShdw>
              </a:effectLst>
            </a:endParaRPr>
          </a:p>
          <a:p>
            <a:pPr algn="ctr">
              <a:defRPr/>
            </a:pPr>
            <a:r>
              <a:rPr lang="en-US" b="1" dirty="0" err="1" smtClean="0">
                <a:solidFill>
                  <a:srgbClr val="FFFF00"/>
                </a:solidFill>
              </a:rPr>
              <a:t>Lancar</a:t>
            </a:r>
            <a:endParaRPr lang="en-US" b="1" dirty="0" smtClean="0">
              <a:solidFill>
                <a:srgbClr val="FFFF00"/>
              </a:solidFill>
            </a:endParaRPr>
          </a:p>
          <a:p>
            <a:pPr algn="ctr">
              <a:defRPr/>
            </a:pPr>
            <a:r>
              <a:rPr lang="en-US" b="1" dirty="0" smtClean="0">
                <a:solidFill>
                  <a:srgbClr val="FFFF00"/>
                </a:solidFill>
              </a:rPr>
              <a:t>Dan </a:t>
            </a:r>
          </a:p>
          <a:p>
            <a:pPr algn="ctr">
              <a:defRPr/>
            </a:pPr>
            <a:r>
              <a:rPr lang="en-US" b="1" dirty="0" err="1" smtClean="0">
                <a:solidFill>
                  <a:srgbClr val="FFFF00"/>
                </a:solidFill>
              </a:rPr>
              <a:t>Tepat</a:t>
            </a:r>
            <a:endParaRPr lang="en-US" b="1" dirty="0">
              <a:solidFill>
                <a:srgbClr val="FFFF00"/>
              </a:solidFill>
            </a:endParaRPr>
          </a:p>
        </p:txBody>
      </p:sp>
      <p:sp>
        <p:nvSpPr>
          <p:cNvPr id="40969" name="Rectangle 9"/>
          <p:cNvSpPr>
            <a:spLocks noChangeArrowheads="1"/>
          </p:cNvSpPr>
          <p:nvPr/>
        </p:nvSpPr>
        <p:spPr bwMode="auto">
          <a:xfrm>
            <a:off x="1866900" y="2044978"/>
            <a:ext cx="1716314" cy="1380128"/>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DDDDDD"/>
            </a:extrusionClr>
          </a:sp3d>
        </p:spPr>
        <p:txBody>
          <a:bodyPr wrap="none">
            <a:flatTx/>
          </a:bodyPr>
          <a:lstStyle/>
          <a:p>
            <a:pPr algn="ctr">
              <a:spcBef>
                <a:spcPct val="30000"/>
              </a:spcBef>
              <a:defRPr/>
            </a:pPr>
            <a:r>
              <a:rPr kumimoji="1" lang="en-US" sz="1600" b="1" dirty="0">
                <a:solidFill>
                  <a:schemeClr val="bg1"/>
                </a:solidFill>
                <a:effectLst>
                  <a:outerShdw blurRad="38100" dist="38100" dir="2700000" algn="tl">
                    <a:srgbClr val="000000"/>
                  </a:outerShdw>
                </a:effectLst>
              </a:rPr>
              <a:t>MANIPULATION</a:t>
            </a:r>
            <a:endParaRPr kumimoji="1" lang="id-ID" sz="1600" b="1" dirty="0">
              <a:solidFill>
                <a:schemeClr val="bg1"/>
              </a:solidFill>
              <a:effectLst>
                <a:outerShdw blurRad="38100" dist="38100" dir="2700000" algn="tl">
                  <a:srgbClr val="000000"/>
                </a:outerShdw>
              </a:effectLst>
            </a:endParaRPr>
          </a:p>
          <a:p>
            <a:pPr algn="ctr">
              <a:defRPr/>
            </a:pPr>
            <a:endParaRPr lang="en-US" sz="1600" dirty="0">
              <a:solidFill>
                <a:schemeClr val="accent2"/>
              </a:solidFill>
              <a:effectLst>
                <a:outerShdw blurRad="38100" dist="38100" dir="2700000" algn="tl">
                  <a:srgbClr val="000000"/>
                </a:outerShdw>
              </a:effectLst>
            </a:endParaRPr>
          </a:p>
          <a:p>
            <a:pPr algn="ctr">
              <a:defRPr/>
            </a:pPr>
            <a:r>
              <a:rPr lang="en-US" b="1" dirty="0" err="1" smtClean="0">
                <a:solidFill>
                  <a:srgbClr val="FFFF00"/>
                </a:solidFill>
              </a:rPr>
              <a:t>Tanpa</a:t>
            </a:r>
            <a:r>
              <a:rPr lang="en-US" b="1" dirty="0" smtClean="0">
                <a:solidFill>
                  <a:srgbClr val="FFFF00"/>
                </a:solidFill>
              </a:rPr>
              <a:t> </a:t>
            </a:r>
            <a:r>
              <a:rPr lang="en-US" b="1" dirty="0" err="1" smtClean="0">
                <a:solidFill>
                  <a:srgbClr val="FFFF00"/>
                </a:solidFill>
              </a:rPr>
              <a:t>Contoh</a:t>
            </a:r>
            <a:endParaRPr lang="en-US" b="1" dirty="0" smtClean="0">
              <a:solidFill>
                <a:srgbClr val="FFFF00"/>
              </a:solidFill>
            </a:endParaRPr>
          </a:p>
          <a:p>
            <a:pPr algn="ctr">
              <a:defRPr/>
            </a:pPr>
            <a:r>
              <a:rPr lang="en-US" b="1" dirty="0" smtClean="0">
                <a:solidFill>
                  <a:srgbClr val="FFFF00"/>
                </a:solidFill>
              </a:rPr>
              <a:t>Visual</a:t>
            </a:r>
          </a:p>
          <a:p>
            <a:pPr algn="ctr">
              <a:defRPr/>
            </a:pPr>
            <a:r>
              <a:rPr lang="en-US" b="1" dirty="0" err="1" smtClean="0">
                <a:solidFill>
                  <a:srgbClr val="FFFF00"/>
                </a:solidFill>
              </a:rPr>
              <a:t>Dapat</a:t>
            </a:r>
            <a:r>
              <a:rPr lang="en-US" b="1" dirty="0" smtClean="0">
                <a:solidFill>
                  <a:srgbClr val="FFFF00"/>
                </a:solidFill>
              </a:rPr>
              <a:t> </a:t>
            </a:r>
            <a:r>
              <a:rPr lang="en-US" b="1" dirty="0" err="1" smtClean="0">
                <a:solidFill>
                  <a:srgbClr val="FFFF00"/>
                </a:solidFill>
              </a:rPr>
              <a:t>Meniru</a:t>
            </a:r>
            <a:endParaRPr lang="en-US" b="1" dirty="0">
              <a:solidFill>
                <a:srgbClr val="FFFF00"/>
              </a:solidFill>
            </a:endParaRPr>
          </a:p>
        </p:txBody>
      </p:sp>
      <p:sp>
        <p:nvSpPr>
          <p:cNvPr id="40970" name="Rectangle 10"/>
          <p:cNvSpPr>
            <a:spLocks noChangeArrowheads="1"/>
          </p:cNvSpPr>
          <p:nvPr/>
        </p:nvSpPr>
        <p:spPr bwMode="auto">
          <a:xfrm>
            <a:off x="457199" y="2435571"/>
            <a:ext cx="1409701" cy="1008825"/>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DDDDDD"/>
            </a:extrusionClr>
          </a:sp3d>
        </p:spPr>
        <p:txBody>
          <a:bodyPr wrap="none">
            <a:flatTx/>
          </a:bodyPr>
          <a:lstStyle/>
          <a:p>
            <a:pPr algn="ctr">
              <a:defRPr/>
            </a:pPr>
            <a:r>
              <a:rPr lang="en-US" sz="1400" b="1" dirty="0">
                <a:solidFill>
                  <a:schemeClr val="bg1"/>
                </a:solidFill>
                <a:effectLst>
                  <a:outerShdw blurRad="38100" dist="38100" dir="2700000" algn="tl">
                    <a:srgbClr val="000000"/>
                  </a:outerShdw>
                </a:effectLst>
              </a:rPr>
              <a:t>IMITATION</a:t>
            </a:r>
          </a:p>
          <a:p>
            <a:pPr algn="ctr">
              <a:defRPr/>
            </a:pPr>
            <a:r>
              <a:rPr lang="en-US" sz="1600" b="1" dirty="0" err="1" smtClean="0">
                <a:solidFill>
                  <a:srgbClr val="FFFF00"/>
                </a:solidFill>
              </a:rPr>
              <a:t>Meniru</a:t>
            </a:r>
            <a:endParaRPr lang="en-US" sz="1600" b="1" dirty="0" smtClean="0">
              <a:solidFill>
                <a:srgbClr val="FFFF00"/>
              </a:solidFill>
            </a:endParaRPr>
          </a:p>
          <a:p>
            <a:pPr algn="ctr">
              <a:defRPr/>
            </a:pPr>
            <a:r>
              <a:rPr lang="en-US" sz="1600" b="1" dirty="0" err="1" smtClean="0">
                <a:solidFill>
                  <a:srgbClr val="FFFF00"/>
                </a:solidFill>
              </a:rPr>
              <a:t>Dengan</a:t>
            </a:r>
            <a:r>
              <a:rPr lang="en-US" sz="1600" b="1" dirty="0" smtClean="0">
                <a:solidFill>
                  <a:srgbClr val="FFFF00"/>
                </a:solidFill>
              </a:rPr>
              <a:t> </a:t>
            </a:r>
          </a:p>
          <a:p>
            <a:pPr algn="ctr">
              <a:defRPr/>
            </a:pPr>
            <a:r>
              <a:rPr lang="en-US" sz="1600" b="1" dirty="0" err="1" smtClean="0">
                <a:solidFill>
                  <a:srgbClr val="FFFF00"/>
                </a:solidFill>
              </a:rPr>
              <a:t>Contoh</a:t>
            </a:r>
            <a:endParaRPr lang="en-US" sz="1600" b="1" dirty="0">
              <a:solidFill>
                <a:srgbClr val="FFFF00"/>
              </a:solidFill>
            </a:endParaRPr>
          </a:p>
        </p:txBody>
      </p:sp>
      <p:sp>
        <p:nvSpPr>
          <p:cNvPr id="8" name="Text Box 9"/>
          <p:cNvSpPr txBox="1">
            <a:spLocks noChangeArrowheads="1"/>
          </p:cNvSpPr>
          <p:nvPr/>
        </p:nvSpPr>
        <p:spPr bwMode="auto">
          <a:xfrm>
            <a:off x="395536" y="3861048"/>
            <a:ext cx="9007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1800" b="1" dirty="0">
                <a:latin typeface="Arial" pitchFamily="34" charset="0"/>
              </a:rPr>
              <a:t>TINGKATAN </a:t>
            </a:r>
            <a:r>
              <a:rPr lang="en-US" sz="1800" b="1" dirty="0" smtClean="0">
                <a:latin typeface="Arial" pitchFamily="34" charset="0"/>
              </a:rPr>
              <a:t>KEMAMPUAN</a:t>
            </a:r>
            <a:r>
              <a:rPr lang="id-ID" sz="1800" b="1" dirty="0" smtClean="0">
                <a:latin typeface="Arial" pitchFamily="34" charset="0"/>
              </a:rPr>
              <a:t> </a:t>
            </a:r>
            <a:r>
              <a:rPr lang="en-US" sz="1800" b="1" dirty="0" smtClean="0">
                <a:latin typeface="Arial" pitchFamily="34" charset="0"/>
              </a:rPr>
              <a:t>RANAH </a:t>
            </a:r>
            <a:r>
              <a:rPr lang="en-US" sz="1800" b="1" dirty="0">
                <a:latin typeface="Arial" pitchFamily="34" charset="0"/>
              </a:rPr>
              <a:t>AFEKTIF ( </a:t>
            </a:r>
            <a:r>
              <a:rPr lang="id-ID" sz="1800" b="1" dirty="0" err="1" smtClean="0">
                <a:latin typeface="Arial" pitchFamily="34" charset="0"/>
              </a:rPr>
              <a:t>S</a:t>
            </a:r>
            <a:r>
              <a:rPr lang="en-US" sz="1800" b="1" dirty="0" err="1" smtClean="0">
                <a:latin typeface="Arial" pitchFamily="34" charset="0"/>
              </a:rPr>
              <a:t>ikap</a:t>
            </a:r>
            <a:r>
              <a:rPr lang="en-US" sz="1800" b="1" dirty="0" smtClean="0">
                <a:latin typeface="Arial" pitchFamily="34" charset="0"/>
              </a:rPr>
              <a:t> </a:t>
            </a:r>
            <a:r>
              <a:rPr lang="en-US" sz="1800" b="1" dirty="0" err="1">
                <a:latin typeface="Arial" pitchFamily="34" charset="0"/>
              </a:rPr>
              <a:t>dan</a:t>
            </a:r>
            <a:r>
              <a:rPr lang="en-US" sz="1800" b="1" dirty="0">
                <a:latin typeface="Arial" pitchFamily="34" charset="0"/>
              </a:rPr>
              <a:t> </a:t>
            </a:r>
            <a:r>
              <a:rPr lang="id-ID" sz="1800" b="1" dirty="0" err="1" smtClean="0">
                <a:latin typeface="Arial" pitchFamily="34" charset="0"/>
              </a:rPr>
              <a:t>N</a:t>
            </a:r>
            <a:r>
              <a:rPr lang="en-US" sz="1800" b="1" dirty="0" err="1" smtClean="0">
                <a:latin typeface="Arial" pitchFamily="34" charset="0"/>
              </a:rPr>
              <a:t>ilai</a:t>
            </a:r>
            <a:r>
              <a:rPr lang="en-US" sz="1800" b="1" dirty="0" smtClean="0">
                <a:latin typeface="Arial" pitchFamily="34" charset="0"/>
              </a:rPr>
              <a:t> </a:t>
            </a:r>
            <a:r>
              <a:rPr lang="en-US" sz="1800" b="1" dirty="0">
                <a:latin typeface="Arial" pitchFamily="34" charset="0"/>
              </a:rPr>
              <a:t>) </a:t>
            </a:r>
            <a:r>
              <a:rPr lang="en-US" sz="1800" b="1" dirty="0">
                <a:solidFill>
                  <a:schemeClr val="accent2"/>
                </a:solidFill>
                <a:latin typeface="Arial" pitchFamily="34" charset="0"/>
              </a:rPr>
              <a:t>(KRATHWOHL)</a:t>
            </a:r>
          </a:p>
        </p:txBody>
      </p:sp>
      <p:sp>
        <p:nvSpPr>
          <p:cNvPr id="9" name="Rectangle 4"/>
          <p:cNvSpPr>
            <a:spLocks noChangeArrowheads="1"/>
          </p:cNvSpPr>
          <p:nvPr/>
        </p:nvSpPr>
        <p:spPr bwMode="auto">
          <a:xfrm>
            <a:off x="6477000" y="4587800"/>
            <a:ext cx="2209800" cy="1577442"/>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CFB7FF"/>
            </a:extrusionClr>
          </a:sp3d>
        </p:spPr>
        <p:txBody>
          <a:bodyPr wrap="none">
            <a:flatTx/>
          </a:bodyPr>
          <a:lstStyle/>
          <a:p>
            <a:pPr algn="ctr">
              <a:spcBef>
                <a:spcPct val="30000"/>
              </a:spcBef>
              <a:defRPr/>
            </a:pPr>
            <a:r>
              <a:rPr kumimoji="1" lang="en-US" sz="1600" b="1" dirty="0">
                <a:solidFill>
                  <a:srgbClr val="FFFF00"/>
                </a:solidFill>
                <a:effectLst>
                  <a:outerShdw blurRad="38100" dist="38100" dir="2700000" algn="tl">
                    <a:srgbClr val="000000"/>
                  </a:outerShdw>
                </a:effectLst>
                <a:latin typeface="Arial" charset="0"/>
              </a:rPr>
              <a:t>CHARACTERIZATION</a:t>
            </a:r>
          </a:p>
          <a:p>
            <a:pPr algn="ctr">
              <a:defRPr/>
            </a:pPr>
            <a:r>
              <a:rPr lang="en-US" sz="1600" b="1" dirty="0" err="1" smtClean="0">
                <a:solidFill>
                  <a:schemeClr val="bg1"/>
                </a:solidFill>
                <a:latin typeface="Arial" charset="0"/>
              </a:rPr>
              <a:t>Menjadikan</a:t>
            </a:r>
            <a:endParaRPr lang="en-US" sz="1600" b="1" dirty="0">
              <a:solidFill>
                <a:schemeClr val="bg1"/>
              </a:solidFill>
              <a:latin typeface="Arial" charset="0"/>
            </a:endParaRPr>
          </a:p>
          <a:p>
            <a:pPr algn="ctr">
              <a:defRPr/>
            </a:pPr>
            <a:r>
              <a:rPr lang="en-US" sz="1600" b="1" dirty="0">
                <a:solidFill>
                  <a:schemeClr val="bg1"/>
                </a:solidFill>
                <a:latin typeface="Arial" charset="0"/>
              </a:rPr>
              <a:t> </a:t>
            </a:r>
            <a:r>
              <a:rPr lang="id-ID" sz="1600" b="1" dirty="0" err="1">
                <a:solidFill>
                  <a:schemeClr val="bg1"/>
                </a:solidFill>
                <a:latin typeface="Arial" charset="0"/>
              </a:rPr>
              <a:t>P</a:t>
            </a:r>
            <a:r>
              <a:rPr lang="en-US" sz="1600" b="1" dirty="0" err="1" smtClean="0">
                <a:solidFill>
                  <a:schemeClr val="bg1"/>
                </a:solidFill>
                <a:latin typeface="Arial" charset="0"/>
              </a:rPr>
              <a:t>ola</a:t>
            </a:r>
            <a:r>
              <a:rPr lang="en-US" sz="1600" b="1" dirty="0" smtClean="0">
                <a:solidFill>
                  <a:schemeClr val="bg1"/>
                </a:solidFill>
                <a:latin typeface="Arial" charset="0"/>
              </a:rPr>
              <a:t> </a:t>
            </a:r>
            <a:r>
              <a:rPr lang="id-ID" sz="1600" b="1" dirty="0" err="1">
                <a:solidFill>
                  <a:schemeClr val="bg1"/>
                </a:solidFill>
                <a:latin typeface="Arial" charset="0"/>
              </a:rPr>
              <a:t>H</a:t>
            </a:r>
            <a:r>
              <a:rPr lang="en-US" sz="1600" b="1" dirty="0" err="1" smtClean="0">
                <a:solidFill>
                  <a:schemeClr val="bg1"/>
                </a:solidFill>
                <a:latin typeface="Arial" charset="0"/>
              </a:rPr>
              <a:t>idup</a:t>
            </a:r>
            <a:endParaRPr lang="en-US" sz="1600" b="1" dirty="0">
              <a:solidFill>
                <a:schemeClr val="bg1"/>
              </a:solidFill>
              <a:latin typeface="Arial" charset="0"/>
            </a:endParaRPr>
          </a:p>
        </p:txBody>
      </p:sp>
      <p:sp>
        <p:nvSpPr>
          <p:cNvPr id="10" name="Rectangle 5"/>
          <p:cNvSpPr>
            <a:spLocks noChangeArrowheads="1"/>
          </p:cNvSpPr>
          <p:nvPr/>
        </p:nvSpPr>
        <p:spPr bwMode="auto">
          <a:xfrm>
            <a:off x="4724400" y="4781386"/>
            <a:ext cx="1733550" cy="1385094"/>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CFB7FF"/>
            </a:extrusionClr>
          </a:sp3d>
        </p:spPr>
        <p:txBody>
          <a:bodyPr wrap="none">
            <a:flatTx/>
          </a:bodyPr>
          <a:lstStyle/>
          <a:p>
            <a:pPr algn="ctr">
              <a:spcBef>
                <a:spcPct val="30000"/>
              </a:spcBef>
              <a:defRPr/>
            </a:pPr>
            <a:r>
              <a:rPr kumimoji="1" lang="en-US" sz="1600" b="1" dirty="0">
                <a:solidFill>
                  <a:srgbClr val="FFFF00"/>
                </a:solidFill>
                <a:effectLst>
                  <a:outerShdw blurRad="38100" dist="38100" dir="2700000" algn="tl">
                    <a:srgbClr val="000000"/>
                  </a:outerShdw>
                </a:effectLst>
                <a:latin typeface="Arial" charset="0"/>
              </a:rPr>
              <a:t>ORGANIZATION</a:t>
            </a:r>
          </a:p>
          <a:p>
            <a:pPr algn="ctr">
              <a:spcBef>
                <a:spcPct val="30000"/>
              </a:spcBef>
              <a:defRPr/>
            </a:pPr>
            <a:r>
              <a:rPr kumimoji="1" lang="en-US" sz="1600" b="1" dirty="0" err="1" smtClean="0">
                <a:solidFill>
                  <a:schemeClr val="bg1"/>
                </a:solidFill>
                <a:latin typeface="Arial" charset="0"/>
              </a:rPr>
              <a:t>Mengatur</a:t>
            </a:r>
            <a:r>
              <a:rPr kumimoji="1" lang="en-US" sz="1600" b="1" dirty="0" smtClean="0">
                <a:solidFill>
                  <a:schemeClr val="bg1"/>
                </a:solidFill>
                <a:latin typeface="Arial" charset="0"/>
              </a:rPr>
              <a:t> </a:t>
            </a:r>
            <a:r>
              <a:rPr kumimoji="1" lang="id-ID" sz="1600" b="1" dirty="0" err="1">
                <a:solidFill>
                  <a:schemeClr val="bg1"/>
                </a:solidFill>
                <a:latin typeface="Arial" charset="0"/>
              </a:rPr>
              <a:t>D</a:t>
            </a:r>
            <a:r>
              <a:rPr kumimoji="1" lang="en-US" sz="1600" b="1" dirty="0" err="1" smtClean="0">
                <a:solidFill>
                  <a:schemeClr val="bg1"/>
                </a:solidFill>
                <a:latin typeface="Arial" charset="0"/>
              </a:rPr>
              <a:t>iri</a:t>
            </a:r>
            <a:endParaRPr kumimoji="1" lang="en-US" sz="1600" b="1" dirty="0">
              <a:solidFill>
                <a:schemeClr val="bg1"/>
              </a:solidFill>
              <a:latin typeface="Arial" charset="0"/>
            </a:endParaRPr>
          </a:p>
          <a:p>
            <a:pPr algn="ctr">
              <a:defRPr/>
            </a:pPr>
            <a:endParaRPr lang="en-US" sz="1600" b="1" dirty="0">
              <a:latin typeface="Arial" charset="0"/>
            </a:endParaRPr>
          </a:p>
        </p:txBody>
      </p:sp>
      <p:sp>
        <p:nvSpPr>
          <p:cNvPr id="11" name="Rectangle 6"/>
          <p:cNvSpPr>
            <a:spLocks noChangeArrowheads="1"/>
          </p:cNvSpPr>
          <p:nvPr/>
        </p:nvSpPr>
        <p:spPr bwMode="auto">
          <a:xfrm>
            <a:off x="3409950" y="4997410"/>
            <a:ext cx="1295400" cy="1192746"/>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CFB7FF"/>
            </a:extrusionClr>
          </a:sp3d>
        </p:spPr>
        <p:txBody>
          <a:bodyPr wrap="none">
            <a:flatTx/>
          </a:bodyPr>
          <a:lstStyle/>
          <a:p>
            <a:pPr algn="ctr">
              <a:spcBef>
                <a:spcPct val="30000"/>
              </a:spcBef>
              <a:defRPr/>
            </a:pPr>
            <a:r>
              <a:rPr kumimoji="1" lang="en-US" sz="1600" b="1" dirty="0">
                <a:solidFill>
                  <a:srgbClr val="FFFF00"/>
                </a:solidFill>
                <a:effectLst>
                  <a:outerShdw blurRad="38100" dist="38100" dir="2700000" algn="tl">
                    <a:srgbClr val="000000"/>
                  </a:outerShdw>
                </a:effectLst>
                <a:latin typeface="Arial" charset="0"/>
              </a:rPr>
              <a:t>VALUING</a:t>
            </a:r>
          </a:p>
          <a:p>
            <a:pPr algn="ctr">
              <a:spcBef>
                <a:spcPct val="30000"/>
              </a:spcBef>
              <a:defRPr/>
            </a:pPr>
            <a:r>
              <a:rPr kumimoji="1" lang="id-ID" sz="1600" b="1" dirty="0" err="1">
                <a:solidFill>
                  <a:schemeClr val="bg1"/>
                </a:solidFill>
                <a:latin typeface="Arial" charset="0"/>
              </a:rPr>
              <a:t>M</a:t>
            </a:r>
            <a:r>
              <a:rPr kumimoji="1" lang="en-US" sz="1600" b="1" dirty="0" err="1" smtClean="0">
                <a:solidFill>
                  <a:schemeClr val="bg1"/>
                </a:solidFill>
                <a:latin typeface="Arial" charset="0"/>
              </a:rPr>
              <a:t>enghargai</a:t>
            </a:r>
            <a:endParaRPr kumimoji="1" lang="en-US" sz="1600" b="1" dirty="0">
              <a:solidFill>
                <a:schemeClr val="bg1"/>
              </a:solidFill>
              <a:latin typeface="Arial" charset="0"/>
            </a:endParaRPr>
          </a:p>
          <a:p>
            <a:pPr algn="ctr">
              <a:defRPr/>
            </a:pPr>
            <a:endParaRPr lang="en-US" sz="1600" dirty="0">
              <a:latin typeface="Arial" charset="0"/>
            </a:endParaRPr>
          </a:p>
        </p:txBody>
      </p:sp>
      <p:sp>
        <p:nvSpPr>
          <p:cNvPr id="12" name="Rectangle 7"/>
          <p:cNvSpPr>
            <a:spLocks noChangeArrowheads="1"/>
          </p:cNvSpPr>
          <p:nvPr/>
        </p:nvSpPr>
        <p:spPr bwMode="auto">
          <a:xfrm>
            <a:off x="1866900" y="5213434"/>
            <a:ext cx="1524000" cy="1000398"/>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CFB7FF"/>
            </a:extrusionClr>
          </a:sp3d>
        </p:spPr>
        <p:txBody>
          <a:bodyPr wrap="none">
            <a:flatTx/>
          </a:bodyPr>
          <a:lstStyle/>
          <a:p>
            <a:pPr algn="ctr">
              <a:spcBef>
                <a:spcPct val="30000"/>
              </a:spcBef>
              <a:defRPr/>
            </a:pPr>
            <a:r>
              <a:rPr kumimoji="1" lang="en-US" sz="1600" b="1" dirty="0">
                <a:solidFill>
                  <a:srgbClr val="FFFF00"/>
                </a:solidFill>
                <a:effectLst>
                  <a:outerShdw blurRad="38100" dist="38100" dir="2700000" algn="tl">
                    <a:srgbClr val="000000"/>
                  </a:outerShdw>
                </a:effectLst>
                <a:latin typeface="Arial" charset="0"/>
              </a:rPr>
              <a:t>RESPONDING</a:t>
            </a:r>
          </a:p>
          <a:p>
            <a:pPr algn="ctr">
              <a:spcBef>
                <a:spcPct val="30000"/>
              </a:spcBef>
              <a:defRPr/>
            </a:pPr>
            <a:r>
              <a:rPr kumimoji="1" lang="id-ID" sz="1600" b="1" dirty="0" smtClean="0">
                <a:solidFill>
                  <a:schemeClr val="bg1"/>
                </a:solidFill>
                <a:latin typeface="Arial" charset="0"/>
              </a:rPr>
              <a:t>M</a:t>
            </a:r>
            <a:r>
              <a:rPr kumimoji="1" lang="en-US" sz="1600" b="1" dirty="0" err="1" smtClean="0">
                <a:solidFill>
                  <a:schemeClr val="bg1"/>
                </a:solidFill>
                <a:latin typeface="Arial" charset="0"/>
              </a:rPr>
              <a:t>enanggapi</a:t>
            </a:r>
            <a:endParaRPr kumimoji="1" lang="en-US" sz="1600" b="1" dirty="0">
              <a:solidFill>
                <a:schemeClr val="bg1"/>
              </a:solidFill>
              <a:latin typeface="Arial" charset="0"/>
            </a:endParaRPr>
          </a:p>
          <a:p>
            <a:pPr algn="ctr">
              <a:defRPr/>
            </a:pPr>
            <a:endParaRPr lang="en-US" sz="1600" dirty="0">
              <a:latin typeface="Arial" charset="0"/>
            </a:endParaRPr>
          </a:p>
        </p:txBody>
      </p:sp>
      <p:sp>
        <p:nvSpPr>
          <p:cNvPr id="13" name="Rectangle 8"/>
          <p:cNvSpPr>
            <a:spLocks noChangeArrowheads="1"/>
          </p:cNvSpPr>
          <p:nvPr/>
        </p:nvSpPr>
        <p:spPr bwMode="auto">
          <a:xfrm>
            <a:off x="552450" y="5458976"/>
            <a:ext cx="1295400" cy="769392"/>
          </a:xfrm>
          <a:prstGeom prst="rect">
            <a:avLst/>
          </a:prstGeom>
          <a:solidFill>
            <a:schemeClr val="tx2">
              <a:lumMod val="60000"/>
              <a:lumOff val="40000"/>
            </a:schemeClr>
          </a:solidFill>
          <a:ln w="9525">
            <a:miter lim="800000"/>
            <a:headEnd/>
            <a:tailEnd/>
          </a:ln>
          <a:effectLst/>
          <a:scene3d>
            <a:camera prst="legacyObliqueTopLeft"/>
            <a:lightRig rig="legacyFlat3" dir="t"/>
          </a:scene3d>
          <a:sp3d extrusionH="430200" prstMaterial="legacyMatte">
            <a:bevelT w="13500" h="13500" prst="angle"/>
            <a:bevelB w="13500" h="13500" prst="angle"/>
            <a:extrusionClr>
              <a:srgbClr val="CFB7FF"/>
            </a:extrusionClr>
          </a:sp3d>
        </p:spPr>
        <p:txBody>
          <a:bodyPr wrap="none">
            <a:flatTx/>
          </a:bodyPr>
          <a:lstStyle/>
          <a:p>
            <a:pPr algn="ctr">
              <a:spcBef>
                <a:spcPct val="30000"/>
              </a:spcBef>
              <a:defRPr/>
            </a:pPr>
            <a:r>
              <a:rPr kumimoji="1" lang="en-US" sz="1600" b="1" dirty="0">
                <a:solidFill>
                  <a:srgbClr val="FFFF00"/>
                </a:solidFill>
                <a:effectLst>
                  <a:outerShdw blurRad="38100" dist="38100" dir="2700000" algn="tl">
                    <a:srgbClr val="000000"/>
                  </a:outerShdw>
                </a:effectLst>
                <a:latin typeface="Arial" charset="0"/>
              </a:rPr>
              <a:t>RECEIVING</a:t>
            </a:r>
          </a:p>
          <a:p>
            <a:pPr algn="ctr">
              <a:spcBef>
                <a:spcPct val="30000"/>
              </a:spcBef>
              <a:defRPr/>
            </a:pPr>
            <a:r>
              <a:rPr kumimoji="1" lang="en-US" sz="1600" b="1" dirty="0" err="1" smtClean="0">
                <a:solidFill>
                  <a:schemeClr val="bg1"/>
                </a:solidFill>
                <a:latin typeface="Arial" charset="0"/>
              </a:rPr>
              <a:t>Menerima</a:t>
            </a:r>
            <a:endParaRPr kumimoji="1" lang="en-US" sz="1600" b="1" dirty="0" smtClean="0">
              <a:solidFill>
                <a:schemeClr val="bg1"/>
              </a:solidFill>
              <a:latin typeface="Arial" charset="0"/>
            </a:endParaRPr>
          </a:p>
          <a:p>
            <a:pPr algn="ctr">
              <a:defRPr/>
            </a:pPr>
            <a:endParaRPr lang="en-US" sz="1600" dirty="0">
              <a:latin typeface="Arial" charset="0"/>
            </a:endParaRPr>
          </a:p>
        </p:txBody>
      </p:sp>
      <p:sp>
        <p:nvSpPr>
          <p:cNvPr id="16"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9889046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30424"/>
            <a:ext cx="8640960" cy="4818856"/>
          </a:xfrm>
          <a:solidFill>
            <a:schemeClr val="accent5">
              <a:lumMod val="20000"/>
              <a:lumOff val="80000"/>
            </a:schemeClr>
          </a:solidFill>
          <a:ln>
            <a:solidFill>
              <a:srgbClr val="C00000"/>
            </a:solidFill>
          </a:ln>
        </p:spPr>
        <p:txBody>
          <a:bodyPr>
            <a:normAutofit/>
          </a:bodyPr>
          <a:lstStyle/>
          <a:p>
            <a:r>
              <a:rPr lang="id-ID" sz="2800" dirty="0" smtClean="0"/>
              <a:t>Menyiapkan buku pegangan pembelajaran yang terdiri dari:</a:t>
            </a:r>
          </a:p>
          <a:p>
            <a:pPr lvl="1"/>
            <a:r>
              <a:rPr lang="id-ID" dirty="0" smtClean="0"/>
              <a:t>Buku pegangan siswa</a:t>
            </a:r>
          </a:p>
          <a:p>
            <a:pPr lvl="1"/>
            <a:r>
              <a:rPr lang="id-ID" dirty="0" smtClean="0"/>
              <a:t>Buku pegangan guru</a:t>
            </a:r>
          </a:p>
          <a:p>
            <a:r>
              <a:rPr lang="id-ID" sz="2800" dirty="0" smtClean="0"/>
              <a:t>Menyiapkan guru supaya memahami pemanfaatan sumber belajar yang telah disiapkan dan sumber lain yang dapat mereka manfaatkan</a:t>
            </a:r>
          </a:p>
          <a:p>
            <a:r>
              <a:rPr lang="id-ID" sz="2800" dirty="0" smtClean="0"/>
              <a:t>Memperkuat peran pendampingan dan pemantauan oleh pusat dan daerah pelaksanaan pembelajaran</a:t>
            </a:r>
            <a:endParaRPr lang="id-ID" sz="2800" dirty="0"/>
          </a:p>
        </p:txBody>
      </p:sp>
      <p:sp>
        <p:nvSpPr>
          <p:cNvPr id="5" name="TextBox 18"/>
          <p:cNvSpPr txBox="1">
            <a:spLocks noChangeArrowheads="1"/>
          </p:cNvSpPr>
          <p:nvPr/>
        </p:nvSpPr>
        <p:spPr bwMode="auto">
          <a:xfrm>
            <a:off x="118698" y="-37107"/>
            <a:ext cx="8917798" cy="707886"/>
          </a:xfrm>
          <a:prstGeom prst="rect">
            <a:avLst/>
          </a:prstGeom>
          <a:noFill/>
          <a:ln w="9525">
            <a:noFill/>
            <a:miter lim="800000"/>
            <a:headEnd/>
            <a:tailEnd/>
          </a:ln>
        </p:spPr>
        <p:txBody>
          <a:bodyPr wrap="square" anchorCtr="1">
            <a:spAutoFit/>
          </a:bodyPr>
          <a:lstStyle/>
          <a:p>
            <a:pPr algn="ctr"/>
            <a:r>
              <a:rPr lang="id-ID" sz="4000" b="1" dirty="0" smtClean="0">
                <a:solidFill>
                  <a:srgbClr val="0070C0"/>
                </a:solidFill>
              </a:rPr>
              <a:t> </a:t>
            </a:r>
            <a:r>
              <a:rPr lang="id-ID" sz="3600" b="1" dirty="0" smtClean="0">
                <a:solidFill>
                  <a:srgbClr val="0070C0"/>
                </a:solidFill>
              </a:rPr>
              <a:t>Langkah Penguatan Implementasi Kurikulum</a:t>
            </a:r>
            <a:endParaRPr lang="id-ID" sz="3600" b="1" dirty="0">
              <a:solidFill>
                <a:srgbClr val="0070C0"/>
              </a:solidFill>
            </a:endParaRPr>
          </a:p>
        </p:txBody>
      </p:sp>
      <p:cxnSp>
        <p:nvCxnSpPr>
          <p:cNvPr id="6" name="Straight Connector 3"/>
          <p:cNvCxnSpPr>
            <a:cxnSpLocks noChangeShapeType="1"/>
          </p:cNvCxnSpPr>
          <p:nvPr/>
        </p:nvCxnSpPr>
        <p:spPr bwMode="auto">
          <a:xfrm>
            <a:off x="0" y="692696"/>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7"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4494559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914400"/>
            <a:ext cx="8640960" cy="5486400"/>
          </a:xfrm>
          <a:solidFill>
            <a:schemeClr val="accent5">
              <a:lumMod val="20000"/>
              <a:lumOff val="80000"/>
            </a:schemeClr>
          </a:solidFill>
          <a:ln>
            <a:solidFill>
              <a:srgbClr val="C00000"/>
            </a:solidFill>
          </a:ln>
        </p:spPr>
        <p:txBody>
          <a:bodyPr>
            <a:normAutofit/>
          </a:bodyPr>
          <a:lstStyle/>
          <a:p>
            <a:r>
              <a:rPr lang="id-ID" sz="2800" dirty="0" smtClean="0"/>
              <a:t>Evaluasi ulang </a:t>
            </a:r>
            <a:r>
              <a:rPr lang="id-ID" sz="2800" b="1" dirty="0" smtClean="0"/>
              <a:t>ruang lingkup materi</a:t>
            </a:r>
            <a:r>
              <a:rPr lang="id-ID" sz="2800" dirty="0" smtClean="0"/>
              <a:t>:</a:t>
            </a:r>
          </a:p>
          <a:p>
            <a:pPr lvl="1"/>
            <a:r>
              <a:rPr lang="id-ID" sz="2400" dirty="0" smtClean="0"/>
              <a:t>Meniadakan materi yang tidak esensial atau tidak relevan bagi siswa</a:t>
            </a:r>
          </a:p>
          <a:p>
            <a:pPr lvl="1"/>
            <a:r>
              <a:rPr lang="id-ID" sz="2400" dirty="0" smtClean="0"/>
              <a:t>Mempertahankan materi yang sesuai dengan kebutuhan siswa</a:t>
            </a:r>
          </a:p>
          <a:p>
            <a:pPr lvl="1"/>
            <a:r>
              <a:rPr lang="id-ID" sz="2400" dirty="0" smtClean="0"/>
              <a:t>Menambahkan materi yang dianggap penting dalam perbandingan internasional</a:t>
            </a:r>
          </a:p>
          <a:p>
            <a:r>
              <a:rPr lang="id-ID" sz="2800" dirty="0" smtClean="0"/>
              <a:t>Evaluasi ulang </a:t>
            </a:r>
            <a:r>
              <a:rPr lang="id-ID" sz="2800" b="1" dirty="0" smtClean="0"/>
              <a:t>kedalaman materi </a:t>
            </a:r>
            <a:r>
              <a:rPr lang="id-ID" sz="2800" dirty="0" smtClean="0"/>
              <a:t>sesuai dengan tuntutan perbandingan internasional [s/d </a:t>
            </a:r>
            <a:r>
              <a:rPr lang="id-ID" sz="2800" i="1" dirty="0" smtClean="0"/>
              <a:t>reasoning</a:t>
            </a:r>
            <a:r>
              <a:rPr lang="id-ID" sz="2800" dirty="0" smtClean="0"/>
              <a:t>] </a:t>
            </a:r>
          </a:p>
          <a:p>
            <a:r>
              <a:rPr lang="id-ID" sz="2800" dirty="0" smtClean="0"/>
              <a:t>Menyusun </a:t>
            </a:r>
            <a:r>
              <a:rPr lang="id-ID" sz="2800" b="1" dirty="0" smtClean="0"/>
              <a:t>kompetensi dasar </a:t>
            </a:r>
            <a:r>
              <a:rPr lang="id-ID" sz="2800" dirty="0" smtClean="0"/>
              <a:t>yang sesuai dengan materi yang dibutuhkan</a:t>
            </a:r>
            <a:endParaRPr lang="id-ID" sz="2800" dirty="0"/>
          </a:p>
        </p:txBody>
      </p:sp>
      <p:sp>
        <p:nvSpPr>
          <p:cNvPr id="5" name="TextBox 18"/>
          <p:cNvSpPr txBox="1">
            <a:spLocks noChangeArrowheads="1"/>
          </p:cNvSpPr>
          <p:nvPr/>
        </p:nvSpPr>
        <p:spPr bwMode="auto">
          <a:xfrm>
            <a:off x="118698" y="-37107"/>
            <a:ext cx="8573965" cy="707886"/>
          </a:xfrm>
          <a:prstGeom prst="rect">
            <a:avLst/>
          </a:prstGeom>
          <a:noFill/>
          <a:ln w="9525">
            <a:noFill/>
            <a:miter lim="800000"/>
            <a:headEnd/>
            <a:tailEnd/>
          </a:ln>
        </p:spPr>
        <p:txBody>
          <a:bodyPr anchorCtr="1">
            <a:spAutoFit/>
          </a:bodyPr>
          <a:lstStyle/>
          <a:p>
            <a:pPr algn="ctr"/>
            <a:r>
              <a:rPr lang="id-ID" sz="4000" b="1" dirty="0" smtClean="0">
                <a:solidFill>
                  <a:srgbClr val="0070C0"/>
                </a:solidFill>
              </a:rPr>
              <a:t> Langkah Penguatan Materi</a:t>
            </a:r>
            <a:endParaRPr lang="id-ID" sz="4000" b="1" dirty="0">
              <a:solidFill>
                <a:srgbClr val="0070C0"/>
              </a:solidFill>
            </a:endParaRPr>
          </a:p>
        </p:txBody>
      </p:sp>
      <p:cxnSp>
        <p:nvCxnSpPr>
          <p:cNvPr id="6" name="Straight Connector 3"/>
          <p:cNvCxnSpPr>
            <a:cxnSpLocks noChangeShapeType="1"/>
          </p:cNvCxnSpPr>
          <p:nvPr/>
        </p:nvCxnSpPr>
        <p:spPr bwMode="auto">
          <a:xfrm>
            <a:off x="0" y="692696"/>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7"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25172293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356366"/>
            <a:ext cx="2133600" cy="365125"/>
          </a:xfrm>
          <a:prstGeom prst="rect">
            <a:avLst/>
          </a:prstGeom>
        </p:spPr>
        <p:txBody>
          <a:bodyPr/>
          <a:lstStyle/>
          <a:p>
            <a:fld id="{F9FDEDF1-2D69-4A24-90B2-688D088CE037}" type="slidenum">
              <a:rPr smtClean="0"/>
              <a:pPr/>
              <a:t>122</a:t>
            </a:fld>
            <a:endParaRPr/>
          </a:p>
        </p:txBody>
      </p:sp>
      <p:sp>
        <p:nvSpPr>
          <p:cNvPr id="3"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Proses Pembelajaran yang Mendukung Kreativitas</a:t>
            </a:r>
            <a:endParaRPr lang="id-ID" sz="2800" b="1" dirty="0" smtClean="0">
              <a:solidFill>
                <a:srgbClr val="F79646">
                  <a:lumMod val="75000"/>
                </a:srgbClr>
              </a:solidFill>
            </a:endParaRPr>
          </a:p>
        </p:txBody>
      </p:sp>
      <p:cxnSp>
        <p:nvCxnSpPr>
          <p:cNvPr id="4" name="Straight Connector 3"/>
          <p:cNvCxnSpPr/>
          <p:nvPr/>
        </p:nvCxnSpPr>
        <p:spPr>
          <a:xfrm>
            <a:off x="0" y="76200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85052" y="836715"/>
            <a:ext cx="8851444" cy="3847207"/>
          </a:xfrm>
          <a:prstGeom prst="rect">
            <a:avLst/>
          </a:prstGeom>
          <a:solidFill>
            <a:schemeClr val="accent1">
              <a:lumMod val="20000"/>
              <a:lumOff val="80000"/>
            </a:schemeClr>
          </a:solidFill>
          <a:ln>
            <a:solidFill>
              <a:schemeClr val="accent6">
                <a:lumMod val="40000"/>
                <a:lumOff val="60000"/>
              </a:schemeClr>
            </a:solidFill>
          </a:ln>
        </p:spPr>
        <p:txBody>
          <a:bodyPr wrap="square" rtlCol="0">
            <a:spAutoFit/>
          </a:bodyPr>
          <a:lstStyle/>
          <a:p>
            <a:pPr fontAlgn="auto">
              <a:spcBef>
                <a:spcPts val="0"/>
              </a:spcBef>
              <a:spcAft>
                <a:spcPts val="0"/>
              </a:spcAft>
            </a:pPr>
            <a:r>
              <a:rPr lang="id-ID" sz="2400" b="1" dirty="0" smtClean="0">
                <a:solidFill>
                  <a:srgbClr val="0070C0"/>
                </a:solidFill>
                <a:latin typeface="Calibri"/>
                <a:ea typeface="+mn-ea"/>
              </a:rPr>
              <a:t>Dyers</a:t>
            </a:r>
            <a:r>
              <a:rPr lang="id-ID" sz="2400" b="1" dirty="0">
                <a:solidFill>
                  <a:srgbClr val="0070C0"/>
                </a:solidFill>
                <a:latin typeface="Calibri"/>
                <a:ea typeface="+mn-ea"/>
              </a:rPr>
              <a:t>, J.H. et al [2011], Innovators DNA, Harvard </a:t>
            </a:r>
            <a:r>
              <a:rPr lang="id-ID" sz="2400" b="1" dirty="0" smtClean="0">
                <a:solidFill>
                  <a:srgbClr val="0070C0"/>
                </a:solidFill>
                <a:latin typeface="Calibri"/>
                <a:ea typeface="+mn-ea"/>
              </a:rPr>
              <a:t>Business </a:t>
            </a:r>
            <a:r>
              <a:rPr lang="id-ID" sz="2400" b="1" dirty="0">
                <a:solidFill>
                  <a:srgbClr val="0070C0"/>
                </a:solidFill>
                <a:latin typeface="Calibri"/>
                <a:ea typeface="+mn-ea"/>
              </a:rPr>
              <a:t>Review:</a:t>
            </a:r>
          </a:p>
          <a:p>
            <a:pPr marL="457200" indent="-457200" fontAlgn="auto">
              <a:spcBef>
                <a:spcPts val="0"/>
              </a:spcBef>
              <a:spcAft>
                <a:spcPts val="0"/>
              </a:spcAft>
              <a:buFont typeface="Arial" pitchFamily="34" charset="0"/>
              <a:buChar char="•"/>
            </a:pPr>
            <a:r>
              <a:rPr lang="id-ID" sz="2400" dirty="0">
                <a:solidFill>
                  <a:srgbClr val="C00000"/>
                </a:solidFill>
                <a:latin typeface="Calibri"/>
                <a:ea typeface="+mn-ea"/>
              </a:rPr>
              <a:t>2/3 dari kemampuan kreativitas seseorang diperoleh melalui pendidikan</a:t>
            </a:r>
            <a:r>
              <a:rPr lang="id-ID" sz="2400" dirty="0">
                <a:solidFill>
                  <a:prstClr val="black"/>
                </a:solidFill>
                <a:latin typeface="Calibri"/>
                <a:ea typeface="+mn-ea"/>
              </a:rPr>
              <a:t>, 1/3 sisanya berasal dari genetik.</a:t>
            </a:r>
          </a:p>
          <a:p>
            <a:pPr marL="457200" indent="-457200" fontAlgn="auto">
              <a:spcBef>
                <a:spcPts val="0"/>
              </a:spcBef>
              <a:spcAft>
                <a:spcPts val="0"/>
              </a:spcAft>
              <a:buFont typeface="Arial" pitchFamily="34" charset="0"/>
              <a:buChar char="•"/>
            </a:pPr>
            <a:r>
              <a:rPr lang="id-ID" sz="2400" dirty="0">
                <a:solidFill>
                  <a:prstClr val="black"/>
                </a:solidFill>
                <a:latin typeface="Calibri"/>
                <a:ea typeface="+mn-ea"/>
              </a:rPr>
              <a:t>Kebalikannya berlaku untuk kemampuan </a:t>
            </a:r>
            <a:r>
              <a:rPr lang="id-ID" sz="2400" dirty="0" smtClean="0">
                <a:solidFill>
                  <a:prstClr val="black"/>
                </a:solidFill>
                <a:latin typeface="Calibri"/>
                <a:ea typeface="+mn-ea"/>
              </a:rPr>
              <a:t>intelijensia </a:t>
            </a:r>
            <a:r>
              <a:rPr lang="id-ID" sz="2400" dirty="0">
                <a:solidFill>
                  <a:prstClr val="black"/>
                </a:solidFill>
                <a:latin typeface="Calibri"/>
                <a:ea typeface="+mn-ea"/>
              </a:rPr>
              <a:t>yaitu: 1/3 dari pendidikan, 2/3 </a:t>
            </a:r>
            <a:r>
              <a:rPr lang="id-ID" sz="2400" dirty="0" smtClean="0">
                <a:solidFill>
                  <a:prstClr val="black"/>
                </a:solidFill>
                <a:latin typeface="Calibri"/>
                <a:ea typeface="+mn-ea"/>
              </a:rPr>
              <a:t>sisanya dari </a:t>
            </a:r>
            <a:r>
              <a:rPr lang="id-ID" sz="2400" dirty="0">
                <a:solidFill>
                  <a:prstClr val="black"/>
                </a:solidFill>
                <a:latin typeface="Calibri"/>
                <a:ea typeface="+mn-ea"/>
              </a:rPr>
              <a:t>genetik.</a:t>
            </a:r>
          </a:p>
          <a:p>
            <a:pPr marL="457200" indent="-457200" fontAlgn="auto">
              <a:spcBef>
                <a:spcPts val="0"/>
              </a:spcBef>
              <a:spcAft>
                <a:spcPts val="0"/>
              </a:spcAft>
              <a:buFont typeface="Arial" pitchFamily="34" charset="0"/>
              <a:buChar char="•"/>
            </a:pPr>
            <a:r>
              <a:rPr lang="id-ID" sz="2400" dirty="0">
                <a:solidFill>
                  <a:prstClr val="black"/>
                </a:solidFill>
                <a:latin typeface="Calibri"/>
                <a:ea typeface="+mn-ea"/>
              </a:rPr>
              <a:t>Kemampuan kreativitas diperoleh melalui:</a:t>
            </a:r>
          </a:p>
          <a:p>
            <a:pPr lvl="2" indent="-457200" fontAlgn="auto">
              <a:spcBef>
                <a:spcPts val="0"/>
              </a:spcBef>
              <a:spcAft>
                <a:spcPts val="0"/>
              </a:spcAft>
              <a:buFontTx/>
              <a:buChar char="-"/>
            </a:pPr>
            <a:r>
              <a:rPr lang="id-ID" sz="2000" dirty="0">
                <a:solidFill>
                  <a:prstClr val="black"/>
                </a:solidFill>
                <a:latin typeface="Calibri"/>
                <a:ea typeface="+mn-ea"/>
              </a:rPr>
              <a:t>Observing [mengamati]</a:t>
            </a:r>
          </a:p>
          <a:p>
            <a:pPr lvl="2" indent="-457200" fontAlgn="auto">
              <a:spcBef>
                <a:spcPts val="0"/>
              </a:spcBef>
              <a:spcAft>
                <a:spcPts val="0"/>
              </a:spcAft>
              <a:buFontTx/>
              <a:buChar char="-"/>
            </a:pPr>
            <a:r>
              <a:rPr lang="id-ID" sz="2000" dirty="0">
                <a:solidFill>
                  <a:prstClr val="black"/>
                </a:solidFill>
                <a:latin typeface="Calibri"/>
                <a:ea typeface="+mn-ea"/>
              </a:rPr>
              <a:t>Questioning [menanya]</a:t>
            </a:r>
          </a:p>
          <a:p>
            <a:pPr lvl="2" indent="-457200" fontAlgn="auto">
              <a:spcBef>
                <a:spcPts val="0"/>
              </a:spcBef>
              <a:spcAft>
                <a:spcPts val="0"/>
              </a:spcAft>
              <a:buFontTx/>
              <a:buChar char="-"/>
            </a:pPr>
            <a:r>
              <a:rPr lang="id-ID" sz="2000" dirty="0">
                <a:solidFill>
                  <a:prstClr val="black"/>
                </a:solidFill>
                <a:latin typeface="Calibri"/>
                <a:ea typeface="+mn-ea"/>
              </a:rPr>
              <a:t>Associating [menalar]</a:t>
            </a:r>
          </a:p>
          <a:p>
            <a:pPr lvl="2" indent="-457200">
              <a:buFontTx/>
              <a:buChar char="-"/>
            </a:pPr>
            <a:r>
              <a:rPr lang="id-ID" sz="2000" dirty="0">
                <a:solidFill>
                  <a:prstClr val="black"/>
                </a:solidFill>
                <a:latin typeface="Calibri"/>
                <a:ea typeface="+mn-ea"/>
              </a:rPr>
              <a:t>Experimenting [mencoba</a:t>
            </a:r>
            <a:r>
              <a:rPr lang="id-ID" sz="2000" dirty="0" smtClean="0">
                <a:solidFill>
                  <a:prstClr val="black"/>
                </a:solidFill>
                <a:latin typeface="Calibri"/>
                <a:ea typeface="+mn-ea"/>
              </a:rPr>
              <a:t>]</a:t>
            </a:r>
            <a:r>
              <a:rPr lang="id-ID" sz="2000" dirty="0">
                <a:solidFill>
                  <a:prstClr val="black"/>
                </a:solidFill>
              </a:rPr>
              <a:t> </a:t>
            </a:r>
            <a:endParaRPr lang="id-ID" sz="2000" dirty="0" smtClean="0">
              <a:solidFill>
                <a:prstClr val="black"/>
              </a:solidFill>
            </a:endParaRPr>
          </a:p>
          <a:p>
            <a:pPr lvl="2" indent="-457200">
              <a:buFontTx/>
              <a:buChar char="-"/>
            </a:pPr>
            <a:r>
              <a:rPr lang="id-ID" sz="2000" dirty="0" smtClean="0">
                <a:solidFill>
                  <a:prstClr val="black"/>
                </a:solidFill>
              </a:rPr>
              <a:t>Networking </a:t>
            </a:r>
            <a:r>
              <a:rPr lang="id-ID" sz="2000" dirty="0">
                <a:solidFill>
                  <a:prstClr val="black"/>
                </a:solidFill>
              </a:rPr>
              <a:t>[Membentuk jejaring</a:t>
            </a:r>
            <a:r>
              <a:rPr lang="id-ID" sz="2000" dirty="0" smtClean="0">
                <a:solidFill>
                  <a:prstClr val="black"/>
                </a:solidFill>
              </a:rPr>
              <a:t>]</a:t>
            </a:r>
            <a:endParaRPr lang="id-ID" sz="2000" dirty="0">
              <a:solidFill>
                <a:prstClr val="black"/>
              </a:solidFill>
            </a:endParaRPr>
          </a:p>
        </p:txBody>
      </p:sp>
      <p:sp>
        <p:nvSpPr>
          <p:cNvPr id="17" name="Down Arrow 16"/>
          <p:cNvSpPr/>
          <p:nvPr/>
        </p:nvSpPr>
        <p:spPr>
          <a:xfrm>
            <a:off x="3242622" y="4653136"/>
            <a:ext cx="2658757" cy="576064"/>
          </a:xfrm>
          <a:prstGeom prst="downArrow">
            <a:avLst/>
          </a:prstGeom>
          <a:solidFill>
            <a:schemeClr val="accent6">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id-ID">
              <a:solidFill>
                <a:prstClr val="white"/>
              </a:solidFill>
            </a:endParaRPr>
          </a:p>
        </p:txBody>
      </p:sp>
      <p:sp>
        <p:nvSpPr>
          <p:cNvPr id="8" name="Right Brace 7"/>
          <p:cNvSpPr/>
          <p:nvPr/>
        </p:nvSpPr>
        <p:spPr>
          <a:xfrm>
            <a:off x="3851925" y="3140968"/>
            <a:ext cx="360040" cy="1152128"/>
          </a:xfrm>
          <a:prstGeom prst="rightBrace">
            <a:avLst>
              <a:gd name="adj1" fmla="val 32143"/>
              <a:gd name="adj2" fmla="val 50000"/>
            </a:avLst>
          </a:pr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id-ID"/>
          </a:p>
        </p:txBody>
      </p:sp>
      <p:sp>
        <p:nvSpPr>
          <p:cNvPr id="9" name="TextBox 8"/>
          <p:cNvSpPr txBox="1"/>
          <p:nvPr/>
        </p:nvSpPr>
        <p:spPr>
          <a:xfrm>
            <a:off x="4160876" y="3563724"/>
            <a:ext cx="987193" cy="369332"/>
          </a:xfrm>
          <a:prstGeom prst="rect">
            <a:avLst/>
          </a:prstGeom>
          <a:noFill/>
        </p:spPr>
        <p:txBody>
          <a:bodyPr wrap="none" rtlCol="0">
            <a:spAutoFit/>
          </a:bodyPr>
          <a:lstStyle/>
          <a:p>
            <a:r>
              <a:rPr lang="id-ID" dirty="0" smtClean="0"/>
              <a:t>Personal</a:t>
            </a:r>
            <a:endParaRPr lang="id-ID" dirty="0"/>
          </a:p>
        </p:txBody>
      </p:sp>
      <p:cxnSp>
        <p:nvCxnSpPr>
          <p:cNvPr id="11" name="Straight Arrow Connector 10"/>
          <p:cNvCxnSpPr/>
          <p:nvPr/>
        </p:nvCxnSpPr>
        <p:spPr>
          <a:xfrm>
            <a:off x="4716016" y="4465687"/>
            <a:ext cx="648072"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3" name="TextBox 12"/>
          <p:cNvSpPr txBox="1"/>
          <p:nvPr/>
        </p:nvSpPr>
        <p:spPr>
          <a:xfrm>
            <a:off x="5312999" y="4283804"/>
            <a:ext cx="1512978" cy="369332"/>
          </a:xfrm>
          <a:prstGeom prst="rect">
            <a:avLst/>
          </a:prstGeom>
          <a:noFill/>
        </p:spPr>
        <p:txBody>
          <a:bodyPr wrap="none" rtlCol="0">
            <a:spAutoFit/>
          </a:bodyPr>
          <a:lstStyle/>
          <a:p>
            <a:r>
              <a:rPr lang="id-ID" dirty="0" smtClean="0"/>
              <a:t>Inter-personal</a:t>
            </a:r>
            <a:endParaRPr lang="id-ID" dirty="0"/>
          </a:p>
        </p:txBody>
      </p:sp>
      <p:sp>
        <p:nvSpPr>
          <p:cNvPr id="18" name="Rectangle 17"/>
          <p:cNvSpPr/>
          <p:nvPr/>
        </p:nvSpPr>
        <p:spPr>
          <a:xfrm>
            <a:off x="118582" y="5229200"/>
            <a:ext cx="8906836" cy="1446250"/>
          </a:xfrm>
          <a:prstGeom prst="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id-ID" sz="2000" dirty="0">
                <a:solidFill>
                  <a:schemeClr val="tx2">
                    <a:lumMod val="50000"/>
                  </a:schemeClr>
                </a:solidFill>
              </a:rPr>
              <a:t>Perlunya merumuskan kurikulum </a:t>
            </a:r>
            <a:r>
              <a:rPr lang="id-ID" sz="2000" dirty="0" smtClean="0">
                <a:solidFill>
                  <a:schemeClr val="tx2">
                    <a:lumMod val="50000"/>
                  </a:schemeClr>
                </a:solidFill>
              </a:rPr>
              <a:t>berbasis proses pembelajaran yang </a:t>
            </a:r>
            <a:r>
              <a:rPr lang="id-ID" sz="2000" dirty="0">
                <a:solidFill>
                  <a:schemeClr val="tx2">
                    <a:lumMod val="50000"/>
                  </a:schemeClr>
                </a:solidFill>
              </a:rPr>
              <a:t>mengedepankan pengalaman personal melalui proses </a:t>
            </a:r>
            <a:r>
              <a:rPr lang="id-ID" sz="2000" b="1" dirty="0">
                <a:solidFill>
                  <a:srgbClr val="C00000"/>
                </a:solidFill>
              </a:rPr>
              <a:t>mengamati, menanya, menalar, dan mencoba </a:t>
            </a:r>
            <a:r>
              <a:rPr lang="id-ID" sz="2000" b="1" dirty="0" smtClean="0">
                <a:solidFill>
                  <a:srgbClr val="C00000"/>
                </a:solidFill>
              </a:rPr>
              <a:t>[observation based learning] </a:t>
            </a:r>
            <a:r>
              <a:rPr lang="id-ID" sz="2000" dirty="0" smtClean="0">
                <a:solidFill>
                  <a:schemeClr val="tx2">
                    <a:lumMod val="50000"/>
                  </a:schemeClr>
                </a:solidFill>
              </a:rPr>
              <a:t>untuk meningkatkan kreativitas peserta didik. Disamping itu, dibiasakan bagi peserta didik untuk bekerja dalam jejaringan melalui </a:t>
            </a:r>
            <a:r>
              <a:rPr lang="id-ID" sz="2000" b="1" dirty="0" smtClean="0">
                <a:solidFill>
                  <a:srgbClr val="C00000"/>
                </a:solidFill>
              </a:rPr>
              <a:t>collaborative learning</a:t>
            </a:r>
            <a:endParaRPr lang="id-ID" sz="2000" b="1" dirty="0">
              <a:solidFill>
                <a:srgbClr val="C00000"/>
              </a:solidFill>
            </a:endParaRPr>
          </a:p>
        </p:txBody>
      </p:sp>
      <p:sp>
        <p:nvSpPr>
          <p:cNvPr id="15"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TextBox 13"/>
          <p:cNvSpPr txBox="1"/>
          <p:nvPr/>
        </p:nvSpPr>
        <p:spPr>
          <a:xfrm>
            <a:off x="5779519" y="2527736"/>
            <a:ext cx="3256977" cy="1754326"/>
          </a:xfrm>
          <a:prstGeom prst="rect">
            <a:avLst/>
          </a:prstGeom>
          <a:solidFill>
            <a:schemeClr val="accent6">
              <a:lumMod val="20000"/>
              <a:lumOff val="80000"/>
            </a:schemeClr>
          </a:solidFill>
        </p:spPr>
        <p:txBody>
          <a:bodyPr wrap="square" rtlCol="0">
            <a:spAutoFit/>
          </a:bodyPr>
          <a:lstStyle/>
          <a:p>
            <a:r>
              <a:rPr lang="id-ID" dirty="0" smtClean="0"/>
              <a:t>Pembelajaran berbasis intelejensia tidak akan memberikan hasil siginifikan (hanya peningkatan 50%) dibandingkan yang berbasis kreativitas (sampai 200%)</a:t>
            </a:r>
            <a:endParaRPr lang="id-ID" dirty="0"/>
          </a:p>
        </p:txBody>
      </p:sp>
      <p:sp>
        <p:nvSpPr>
          <p:cNvPr id="19" name="Rectangle 1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14</a:t>
            </a:r>
            <a:endParaRPr lang="id-ID" b="1" dirty="0"/>
          </a:p>
        </p:txBody>
      </p:sp>
    </p:spTree>
    <p:extLst>
      <p:ext uri="{BB962C8B-B14F-4D97-AF65-F5344CB8AC3E}">
        <p14:creationId xmlns:p14="http://schemas.microsoft.com/office/powerpoint/2010/main" val="40163544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212350"/>
            <a:ext cx="2133600" cy="365125"/>
          </a:xfrm>
          <a:prstGeom prst="rect">
            <a:avLst/>
          </a:prstGeom>
        </p:spPr>
        <p:txBody>
          <a:bodyPr/>
          <a:lstStyle/>
          <a:p>
            <a:fld id="{F9FDEDF1-2D69-4A24-90B2-688D088CE037}" type="slidenum">
              <a:rPr smtClean="0"/>
              <a:pPr/>
              <a:t>123</a:t>
            </a:fld>
            <a:endParaRPr/>
          </a:p>
        </p:txBody>
      </p:sp>
      <p:sp>
        <p:nvSpPr>
          <p:cNvPr id="3"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200" b="1" dirty="0" smtClean="0">
                <a:solidFill>
                  <a:srgbClr val="4BACC6">
                    <a:lumMod val="75000"/>
                  </a:srgbClr>
                </a:solidFill>
              </a:rPr>
              <a:t>Proses Penilaian yang Mendukung Kreativitas</a:t>
            </a:r>
            <a:endParaRPr lang="id-ID" sz="3200" b="1" dirty="0" smtClean="0">
              <a:solidFill>
                <a:srgbClr val="F79646">
                  <a:lumMod val="75000"/>
                </a:srgbClr>
              </a:solidFill>
            </a:endParaRPr>
          </a:p>
        </p:txBody>
      </p:sp>
      <p:cxnSp>
        <p:nvCxnSpPr>
          <p:cNvPr id="4" name="Straight Connector 3"/>
          <p:cNvCxnSpPr/>
          <p:nvPr/>
        </p:nvCxnSpPr>
        <p:spPr>
          <a:xfrm>
            <a:off x="0" y="76200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07509" y="933683"/>
            <a:ext cx="8928992" cy="3600986"/>
          </a:xfrm>
          <a:prstGeom prst="rect">
            <a:avLst/>
          </a:prstGeom>
          <a:solidFill>
            <a:schemeClr val="accent1">
              <a:lumMod val="20000"/>
              <a:lumOff val="80000"/>
            </a:schemeClr>
          </a:solidFill>
          <a:ln>
            <a:solidFill>
              <a:schemeClr val="accent6">
                <a:lumMod val="40000"/>
                <a:lumOff val="60000"/>
              </a:schemeClr>
            </a:solidFill>
          </a:ln>
        </p:spPr>
        <p:txBody>
          <a:bodyPr wrap="square" rtlCol="0">
            <a:spAutoFit/>
          </a:bodyPr>
          <a:lstStyle/>
          <a:p>
            <a:pPr fontAlgn="auto">
              <a:spcBef>
                <a:spcPts val="0"/>
              </a:spcBef>
              <a:spcAft>
                <a:spcPts val="0"/>
              </a:spcAft>
            </a:pPr>
            <a:r>
              <a:rPr lang="en-US" sz="2400" b="1" dirty="0" smtClean="0">
                <a:solidFill>
                  <a:srgbClr val="0070C0"/>
                </a:solidFill>
                <a:latin typeface="Calibri"/>
                <a:ea typeface="+mn-ea"/>
              </a:rPr>
              <a:t>Sharp</a:t>
            </a:r>
            <a:r>
              <a:rPr lang="id-ID" sz="2400" b="1" dirty="0">
                <a:solidFill>
                  <a:srgbClr val="0070C0"/>
                </a:solidFill>
                <a:latin typeface="Calibri"/>
                <a:ea typeface="+mn-ea"/>
              </a:rPr>
              <a:t>, C</a:t>
            </a:r>
            <a:r>
              <a:rPr lang="en-US" sz="2400" b="1" dirty="0">
                <a:solidFill>
                  <a:srgbClr val="0070C0"/>
                </a:solidFill>
                <a:latin typeface="Calibri"/>
                <a:ea typeface="+mn-ea"/>
              </a:rPr>
              <a:t>. 2004. Developing young children’s creativity: what can we learn from research?</a:t>
            </a:r>
            <a:r>
              <a:rPr lang="id-ID" sz="2400" b="1" dirty="0">
                <a:solidFill>
                  <a:srgbClr val="0070C0"/>
                </a:solidFill>
                <a:latin typeface="Calibri"/>
                <a:ea typeface="+mn-ea"/>
              </a:rPr>
              <a:t>:</a:t>
            </a:r>
          </a:p>
          <a:p>
            <a:pPr marL="269875" indent="-269875" fontAlgn="auto">
              <a:spcBef>
                <a:spcPts val="0"/>
              </a:spcBef>
              <a:spcAft>
                <a:spcPts val="0"/>
              </a:spcAft>
            </a:pPr>
            <a:r>
              <a:rPr lang="id-ID" sz="2000" dirty="0">
                <a:solidFill>
                  <a:prstClr val="black"/>
                </a:solidFill>
                <a:latin typeface="Calibri"/>
                <a:ea typeface="+mn-ea"/>
              </a:rPr>
              <a:t>Guru dapat membuat peserta didik berani berperilaku kreatif melalui: </a:t>
            </a:r>
          </a:p>
          <a:p>
            <a:pPr marL="452438" lvl="1" indent="-269875" fontAlgn="auto">
              <a:spcBef>
                <a:spcPts val="0"/>
              </a:spcBef>
              <a:spcAft>
                <a:spcPts val="0"/>
              </a:spcAft>
              <a:buFont typeface="Arial" pitchFamily="34" charset="0"/>
              <a:buChar char="•"/>
            </a:pPr>
            <a:r>
              <a:rPr lang="id-ID" sz="2000" dirty="0">
                <a:solidFill>
                  <a:prstClr val="black"/>
                </a:solidFill>
                <a:latin typeface="Calibri"/>
                <a:ea typeface="+mn-ea"/>
              </a:rPr>
              <a:t>tugas yang tidak hanya memiliki satu jawaban tertentu yang benar [banyak/semua jawaban benar], </a:t>
            </a:r>
          </a:p>
          <a:p>
            <a:pPr marL="452438" lvl="1" indent="-269875" fontAlgn="auto">
              <a:spcBef>
                <a:spcPts val="0"/>
              </a:spcBef>
              <a:spcAft>
                <a:spcPts val="0"/>
              </a:spcAft>
              <a:buFont typeface="Arial" pitchFamily="34" charset="0"/>
              <a:buChar char="•"/>
            </a:pPr>
            <a:r>
              <a:rPr lang="id-ID" sz="2000" dirty="0">
                <a:solidFill>
                  <a:prstClr val="black"/>
                </a:solidFill>
                <a:latin typeface="Calibri"/>
                <a:ea typeface="+mn-ea"/>
              </a:rPr>
              <a:t>mentolerir jawaban yang nyeleneh, </a:t>
            </a:r>
          </a:p>
          <a:p>
            <a:pPr marL="452438" lvl="1" indent="-269875" fontAlgn="auto">
              <a:spcBef>
                <a:spcPts val="0"/>
              </a:spcBef>
              <a:spcAft>
                <a:spcPts val="0"/>
              </a:spcAft>
              <a:buFont typeface="Arial" pitchFamily="34" charset="0"/>
              <a:buChar char="•"/>
            </a:pPr>
            <a:r>
              <a:rPr lang="id-ID" sz="2000" dirty="0">
                <a:solidFill>
                  <a:prstClr val="black"/>
                </a:solidFill>
                <a:latin typeface="Calibri"/>
                <a:ea typeface="+mn-ea"/>
              </a:rPr>
              <a:t>menekankan pada proses bukan hanya hasil saja, </a:t>
            </a:r>
          </a:p>
          <a:p>
            <a:pPr marL="452438" lvl="1" indent="-269875" fontAlgn="auto">
              <a:spcBef>
                <a:spcPts val="0"/>
              </a:spcBef>
              <a:spcAft>
                <a:spcPts val="0"/>
              </a:spcAft>
              <a:buFont typeface="Arial" pitchFamily="34" charset="0"/>
              <a:buChar char="•"/>
            </a:pPr>
            <a:r>
              <a:rPr lang="id-ID" sz="2000" dirty="0">
                <a:solidFill>
                  <a:prstClr val="black"/>
                </a:solidFill>
                <a:latin typeface="Calibri"/>
                <a:ea typeface="+mn-ea"/>
              </a:rPr>
              <a:t>memberanikan peserta didik untuk mencoba, untuk menentukan sendiri yang kurang jelas/lengkap informasinya, untuk memiliki interpretasi sendiri terkait dengan </a:t>
            </a:r>
            <a:r>
              <a:rPr lang="id-ID" sz="2000" dirty="0" smtClean="0">
                <a:solidFill>
                  <a:prstClr val="black"/>
                </a:solidFill>
                <a:latin typeface="Calibri"/>
                <a:ea typeface="+mn-ea"/>
              </a:rPr>
              <a:t>pengetahuan </a:t>
            </a:r>
            <a:r>
              <a:rPr lang="id-ID" sz="2000" dirty="0">
                <a:solidFill>
                  <a:prstClr val="black"/>
                </a:solidFill>
                <a:latin typeface="Calibri"/>
                <a:ea typeface="+mn-ea"/>
              </a:rPr>
              <a:t>atau kejadian yang diamatinya </a:t>
            </a:r>
          </a:p>
          <a:p>
            <a:pPr marL="452438" lvl="1" indent="-269875" fontAlgn="auto">
              <a:spcBef>
                <a:spcPts val="0"/>
              </a:spcBef>
              <a:spcAft>
                <a:spcPts val="0"/>
              </a:spcAft>
              <a:buFont typeface="Arial" pitchFamily="34" charset="0"/>
              <a:buChar char="•"/>
            </a:pPr>
            <a:r>
              <a:rPr lang="id-ID" sz="2000" dirty="0">
                <a:solidFill>
                  <a:prstClr val="black"/>
                </a:solidFill>
                <a:latin typeface="Calibri"/>
                <a:ea typeface="+mn-ea"/>
              </a:rPr>
              <a:t>memberikan keseimbangan antara yang terstruktur dan yang spontan/ekspresif</a:t>
            </a:r>
          </a:p>
        </p:txBody>
      </p:sp>
      <p:sp>
        <p:nvSpPr>
          <p:cNvPr id="17" name="Down Arrow 16"/>
          <p:cNvSpPr/>
          <p:nvPr/>
        </p:nvSpPr>
        <p:spPr>
          <a:xfrm>
            <a:off x="3242622" y="4653136"/>
            <a:ext cx="2658757" cy="576064"/>
          </a:xfrm>
          <a:prstGeom prst="downArrow">
            <a:avLst/>
          </a:prstGeom>
          <a:solidFill>
            <a:schemeClr val="accent6">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id-ID">
              <a:solidFill>
                <a:prstClr val="white"/>
              </a:solidFill>
            </a:endParaRPr>
          </a:p>
        </p:txBody>
      </p:sp>
      <p:sp>
        <p:nvSpPr>
          <p:cNvPr id="18" name="Rectangle 17"/>
          <p:cNvSpPr/>
          <p:nvPr/>
        </p:nvSpPr>
        <p:spPr>
          <a:xfrm>
            <a:off x="118582" y="5445224"/>
            <a:ext cx="8906836" cy="1152128"/>
          </a:xfrm>
          <a:prstGeom prst="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id-ID" sz="2000" dirty="0">
                <a:solidFill>
                  <a:schemeClr val="tx2">
                    <a:lumMod val="50000"/>
                  </a:schemeClr>
                </a:solidFill>
              </a:rPr>
              <a:t>Perlunya merumuskan kurikulum yang mencakup </a:t>
            </a:r>
            <a:r>
              <a:rPr lang="id-ID" sz="2000" dirty="0" smtClean="0">
                <a:solidFill>
                  <a:schemeClr val="tx2">
                    <a:lumMod val="50000"/>
                  </a:schemeClr>
                </a:solidFill>
              </a:rPr>
              <a:t>proses </a:t>
            </a:r>
            <a:r>
              <a:rPr lang="id-ID" sz="2000" dirty="0">
                <a:solidFill>
                  <a:schemeClr val="tx2">
                    <a:lumMod val="50000"/>
                  </a:schemeClr>
                </a:solidFill>
              </a:rPr>
              <a:t>penilaian yang </a:t>
            </a:r>
            <a:r>
              <a:rPr lang="id-ID" sz="2000" dirty="0" smtClean="0">
                <a:solidFill>
                  <a:schemeClr val="tx2">
                    <a:lumMod val="50000"/>
                  </a:schemeClr>
                </a:solidFill>
              </a:rPr>
              <a:t>menekankan pada proses dan hasil sehingga diperlukan penilaian berbasis portofolio (pertanyaan </a:t>
            </a:r>
            <a:r>
              <a:rPr lang="id-ID" sz="2000" dirty="0">
                <a:solidFill>
                  <a:schemeClr val="tx2">
                    <a:lumMod val="50000"/>
                  </a:schemeClr>
                </a:solidFill>
              </a:rPr>
              <a:t>yang tidak memiliki jawaban tunggal, memberi nilai bagi jawaban nyeleneh, menilai proses pengerjaannya bukan hanya hasilnya, penilaian spontanitas/ekspresif, </a:t>
            </a:r>
            <a:r>
              <a:rPr lang="id-ID" sz="2000" dirty="0" smtClean="0">
                <a:solidFill>
                  <a:schemeClr val="tx2">
                    <a:lumMod val="50000"/>
                  </a:schemeClr>
                </a:solidFill>
              </a:rPr>
              <a:t>dll) </a:t>
            </a:r>
            <a:endParaRPr lang="id-ID" sz="2000" dirty="0">
              <a:solidFill>
                <a:schemeClr val="tx2">
                  <a:lumMod val="50000"/>
                </a:schemeClr>
              </a:solidFill>
            </a:endParaRPr>
          </a:p>
        </p:txBody>
      </p:sp>
      <p:sp>
        <p:nvSpPr>
          <p:cNvPr id="8"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44CD685-FC84-4A3C-B170-94321F046ACA}"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123</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15</a:t>
            </a:r>
            <a:endParaRPr lang="id-ID" b="1" dirty="0"/>
          </a:p>
        </p:txBody>
      </p:sp>
    </p:spTree>
    <p:extLst>
      <p:ext uri="{BB962C8B-B14F-4D97-AF65-F5344CB8AC3E}">
        <p14:creationId xmlns:p14="http://schemas.microsoft.com/office/powerpoint/2010/main" val="237644245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356360"/>
            <a:ext cx="2133600" cy="365125"/>
          </a:xfrm>
          <a:prstGeom prst="rect">
            <a:avLst/>
          </a:prstGeom>
        </p:spPr>
        <p:txBody>
          <a:bodyPr/>
          <a:lstStyle/>
          <a:p>
            <a:fld id="{F9FDEDF1-2D69-4A24-90B2-688D088CE037}" type="slidenum">
              <a:rPr smtClean="0"/>
              <a:pPr/>
              <a:t>124</a:t>
            </a:fld>
            <a:endParaRPr/>
          </a:p>
        </p:txBody>
      </p:sp>
      <p:sp>
        <p:nvSpPr>
          <p:cNvPr id="3"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Membentuk Kemampuan Pikir Order Tinggi Sejak Dini</a:t>
            </a:r>
            <a:endParaRPr lang="id-ID" sz="2800" b="1" dirty="0" smtClean="0">
              <a:solidFill>
                <a:srgbClr val="F79646">
                  <a:lumMod val="75000"/>
                </a:srgbClr>
              </a:solidFill>
            </a:endParaRPr>
          </a:p>
        </p:txBody>
      </p:sp>
      <p:cxnSp>
        <p:nvCxnSpPr>
          <p:cNvPr id="4" name="Straight Connector 3"/>
          <p:cNvCxnSpPr/>
          <p:nvPr/>
        </p:nvCxnSpPr>
        <p:spPr>
          <a:xfrm>
            <a:off x="0" y="692696"/>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07506" y="775755"/>
            <a:ext cx="8928992" cy="4247317"/>
          </a:xfrm>
          <a:prstGeom prst="rect">
            <a:avLst/>
          </a:prstGeom>
          <a:solidFill>
            <a:schemeClr val="accent1">
              <a:lumMod val="20000"/>
              <a:lumOff val="80000"/>
            </a:schemeClr>
          </a:solidFill>
          <a:ln>
            <a:solidFill>
              <a:schemeClr val="accent6">
                <a:lumMod val="40000"/>
                <a:lumOff val="60000"/>
              </a:schemeClr>
            </a:solidFill>
          </a:ln>
        </p:spPr>
        <p:txBody>
          <a:bodyPr wrap="square" rtlCol="0">
            <a:spAutoFit/>
          </a:bodyPr>
          <a:lstStyle/>
          <a:p>
            <a:pPr fontAlgn="auto">
              <a:lnSpc>
                <a:spcPts val="2000"/>
              </a:lnSpc>
              <a:spcBef>
                <a:spcPts val="0"/>
              </a:spcBef>
              <a:spcAft>
                <a:spcPts val="0"/>
              </a:spcAft>
            </a:pPr>
            <a:r>
              <a:rPr lang="id-ID" sz="2400" b="1" dirty="0" smtClean="0">
                <a:solidFill>
                  <a:srgbClr val="0070C0"/>
                </a:solidFill>
                <a:latin typeface="Calibri"/>
                <a:ea typeface="+mn-ea"/>
              </a:rPr>
              <a:t>Center </a:t>
            </a:r>
            <a:r>
              <a:rPr lang="id-ID" sz="2400" b="1" dirty="0">
                <a:solidFill>
                  <a:srgbClr val="0070C0"/>
                </a:solidFill>
                <a:latin typeface="Calibri"/>
                <a:ea typeface="+mn-ea"/>
              </a:rPr>
              <a:t>on the Developing Child, Harvard University [2011]. Building the Brain ‘ATC’ System: How Early Experiences Shape the Development of Executive Function</a:t>
            </a:r>
            <a:r>
              <a:rPr lang="id-ID" sz="3200" b="1" dirty="0">
                <a:solidFill>
                  <a:srgbClr val="0070C0"/>
                </a:solidFill>
                <a:latin typeface="Calibri"/>
                <a:ea typeface="+mn-ea"/>
              </a:rPr>
              <a:t>.</a:t>
            </a:r>
          </a:p>
          <a:p>
            <a:pPr marL="457200" indent="-457200" fontAlgn="auto">
              <a:spcBef>
                <a:spcPts val="0"/>
              </a:spcBef>
              <a:spcAft>
                <a:spcPts val="0"/>
              </a:spcAft>
              <a:buFont typeface="Arial" pitchFamily="34" charset="0"/>
              <a:buChar char="•"/>
            </a:pPr>
            <a:r>
              <a:rPr lang="id-ID" sz="2000" dirty="0">
                <a:solidFill>
                  <a:prstClr val="black"/>
                </a:solidFill>
                <a:latin typeface="Calibri"/>
                <a:ea typeface="+mn-ea"/>
              </a:rPr>
              <a:t>Arsitektur otak dibentuk berdasarkan lapisan-lapisan yang berisi jaringan-jaringan neuron yang terkait satu sama lain</a:t>
            </a:r>
          </a:p>
          <a:p>
            <a:pPr marL="457200" indent="-457200" fontAlgn="auto">
              <a:spcBef>
                <a:spcPts val="0"/>
              </a:spcBef>
              <a:spcAft>
                <a:spcPts val="0"/>
              </a:spcAft>
              <a:buFont typeface="Arial" pitchFamily="34" charset="0"/>
              <a:buChar char="•"/>
            </a:pPr>
            <a:r>
              <a:rPr lang="id-ID" sz="2000" dirty="0" smtClean="0">
                <a:solidFill>
                  <a:prstClr val="black"/>
                </a:solidFill>
                <a:latin typeface="Calibri"/>
                <a:ea typeface="+mn-ea"/>
              </a:rPr>
              <a:t>Jejaringan </a:t>
            </a:r>
            <a:r>
              <a:rPr lang="id-ID" sz="2000" dirty="0">
                <a:solidFill>
                  <a:prstClr val="black"/>
                </a:solidFill>
                <a:latin typeface="Calibri"/>
                <a:ea typeface="+mn-ea"/>
              </a:rPr>
              <a:t>tersebut terbentuk </a:t>
            </a:r>
            <a:r>
              <a:rPr lang="id-ID" sz="2000" dirty="0" smtClean="0">
                <a:solidFill>
                  <a:prstClr val="black"/>
                </a:solidFill>
                <a:latin typeface="Calibri"/>
                <a:ea typeface="+mn-ea"/>
              </a:rPr>
              <a:t>mulai masih </a:t>
            </a:r>
            <a:r>
              <a:rPr lang="id-ID" sz="2000" dirty="0">
                <a:solidFill>
                  <a:prstClr val="black"/>
                </a:solidFill>
                <a:latin typeface="Calibri"/>
                <a:ea typeface="+mn-ea"/>
              </a:rPr>
              <a:t>anak-anak, walaupun masih berkembang sampai umur 30 tahun tetapi penambahannya tidak secepat pada saat anak-anak</a:t>
            </a:r>
          </a:p>
          <a:p>
            <a:pPr marL="457200" indent="-457200" fontAlgn="auto">
              <a:spcBef>
                <a:spcPts val="0"/>
              </a:spcBef>
              <a:spcAft>
                <a:spcPts val="0"/>
              </a:spcAft>
              <a:buFont typeface="Arial" pitchFamily="34" charset="0"/>
              <a:buChar char="•"/>
            </a:pPr>
            <a:r>
              <a:rPr lang="id-ID" sz="2000" dirty="0">
                <a:solidFill>
                  <a:prstClr val="black"/>
                </a:solidFill>
                <a:latin typeface="Calibri"/>
                <a:ea typeface="+mn-ea"/>
              </a:rPr>
              <a:t>Kompleksitas jaringan tersebut menentukan tingkat kemampuan berfikir seseorang [</a:t>
            </a:r>
            <a:r>
              <a:rPr lang="id-ID" sz="2000" i="1" dirty="0">
                <a:solidFill>
                  <a:prstClr val="black"/>
                </a:solidFill>
                <a:latin typeface="Calibri"/>
                <a:ea typeface="+mn-ea"/>
              </a:rPr>
              <a:t>low order of thinking skills </a:t>
            </a:r>
            <a:r>
              <a:rPr lang="id-ID" sz="2000" dirty="0" smtClean="0">
                <a:solidFill>
                  <a:prstClr val="black"/>
                </a:solidFill>
                <a:latin typeface="Calibri"/>
                <a:ea typeface="+mn-ea"/>
              </a:rPr>
              <a:t>untuk</a:t>
            </a:r>
            <a:r>
              <a:rPr lang="en-AU" sz="2000" dirty="0" smtClean="0">
                <a:solidFill>
                  <a:prstClr val="black"/>
                </a:solidFill>
                <a:latin typeface="Calibri"/>
                <a:ea typeface="+mn-ea"/>
              </a:rPr>
              <a:t> </a:t>
            </a:r>
            <a:r>
              <a:rPr lang="id-ID" sz="2000" dirty="0" smtClean="0">
                <a:solidFill>
                  <a:prstClr val="black"/>
                </a:solidFill>
                <a:latin typeface="Calibri"/>
                <a:ea typeface="+mn-ea"/>
              </a:rPr>
              <a:t>pekerjaan </a:t>
            </a:r>
            <a:r>
              <a:rPr lang="id-ID" sz="2000" dirty="0">
                <a:solidFill>
                  <a:prstClr val="black"/>
                </a:solidFill>
                <a:latin typeface="Calibri"/>
                <a:ea typeface="+mn-ea"/>
              </a:rPr>
              <a:t>rutin </a:t>
            </a:r>
            <a:r>
              <a:rPr lang="id-ID" sz="2000" i="1" dirty="0">
                <a:solidFill>
                  <a:prstClr val="black"/>
                </a:solidFill>
                <a:latin typeface="Calibri"/>
                <a:ea typeface="+mn-ea"/>
              </a:rPr>
              <a:t>sampai high order of thinking skills </a:t>
            </a:r>
            <a:r>
              <a:rPr lang="id-ID" sz="2000" dirty="0">
                <a:solidFill>
                  <a:prstClr val="black"/>
                </a:solidFill>
                <a:latin typeface="Calibri"/>
                <a:ea typeface="+mn-ea"/>
              </a:rPr>
              <a:t>untuk pekerjaan pengambilan keputusan eksekutif ]</a:t>
            </a:r>
          </a:p>
          <a:p>
            <a:pPr marL="457200" indent="-457200" fontAlgn="auto">
              <a:spcBef>
                <a:spcPts val="0"/>
              </a:spcBef>
              <a:spcAft>
                <a:spcPts val="0"/>
              </a:spcAft>
              <a:buFont typeface="Arial" pitchFamily="34" charset="0"/>
              <a:buChar char="•"/>
            </a:pPr>
            <a:r>
              <a:rPr lang="id-ID" sz="2000" dirty="0">
                <a:solidFill>
                  <a:prstClr val="black"/>
                </a:solidFill>
                <a:latin typeface="Calibri"/>
                <a:ea typeface="+mn-ea"/>
              </a:rPr>
              <a:t>Untuk itu diperlukan sistem pembelajaran yang dapat membangun kemampuan high order thinking skill tersebut [melalui mencari tahu bukan diberi tahu</a:t>
            </a:r>
            <a:r>
              <a:rPr lang="id-ID" sz="2000" dirty="0" smtClean="0">
                <a:solidFill>
                  <a:prstClr val="black"/>
                </a:solidFill>
                <a:latin typeface="Calibri"/>
                <a:ea typeface="+mn-ea"/>
              </a:rPr>
              <a:t>] sejak dini melalui pemberian kebebasan untuk menentukan apa yang harus dilakukan</a:t>
            </a:r>
            <a:endParaRPr lang="id-ID" dirty="0">
              <a:solidFill>
                <a:prstClr val="black"/>
              </a:solidFill>
              <a:latin typeface="Calibri"/>
              <a:ea typeface="+mn-ea"/>
            </a:endParaRPr>
          </a:p>
        </p:txBody>
      </p:sp>
      <p:sp>
        <p:nvSpPr>
          <p:cNvPr id="17" name="Down Arrow 16"/>
          <p:cNvSpPr/>
          <p:nvPr/>
        </p:nvSpPr>
        <p:spPr>
          <a:xfrm>
            <a:off x="3242622" y="5024224"/>
            <a:ext cx="2658757" cy="576064"/>
          </a:xfrm>
          <a:prstGeom prst="downArrow">
            <a:avLst/>
          </a:prstGeom>
          <a:solidFill>
            <a:schemeClr val="accent6">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id-ID">
              <a:solidFill>
                <a:prstClr val="white"/>
              </a:solidFill>
            </a:endParaRPr>
          </a:p>
        </p:txBody>
      </p:sp>
      <p:sp>
        <p:nvSpPr>
          <p:cNvPr id="18" name="Rectangle 17"/>
          <p:cNvSpPr/>
          <p:nvPr/>
        </p:nvSpPr>
        <p:spPr>
          <a:xfrm>
            <a:off x="118582" y="5600288"/>
            <a:ext cx="8906836" cy="1196752"/>
          </a:xfrm>
          <a:prstGeom prst="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id-ID" sz="2000" dirty="0">
                <a:solidFill>
                  <a:schemeClr val="tx2">
                    <a:lumMod val="50000"/>
                  </a:schemeClr>
                </a:solidFill>
              </a:rPr>
              <a:t>Perlunya merumuskan kurikulum yang mengedepankan proses </a:t>
            </a:r>
            <a:r>
              <a:rPr lang="id-ID" sz="2000" b="1" dirty="0">
                <a:solidFill>
                  <a:srgbClr val="C00000"/>
                </a:solidFill>
              </a:rPr>
              <a:t>mengamati, menanya, menalar, </a:t>
            </a:r>
            <a:r>
              <a:rPr lang="id-ID" sz="2000" b="1" dirty="0" smtClean="0">
                <a:solidFill>
                  <a:srgbClr val="C00000"/>
                </a:solidFill>
              </a:rPr>
              <a:t>menyimpulkan sampai </a:t>
            </a:r>
            <a:r>
              <a:rPr lang="id-ID" sz="2000" b="1" dirty="0">
                <a:solidFill>
                  <a:srgbClr val="C00000"/>
                </a:solidFill>
              </a:rPr>
              <a:t>memutuskan </a:t>
            </a:r>
            <a:r>
              <a:rPr lang="id-ID" sz="2000" dirty="0">
                <a:solidFill>
                  <a:schemeClr val="tx2">
                    <a:lumMod val="50000"/>
                  </a:schemeClr>
                </a:solidFill>
              </a:rPr>
              <a:t>sehingga peserta didik sejak kecil sudah terlatih dalam berfikir tingkat tinggi yang nantinya diperlukan untuk pengambilan keputusan</a:t>
            </a:r>
          </a:p>
        </p:txBody>
      </p:sp>
      <p:sp>
        <p:nvSpPr>
          <p:cNvPr id="8" name="Slide Number Placeholder 2"/>
          <p:cNvSpPr txBox="1"/>
          <p:nvPr/>
        </p:nvSpPr>
        <p:spPr>
          <a:xfrm>
            <a:off x="8651634" y="6492882"/>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124</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16</a:t>
            </a:r>
            <a:endParaRPr lang="id-ID" b="1" dirty="0"/>
          </a:p>
        </p:txBody>
      </p:sp>
    </p:spTree>
    <p:extLst>
      <p:ext uri="{BB962C8B-B14F-4D97-AF65-F5344CB8AC3E}">
        <p14:creationId xmlns:p14="http://schemas.microsoft.com/office/powerpoint/2010/main" val="317595787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82981488"/>
              </p:ext>
            </p:extLst>
          </p:nvPr>
        </p:nvGraphicFramePr>
        <p:xfrm>
          <a:off x="137726" y="798160"/>
          <a:ext cx="8887695" cy="5760720"/>
        </p:xfrm>
        <a:graphic>
          <a:graphicData uri="http://schemas.openxmlformats.org/drawingml/2006/table">
            <a:tbl>
              <a:tblPr firstRow="1" bandRow="1">
                <a:tableStyleId>{5C22544A-7EE6-4342-B048-85BDC9FD1C3A}</a:tableStyleId>
              </a:tblPr>
              <a:tblGrid>
                <a:gridCol w="2058010"/>
                <a:gridCol w="6829685"/>
              </a:tblGrid>
              <a:tr h="370840">
                <a:tc>
                  <a:txBody>
                    <a:bodyPr/>
                    <a:lstStyle/>
                    <a:p>
                      <a:r>
                        <a:rPr lang="id-ID" sz="2400" dirty="0" smtClean="0"/>
                        <a:t>Proses</a:t>
                      </a:r>
                      <a:endParaRPr lang="id-ID" sz="2400" dirty="0"/>
                    </a:p>
                  </a:txBody>
                  <a:tcPr marL="84406" marR="84406"/>
                </a:tc>
                <a:tc>
                  <a:txBody>
                    <a:bodyPr/>
                    <a:lstStyle/>
                    <a:p>
                      <a:r>
                        <a:rPr lang="id-ID" sz="2400" dirty="0" smtClean="0"/>
                        <a:t>Karakteristik Penguatan</a:t>
                      </a:r>
                      <a:endParaRPr lang="id-ID" sz="2400" dirty="0"/>
                    </a:p>
                  </a:txBody>
                  <a:tcPr marL="84406" marR="84406"/>
                </a:tc>
              </a:tr>
              <a:tr h="370840">
                <a:tc rowSpan="4">
                  <a:txBody>
                    <a:bodyPr/>
                    <a:lstStyle/>
                    <a:p>
                      <a:r>
                        <a:rPr lang="id-ID" sz="2400" b="1" dirty="0" smtClean="0"/>
                        <a:t>Pembelajaran</a:t>
                      </a:r>
                      <a:endParaRPr lang="id-ID" sz="2400" b="1" dirty="0"/>
                    </a:p>
                  </a:txBody>
                  <a:tcPr marL="84406" marR="84406" anchor="ctr"/>
                </a:tc>
                <a:tc>
                  <a:txBody>
                    <a:bodyPr/>
                    <a:lstStyle/>
                    <a:p>
                      <a:r>
                        <a:rPr lang="id-ID" sz="2000" b="1" dirty="0" smtClean="0"/>
                        <a:t>Menggunakan pendekatan</a:t>
                      </a:r>
                      <a:r>
                        <a:rPr lang="id-ID" sz="2000" b="1" baseline="0" dirty="0" smtClean="0"/>
                        <a:t> saintifik melalui mengamati, menanya, mencoba, menalar,....</a:t>
                      </a:r>
                      <a:endParaRPr lang="id-ID" sz="2000" b="1" dirty="0"/>
                    </a:p>
                  </a:txBody>
                  <a:tcPr marL="84406" marR="84406"/>
                </a:tc>
              </a:tr>
              <a:tr h="370840">
                <a:tc vMerge="1">
                  <a:txBody>
                    <a:bodyPr/>
                    <a:lstStyle/>
                    <a:p>
                      <a:endParaRPr lang="id-ID" sz="2400" dirty="0"/>
                    </a:p>
                  </a:txBody>
                  <a:tcPr/>
                </a:tc>
                <a:tc>
                  <a:txBody>
                    <a:bodyPr/>
                    <a:lstStyle/>
                    <a:p>
                      <a:r>
                        <a:rPr lang="id-ID" sz="2000" b="1" dirty="0" smtClean="0"/>
                        <a:t>Menggunakan ilmu</a:t>
                      </a:r>
                      <a:r>
                        <a:rPr lang="id-ID" sz="2000" b="1" baseline="0" dirty="0" smtClean="0"/>
                        <a:t> pengetahuan sebagai penggerak pembelajaran untuk semua mata pelajaran</a:t>
                      </a:r>
                      <a:endParaRPr lang="id-ID" sz="2000" b="1" dirty="0"/>
                    </a:p>
                  </a:txBody>
                  <a:tcPr marL="84406" marR="84406"/>
                </a:tc>
              </a:tr>
              <a:tr h="370840">
                <a:tc vMerge="1">
                  <a:txBody>
                    <a:bodyPr/>
                    <a:lstStyle/>
                    <a:p>
                      <a:endParaRPr lang="id-ID" sz="2400" dirty="0"/>
                    </a:p>
                  </a:txBody>
                  <a:tcPr/>
                </a:tc>
                <a:tc>
                  <a:txBody>
                    <a:bodyPr/>
                    <a:lstStyle/>
                    <a:p>
                      <a:r>
                        <a:rPr lang="id-ID" sz="2000" b="1" dirty="0" smtClean="0"/>
                        <a:t>Menuntun siswa untuk mencari tahu, bukan diberi tahu [</a:t>
                      </a:r>
                      <a:r>
                        <a:rPr lang="id-ID" sz="2000" b="1" i="1" dirty="0" smtClean="0"/>
                        <a:t>discovery learning</a:t>
                      </a:r>
                      <a:r>
                        <a:rPr lang="id-ID" sz="2000" b="1" dirty="0" smtClean="0"/>
                        <a:t>]</a:t>
                      </a:r>
                      <a:endParaRPr lang="id-ID" sz="2000" b="1" dirty="0"/>
                    </a:p>
                  </a:txBody>
                  <a:tcPr marL="84406" marR="84406"/>
                </a:tc>
              </a:tr>
              <a:tr h="370840">
                <a:tc vMerge="1">
                  <a:txBody>
                    <a:bodyPr/>
                    <a:lstStyle/>
                    <a:p>
                      <a:endParaRPr lang="id-ID" sz="2400" b="1" dirty="0"/>
                    </a:p>
                  </a:txBody>
                  <a:tcPr/>
                </a:tc>
                <a:tc>
                  <a:txBody>
                    <a:bodyPr/>
                    <a:lstStyle/>
                    <a:p>
                      <a:r>
                        <a:rPr lang="id-ID" sz="2000" b="1" dirty="0" smtClean="0"/>
                        <a:t>Menekankan kemampuan</a:t>
                      </a:r>
                      <a:r>
                        <a:rPr lang="id-ID" sz="2000" b="1" baseline="0" dirty="0" smtClean="0"/>
                        <a:t> berbahasa sebagai alat komunikasi, pembawa pengetahuan dan berfikir logis, sistematis, dan kreatif</a:t>
                      </a:r>
                      <a:endParaRPr lang="id-ID" sz="2000" b="1" dirty="0"/>
                    </a:p>
                  </a:txBody>
                  <a:tcPr marL="84406" marR="84406"/>
                </a:tc>
              </a:tr>
              <a:tr h="370840">
                <a:tc rowSpan="4">
                  <a:txBody>
                    <a:bodyPr/>
                    <a:lstStyle/>
                    <a:p>
                      <a:r>
                        <a:rPr lang="id-ID" sz="2400" b="1" dirty="0" smtClean="0"/>
                        <a:t>Penilaian</a:t>
                      </a:r>
                      <a:endParaRPr lang="id-ID" sz="2400" b="1" dirty="0"/>
                    </a:p>
                  </a:txBody>
                  <a:tcPr marL="84406" marR="84406" anchor="ctr"/>
                </a:tc>
                <a:tc>
                  <a:txBody>
                    <a:bodyPr/>
                    <a:lstStyle/>
                    <a:p>
                      <a:r>
                        <a:rPr lang="id-ID" sz="2000" b="1" dirty="0" smtClean="0"/>
                        <a:t>Mengukur tingkat berfikir siswa</a:t>
                      </a:r>
                      <a:r>
                        <a:rPr lang="id-ID" sz="2000" b="1" baseline="0" dirty="0" smtClean="0"/>
                        <a:t> mulai dari rendah sampai tinggi</a:t>
                      </a:r>
                      <a:endParaRPr lang="id-ID" sz="2000" b="1" dirty="0"/>
                    </a:p>
                  </a:txBody>
                  <a:tcPr marL="84406" marR="84406"/>
                </a:tc>
              </a:tr>
              <a:tr h="370840">
                <a:tc vMerge="1">
                  <a:txBody>
                    <a:bodyPr/>
                    <a:lstStyle/>
                    <a:p>
                      <a:endParaRPr lang="id-ID" sz="2400" dirty="0"/>
                    </a:p>
                  </a:txBody>
                  <a:tcPr/>
                </a:tc>
                <a:tc>
                  <a:txBody>
                    <a:bodyPr/>
                    <a:lstStyle/>
                    <a:p>
                      <a:r>
                        <a:rPr lang="id-ID" sz="2000" b="1" dirty="0" smtClean="0"/>
                        <a:t>Menekankan pada pertanyaan</a:t>
                      </a:r>
                      <a:r>
                        <a:rPr lang="id-ID" sz="2000" b="1" baseline="0" dirty="0" smtClean="0"/>
                        <a:t> </a:t>
                      </a:r>
                      <a:r>
                        <a:rPr lang="id-ID" sz="2000" b="1" dirty="0" smtClean="0"/>
                        <a:t>yang mebutuhkan pemikiran mendalam [bukan sekedar hafalan]</a:t>
                      </a:r>
                      <a:endParaRPr lang="id-ID" sz="2000" b="1" dirty="0"/>
                    </a:p>
                  </a:txBody>
                  <a:tcPr marL="84406" marR="84406"/>
                </a:tc>
              </a:tr>
              <a:tr h="370840">
                <a:tc vMerge="1">
                  <a:txBody>
                    <a:bodyPr/>
                    <a:lstStyle/>
                    <a:p>
                      <a:endParaRPr lang="id-ID" sz="2400" dirty="0"/>
                    </a:p>
                  </a:txBody>
                  <a:tcPr/>
                </a:tc>
                <a:tc>
                  <a:txBody>
                    <a:bodyPr/>
                    <a:lstStyle/>
                    <a:p>
                      <a:r>
                        <a:rPr lang="id-ID" sz="2000" b="1" dirty="0" smtClean="0"/>
                        <a:t>Mengukur proses</a:t>
                      </a:r>
                      <a:r>
                        <a:rPr lang="id-ID" sz="2000" b="1" baseline="0" dirty="0" smtClean="0"/>
                        <a:t> kerja siswa, bukan hanya hasil kerja siswa</a:t>
                      </a:r>
                      <a:endParaRPr lang="id-ID" sz="2000" b="1" dirty="0"/>
                    </a:p>
                  </a:txBody>
                  <a:tcPr marL="84406" marR="84406"/>
                </a:tc>
              </a:tr>
              <a:tr h="370840">
                <a:tc vMerge="1">
                  <a:txBody>
                    <a:bodyPr/>
                    <a:lstStyle/>
                    <a:p>
                      <a:endParaRPr lang="id-ID" sz="2400" dirty="0"/>
                    </a:p>
                  </a:txBody>
                  <a:tcPr/>
                </a:tc>
                <a:tc>
                  <a:txBody>
                    <a:bodyPr/>
                    <a:lstStyle/>
                    <a:p>
                      <a:r>
                        <a:rPr lang="id-ID" sz="2000" b="1" dirty="0" smtClean="0"/>
                        <a:t>Menggunakan portofolio pembelajaran siswa</a:t>
                      </a:r>
                      <a:endParaRPr lang="id-ID" sz="2000" b="1" dirty="0"/>
                    </a:p>
                  </a:txBody>
                  <a:tcPr marL="84406" marR="84406"/>
                </a:tc>
              </a:tr>
            </a:tbl>
          </a:graphicData>
        </a:graphic>
      </p:graphicFrame>
      <p:sp>
        <p:nvSpPr>
          <p:cNvPr id="4" name="TextBox 18"/>
          <p:cNvSpPr txBox="1">
            <a:spLocks noChangeArrowheads="1"/>
          </p:cNvSpPr>
          <p:nvPr/>
        </p:nvSpPr>
        <p:spPr bwMode="auto">
          <a:xfrm>
            <a:off x="118698" y="-37107"/>
            <a:ext cx="8573965" cy="707886"/>
          </a:xfrm>
          <a:prstGeom prst="rect">
            <a:avLst/>
          </a:prstGeom>
          <a:noFill/>
          <a:ln w="9525">
            <a:noFill/>
            <a:miter lim="800000"/>
            <a:headEnd/>
            <a:tailEnd/>
          </a:ln>
        </p:spPr>
        <p:txBody>
          <a:bodyPr anchorCtr="1">
            <a:spAutoFit/>
          </a:bodyPr>
          <a:lstStyle/>
          <a:p>
            <a:pPr algn="ctr"/>
            <a:r>
              <a:rPr lang="id-ID" sz="4000" b="1" dirty="0" smtClean="0">
                <a:solidFill>
                  <a:srgbClr val="0070C0"/>
                </a:solidFill>
              </a:rPr>
              <a:t> Langkah Penguatan Proses</a:t>
            </a:r>
            <a:endParaRPr lang="id-ID" sz="4000" b="1" dirty="0">
              <a:solidFill>
                <a:srgbClr val="0070C0"/>
              </a:solidFill>
            </a:endParaRPr>
          </a:p>
        </p:txBody>
      </p:sp>
      <p:cxnSp>
        <p:nvCxnSpPr>
          <p:cNvPr id="5" name="Straight Connector 3"/>
          <p:cNvCxnSpPr>
            <a:cxnSpLocks noChangeShapeType="1"/>
          </p:cNvCxnSpPr>
          <p:nvPr/>
        </p:nvCxnSpPr>
        <p:spPr bwMode="auto">
          <a:xfrm>
            <a:off x="0" y="692696"/>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6"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44CD685-FC84-4A3C-B170-94321F046ACA}"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125</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17</a:t>
            </a:r>
            <a:endParaRPr lang="id-ID" b="1" dirty="0"/>
          </a:p>
        </p:txBody>
      </p:sp>
    </p:spTree>
    <p:extLst>
      <p:ext uri="{BB962C8B-B14F-4D97-AF65-F5344CB8AC3E}">
        <p14:creationId xmlns:p14="http://schemas.microsoft.com/office/powerpoint/2010/main" val="305585984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hart 3"/>
          <p:cNvGrpSpPr>
            <a:grpSpLocks/>
          </p:cNvGrpSpPr>
          <p:nvPr/>
        </p:nvGrpSpPr>
        <p:grpSpPr bwMode="auto">
          <a:xfrm>
            <a:off x="0" y="762000"/>
            <a:ext cx="9144000" cy="6096000"/>
            <a:chOff x="0" y="762006"/>
            <a:chExt cx="9905996" cy="6096003"/>
          </a:xfrm>
        </p:grpSpPr>
        <p:graphicFrame>
          <p:nvGraphicFramePr>
            <p:cNvPr id="4" name="Chart 3"/>
            <p:cNvGraphicFramePr/>
            <p:nvPr/>
          </p:nvGraphicFramePr>
          <p:xfrm>
            <a:off x="0" y="762006"/>
            <a:ext cx="9905996" cy="609600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1"/>
            <p:cNvSpPr txBox="1"/>
            <p:nvPr/>
          </p:nvSpPr>
          <p:spPr>
            <a:xfrm>
              <a:off x="373063" y="5908684"/>
              <a:ext cx="5543548" cy="887413"/>
            </a:xfrm>
            <a:prstGeom prst="rect">
              <a:avLst/>
            </a:prstGeom>
            <a:noFill/>
            <a:ln>
              <a:noFill/>
            </a:ln>
          </p:spPr>
          <p:txBody>
            <a:bodyPr/>
            <a:lstStyle/>
            <a:p>
              <a:pPr fontAlgn="auto">
                <a:spcBef>
                  <a:spcPts val="0"/>
                </a:spcBef>
                <a:spcAft>
                  <a:spcPts val="0"/>
                </a:spcAft>
                <a:defRPr sz="1800" b="0" i="0" u="none" strike="noStrike" kern="0" cap="none" spc="0" baseline="0">
                  <a:solidFill>
                    <a:srgbClr val="000000"/>
                  </a:solidFill>
                  <a:uFillTx/>
                </a:defRPr>
              </a:pPr>
              <a:endParaRPr lang="en-US" sz="1100" kern="0">
                <a:solidFill>
                  <a:srgbClr val="000000"/>
                </a:solidFill>
                <a:latin typeface="Calibri"/>
                <a:ea typeface="+mn-ea"/>
              </a:endParaRPr>
            </a:p>
          </p:txBody>
        </p:sp>
        <p:sp>
          <p:nvSpPr>
            <p:cNvPr id="6" name="TextBox 2"/>
            <p:cNvSpPr txBox="1"/>
            <p:nvPr/>
          </p:nvSpPr>
          <p:spPr>
            <a:xfrm>
              <a:off x="385763" y="5908684"/>
              <a:ext cx="6015035" cy="917575"/>
            </a:xfrm>
            <a:prstGeom prst="rect">
              <a:avLst/>
            </a:prstGeom>
            <a:noFill/>
            <a:ln>
              <a:noFill/>
            </a:ln>
          </p:spPr>
          <p:txBody>
            <a:bodyPr/>
            <a:lstStyle/>
            <a:p>
              <a:pPr fontAlgn="auto">
                <a:spcBef>
                  <a:spcPts val="0"/>
                </a:spcBef>
                <a:spcAft>
                  <a:spcPts val="0"/>
                </a:spcAft>
                <a:defRPr sz="1800" b="0" i="0" u="none" strike="noStrike" kern="0" cap="none" spc="0" baseline="0">
                  <a:solidFill>
                    <a:srgbClr val="000000"/>
                  </a:solidFill>
                  <a:uFillTx/>
                </a:defRPr>
              </a:pPr>
              <a:endParaRPr lang="en-US" sz="1100" kern="0">
                <a:solidFill>
                  <a:srgbClr val="000000"/>
                </a:solidFill>
                <a:latin typeface="Calibri"/>
                <a:ea typeface="+mn-ea"/>
              </a:endParaRPr>
            </a:p>
          </p:txBody>
        </p:sp>
        <p:sp>
          <p:nvSpPr>
            <p:cNvPr id="7" name="Footnote"/>
            <p:cNvSpPr txBox="1"/>
            <p:nvPr/>
          </p:nvSpPr>
          <p:spPr>
            <a:xfrm>
              <a:off x="25400" y="5867409"/>
              <a:ext cx="9655171" cy="944563"/>
            </a:xfrm>
            <a:prstGeom prst="rect">
              <a:avLst/>
            </a:prstGeom>
            <a:noFill/>
            <a:ln>
              <a:noFill/>
            </a:ln>
          </p:spPr>
          <p:txBody>
            <a:bodyPr/>
            <a:lstStyle/>
            <a:p>
              <a:pPr fontAlgn="auto">
                <a:spcBef>
                  <a:spcPts val="0"/>
                </a:spcBef>
                <a:spcAft>
                  <a:spcPts val="0"/>
                </a:spcAft>
                <a:defRPr sz="1800" b="0" i="0" u="none" strike="noStrike" kern="0" cap="none" spc="0" baseline="0">
                  <a:solidFill>
                    <a:srgbClr val="000000"/>
                  </a:solidFill>
                  <a:uFillTx/>
                </a:defRPr>
              </a:pPr>
              <a:r>
                <a:rPr lang="en-US" sz="1200" kern="0">
                  <a:solidFill>
                    <a:srgbClr val="000000"/>
                  </a:solidFill>
                  <a:latin typeface="Arial" pitchFamily="34"/>
                  <a:ea typeface="+mn-ea"/>
                  <a:cs typeface="Arial" pitchFamily="34"/>
                </a:rPr>
                <a:t>1. Minimum number of hours per year.</a:t>
              </a:r>
            </a:p>
            <a:p>
              <a:pPr fontAlgn="auto">
                <a:spcBef>
                  <a:spcPts val="0"/>
                </a:spcBef>
                <a:spcAft>
                  <a:spcPts val="0"/>
                </a:spcAft>
                <a:defRPr sz="1800" b="0" i="0" u="none" strike="noStrike" kern="0" cap="none" spc="0" baseline="0">
                  <a:solidFill>
                    <a:srgbClr val="000000"/>
                  </a:solidFill>
                  <a:uFillTx/>
                </a:defRPr>
              </a:pPr>
              <a:r>
                <a:rPr lang="en-US" sz="1200" kern="0">
                  <a:solidFill>
                    <a:srgbClr val="000000"/>
                  </a:solidFill>
                  <a:latin typeface="Arial" pitchFamily="34"/>
                  <a:ea typeface="+mn-ea"/>
                  <a:cs typeface="Arial" pitchFamily="34"/>
                </a:rPr>
                <a:t>2. Estimated because breakdown by age is not available.</a:t>
              </a:r>
            </a:p>
            <a:p>
              <a:pPr fontAlgn="auto">
                <a:spcBef>
                  <a:spcPts val="0"/>
                </a:spcBef>
                <a:spcAft>
                  <a:spcPts val="0"/>
                </a:spcAft>
                <a:defRPr sz="1800" b="0" i="0" u="none" strike="noStrike" kern="0" cap="none" spc="0" baseline="0">
                  <a:solidFill>
                    <a:srgbClr val="000000"/>
                  </a:solidFill>
                  <a:uFillTx/>
                </a:defRPr>
              </a:pPr>
              <a:r>
                <a:rPr lang="en-US" sz="1200" kern="0">
                  <a:solidFill>
                    <a:srgbClr val="000000"/>
                  </a:solidFill>
                  <a:latin typeface="Arial" pitchFamily="34"/>
                  <a:ea typeface="+mn-ea"/>
                  <a:cs typeface="Arial" pitchFamily="34"/>
                </a:rPr>
                <a:t>3. "Ages 12-14" covers ages 12-13 only.</a:t>
              </a:r>
            </a:p>
            <a:p>
              <a:pPr fontAlgn="auto">
                <a:spcBef>
                  <a:spcPts val="0"/>
                </a:spcBef>
                <a:spcAft>
                  <a:spcPts val="0"/>
                </a:spcAft>
                <a:defRPr sz="1800" b="0" i="0" u="none" strike="noStrike" kern="0" cap="none" spc="0" baseline="0">
                  <a:solidFill>
                    <a:srgbClr val="000000"/>
                  </a:solidFill>
                  <a:uFillTx/>
                </a:defRPr>
              </a:pPr>
              <a:r>
                <a:rPr lang="en-US" sz="1200" i="1" kern="0">
                  <a:solidFill>
                    <a:srgbClr val="000000"/>
                  </a:solidFill>
                  <a:latin typeface="Arial" pitchFamily="34"/>
                  <a:ea typeface="+mn-ea"/>
                  <a:cs typeface="Arial" pitchFamily="34"/>
                </a:rPr>
                <a:t>Countries are ranked in descending order of the total number of intended instruction hours.</a:t>
              </a:r>
            </a:p>
            <a:p>
              <a:pPr fontAlgn="auto">
                <a:spcBef>
                  <a:spcPts val="0"/>
                </a:spcBef>
                <a:spcAft>
                  <a:spcPts val="0"/>
                </a:spcAft>
                <a:defRPr sz="1800" b="0" i="0" u="none" strike="noStrike" kern="0" cap="none" spc="0" baseline="0">
                  <a:solidFill>
                    <a:srgbClr val="000000"/>
                  </a:solidFill>
                  <a:uFillTx/>
                </a:defRPr>
              </a:pPr>
              <a:r>
                <a:rPr lang="en-US" sz="1200" b="1" kern="0">
                  <a:solidFill>
                    <a:srgbClr val="000000"/>
                  </a:solidFill>
                  <a:latin typeface="Arial" pitchFamily="34"/>
                  <a:ea typeface="+mn-ea"/>
                  <a:cs typeface="Arial" pitchFamily="34"/>
                </a:rPr>
                <a:t>Source: </a:t>
              </a:r>
              <a:r>
                <a:rPr lang="en-US" sz="1200" kern="0">
                  <a:solidFill>
                    <a:srgbClr val="000000"/>
                  </a:solidFill>
                  <a:latin typeface="Arial" pitchFamily="34"/>
                  <a:ea typeface="+mn-ea"/>
                  <a:cs typeface="Arial" pitchFamily="34"/>
                </a:rPr>
                <a:t>OECD. Table D1.1. See Annex 3 for notes (</a:t>
              </a:r>
              <a:r>
                <a:rPr lang="en-US" sz="1200" i="1" kern="0">
                  <a:solidFill>
                    <a:srgbClr val="000000"/>
                  </a:solidFill>
                  <a:latin typeface="Arial" pitchFamily="34"/>
                  <a:ea typeface="+mn-ea"/>
                  <a:cs typeface="Arial" pitchFamily="34"/>
                </a:rPr>
                <a:t>www.oecd.org/edu/eag2012)</a:t>
              </a:r>
              <a:r>
                <a:rPr lang="en-US" sz="1200" kern="0">
                  <a:solidFill>
                    <a:srgbClr val="000000"/>
                  </a:solidFill>
                  <a:latin typeface="Arial" pitchFamily="34"/>
                  <a:ea typeface="+mn-ea"/>
                  <a:cs typeface="Arial" pitchFamily="34"/>
                </a:rPr>
                <a:t>.</a:t>
              </a:r>
            </a:p>
          </p:txBody>
        </p:sp>
      </p:grpSp>
      <p:sp>
        <p:nvSpPr>
          <p:cNvPr id="14340" name="Rounded Rectangle 5"/>
          <p:cNvSpPr>
            <a:spLocks/>
          </p:cNvSpPr>
          <p:nvPr/>
        </p:nvSpPr>
        <p:spPr bwMode="auto">
          <a:xfrm>
            <a:off x="7315200" y="4572000"/>
            <a:ext cx="228600" cy="914400"/>
          </a:xfrm>
          <a:custGeom>
            <a:avLst/>
            <a:gdLst>
              <a:gd name="T0" fmla="*/ 123833 w 247646"/>
              <a:gd name="T1" fmla="*/ 0 h 914400"/>
              <a:gd name="T2" fmla="*/ 247666 w 247646"/>
              <a:gd name="T3" fmla="*/ 457200 h 914400"/>
              <a:gd name="T4" fmla="*/ 123833 w 247646"/>
              <a:gd name="T5" fmla="*/ 914400 h 914400"/>
              <a:gd name="T6" fmla="*/ 0 w 247646"/>
              <a:gd name="T7" fmla="*/ 457200 h 914400"/>
              <a:gd name="T8" fmla="*/ 17694720 60000 65536"/>
              <a:gd name="T9" fmla="*/ 0 60000 65536"/>
              <a:gd name="T10" fmla="*/ 5898240 60000 65536"/>
              <a:gd name="T11" fmla="*/ 11796480 60000 65536"/>
              <a:gd name="T12" fmla="*/ 12089 w 247646"/>
              <a:gd name="T13" fmla="*/ 12089 h 914400"/>
              <a:gd name="T14" fmla="*/ 235557 w 247646"/>
              <a:gd name="T15" fmla="*/ 902311 h 914400"/>
            </a:gdLst>
            <a:ahLst/>
            <a:cxnLst>
              <a:cxn ang="T8">
                <a:pos x="T0" y="T1"/>
              </a:cxn>
              <a:cxn ang="T9">
                <a:pos x="T2" y="T3"/>
              </a:cxn>
              <a:cxn ang="T10">
                <a:pos x="T4" y="T5"/>
              </a:cxn>
              <a:cxn ang="T11">
                <a:pos x="T6" y="T7"/>
              </a:cxn>
            </a:cxnLst>
            <a:rect l="T12" t="T13" r="T14" b="T15"/>
            <a:pathLst>
              <a:path w="247646" h="914400">
                <a:moveTo>
                  <a:pt x="41274" y="0"/>
                </a:moveTo>
                <a:lnTo>
                  <a:pt x="41273" y="0"/>
                </a:lnTo>
                <a:cubicBezTo>
                  <a:pt x="18478" y="0"/>
                  <a:pt x="0" y="18478"/>
                  <a:pt x="0" y="41273"/>
                </a:cubicBezTo>
                <a:lnTo>
                  <a:pt x="0" y="873126"/>
                </a:lnTo>
                <a:cubicBezTo>
                  <a:pt x="0" y="895921"/>
                  <a:pt x="18478" y="914399"/>
                  <a:pt x="41273" y="914400"/>
                </a:cubicBezTo>
                <a:lnTo>
                  <a:pt x="206372" y="914400"/>
                </a:lnTo>
                <a:cubicBezTo>
                  <a:pt x="229167" y="914399"/>
                  <a:pt x="247646" y="895921"/>
                  <a:pt x="247646" y="873126"/>
                </a:cubicBezTo>
                <a:lnTo>
                  <a:pt x="247646" y="41274"/>
                </a:lnTo>
                <a:cubicBezTo>
                  <a:pt x="247646" y="18478"/>
                  <a:pt x="229167" y="0"/>
                  <a:pt x="206372" y="0"/>
                </a:cubicBezTo>
                <a:lnTo>
                  <a:pt x="41274" y="0"/>
                </a:lnTo>
                <a:close/>
              </a:path>
            </a:pathLst>
          </a:custGeom>
          <a:noFill/>
          <a:ln w="25402">
            <a:solidFill>
              <a:srgbClr val="FF0000"/>
            </a:solidFill>
            <a:prstDash val="solid"/>
            <a:round/>
            <a:headEnd/>
            <a:tailEnd/>
          </a:ln>
        </p:spPr>
        <p:txBody>
          <a:bodyPr anchor="ctr" anchorCtr="1"/>
          <a:lstStyle/>
          <a:p>
            <a:endParaRPr lang="id-ID"/>
          </a:p>
        </p:txBody>
      </p:sp>
      <p:cxnSp>
        <p:nvCxnSpPr>
          <p:cNvPr id="9" name="Straight Connector 13"/>
          <p:cNvCxnSpPr>
            <a:cxnSpLocks noChangeShapeType="1"/>
          </p:cNvCxnSpPr>
          <p:nvPr/>
        </p:nvCxnSpPr>
        <p:spPr bwMode="auto">
          <a:xfrm>
            <a:off x="5037992" y="2176468"/>
            <a:ext cx="2391508" cy="28575"/>
          </a:xfrm>
          <a:prstGeom prst="straightConnector1">
            <a:avLst/>
          </a:prstGeom>
          <a:noFill/>
          <a:ln w="25402">
            <a:solidFill>
              <a:srgbClr val="C0504D"/>
            </a:solidFill>
            <a:round/>
            <a:headEnd/>
            <a:tailEnd/>
          </a:ln>
          <a:effectLst>
            <a:outerShdw blurRad="63500" dist="19997" dir="5400000" algn="tl" rotWithShape="0">
              <a:srgbClr val="000000">
                <a:alpha val="37999"/>
              </a:srgbClr>
            </a:outerShdw>
          </a:effectLst>
          <a:extLst/>
        </p:spPr>
      </p:cxnSp>
      <p:sp>
        <p:nvSpPr>
          <p:cNvPr id="14342" name="Isosceles Triangle 16"/>
          <p:cNvSpPr>
            <a:spLocks/>
          </p:cNvSpPr>
          <p:nvPr/>
        </p:nvSpPr>
        <p:spPr bwMode="auto">
          <a:xfrm>
            <a:off x="7315203" y="2276480"/>
            <a:ext cx="133350" cy="144463"/>
          </a:xfrm>
          <a:custGeom>
            <a:avLst/>
            <a:gdLst>
              <a:gd name="T0" fmla="*/ 73129 w 144018"/>
              <a:gd name="T1" fmla="*/ 0 h 144018"/>
              <a:gd name="T2" fmla="*/ 146257 w 144018"/>
              <a:gd name="T3" fmla="*/ 73129 h 144018"/>
              <a:gd name="T4" fmla="*/ 73129 w 144018"/>
              <a:gd name="T5" fmla="*/ 146257 h 144018"/>
              <a:gd name="T6" fmla="*/ 0 w 144018"/>
              <a:gd name="T7" fmla="*/ 73129 h 144018"/>
              <a:gd name="T8" fmla="*/ 73129 w 144018"/>
              <a:gd name="T9" fmla="*/ 0 h 144018"/>
              <a:gd name="T10" fmla="*/ 36565 w 144018"/>
              <a:gd name="T11" fmla="*/ 73129 h 144018"/>
              <a:gd name="T12" fmla="*/ 0 w 144018"/>
              <a:gd name="T13" fmla="*/ 146257 h 144018"/>
              <a:gd name="T14" fmla="*/ 73129 w 144018"/>
              <a:gd name="T15" fmla="*/ 146257 h 144018"/>
              <a:gd name="T16" fmla="*/ 146257 w 144018"/>
              <a:gd name="T17" fmla="*/ 146257 h 144018"/>
              <a:gd name="T18" fmla="*/ 109693 w 144018"/>
              <a:gd name="T19" fmla="*/ 73129 h 144018"/>
              <a:gd name="T20" fmla="*/ 17694720 60000 65536"/>
              <a:gd name="T21" fmla="*/ 0 60000 65536"/>
              <a:gd name="T22" fmla="*/ 5898240 60000 65536"/>
              <a:gd name="T23" fmla="*/ 11796480 60000 65536"/>
              <a:gd name="T24" fmla="*/ 17694720 60000 65536"/>
              <a:gd name="T25" fmla="*/ 11796480 60000 65536"/>
              <a:gd name="T26" fmla="*/ 5898240 60000 65536"/>
              <a:gd name="T27" fmla="*/ 5898240 60000 65536"/>
              <a:gd name="T28" fmla="*/ 5898240 60000 65536"/>
              <a:gd name="T29" fmla="*/ 0 60000 65536"/>
              <a:gd name="T30" fmla="*/ 36005 w 144018"/>
              <a:gd name="T31" fmla="*/ 72009 h 144018"/>
              <a:gd name="T32" fmla="*/ 108013 w 144018"/>
              <a:gd name="T33" fmla="*/ 144018 h 1440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4018" h="144018">
                <a:moveTo>
                  <a:pt x="0" y="144018"/>
                </a:moveTo>
                <a:lnTo>
                  <a:pt x="72009" y="0"/>
                </a:lnTo>
                <a:lnTo>
                  <a:pt x="144018" y="144018"/>
                </a:lnTo>
                <a:lnTo>
                  <a:pt x="0" y="144018"/>
                </a:lnTo>
                <a:close/>
              </a:path>
            </a:pathLst>
          </a:custGeom>
          <a:noFill/>
          <a:ln w="25402">
            <a:solidFill>
              <a:srgbClr val="385D8A"/>
            </a:solidFill>
            <a:prstDash val="solid"/>
            <a:round/>
            <a:headEnd/>
            <a:tailEnd/>
          </a:ln>
        </p:spPr>
        <p:txBody>
          <a:bodyPr anchor="ctr" anchorCtr="1"/>
          <a:lstStyle/>
          <a:p>
            <a:endParaRPr lang="id-ID"/>
          </a:p>
        </p:txBody>
      </p:sp>
      <p:sp>
        <p:nvSpPr>
          <p:cNvPr id="14343" name="TextBox 17"/>
          <p:cNvSpPr txBox="1">
            <a:spLocks noChangeArrowheads="1"/>
          </p:cNvSpPr>
          <p:nvPr/>
        </p:nvSpPr>
        <p:spPr bwMode="auto">
          <a:xfrm>
            <a:off x="7400196" y="2176463"/>
            <a:ext cx="752129" cy="369332"/>
          </a:xfrm>
          <a:prstGeom prst="rect">
            <a:avLst/>
          </a:prstGeom>
          <a:noFill/>
          <a:ln w="9525">
            <a:noFill/>
            <a:miter lim="800000"/>
            <a:headEnd/>
            <a:tailEnd/>
          </a:ln>
        </p:spPr>
        <p:txBody>
          <a:bodyPr wrap="none">
            <a:spAutoFit/>
          </a:bodyPr>
          <a:lstStyle/>
          <a:p>
            <a:r>
              <a:rPr lang="id-ID">
                <a:solidFill>
                  <a:srgbClr val="000000"/>
                </a:solidFill>
                <a:latin typeface="Calibri" pitchFamily="34" charset="0"/>
              </a:rPr>
              <a:t>= 15%</a:t>
            </a:r>
          </a:p>
        </p:txBody>
      </p:sp>
      <p:sp>
        <p:nvSpPr>
          <p:cNvPr id="14344" name="Rounded Rectangle 18"/>
          <p:cNvSpPr>
            <a:spLocks/>
          </p:cNvSpPr>
          <p:nvPr/>
        </p:nvSpPr>
        <p:spPr bwMode="auto">
          <a:xfrm>
            <a:off x="4970585" y="4508505"/>
            <a:ext cx="228600" cy="1368425"/>
          </a:xfrm>
          <a:custGeom>
            <a:avLst/>
            <a:gdLst>
              <a:gd name="T0" fmla="*/ 123833 w 247646"/>
              <a:gd name="T1" fmla="*/ 0 h 1368152"/>
              <a:gd name="T2" fmla="*/ 247666 w 247646"/>
              <a:gd name="T3" fmla="*/ 684761 h 1368152"/>
              <a:gd name="T4" fmla="*/ 123833 w 247646"/>
              <a:gd name="T5" fmla="*/ 1369517 h 1368152"/>
              <a:gd name="T6" fmla="*/ 0 w 247646"/>
              <a:gd name="T7" fmla="*/ 684761 h 1368152"/>
              <a:gd name="T8" fmla="*/ 17694720 60000 65536"/>
              <a:gd name="T9" fmla="*/ 0 60000 65536"/>
              <a:gd name="T10" fmla="*/ 5898240 60000 65536"/>
              <a:gd name="T11" fmla="*/ 11796480 60000 65536"/>
              <a:gd name="T12" fmla="*/ 12089 w 247646"/>
              <a:gd name="T13" fmla="*/ 12089 h 1368152"/>
              <a:gd name="T14" fmla="*/ 235557 w 247646"/>
              <a:gd name="T15" fmla="*/ 1356063 h 1368152"/>
            </a:gdLst>
            <a:ahLst/>
            <a:cxnLst>
              <a:cxn ang="T8">
                <a:pos x="T0" y="T1"/>
              </a:cxn>
              <a:cxn ang="T9">
                <a:pos x="T2" y="T3"/>
              </a:cxn>
              <a:cxn ang="T10">
                <a:pos x="T4" y="T5"/>
              </a:cxn>
              <a:cxn ang="T11">
                <a:pos x="T6" y="T7"/>
              </a:cxn>
            </a:cxnLst>
            <a:rect l="T12" t="T13" r="T14" b="T15"/>
            <a:pathLst>
              <a:path w="247646" h="1368152">
                <a:moveTo>
                  <a:pt x="41274" y="0"/>
                </a:moveTo>
                <a:lnTo>
                  <a:pt x="41273" y="0"/>
                </a:lnTo>
                <a:cubicBezTo>
                  <a:pt x="18478" y="0"/>
                  <a:pt x="0" y="18478"/>
                  <a:pt x="0" y="41273"/>
                </a:cubicBezTo>
                <a:lnTo>
                  <a:pt x="0" y="1326878"/>
                </a:lnTo>
                <a:cubicBezTo>
                  <a:pt x="0" y="1349673"/>
                  <a:pt x="18478" y="1368151"/>
                  <a:pt x="41273" y="1368152"/>
                </a:cubicBezTo>
                <a:lnTo>
                  <a:pt x="206372" y="1368152"/>
                </a:lnTo>
                <a:cubicBezTo>
                  <a:pt x="229167" y="1368151"/>
                  <a:pt x="247646" y="1349673"/>
                  <a:pt x="247646" y="1326878"/>
                </a:cubicBezTo>
                <a:lnTo>
                  <a:pt x="247646" y="41274"/>
                </a:lnTo>
                <a:cubicBezTo>
                  <a:pt x="247646" y="18478"/>
                  <a:pt x="229167" y="0"/>
                  <a:pt x="206372" y="0"/>
                </a:cubicBezTo>
                <a:lnTo>
                  <a:pt x="41274" y="0"/>
                </a:lnTo>
                <a:close/>
              </a:path>
            </a:pathLst>
          </a:custGeom>
          <a:noFill/>
          <a:ln w="25402">
            <a:solidFill>
              <a:srgbClr val="FF0000"/>
            </a:solidFill>
            <a:prstDash val="solid"/>
            <a:round/>
            <a:headEnd/>
            <a:tailEnd/>
          </a:ln>
        </p:spPr>
        <p:txBody>
          <a:bodyPr anchor="ctr" anchorCtr="1"/>
          <a:lstStyle/>
          <a:p>
            <a:endParaRPr lang="id-ID"/>
          </a:p>
        </p:txBody>
      </p:sp>
      <p:sp>
        <p:nvSpPr>
          <p:cNvPr id="14345" name="Rectangle 19"/>
          <p:cNvSpPr>
            <a:spLocks noChangeArrowheads="1"/>
          </p:cNvSpPr>
          <p:nvPr/>
        </p:nvSpPr>
        <p:spPr bwMode="auto">
          <a:xfrm>
            <a:off x="5014716" y="2205043"/>
            <a:ext cx="133350" cy="2232025"/>
          </a:xfrm>
          <a:prstGeom prst="rect">
            <a:avLst/>
          </a:prstGeom>
          <a:solidFill>
            <a:srgbClr val="FFFF00">
              <a:alpha val="39999"/>
            </a:srgbClr>
          </a:solidFill>
          <a:ln w="9525">
            <a:noFill/>
            <a:miter lim="800000"/>
            <a:headEnd/>
            <a:tailEnd/>
          </a:ln>
        </p:spPr>
        <p:txBody>
          <a:bodyPr anchor="ctr" anchorCtr="1"/>
          <a:lstStyle/>
          <a:p>
            <a:pPr algn="ctr"/>
            <a:endParaRPr lang="id-ID">
              <a:solidFill>
                <a:srgbClr val="FFFFFF"/>
              </a:solidFill>
              <a:latin typeface="Calibri" pitchFamily="34" charset="0"/>
            </a:endParaRPr>
          </a:p>
        </p:txBody>
      </p:sp>
      <p:sp>
        <p:nvSpPr>
          <p:cNvPr id="15" name="Slide Number Placeholder 2"/>
          <p:cNvSpPr txBox="1"/>
          <p:nvPr/>
        </p:nvSpPr>
        <p:spPr>
          <a:xfrm>
            <a:off x="8651633" y="6492880"/>
            <a:ext cx="492369" cy="365125"/>
          </a:xfrm>
          <a:prstGeom prst="rect">
            <a:avLst/>
          </a:prstGeom>
          <a:solidFill>
            <a:srgbClr val="800000"/>
          </a:solidFill>
          <a:ln>
            <a:noFill/>
          </a:ln>
        </p:spPr>
        <p:txBody>
          <a:bodyPr anchor="ctr"/>
          <a:lstStyle/>
          <a:p>
            <a:pPr algn="r">
              <a:defRPr/>
            </a:pPr>
            <a:fld id="{102E432B-E9AA-4E1A-911C-512D1CC330A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126</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6" name="Rectangle 15"/>
          <p:cNvSpPr/>
          <p:nvPr/>
        </p:nvSpPr>
        <p:spPr>
          <a:xfrm>
            <a:off x="0" y="0"/>
            <a:ext cx="9144000" cy="461665"/>
          </a:xfrm>
          <a:prstGeom prst="rect">
            <a:avLst/>
          </a:prstGeom>
        </p:spPr>
        <p:txBody>
          <a:bodyPr wrap="square">
            <a:spAutoFit/>
          </a:bodyPr>
          <a:lstStyle/>
          <a:p>
            <a:pPr algn="ctr"/>
            <a:r>
              <a:rPr lang="id-ID" sz="2400" b="1" dirty="0" smtClean="0">
                <a:solidFill>
                  <a:schemeClr val="accent6">
                    <a:lumMod val="75000"/>
                  </a:schemeClr>
                </a:solidFill>
              </a:rPr>
              <a:t>Jumlah Jam Belajar </a:t>
            </a:r>
            <a:r>
              <a:rPr lang="id-ID" sz="2400" b="1" dirty="0" smtClean="0">
                <a:solidFill>
                  <a:srgbClr val="0070C0"/>
                </a:solidFill>
              </a:rPr>
              <a:t>di Sekolah Negeri untuk Usia 7-14 Tahun</a:t>
            </a:r>
            <a:endParaRPr lang="id-ID" sz="2400" dirty="0">
              <a:solidFill>
                <a:srgbClr val="0070C0"/>
              </a:solidFill>
            </a:endParaRPr>
          </a:p>
        </p:txBody>
      </p:sp>
      <p:cxnSp>
        <p:nvCxnSpPr>
          <p:cNvPr id="17" name="Straight Connector 13"/>
          <p:cNvCxnSpPr>
            <a:cxnSpLocks noChangeShapeType="1"/>
          </p:cNvCxnSpPr>
          <p:nvPr/>
        </p:nvCxnSpPr>
        <p:spPr bwMode="auto">
          <a:xfrm>
            <a:off x="0" y="620713"/>
            <a:ext cx="9144000" cy="0"/>
          </a:xfrm>
          <a:prstGeom prst="straightConnector1">
            <a:avLst/>
          </a:prstGeom>
          <a:noFill/>
          <a:ln w="9528">
            <a:solidFill>
              <a:srgbClr val="F69240"/>
            </a:solidFill>
            <a:round/>
            <a:headEnd/>
            <a:tailEnd/>
          </a:ln>
        </p:spPr>
      </p:cxnSp>
      <p:sp>
        <p:nvSpPr>
          <p:cNvPr id="18" name="Rectangle 1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46</a:t>
            </a:r>
            <a:endParaRPr lang="id-ID" b="1" dirty="0"/>
          </a:p>
        </p:txBody>
      </p:sp>
    </p:spTree>
    <p:extLst>
      <p:ext uri="{BB962C8B-B14F-4D97-AF65-F5344CB8AC3E}">
        <p14:creationId xmlns:p14="http://schemas.microsoft.com/office/powerpoint/2010/main" val="2751752250"/>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2"/>
          <p:cNvSpPr txBox="1">
            <a:spLocks noChangeArrowheads="1"/>
          </p:cNvSpPr>
          <p:nvPr/>
        </p:nvSpPr>
        <p:spPr bwMode="auto">
          <a:xfrm>
            <a:off x="323852" y="107962"/>
            <a:ext cx="8327780" cy="461665"/>
          </a:xfrm>
          <a:prstGeom prst="rect">
            <a:avLst/>
          </a:prstGeom>
          <a:noFill/>
          <a:ln w="9525">
            <a:noFill/>
            <a:miter lim="800000"/>
            <a:headEnd/>
            <a:tailEnd/>
          </a:ln>
        </p:spPr>
        <p:txBody>
          <a:bodyPr wrap="square">
            <a:spAutoFit/>
          </a:bodyPr>
          <a:lstStyle/>
          <a:p>
            <a:pPr algn="ctr"/>
            <a:r>
              <a:rPr lang="en-US" sz="2400" b="1" dirty="0" err="1">
                <a:solidFill>
                  <a:srgbClr val="C00000"/>
                </a:solidFill>
                <a:latin typeface="Calibri" pitchFamily="34" charset="0"/>
              </a:rPr>
              <a:t>Contoh</a:t>
            </a:r>
            <a:r>
              <a:rPr lang="en-US" sz="2400" b="1" dirty="0">
                <a:solidFill>
                  <a:srgbClr val="C00000"/>
                </a:solidFill>
                <a:latin typeface="Calibri" pitchFamily="34" charset="0"/>
              </a:rPr>
              <a:t> </a:t>
            </a:r>
            <a:r>
              <a:rPr lang="id-ID" sz="2400" b="1" dirty="0" smtClean="0">
                <a:solidFill>
                  <a:srgbClr val="C00000"/>
                </a:solidFill>
                <a:latin typeface="Calibri" pitchFamily="34" charset="0"/>
              </a:rPr>
              <a:t> </a:t>
            </a:r>
            <a:r>
              <a:rPr lang="en-US" sz="2400" b="1" dirty="0" err="1" smtClean="0">
                <a:latin typeface="Calibri" pitchFamily="34" charset="0"/>
              </a:rPr>
              <a:t>Jaringan</a:t>
            </a:r>
            <a:r>
              <a:rPr lang="en-US" sz="2400" b="1" dirty="0" smtClean="0">
                <a:latin typeface="Calibri" pitchFamily="34" charset="0"/>
              </a:rPr>
              <a:t> </a:t>
            </a:r>
            <a:r>
              <a:rPr lang="en-US" sz="2400" b="1" dirty="0" err="1">
                <a:latin typeface="Calibri" pitchFamily="34" charset="0"/>
              </a:rPr>
              <a:t>Tema</a:t>
            </a:r>
            <a:r>
              <a:rPr lang="en-US" sz="2400" b="1" dirty="0">
                <a:latin typeface="Calibri" pitchFamily="34" charset="0"/>
              </a:rPr>
              <a:t> SD </a:t>
            </a:r>
            <a:r>
              <a:rPr lang="en-US" sz="2400" b="1" dirty="0" err="1">
                <a:latin typeface="Calibri" pitchFamily="34" charset="0"/>
              </a:rPr>
              <a:t>Kelas</a:t>
            </a:r>
            <a:r>
              <a:rPr lang="en-US" sz="2400" b="1" dirty="0">
                <a:latin typeface="Calibri" pitchFamily="34" charset="0"/>
              </a:rPr>
              <a:t> I</a:t>
            </a:r>
          </a:p>
        </p:txBody>
      </p:sp>
      <p:sp>
        <p:nvSpPr>
          <p:cNvPr id="90115" name="TextBox 3"/>
          <p:cNvSpPr txBox="1">
            <a:spLocks noChangeArrowheads="1"/>
          </p:cNvSpPr>
          <p:nvPr/>
        </p:nvSpPr>
        <p:spPr bwMode="auto">
          <a:xfrm>
            <a:off x="185051" y="508610"/>
            <a:ext cx="4453418" cy="400110"/>
          </a:xfrm>
          <a:prstGeom prst="rect">
            <a:avLst/>
          </a:prstGeom>
          <a:noFill/>
          <a:ln w="9525">
            <a:noFill/>
            <a:miter lim="800000"/>
            <a:headEnd/>
            <a:tailEnd/>
          </a:ln>
        </p:spPr>
        <p:txBody>
          <a:bodyPr wrap="square">
            <a:spAutoFit/>
          </a:bodyPr>
          <a:lstStyle/>
          <a:p>
            <a:r>
              <a:rPr lang="en-US" sz="2000" b="1" dirty="0" err="1" smtClean="0">
                <a:latin typeface="Calibri" pitchFamily="34" charset="0"/>
              </a:rPr>
              <a:t>Diri</a:t>
            </a:r>
            <a:r>
              <a:rPr lang="en-US" sz="2000" b="1" dirty="0" smtClean="0">
                <a:latin typeface="Calibri" pitchFamily="34" charset="0"/>
              </a:rPr>
              <a:t> </a:t>
            </a:r>
            <a:r>
              <a:rPr lang="en-US" sz="2000" b="1" dirty="0" err="1" smtClean="0">
                <a:latin typeface="Calibri" pitchFamily="34" charset="0"/>
              </a:rPr>
              <a:t>Sendiri</a:t>
            </a:r>
            <a:r>
              <a:rPr lang="en-US" sz="2000" b="1" dirty="0" smtClean="0">
                <a:latin typeface="Calibri" pitchFamily="34" charset="0"/>
              </a:rPr>
              <a:t>: </a:t>
            </a:r>
            <a:r>
              <a:rPr lang="en-US" sz="2000" b="1" dirty="0" err="1" smtClean="0">
                <a:latin typeface="Calibri" pitchFamily="34" charset="0"/>
              </a:rPr>
              <a:t>jujur</a:t>
            </a:r>
            <a:r>
              <a:rPr lang="en-US" sz="2000" b="1" dirty="0" smtClean="0">
                <a:latin typeface="Calibri" pitchFamily="34" charset="0"/>
              </a:rPr>
              <a:t>, </a:t>
            </a:r>
            <a:r>
              <a:rPr lang="en-US" sz="2000" b="1" dirty="0" err="1" smtClean="0">
                <a:latin typeface="Calibri" pitchFamily="34" charset="0"/>
              </a:rPr>
              <a:t>tertib</a:t>
            </a:r>
            <a:r>
              <a:rPr lang="en-US" sz="2000" b="1" dirty="0" smtClean="0">
                <a:latin typeface="Calibri" pitchFamily="34" charset="0"/>
              </a:rPr>
              <a:t> </a:t>
            </a:r>
            <a:r>
              <a:rPr lang="en-US" sz="2000" b="1" dirty="0" err="1" smtClean="0">
                <a:latin typeface="Calibri" pitchFamily="34" charset="0"/>
              </a:rPr>
              <a:t>dan</a:t>
            </a:r>
            <a:r>
              <a:rPr lang="en-US" sz="2000" b="1" dirty="0" smtClean="0">
                <a:latin typeface="Calibri" pitchFamily="34" charset="0"/>
              </a:rPr>
              <a:t> </a:t>
            </a:r>
            <a:r>
              <a:rPr lang="en-US" sz="2000" b="1" dirty="0" err="1" smtClean="0">
                <a:latin typeface="Calibri" pitchFamily="34" charset="0"/>
              </a:rPr>
              <a:t>bersih</a:t>
            </a:r>
            <a:r>
              <a:rPr lang="id-ID" sz="2000" b="1" dirty="0" smtClean="0">
                <a:latin typeface="Calibri" pitchFamily="34" charset="0"/>
              </a:rPr>
              <a:t> </a:t>
            </a:r>
            <a:endParaRPr lang="en-US" sz="2000" b="1" dirty="0">
              <a:latin typeface="Calibri" pitchFamily="34" charset="0"/>
            </a:endParaRPr>
          </a:p>
        </p:txBody>
      </p:sp>
      <p:sp>
        <p:nvSpPr>
          <p:cNvPr id="5"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D3543D3B-B33C-440E-8B04-474A272B2324}"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cxnSp>
        <p:nvCxnSpPr>
          <p:cNvPr id="6" name="Straight Connector 4"/>
          <p:cNvCxnSpPr>
            <a:cxnSpLocks noChangeShapeType="1"/>
          </p:cNvCxnSpPr>
          <p:nvPr/>
        </p:nvCxnSpPr>
        <p:spPr bwMode="auto">
          <a:xfrm>
            <a:off x="0" y="521672"/>
            <a:ext cx="9144000" cy="0"/>
          </a:xfrm>
          <a:prstGeom prst="straightConnector1">
            <a:avLst/>
          </a:prstGeom>
          <a:noFill/>
          <a:ln w="9528">
            <a:solidFill>
              <a:srgbClr val="F69240"/>
            </a:solidFill>
            <a:round/>
            <a:headEnd/>
            <a:tailEnd/>
          </a:ln>
        </p:spPr>
      </p:cxnSp>
      <p:sp>
        <p:nvSpPr>
          <p:cNvPr id="2" name="Rectangle 1"/>
          <p:cNvSpPr/>
          <p:nvPr/>
        </p:nvSpPr>
        <p:spPr>
          <a:xfrm>
            <a:off x="3262131" y="3964159"/>
            <a:ext cx="1889485" cy="8217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err="1" smtClean="0"/>
              <a:t>Diri</a:t>
            </a:r>
            <a:r>
              <a:rPr lang="en-US" b="1" dirty="0" smtClean="0"/>
              <a:t> </a:t>
            </a:r>
            <a:r>
              <a:rPr lang="en-US" b="1" dirty="0" err="1" smtClean="0"/>
              <a:t>Sendiri</a:t>
            </a:r>
            <a:r>
              <a:rPr lang="en-US" b="1" dirty="0" smtClean="0"/>
              <a:t>: </a:t>
            </a:r>
            <a:r>
              <a:rPr lang="en-US" b="1" dirty="0" err="1" smtClean="0"/>
              <a:t>jujur</a:t>
            </a:r>
            <a:r>
              <a:rPr lang="en-US" b="1" dirty="0" smtClean="0"/>
              <a:t>, </a:t>
            </a:r>
            <a:r>
              <a:rPr lang="en-US" b="1" dirty="0" err="1" smtClean="0"/>
              <a:t>tertib</a:t>
            </a:r>
            <a:r>
              <a:rPr lang="en-US" b="1" dirty="0" smtClean="0"/>
              <a:t> </a:t>
            </a:r>
            <a:r>
              <a:rPr lang="en-US" b="1" dirty="0" err="1" smtClean="0"/>
              <a:t>dan</a:t>
            </a:r>
            <a:r>
              <a:rPr lang="en-US" b="1" dirty="0" smtClean="0"/>
              <a:t> </a:t>
            </a:r>
            <a:r>
              <a:rPr lang="en-US" b="1" dirty="0" err="1" smtClean="0"/>
              <a:t>bersih</a:t>
            </a:r>
            <a:endParaRPr lang="en-US" b="1" dirty="0"/>
          </a:p>
        </p:txBody>
      </p:sp>
      <p:sp>
        <p:nvSpPr>
          <p:cNvPr id="4" name="Rounded Rectangle 3"/>
          <p:cNvSpPr/>
          <p:nvPr/>
        </p:nvSpPr>
        <p:spPr>
          <a:xfrm>
            <a:off x="5880948" y="708665"/>
            <a:ext cx="3185920" cy="2826519"/>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1600" b="1" dirty="0" err="1" smtClean="0"/>
              <a:t>PPKn</a:t>
            </a:r>
            <a:r>
              <a:rPr lang="en-US" sz="1600" b="1" dirty="0" smtClean="0"/>
              <a:t>:</a:t>
            </a:r>
          </a:p>
          <a:p>
            <a:pPr marL="285750" indent="-285750">
              <a:buFont typeface="Arial"/>
              <a:buChar char="•"/>
            </a:pPr>
            <a:r>
              <a:rPr lang="en-US" sz="1400" dirty="0" err="1" smtClean="0"/>
              <a:t>Menunjukan</a:t>
            </a:r>
            <a:r>
              <a:rPr lang="en-US" sz="1400" dirty="0" smtClean="0"/>
              <a:t> </a:t>
            </a:r>
            <a:r>
              <a:rPr lang="en-US" sz="1400" dirty="0" err="1" smtClean="0"/>
              <a:t>perilaku</a:t>
            </a:r>
            <a:r>
              <a:rPr lang="en-US" sz="1400" dirty="0" smtClean="0"/>
              <a:t> </a:t>
            </a:r>
            <a:r>
              <a:rPr lang="en-US" sz="1400" dirty="0" err="1" smtClean="0"/>
              <a:t>baik</a:t>
            </a:r>
            <a:r>
              <a:rPr lang="en-US" sz="1400" dirty="0" smtClean="0"/>
              <a:t> (</a:t>
            </a:r>
            <a:r>
              <a:rPr lang="en-US" sz="1400" dirty="0" err="1" smtClean="0"/>
              <a:t>jujur</a:t>
            </a:r>
            <a:r>
              <a:rPr lang="en-US" sz="1400" dirty="0" smtClean="0"/>
              <a:t>, </a:t>
            </a:r>
            <a:r>
              <a:rPr lang="en-US" sz="1400" dirty="0" err="1" smtClean="0"/>
              <a:t>disiplin</a:t>
            </a:r>
            <a:r>
              <a:rPr lang="en-US" sz="1400" dirty="0" smtClean="0"/>
              <a:t>, </a:t>
            </a:r>
            <a:r>
              <a:rPr lang="en-US" sz="1400" dirty="0" err="1" smtClean="0"/>
              <a:t>tanggung</a:t>
            </a:r>
            <a:r>
              <a:rPr lang="en-US" sz="1400" dirty="0" smtClean="0"/>
              <a:t> </a:t>
            </a:r>
            <a:r>
              <a:rPr lang="en-US" sz="1400" dirty="0" err="1" smtClean="0"/>
              <a:t>jawab</a:t>
            </a:r>
            <a:r>
              <a:rPr lang="en-US" sz="1400" dirty="0" smtClean="0"/>
              <a:t>, </a:t>
            </a:r>
            <a:r>
              <a:rPr lang="en-US" sz="1400" dirty="0" err="1" smtClean="0"/>
              <a:t>santun</a:t>
            </a:r>
            <a:r>
              <a:rPr lang="en-US" sz="1400" dirty="0" smtClean="0"/>
              <a:t>, </a:t>
            </a:r>
            <a:r>
              <a:rPr lang="en-US" sz="1400" dirty="0" err="1" smtClean="0"/>
              <a:t>peduli</a:t>
            </a:r>
            <a:r>
              <a:rPr lang="en-US" sz="1400" dirty="0" smtClean="0"/>
              <a:t>/</a:t>
            </a:r>
            <a:r>
              <a:rPr lang="en-US" sz="1400" dirty="0" err="1" smtClean="0"/>
              <a:t>kasih</a:t>
            </a:r>
            <a:r>
              <a:rPr lang="en-US" sz="1400" dirty="0" smtClean="0"/>
              <a:t> </a:t>
            </a:r>
            <a:r>
              <a:rPr lang="en-US" sz="1400" dirty="0" err="1" smtClean="0"/>
              <a:t>sayang</a:t>
            </a:r>
            <a:r>
              <a:rPr lang="en-US" sz="1400" dirty="0" smtClean="0"/>
              <a:t>, </a:t>
            </a:r>
            <a:r>
              <a:rPr lang="en-US" sz="1400" dirty="0" err="1" smtClean="0"/>
              <a:t>dan</a:t>
            </a:r>
            <a:r>
              <a:rPr lang="en-US" sz="1400" dirty="0" smtClean="0"/>
              <a:t> </a:t>
            </a:r>
            <a:r>
              <a:rPr lang="en-US" sz="1400" dirty="0" err="1" smtClean="0"/>
              <a:t>percaya</a:t>
            </a:r>
            <a:r>
              <a:rPr lang="en-US" sz="1400" dirty="0" smtClean="0"/>
              <a:t> </a:t>
            </a:r>
            <a:r>
              <a:rPr lang="en-US" sz="1400" dirty="0" err="1" smtClean="0"/>
              <a:t>diri</a:t>
            </a:r>
            <a:r>
              <a:rPr lang="en-US" sz="1400" dirty="0" smtClean="0"/>
              <a:t>) </a:t>
            </a:r>
            <a:r>
              <a:rPr lang="en-US" sz="1400" dirty="0" err="1" smtClean="0"/>
              <a:t>dalam</a:t>
            </a:r>
            <a:r>
              <a:rPr lang="en-US" sz="1400" dirty="0" smtClean="0"/>
              <a:t> </a:t>
            </a:r>
            <a:r>
              <a:rPr lang="en-US" sz="1400" dirty="0" err="1" smtClean="0"/>
              <a:t>berinteraksi</a:t>
            </a:r>
            <a:r>
              <a:rPr lang="en-US" sz="1400" dirty="0" smtClean="0"/>
              <a:t> </a:t>
            </a:r>
            <a:r>
              <a:rPr lang="en-US" sz="1400" dirty="0" err="1" smtClean="0"/>
              <a:t>dengan</a:t>
            </a:r>
            <a:r>
              <a:rPr lang="en-US" sz="1400" dirty="0" smtClean="0"/>
              <a:t> </a:t>
            </a:r>
            <a:r>
              <a:rPr lang="en-US" sz="1400" dirty="0" err="1" smtClean="0"/>
              <a:t>keluarga</a:t>
            </a:r>
            <a:r>
              <a:rPr lang="en-US" sz="1400" dirty="0" smtClean="0"/>
              <a:t>, </a:t>
            </a:r>
            <a:r>
              <a:rPr lang="en-US" sz="1400" dirty="0" err="1" smtClean="0"/>
              <a:t>teman</a:t>
            </a:r>
            <a:r>
              <a:rPr lang="en-US" sz="1400" dirty="0" smtClean="0"/>
              <a:t>, </a:t>
            </a:r>
            <a:r>
              <a:rPr lang="en-US" sz="1400" dirty="0" err="1" smtClean="0"/>
              <a:t>dan</a:t>
            </a:r>
            <a:r>
              <a:rPr lang="en-US" sz="1400" dirty="0" smtClean="0"/>
              <a:t> guru </a:t>
            </a:r>
            <a:r>
              <a:rPr lang="en-US" sz="1400" dirty="0" err="1" smtClean="0"/>
              <a:t>sebagai</a:t>
            </a:r>
            <a:r>
              <a:rPr lang="en-US" sz="1400" dirty="0" smtClean="0"/>
              <a:t> </a:t>
            </a:r>
            <a:r>
              <a:rPr lang="en-US" sz="1400" dirty="0" err="1" smtClean="0"/>
              <a:t>perwujudan</a:t>
            </a:r>
            <a:r>
              <a:rPr lang="en-US" sz="1400" dirty="0" smtClean="0"/>
              <a:t> </a:t>
            </a:r>
            <a:r>
              <a:rPr lang="en-US" sz="1400" dirty="0" err="1" smtClean="0"/>
              <a:t>nilai</a:t>
            </a:r>
            <a:r>
              <a:rPr lang="en-US" sz="1400" dirty="0" smtClean="0"/>
              <a:t> </a:t>
            </a:r>
            <a:r>
              <a:rPr lang="en-US" sz="1400" dirty="0" err="1" smtClean="0"/>
              <a:t>dan</a:t>
            </a:r>
            <a:r>
              <a:rPr lang="en-US" sz="1400" dirty="0" smtClean="0"/>
              <a:t> moral </a:t>
            </a:r>
            <a:r>
              <a:rPr lang="en-US" sz="1400" dirty="0" err="1" smtClean="0"/>
              <a:t>Pancasila</a:t>
            </a:r>
            <a:r>
              <a:rPr lang="en-US" sz="1400" dirty="0" smtClean="0"/>
              <a:t> (KI-2)</a:t>
            </a:r>
          </a:p>
          <a:p>
            <a:pPr marL="285750" indent="-285750">
              <a:buFont typeface="Arial"/>
              <a:buChar char="•"/>
            </a:pPr>
            <a:r>
              <a:rPr lang="en-US" sz="1400" dirty="0" err="1" smtClean="0"/>
              <a:t>Mengetahui</a:t>
            </a:r>
            <a:r>
              <a:rPr lang="en-US" sz="1400" dirty="0" smtClean="0"/>
              <a:t> </a:t>
            </a:r>
            <a:r>
              <a:rPr lang="en-US" sz="1400" dirty="0" err="1" smtClean="0"/>
              <a:t>tata</a:t>
            </a:r>
            <a:r>
              <a:rPr lang="en-US" sz="1400" dirty="0" smtClean="0"/>
              <a:t> </a:t>
            </a:r>
            <a:r>
              <a:rPr lang="en-US" sz="1400" dirty="0" err="1" smtClean="0"/>
              <a:t>tertib</a:t>
            </a:r>
            <a:r>
              <a:rPr lang="en-US" sz="1400" dirty="0" smtClean="0"/>
              <a:t> </a:t>
            </a:r>
            <a:r>
              <a:rPr lang="en-US" sz="1400" dirty="0" err="1" smtClean="0"/>
              <a:t>dan</a:t>
            </a:r>
            <a:r>
              <a:rPr lang="en-US" sz="1400" dirty="0" smtClean="0"/>
              <a:t> </a:t>
            </a:r>
            <a:r>
              <a:rPr lang="en-US" sz="1400" dirty="0" err="1" smtClean="0"/>
              <a:t>aturan</a:t>
            </a:r>
            <a:r>
              <a:rPr lang="en-US" sz="1400" dirty="0" smtClean="0"/>
              <a:t> yang </a:t>
            </a:r>
            <a:r>
              <a:rPr lang="en-US" sz="1400" dirty="0" err="1" smtClean="0"/>
              <a:t>berlaku</a:t>
            </a:r>
            <a:r>
              <a:rPr lang="en-US" sz="1400" dirty="0" smtClean="0"/>
              <a:t> </a:t>
            </a:r>
            <a:r>
              <a:rPr lang="en-US" sz="1400" dirty="0" err="1" smtClean="0"/>
              <a:t>dalam</a:t>
            </a:r>
            <a:r>
              <a:rPr lang="en-US" sz="1400" dirty="0" smtClean="0"/>
              <a:t> </a:t>
            </a:r>
            <a:r>
              <a:rPr lang="en-US" sz="1400" dirty="0" err="1" smtClean="0"/>
              <a:t>kehidupan</a:t>
            </a:r>
            <a:r>
              <a:rPr lang="en-US" sz="1400" dirty="0" smtClean="0"/>
              <a:t> </a:t>
            </a:r>
            <a:r>
              <a:rPr lang="en-US" sz="1400" dirty="0" err="1" smtClean="0"/>
              <a:t>sehari-hari</a:t>
            </a:r>
            <a:r>
              <a:rPr lang="en-US" sz="1400" dirty="0" smtClean="0"/>
              <a:t> di </a:t>
            </a:r>
            <a:r>
              <a:rPr lang="en-US" sz="1400" dirty="0" err="1" smtClean="0"/>
              <a:t>rumah</a:t>
            </a:r>
            <a:r>
              <a:rPr lang="en-US" sz="1400" dirty="0" smtClean="0"/>
              <a:t> </a:t>
            </a:r>
            <a:r>
              <a:rPr lang="en-US" sz="1400" dirty="0" err="1" smtClean="0"/>
              <a:t>dan</a:t>
            </a:r>
            <a:r>
              <a:rPr lang="en-US" sz="1400" dirty="0" smtClean="0"/>
              <a:t> </a:t>
            </a:r>
            <a:r>
              <a:rPr lang="en-US" sz="1400" dirty="0" err="1" smtClean="0"/>
              <a:t>sekolah</a:t>
            </a:r>
            <a:r>
              <a:rPr lang="en-US" sz="1400" dirty="0" smtClean="0"/>
              <a:t> (KI-3, KD-2)</a:t>
            </a:r>
          </a:p>
          <a:p>
            <a:pPr marL="285750" indent="-285750">
              <a:buFont typeface="Arial"/>
              <a:buChar char="•"/>
            </a:pPr>
            <a:r>
              <a:rPr lang="en-US" sz="1400" dirty="0" smtClean="0"/>
              <a:t>……</a:t>
            </a:r>
            <a:endParaRPr lang="en-US" sz="1400" dirty="0"/>
          </a:p>
        </p:txBody>
      </p:sp>
      <p:sp>
        <p:nvSpPr>
          <p:cNvPr id="10" name="Rounded Rectangle 9"/>
          <p:cNvSpPr/>
          <p:nvPr/>
        </p:nvSpPr>
        <p:spPr>
          <a:xfrm>
            <a:off x="82241" y="908721"/>
            <a:ext cx="3003039" cy="25875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u="sng" dirty="0" err="1" smtClean="0"/>
              <a:t>Matematika</a:t>
            </a:r>
            <a:r>
              <a:rPr lang="en-US" sz="1500" u="sng" dirty="0" smtClean="0"/>
              <a:t>:</a:t>
            </a:r>
          </a:p>
          <a:p>
            <a:pPr marL="285750" indent="-285750">
              <a:buFont typeface="Arial"/>
              <a:buChar char="•"/>
            </a:pPr>
            <a:r>
              <a:rPr lang="en-US" sz="1500" dirty="0" err="1" smtClean="0"/>
              <a:t>Menunjukan</a:t>
            </a:r>
            <a:r>
              <a:rPr lang="en-US" sz="1500" dirty="0" smtClean="0"/>
              <a:t> </a:t>
            </a:r>
            <a:r>
              <a:rPr lang="en-US" sz="1500" dirty="0" err="1" smtClean="0"/>
              <a:t>perilaku</a:t>
            </a:r>
            <a:r>
              <a:rPr lang="en-US" sz="1500" dirty="0" smtClean="0"/>
              <a:t> </a:t>
            </a:r>
            <a:r>
              <a:rPr lang="en-US" sz="1500" dirty="0" err="1" smtClean="0"/>
              <a:t>rapi</a:t>
            </a:r>
            <a:r>
              <a:rPr lang="en-US" sz="1500" dirty="0" smtClean="0"/>
              <a:t> </a:t>
            </a:r>
            <a:r>
              <a:rPr lang="en-US" sz="1500" dirty="0" err="1" smtClean="0"/>
              <a:t>dengan</a:t>
            </a:r>
            <a:r>
              <a:rPr lang="en-US" sz="1500" dirty="0" smtClean="0"/>
              <a:t> </a:t>
            </a:r>
            <a:r>
              <a:rPr lang="en-US" sz="1500" dirty="0" err="1" smtClean="0"/>
              <a:t>menata</a:t>
            </a:r>
            <a:r>
              <a:rPr lang="en-US" sz="1500" dirty="0" smtClean="0"/>
              <a:t> </a:t>
            </a:r>
            <a:r>
              <a:rPr lang="en-US" sz="1500" dirty="0" err="1" smtClean="0"/>
              <a:t>benda-benda</a:t>
            </a:r>
            <a:r>
              <a:rPr lang="en-US" sz="1500" dirty="0" smtClean="0"/>
              <a:t> di </a:t>
            </a:r>
            <a:r>
              <a:rPr lang="en-US" sz="1500" dirty="0" err="1" smtClean="0"/>
              <a:t>sekitar</a:t>
            </a:r>
            <a:r>
              <a:rPr lang="en-US" sz="1500" dirty="0" smtClean="0"/>
              <a:t> </a:t>
            </a:r>
            <a:r>
              <a:rPr lang="en-US" sz="1500" dirty="0" err="1" smtClean="0"/>
              <a:t>ruang</a:t>
            </a:r>
            <a:r>
              <a:rPr lang="en-US" sz="1500" dirty="0" smtClean="0"/>
              <a:t> </a:t>
            </a:r>
            <a:r>
              <a:rPr lang="en-US" sz="1500" dirty="0" err="1" smtClean="0"/>
              <a:t>kelas</a:t>
            </a:r>
            <a:r>
              <a:rPr lang="en-US" sz="1500" dirty="0" smtClean="0"/>
              <a:t> </a:t>
            </a:r>
            <a:r>
              <a:rPr lang="en-US" sz="1500" dirty="0" err="1" smtClean="0"/>
              <a:t>berdasarkan</a:t>
            </a:r>
            <a:r>
              <a:rPr lang="en-US" sz="1500" dirty="0" smtClean="0"/>
              <a:t> </a:t>
            </a:r>
            <a:r>
              <a:rPr lang="en-US" sz="1500" dirty="0" err="1" smtClean="0"/>
              <a:t>dimensi</a:t>
            </a:r>
            <a:r>
              <a:rPr lang="en-US" sz="1500" dirty="0" smtClean="0"/>
              <a:t> (</a:t>
            </a:r>
            <a:r>
              <a:rPr lang="en-US" sz="1500" dirty="0" err="1" smtClean="0"/>
              <a:t>bangun</a:t>
            </a:r>
            <a:r>
              <a:rPr lang="en-US" sz="1500" dirty="0" smtClean="0"/>
              <a:t> </a:t>
            </a:r>
            <a:r>
              <a:rPr lang="en-US" sz="1500" dirty="0" err="1" smtClean="0"/>
              <a:t>datar</a:t>
            </a:r>
            <a:r>
              <a:rPr lang="en-US" sz="1500" dirty="0" smtClean="0"/>
              <a:t>, </a:t>
            </a:r>
            <a:r>
              <a:rPr lang="en-US" sz="1500" dirty="0" err="1" smtClean="0"/>
              <a:t>bangun</a:t>
            </a:r>
            <a:r>
              <a:rPr lang="en-US" sz="1500" dirty="0" smtClean="0"/>
              <a:t> </a:t>
            </a:r>
            <a:r>
              <a:rPr lang="en-US" sz="1500" dirty="0" err="1" smtClean="0"/>
              <a:t>ruang</a:t>
            </a:r>
            <a:r>
              <a:rPr lang="en-US" sz="1500" dirty="0" smtClean="0"/>
              <a:t>), </a:t>
            </a:r>
            <a:r>
              <a:rPr lang="en-US" sz="1500" dirty="0" err="1" smtClean="0"/>
              <a:t>beratnya</a:t>
            </a:r>
            <a:r>
              <a:rPr lang="en-US" sz="1500" dirty="0" smtClean="0"/>
              <a:t>, </a:t>
            </a:r>
            <a:r>
              <a:rPr lang="en-US" sz="1500" dirty="0" err="1" smtClean="0"/>
              <a:t>atau</a:t>
            </a:r>
            <a:r>
              <a:rPr lang="en-US" sz="1500" dirty="0" smtClean="0"/>
              <a:t> </a:t>
            </a:r>
            <a:r>
              <a:rPr lang="en-US" sz="1500" dirty="0" err="1" smtClean="0"/>
              <a:t>urutan</a:t>
            </a:r>
            <a:r>
              <a:rPr lang="en-US" sz="1500" dirty="0" smtClean="0"/>
              <a:t> </a:t>
            </a:r>
            <a:r>
              <a:rPr lang="en-US" sz="1500" dirty="0" err="1" smtClean="0"/>
              <a:t>kelompok</a:t>
            </a:r>
            <a:r>
              <a:rPr lang="en-US" sz="1500" dirty="0" smtClean="0"/>
              <a:t> </a:t>
            </a:r>
            <a:r>
              <a:rPr lang="en-US" sz="1500" dirty="0" err="1" smtClean="0"/>
              <a:t>terkecil</a:t>
            </a:r>
            <a:r>
              <a:rPr lang="en-US" sz="1500" dirty="0" smtClean="0"/>
              <a:t> </a:t>
            </a:r>
            <a:r>
              <a:rPr lang="en-US" sz="1500" dirty="0" err="1" smtClean="0"/>
              <a:t>sampai</a:t>
            </a:r>
            <a:r>
              <a:rPr lang="en-US" sz="1500" dirty="0" smtClean="0"/>
              <a:t> </a:t>
            </a:r>
            <a:r>
              <a:rPr lang="en-US" sz="1500" dirty="0" err="1" smtClean="0"/>
              <a:t>terbesar</a:t>
            </a:r>
            <a:r>
              <a:rPr lang="en-US" sz="1500" dirty="0" smtClean="0"/>
              <a:t> </a:t>
            </a:r>
            <a:r>
              <a:rPr lang="en-US" sz="1500" dirty="0" err="1" smtClean="0"/>
              <a:t>dengan</a:t>
            </a:r>
            <a:r>
              <a:rPr lang="en-US" sz="1500" dirty="0" smtClean="0"/>
              <a:t> </a:t>
            </a:r>
            <a:r>
              <a:rPr lang="en-US" sz="1500" dirty="0" err="1" smtClean="0"/>
              <a:t>rapi</a:t>
            </a:r>
            <a:r>
              <a:rPr lang="en-US" sz="1500" dirty="0" smtClean="0"/>
              <a:t> (KI-2, KD-1)</a:t>
            </a:r>
          </a:p>
          <a:p>
            <a:pPr marL="285750" indent="-285750">
              <a:buFont typeface="Arial"/>
              <a:buChar char="•"/>
            </a:pPr>
            <a:r>
              <a:rPr lang="en-US" sz="1500" dirty="0" smtClean="0"/>
              <a:t>…..</a:t>
            </a:r>
            <a:endParaRPr lang="en-US" sz="1500" dirty="0"/>
          </a:p>
        </p:txBody>
      </p:sp>
      <p:sp>
        <p:nvSpPr>
          <p:cNvPr id="11" name="Rounded Rectangle 10"/>
          <p:cNvSpPr/>
          <p:nvPr/>
        </p:nvSpPr>
        <p:spPr>
          <a:xfrm>
            <a:off x="165502" y="4039650"/>
            <a:ext cx="2979041" cy="2375647"/>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1500" dirty="0" err="1" smtClean="0"/>
              <a:t>Pendidikan</a:t>
            </a:r>
            <a:r>
              <a:rPr lang="en-US" sz="1500" dirty="0" smtClean="0"/>
              <a:t> </a:t>
            </a:r>
            <a:r>
              <a:rPr lang="en-US" sz="1500" dirty="0" err="1" smtClean="0"/>
              <a:t>Jasmani</a:t>
            </a:r>
            <a:r>
              <a:rPr lang="en-US" sz="1500" dirty="0" smtClean="0"/>
              <a:t>, </a:t>
            </a:r>
            <a:r>
              <a:rPr lang="en-US" sz="1500" dirty="0" err="1" smtClean="0"/>
              <a:t>Olahraga</a:t>
            </a:r>
            <a:r>
              <a:rPr lang="en-US" sz="1500" dirty="0" smtClean="0"/>
              <a:t> </a:t>
            </a:r>
            <a:r>
              <a:rPr lang="en-US" sz="1500" dirty="0" err="1" smtClean="0"/>
              <a:t>dan</a:t>
            </a:r>
            <a:r>
              <a:rPr lang="en-US" sz="1500" dirty="0" smtClean="0"/>
              <a:t> </a:t>
            </a:r>
            <a:r>
              <a:rPr lang="en-US" sz="1500" dirty="0" err="1" smtClean="0"/>
              <a:t>Kesehatan</a:t>
            </a:r>
            <a:r>
              <a:rPr lang="en-US" sz="1500" dirty="0" smtClean="0"/>
              <a:t>:</a:t>
            </a:r>
          </a:p>
          <a:p>
            <a:pPr marL="285750" indent="-285750">
              <a:buFont typeface="Arial"/>
              <a:buChar char="•"/>
            </a:pPr>
            <a:r>
              <a:rPr lang="en-US" sz="1500" dirty="0" err="1" smtClean="0"/>
              <a:t>Mengetahui</a:t>
            </a:r>
            <a:r>
              <a:rPr lang="en-US" sz="1500" dirty="0" smtClean="0"/>
              <a:t> </a:t>
            </a:r>
            <a:r>
              <a:rPr lang="en-US" sz="1500" dirty="0" err="1" smtClean="0"/>
              <a:t>dan</a:t>
            </a:r>
            <a:r>
              <a:rPr lang="en-US" sz="1500" dirty="0" smtClean="0"/>
              <a:t> </a:t>
            </a:r>
            <a:r>
              <a:rPr lang="en-US" sz="1500" dirty="0" err="1" smtClean="0"/>
              <a:t>mampu</a:t>
            </a:r>
            <a:r>
              <a:rPr lang="en-US" sz="1500" dirty="0" smtClean="0"/>
              <a:t> </a:t>
            </a:r>
            <a:r>
              <a:rPr lang="en-US" sz="1500" dirty="0" err="1" smtClean="0"/>
              <a:t>memilih</a:t>
            </a:r>
            <a:r>
              <a:rPr lang="en-US" sz="1500" dirty="0" smtClean="0"/>
              <a:t> </a:t>
            </a:r>
            <a:r>
              <a:rPr lang="en-US" sz="1500" dirty="0" err="1" smtClean="0"/>
              <a:t>jajanan</a:t>
            </a:r>
            <a:r>
              <a:rPr lang="en-US" sz="1500" dirty="0" smtClean="0"/>
              <a:t> </a:t>
            </a:r>
            <a:r>
              <a:rPr lang="en-US" sz="1500" dirty="0" err="1" smtClean="0"/>
              <a:t>sehat</a:t>
            </a:r>
            <a:r>
              <a:rPr lang="en-US" sz="1500" dirty="0" smtClean="0"/>
              <a:t> (1)</a:t>
            </a:r>
          </a:p>
          <a:p>
            <a:pPr marL="285750" indent="-285750">
              <a:buFont typeface="Arial"/>
              <a:buChar char="•"/>
            </a:pPr>
            <a:r>
              <a:rPr lang="en-US" sz="1500" dirty="0" err="1" smtClean="0"/>
              <a:t>Mengetahui</a:t>
            </a:r>
            <a:r>
              <a:rPr lang="en-US" sz="1500" dirty="0" smtClean="0"/>
              <a:t> </a:t>
            </a:r>
            <a:r>
              <a:rPr lang="en-US" sz="1500" dirty="0" err="1" smtClean="0"/>
              <a:t>cara</a:t>
            </a:r>
            <a:r>
              <a:rPr lang="en-US" sz="1500" dirty="0" smtClean="0"/>
              <a:t> </a:t>
            </a:r>
            <a:r>
              <a:rPr lang="en-US" sz="1500" dirty="0" err="1" smtClean="0"/>
              <a:t>menjaga</a:t>
            </a:r>
            <a:r>
              <a:rPr lang="en-US" sz="1500" dirty="0" smtClean="0"/>
              <a:t> </a:t>
            </a:r>
            <a:r>
              <a:rPr lang="en-US" sz="1500" dirty="0" err="1" smtClean="0"/>
              <a:t>kebersihan</a:t>
            </a:r>
            <a:r>
              <a:rPr lang="en-US" sz="1500" dirty="0" smtClean="0"/>
              <a:t> </a:t>
            </a:r>
            <a:r>
              <a:rPr lang="en-US" sz="1500" dirty="0" err="1" smtClean="0"/>
              <a:t>diri</a:t>
            </a:r>
            <a:r>
              <a:rPr lang="en-US" sz="1500" dirty="0" smtClean="0"/>
              <a:t> yang </a:t>
            </a:r>
            <a:r>
              <a:rPr lang="en-US" sz="1500" dirty="0" err="1" smtClean="0"/>
              <a:t>meliputi</a:t>
            </a:r>
            <a:r>
              <a:rPr lang="en-US" sz="1500" dirty="0" smtClean="0"/>
              <a:t> </a:t>
            </a:r>
            <a:r>
              <a:rPr lang="en-US" sz="1500" dirty="0" err="1" smtClean="0"/>
              <a:t>kebersihan</a:t>
            </a:r>
            <a:r>
              <a:rPr lang="en-US" sz="1500" dirty="0" smtClean="0"/>
              <a:t> </a:t>
            </a:r>
            <a:r>
              <a:rPr lang="en-US" sz="1500" dirty="0" err="1" smtClean="0"/>
              <a:t>badan</a:t>
            </a:r>
            <a:r>
              <a:rPr lang="en-US" sz="1500" dirty="0" smtClean="0"/>
              <a:t>, kuku, </a:t>
            </a:r>
            <a:r>
              <a:rPr lang="en-US" sz="1500" dirty="0" err="1" smtClean="0"/>
              <a:t>kulit</a:t>
            </a:r>
            <a:r>
              <a:rPr lang="en-US" sz="1500" dirty="0" smtClean="0"/>
              <a:t>, </a:t>
            </a:r>
            <a:r>
              <a:rPr lang="en-US" sz="1500" dirty="0" err="1" smtClean="0"/>
              <a:t>gigi</a:t>
            </a:r>
            <a:r>
              <a:rPr lang="en-US" sz="1500" dirty="0" smtClean="0"/>
              <a:t> </a:t>
            </a:r>
            <a:r>
              <a:rPr lang="en-US" sz="1500" dirty="0" err="1" smtClean="0"/>
              <a:t>dan</a:t>
            </a:r>
            <a:r>
              <a:rPr lang="en-US" sz="1500" dirty="0" smtClean="0"/>
              <a:t> </a:t>
            </a:r>
            <a:r>
              <a:rPr lang="en-US" sz="1500" dirty="0" err="1" smtClean="0"/>
              <a:t>rambut</a:t>
            </a:r>
            <a:r>
              <a:rPr lang="en-US" sz="1500" dirty="0" smtClean="0"/>
              <a:t> </a:t>
            </a:r>
            <a:r>
              <a:rPr lang="en-US" sz="1500" dirty="0" err="1" smtClean="0"/>
              <a:t>dan</a:t>
            </a:r>
            <a:r>
              <a:rPr lang="en-US" sz="1500" dirty="0" smtClean="0"/>
              <a:t> </a:t>
            </a:r>
            <a:r>
              <a:rPr lang="en-US" sz="1500" dirty="0" err="1" smtClean="0"/>
              <a:t>pakaian</a:t>
            </a:r>
            <a:r>
              <a:rPr lang="en-US" sz="1500" dirty="0" smtClean="0"/>
              <a:t> (1)</a:t>
            </a:r>
          </a:p>
          <a:p>
            <a:pPr marL="285750" indent="-285750">
              <a:buFont typeface="Arial"/>
              <a:buChar char="•"/>
            </a:pPr>
            <a:r>
              <a:rPr lang="en-US" sz="1500" dirty="0" smtClean="0"/>
              <a:t>……..</a:t>
            </a:r>
          </a:p>
        </p:txBody>
      </p:sp>
      <p:sp>
        <p:nvSpPr>
          <p:cNvPr id="12" name="Rounded Rectangle 11"/>
          <p:cNvSpPr/>
          <p:nvPr/>
        </p:nvSpPr>
        <p:spPr>
          <a:xfrm>
            <a:off x="3148940" y="890598"/>
            <a:ext cx="2666813" cy="268241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1500" dirty="0" err="1" smtClean="0"/>
              <a:t>Seni</a:t>
            </a:r>
            <a:r>
              <a:rPr lang="en-US" sz="1500" dirty="0" smtClean="0"/>
              <a:t>, </a:t>
            </a:r>
            <a:r>
              <a:rPr lang="en-US" sz="1500" dirty="0" err="1" smtClean="0"/>
              <a:t>Budaya</a:t>
            </a:r>
            <a:r>
              <a:rPr lang="en-US" sz="1500" dirty="0" smtClean="0"/>
              <a:t> </a:t>
            </a:r>
            <a:r>
              <a:rPr lang="en-US" sz="1500" dirty="0" err="1" smtClean="0"/>
              <a:t>dan</a:t>
            </a:r>
            <a:r>
              <a:rPr lang="en-US" sz="1500" dirty="0" smtClean="0"/>
              <a:t> </a:t>
            </a:r>
            <a:r>
              <a:rPr lang="en-US" sz="1500" dirty="0" err="1" smtClean="0"/>
              <a:t>Desain</a:t>
            </a:r>
            <a:r>
              <a:rPr lang="en-US" sz="1500" dirty="0" smtClean="0"/>
              <a:t>:</a:t>
            </a:r>
            <a:endParaRPr lang="en-US" sz="1500" dirty="0"/>
          </a:p>
          <a:p>
            <a:pPr marL="285750" indent="-285750">
              <a:buFont typeface="Arial"/>
              <a:buChar char="•"/>
            </a:pPr>
            <a:r>
              <a:rPr lang="en-US" sz="1500" dirty="0" err="1" smtClean="0"/>
              <a:t>Menunjukan</a:t>
            </a:r>
            <a:r>
              <a:rPr lang="en-US" sz="1500" dirty="0" smtClean="0"/>
              <a:t> rasa </a:t>
            </a:r>
            <a:r>
              <a:rPr lang="en-US" sz="1500" dirty="0" err="1" smtClean="0"/>
              <a:t>ingin</a:t>
            </a:r>
            <a:r>
              <a:rPr lang="en-US" sz="1500" dirty="0" smtClean="0"/>
              <a:t> </a:t>
            </a:r>
            <a:r>
              <a:rPr lang="en-US" sz="1500" dirty="0" err="1" smtClean="0"/>
              <a:t>tahu</a:t>
            </a:r>
            <a:r>
              <a:rPr lang="en-US" sz="1500" dirty="0" smtClean="0"/>
              <a:t> </a:t>
            </a:r>
            <a:r>
              <a:rPr lang="en-US" sz="1500" dirty="0" err="1" smtClean="0"/>
              <a:t>untuk</a:t>
            </a:r>
            <a:r>
              <a:rPr lang="en-US" sz="1500" dirty="0" smtClean="0"/>
              <a:t> </a:t>
            </a:r>
            <a:r>
              <a:rPr lang="en-US" sz="1500" dirty="0" err="1" smtClean="0"/>
              <a:t>mengenal</a:t>
            </a:r>
            <a:r>
              <a:rPr lang="en-US" sz="1500" dirty="0" smtClean="0"/>
              <a:t> </a:t>
            </a:r>
            <a:r>
              <a:rPr lang="en-US" sz="1500" dirty="0" err="1" smtClean="0"/>
              <a:t>alam</a:t>
            </a:r>
            <a:r>
              <a:rPr lang="en-US" sz="1500" dirty="0" smtClean="0"/>
              <a:t> di </a:t>
            </a:r>
            <a:r>
              <a:rPr lang="en-US" sz="1500" dirty="0" err="1" smtClean="0"/>
              <a:t>lingkungan</a:t>
            </a:r>
            <a:r>
              <a:rPr lang="en-US" sz="1500" dirty="0" smtClean="0"/>
              <a:t> </a:t>
            </a:r>
            <a:r>
              <a:rPr lang="en-US" sz="1500" dirty="0" err="1" smtClean="0"/>
              <a:t>sekitar</a:t>
            </a:r>
            <a:r>
              <a:rPr lang="en-US" sz="1500" dirty="0" smtClean="0"/>
              <a:t> </a:t>
            </a:r>
            <a:r>
              <a:rPr lang="en-US" sz="1500" dirty="0" err="1" smtClean="0"/>
              <a:t>sebagai</a:t>
            </a:r>
            <a:r>
              <a:rPr lang="en-US" sz="1500" dirty="0" smtClean="0"/>
              <a:t> ide </a:t>
            </a:r>
            <a:r>
              <a:rPr lang="en-US" sz="1500" dirty="0" err="1" smtClean="0"/>
              <a:t>untuk</a:t>
            </a:r>
            <a:r>
              <a:rPr lang="en-US" sz="1500" dirty="0" smtClean="0"/>
              <a:t> </a:t>
            </a:r>
            <a:r>
              <a:rPr lang="en-US" sz="1500" dirty="0" err="1" smtClean="0"/>
              <a:t>berkarya</a:t>
            </a:r>
            <a:r>
              <a:rPr lang="en-US" sz="1500" dirty="0" smtClean="0"/>
              <a:t> (KI-2, KD-2)</a:t>
            </a:r>
          </a:p>
          <a:p>
            <a:pPr marL="285750" indent="-285750">
              <a:buFont typeface="Arial"/>
              <a:buChar char="•"/>
            </a:pPr>
            <a:r>
              <a:rPr lang="en-US" sz="1500" dirty="0" err="1" smtClean="0"/>
              <a:t>Mengenal</a:t>
            </a:r>
            <a:r>
              <a:rPr lang="en-US" sz="1500" dirty="0" smtClean="0"/>
              <a:t> </a:t>
            </a:r>
            <a:r>
              <a:rPr lang="en-US" sz="1500" dirty="0" err="1" smtClean="0"/>
              <a:t>pola</a:t>
            </a:r>
            <a:r>
              <a:rPr lang="en-US" sz="1500" dirty="0" smtClean="0"/>
              <a:t> </a:t>
            </a:r>
            <a:r>
              <a:rPr lang="en-US" sz="1500" dirty="0" err="1" smtClean="0"/>
              <a:t>irama</a:t>
            </a:r>
            <a:r>
              <a:rPr lang="en-US" sz="1500" dirty="0" smtClean="0"/>
              <a:t> </a:t>
            </a:r>
            <a:r>
              <a:rPr lang="en-US" sz="1500" dirty="0" err="1" smtClean="0"/>
              <a:t>lagu</a:t>
            </a:r>
            <a:r>
              <a:rPr lang="en-US" sz="1500" dirty="0" smtClean="0"/>
              <a:t> </a:t>
            </a:r>
            <a:r>
              <a:rPr lang="en-US" sz="1500" dirty="0" err="1" smtClean="0"/>
              <a:t>bervariasi</a:t>
            </a:r>
            <a:r>
              <a:rPr lang="en-US" sz="1500" dirty="0" smtClean="0"/>
              <a:t> </a:t>
            </a:r>
            <a:r>
              <a:rPr lang="en-US" sz="1500" dirty="0" err="1" smtClean="0"/>
              <a:t>dengan</a:t>
            </a:r>
            <a:r>
              <a:rPr lang="en-US" sz="1500" dirty="0" smtClean="0"/>
              <a:t> </a:t>
            </a:r>
            <a:r>
              <a:rPr lang="en-US" sz="1500" dirty="0" err="1" smtClean="0"/>
              <a:t>alat</a:t>
            </a:r>
            <a:r>
              <a:rPr lang="en-US" sz="1500" dirty="0" smtClean="0"/>
              <a:t> </a:t>
            </a:r>
            <a:r>
              <a:rPr lang="en-US" sz="1500" dirty="0" err="1" smtClean="0"/>
              <a:t>musik</a:t>
            </a:r>
            <a:r>
              <a:rPr lang="en-US" sz="1500" dirty="0" smtClean="0"/>
              <a:t> </a:t>
            </a:r>
            <a:r>
              <a:rPr lang="en-US" sz="1500" dirty="0" err="1" smtClean="0"/>
              <a:t>ritmis</a:t>
            </a:r>
            <a:r>
              <a:rPr lang="en-US" sz="1500" dirty="0" smtClean="0"/>
              <a:t> (KI-3, KD-2)</a:t>
            </a:r>
          </a:p>
          <a:p>
            <a:pPr marL="285750" indent="-285750">
              <a:buFont typeface="Arial"/>
              <a:buChar char="•"/>
            </a:pPr>
            <a:r>
              <a:rPr lang="en-US" sz="1500" dirty="0" smtClean="0"/>
              <a:t>…..</a:t>
            </a:r>
          </a:p>
        </p:txBody>
      </p:sp>
      <p:sp>
        <p:nvSpPr>
          <p:cNvPr id="13" name="Rounded Rectangle 12"/>
          <p:cNvSpPr/>
          <p:nvPr/>
        </p:nvSpPr>
        <p:spPr>
          <a:xfrm>
            <a:off x="5302717" y="3659829"/>
            <a:ext cx="3701731" cy="301201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sz="1500" dirty="0" err="1" smtClean="0"/>
              <a:t>Bahasa</a:t>
            </a:r>
            <a:r>
              <a:rPr lang="en-US" sz="1500" dirty="0" smtClean="0"/>
              <a:t> Indonesia:</a:t>
            </a:r>
            <a:endParaRPr lang="en-US" sz="1500" dirty="0"/>
          </a:p>
          <a:p>
            <a:pPr marL="285750" indent="-285750">
              <a:buFont typeface="Arial"/>
              <a:buChar char="•"/>
            </a:pPr>
            <a:r>
              <a:rPr lang="en-US" sz="1500" dirty="0" err="1" smtClean="0"/>
              <a:t>Menunjukan</a:t>
            </a:r>
            <a:r>
              <a:rPr lang="en-US" sz="1500" dirty="0" smtClean="0"/>
              <a:t> </a:t>
            </a:r>
            <a:r>
              <a:rPr lang="en-US" sz="1500" dirty="0" err="1" smtClean="0"/>
              <a:t>perilaku</a:t>
            </a:r>
            <a:r>
              <a:rPr lang="en-US" sz="1500" dirty="0" smtClean="0"/>
              <a:t> </a:t>
            </a:r>
            <a:r>
              <a:rPr lang="en-US" sz="1500" dirty="0" err="1" smtClean="0"/>
              <a:t>baik</a:t>
            </a:r>
            <a:r>
              <a:rPr lang="en-US" sz="1500" dirty="0" smtClean="0"/>
              <a:t> </a:t>
            </a:r>
            <a:r>
              <a:rPr lang="en-US" sz="1500" dirty="0" err="1" smtClean="0"/>
              <a:t>dan</a:t>
            </a:r>
            <a:r>
              <a:rPr lang="en-US" sz="1500" dirty="0" smtClean="0"/>
              <a:t> </a:t>
            </a:r>
            <a:r>
              <a:rPr lang="en-US" sz="1500" dirty="0" err="1" smtClean="0"/>
              <a:t>sopan</a:t>
            </a:r>
            <a:r>
              <a:rPr lang="en-US" sz="1500" dirty="0" smtClean="0"/>
              <a:t> </a:t>
            </a:r>
            <a:r>
              <a:rPr lang="en-US" sz="1500" dirty="0" err="1" smtClean="0"/>
              <a:t>dalam</a:t>
            </a:r>
            <a:r>
              <a:rPr lang="en-US" sz="1500" dirty="0" smtClean="0"/>
              <a:t> </a:t>
            </a:r>
            <a:r>
              <a:rPr lang="en-US" sz="1500" dirty="0" err="1" smtClean="0"/>
              <a:t>mendengarkan</a:t>
            </a:r>
            <a:r>
              <a:rPr lang="en-US" sz="1500" dirty="0" smtClean="0"/>
              <a:t> </a:t>
            </a:r>
            <a:r>
              <a:rPr lang="en-US" sz="1500" dirty="0" err="1" smtClean="0"/>
              <a:t>dan</a:t>
            </a:r>
            <a:r>
              <a:rPr lang="en-US" sz="1500" dirty="0" smtClean="0"/>
              <a:t> </a:t>
            </a:r>
            <a:r>
              <a:rPr lang="en-US" sz="1500" dirty="0" err="1" smtClean="0"/>
              <a:t>berbicara</a:t>
            </a:r>
            <a:r>
              <a:rPr lang="en-US" sz="1500" dirty="0" smtClean="0"/>
              <a:t> </a:t>
            </a:r>
            <a:r>
              <a:rPr lang="en-US" sz="1500" dirty="0" err="1" smtClean="0"/>
              <a:t>pada</a:t>
            </a:r>
            <a:r>
              <a:rPr lang="en-US" sz="1500" dirty="0" smtClean="0"/>
              <a:t> </a:t>
            </a:r>
            <a:r>
              <a:rPr lang="en-US" sz="1500" dirty="0" err="1" smtClean="0"/>
              <a:t>saat</a:t>
            </a:r>
            <a:r>
              <a:rPr lang="en-US" sz="1500" dirty="0" smtClean="0"/>
              <a:t> </a:t>
            </a:r>
            <a:r>
              <a:rPr lang="en-US" sz="1500" dirty="0" err="1" smtClean="0"/>
              <a:t>memperkenalkan</a:t>
            </a:r>
            <a:r>
              <a:rPr lang="en-US" sz="1500" dirty="0" smtClean="0"/>
              <a:t> </a:t>
            </a:r>
            <a:r>
              <a:rPr lang="en-US" sz="1500" dirty="0" err="1" smtClean="0"/>
              <a:t>identitas</a:t>
            </a:r>
            <a:r>
              <a:rPr lang="en-US" sz="1500" dirty="0" smtClean="0"/>
              <a:t> </a:t>
            </a:r>
            <a:r>
              <a:rPr lang="en-US" sz="1500" dirty="0" err="1" smtClean="0"/>
              <a:t>diri</a:t>
            </a:r>
            <a:r>
              <a:rPr lang="en-US" sz="1500" dirty="0" smtClean="0"/>
              <a:t>, </a:t>
            </a:r>
            <a:r>
              <a:rPr lang="en-US" sz="1500" dirty="0" err="1" smtClean="0"/>
              <a:t>bercakap-cakap</a:t>
            </a:r>
            <a:r>
              <a:rPr lang="en-US" sz="1500" dirty="0" smtClean="0"/>
              <a:t> </a:t>
            </a:r>
            <a:r>
              <a:rPr lang="en-US" sz="1500" dirty="0" err="1" smtClean="0"/>
              <a:t>dengan</a:t>
            </a:r>
            <a:r>
              <a:rPr lang="en-US" sz="1500" dirty="0" smtClean="0"/>
              <a:t> </a:t>
            </a:r>
            <a:r>
              <a:rPr lang="en-US" sz="1500" dirty="0" err="1" smtClean="0"/>
              <a:t>keluarga</a:t>
            </a:r>
            <a:r>
              <a:rPr lang="en-US" sz="1500" dirty="0" smtClean="0"/>
              <a:t>, guru </a:t>
            </a:r>
            <a:r>
              <a:rPr lang="en-US" sz="1500" dirty="0" err="1" smtClean="0"/>
              <a:t>dan</a:t>
            </a:r>
            <a:r>
              <a:rPr lang="en-US" sz="1500" dirty="0" smtClean="0"/>
              <a:t> </a:t>
            </a:r>
            <a:r>
              <a:rPr lang="en-US" sz="1500" dirty="0" err="1" smtClean="0"/>
              <a:t>teman</a:t>
            </a:r>
            <a:r>
              <a:rPr lang="en-US" sz="1500" dirty="0" smtClean="0"/>
              <a:t> (KI-2, KD-1)</a:t>
            </a:r>
          </a:p>
          <a:p>
            <a:pPr marL="285750" indent="-285750">
              <a:buFont typeface="Arial"/>
              <a:buChar char="•"/>
            </a:pPr>
            <a:r>
              <a:rPr lang="en-US" sz="1500" dirty="0" err="1" smtClean="0"/>
              <a:t>Menerapkan</a:t>
            </a:r>
            <a:r>
              <a:rPr lang="en-US" sz="1500" dirty="0" smtClean="0"/>
              <a:t> </a:t>
            </a:r>
            <a:r>
              <a:rPr lang="en-US" sz="1500" dirty="0" err="1" smtClean="0"/>
              <a:t>cara</a:t>
            </a:r>
            <a:r>
              <a:rPr lang="en-US" sz="1500" dirty="0" smtClean="0"/>
              <a:t> </a:t>
            </a:r>
            <a:r>
              <a:rPr lang="en-US" sz="1500" dirty="0" err="1" smtClean="0"/>
              <a:t>menulis</a:t>
            </a:r>
            <a:r>
              <a:rPr lang="en-US" sz="1500" dirty="0" smtClean="0"/>
              <a:t> (</a:t>
            </a:r>
            <a:r>
              <a:rPr lang="en-US" sz="1500" dirty="0" err="1" smtClean="0"/>
              <a:t>permulaan</a:t>
            </a:r>
            <a:r>
              <a:rPr lang="en-US" sz="1500" dirty="0" smtClean="0"/>
              <a:t>) </a:t>
            </a:r>
            <a:r>
              <a:rPr lang="en-US" sz="1500" dirty="0" err="1" smtClean="0"/>
              <a:t>dengan</a:t>
            </a:r>
            <a:r>
              <a:rPr lang="en-US" sz="1500" dirty="0"/>
              <a:t> </a:t>
            </a:r>
            <a:r>
              <a:rPr lang="en-US" sz="1500" dirty="0" err="1" smtClean="0"/>
              <a:t>benar</a:t>
            </a:r>
            <a:r>
              <a:rPr lang="en-US" sz="1500" dirty="0" smtClean="0"/>
              <a:t> (</a:t>
            </a:r>
            <a:r>
              <a:rPr lang="en-US" sz="1500" dirty="0" err="1" smtClean="0"/>
              <a:t>cara</a:t>
            </a:r>
            <a:r>
              <a:rPr lang="en-US" sz="1500" dirty="0" smtClean="0"/>
              <a:t> </a:t>
            </a:r>
            <a:r>
              <a:rPr lang="en-US" sz="1500" dirty="0" err="1" smtClean="0"/>
              <a:t>duduk</a:t>
            </a:r>
            <a:r>
              <a:rPr lang="en-US" sz="1500" dirty="0" smtClean="0"/>
              <a:t>, </a:t>
            </a:r>
            <a:r>
              <a:rPr lang="en-US" sz="1500" dirty="0" err="1" smtClean="0"/>
              <a:t>cara</a:t>
            </a:r>
            <a:r>
              <a:rPr lang="en-US" sz="1500" dirty="0" smtClean="0"/>
              <a:t> </a:t>
            </a:r>
            <a:r>
              <a:rPr lang="en-US" sz="1500" dirty="0" err="1" smtClean="0"/>
              <a:t>memegang</a:t>
            </a:r>
            <a:r>
              <a:rPr lang="en-US" sz="1500" dirty="0" smtClean="0"/>
              <a:t> </a:t>
            </a:r>
            <a:r>
              <a:rPr lang="en-US" sz="1500" dirty="0" err="1" smtClean="0"/>
              <a:t>pensil</a:t>
            </a:r>
            <a:r>
              <a:rPr lang="en-US" sz="1500" dirty="0" smtClean="0"/>
              <a:t>, </a:t>
            </a:r>
            <a:r>
              <a:rPr lang="en-US" sz="1500" dirty="0" err="1" smtClean="0"/>
              <a:t>cara</a:t>
            </a:r>
            <a:r>
              <a:rPr lang="en-US" sz="1500" dirty="0" smtClean="0"/>
              <a:t> </a:t>
            </a:r>
            <a:r>
              <a:rPr lang="en-US" sz="1500" dirty="0" err="1" smtClean="0"/>
              <a:t>meletakkan</a:t>
            </a:r>
            <a:r>
              <a:rPr lang="en-US" sz="1500" dirty="0" smtClean="0"/>
              <a:t> </a:t>
            </a:r>
            <a:r>
              <a:rPr lang="en-US" sz="1500" dirty="0" err="1" smtClean="0"/>
              <a:t>buku</a:t>
            </a:r>
            <a:r>
              <a:rPr lang="en-US" sz="1500" dirty="0" smtClean="0"/>
              <a:t>, </a:t>
            </a:r>
            <a:r>
              <a:rPr lang="en-US" sz="1500" dirty="0" err="1" smtClean="0"/>
              <a:t>jarak</a:t>
            </a:r>
            <a:r>
              <a:rPr lang="en-US" sz="1500" dirty="0" smtClean="0"/>
              <a:t> </a:t>
            </a:r>
            <a:r>
              <a:rPr lang="en-US" sz="1500" dirty="0" err="1" smtClean="0"/>
              <a:t>mata</a:t>
            </a:r>
            <a:r>
              <a:rPr lang="en-US" sz="1500" dirty="0" smtClean="0"/>
              <a:t> </a:t>
            </a:r>
            <a:r>
              <a:rPr lang="en-US" sz="1500" dirty="0" err="1" smtClean="0"/>
              <a:t>dan</a:t>
            </a:r>
            <a:r>
              <a:rPr lang="en-US" sz="1500" dirty="0" smtClean="0"/>
              <a:t> </a:t>
            </a:r>
            <a:r>
              <a:rPr lang="en-US" sz="1500" dirty="0" err="1" smtClean="0"/>
              <a:t>buku</a:t>
            </a:r>
            <a:r>
              <a:rPr lang="en-US" sz="1500" dirty="0" smtClean="0"/>
              <a:t>, </a:t>
            </a:r>
            <a:r>
              <a:rPr lang="en-US" sz="1500" dirty="0" err="1" smtClean="0"/>
              <a:t>dan</a:t>
            </a:r>
            <a:r>
              <a:rPr lang="en-US" sz="1500" dirty="0" smtClean="0"/>
              <a:t> </a:t>
            </a:r>
            <a:r>
              <a:rPr lang="en-US" sz="1500" dirty="0" err="1" smtClean="0"/>
              <a:t>memilih</a:t>
            </a:r>
            <a:r>
              <a:rPr lang="en-US" sz="1500" dirty="0" smtClean="0"/>
              <a:t> </a:t>
            </a:r>
            <a:r>
              <a:rPr lang="en-US" sz="1500" dirty="0" err="1" smtClean="0"/>
              <a:t>tempat</a:t>
            </a:r>
            <a:r>
              <a:rPr lang="en-US" sz="1500" dirty="0" smtClean="0"/>
              <a:t> </a:t>
            </a:r>
            <a:r>
              <a:rPr lang="en-US" sz="1500" dirty="0" err="1" smtClean="0"/>
              <a:t>dengan</a:t>
            </a:r>
            <a:r>
              <a:rPr lang="en-US" sz="1500" dirty="0" smtClean="0"/>
              <a:t> </a:t>
            </a:r>
            <a:r>
              <a:rPr lang="en-US" sz="1500" dirty="0" err="1" smtClean="0"/>
              <a:t>cahaya</a:t>
            </a:r>
            <a:r>
              <a:rPr lang="en-US" sz="1500" dirty="0" smtClean="0"/>
              <a:t> yang </a:t>
            </a:r>
            <a:r>
              <a:rPr lang="en-US" sz="1500" dirty="0" err="1" smtClean="0"/>
              <a:t>terang</a:t>
            </a:r>
            <a:r>
              <a:rPr lang="en-US" sz="1500" dirty="0" smtClean="0"/>
              <a:t>) (KI-4, KD-9)</a:t>
            </a:r>
          </a:p>
          <a:p>
            <a:pPr marL="285750" indent="-285750">
              <a:buFont typeface="Arial"/>
              <a:buChar char="•"/>
            </a:pPr>
            <a:r>
              <a:rPr lang="en-US" sz="1500" dirty="0" smtClean="0"/>
              <a:t>…..</a:t>
            </a:r>
          </a:p>
        </p:txBody>
      </p:sp>
      <p:cxnSp>
        <p:nvCxnSpPr>
          <p:cNvPr id="17" name="Straight Connector 16"/>
          <p:cNvCxnSpPr>
            <a:stCxn id="2" idx="2"/>
            <a:endCxn id="11" idx="3"/>
          </p:cNvCxnSpPr>
          <p:nvPr/>
        </p:nvCxnSpPr>
        <p:spPr>
          <a:xfrm flipH="1">
            <a:off x="3144543" y="4785924"/>
            <a:ext cx="1062330" cy="441551"/>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a:endCxn id="12" idx="2"/>
          </p:cNvCxnSpPr>
          <p:nvPr/>
        </p:nvCxnSpPr>
        <p:spPr>
          <a:xfrm flipV="1">
            <a:off x="4149702" y="3573016"/>
            <a:ext cx="332645" cy="552842"/>
          </a:xfrm>
          <a:prstGeom prst="line">
            <a:avLst/>
          </a:prstGeom>
        </p:spPr>
        <p:style>
          <a:lnRef idx="2">
            <a:schemeClr val="accent1"/>
          </a:lnRef>
          <a:fillRef idx="0">
            <a:schemeClr val="accent1"/>
          </a:fillRef>
          <a:effectRef idx="1">
            <a:schemeClr val="accent1"/>
          </a:effectRef>
          <a:fontRef idx="minor">
            <a:schemeClr val="tx1"/>
          </a:fontRef>
        </p:style>
      </p:cxnSp>
      <p:cxnSp>
        <p:nvCxnSpPr>
          <p:cNvPr id="29" name="Straight Connector 28"/>
          <p:cNvCxnSpPr>
            <a:stCxn id="2" idx="2"/>
            <a:endCxn id="13" idx="1"/>
          </p:cNvCxnSpPr>
          <p:nvPr/>
        </p:nvCxnSpPr>
        <p:spPr>
          <a:xfrm>
            <a:off x="4206874" y="4785924"/>
            <a:ext cx="1095843" cy="379911"/>
          </a:xfrm>
          <a:prstGeom prst="line">
            <a:avLst/>
          </a:prstGeom>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4211408" y="3375732"/>
            <a:ext cx="1882022" cy="568192"/>
          </a:xfrm>
          <a:prstGeom prst="line">
            <a:avLst/>
          </a:prstGeom>
        </p:spPr>
        <p:style>
          <a:lnRef idx="2">
            <a:schemeClr val="accent1"/>
          </a:lnRef>
          <a:fillRef idx="0">
            <a:schemeClr val="accent1"/>
          </a:fillRef>
          <a:effectRef idx="1">
            <a:schemeClr val="accent1"/>
          </a:effectRef>
          <a:fontRef idx="minor">
            <a:schemeClr val="tx1"/>
          </a:fontRef>
        </p:style>
      </p:cxnSp>
      <p:cxnSp>
        <p:nvCxnSpPr>
          <p:cNvPr id="90113" name="Straight Connector 90112"/>
          <p:cNvCxnSpPr>
            <a:endCxn id="10" idx="2"/>
          </p:cNvCxnSpPr>
          <p:nvPr/>
        </p:nvCxnSpPr>
        <p:spPr>
          <a:xfrm flipH="1" flipV="1">
            <a:off x="1583761" y="3496237"/>
            <a:ext cx="2535090" cy="447690"/>
          </a:xfrm>
          <a:prstGeom prst="line">
            <a:avLst/>
          </a:prstGeom>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47</a:t>
            </a:r>
            <a:endParaRPr lang="id-ID" b="1" dirty="0"/>
          </a:p>
        </p:txBody>
      </p:sp>
    </p:spTree>
    <p:extLst>
      <p:ext uri="{BB962C8B-B14F-4D97-AF65-F5344CB8AC3E}">
        <p14:creationId xmlns:p14="http://schemas.microsoft.com/office/powerpoint/2010/main" val="390349175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nvGraphicFramePr>
        <p:xfrm>
          <a:off x="114301" y="9144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note"/>
          <p:cNvSpPr txBox="1"/>
          <p:nvPr/>
        </p:nvSpPr>
        <p:spPr>
          <a:xfrm>
            <a:off x="251642" y="6180668"/>
            <a:ext cx="8968969" cy="60960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smtClean="0">
                <a:latin typeface="Arial" pitchFamily="34" charset="0"/>
                <a:cs typeface="Arial" pitchFamily="34" charset="0"/>
              </a:rPr>
              <a:t>Countries </a:t>
            </a:r>
            <a:r>
              <a:rPr lang="en-US" sz="1200" i="1" dirty="0">
                <a:latin typeface="Arial" pitchFamily="34" charset="0"/>
                <a:cs typeface="Arial" pitchFamily="34" charset="0"/>
              </a:rPr>
              <a:t>are ranked in descending order of the proportion of intended instruction hours devoted to reading, writing and literature.</a:t>
            </a:r>
          </a:p>
          <a:p>
            <a:r>
              <a:rPr lang="en-US" sz="1200" b="1" dirty="0">
                <a:latin typeface="Arial" pitchFamily="34" charset="0"/>
                <a:cs typeface="Arial" pitchFamily="34" charset="0"/>
              </a:rPr>
              <a:t>Source: </a:t>
            </a:r>
            <a:r>
              <a:rPr lang="en-US" sz="1200" dirty="0">
                <a:latin typeface="Arial" pitchFamily="34" charset="0"/>
                <a:cs typeface="Arial" pitchFamily="34" charset="0"/>
              </a:rPr>
              <a:t>OECD. Table D1.2c. Argentina: UNESCO Institute for Statistics (World Education Indicators </a:t>
            </a:r>
            <a:r>
              <a:rPr lang="en-US" sz="1200" dirty="0" err="1">
                <a:latin typeface="Arial" pitchFamily="34" charset="0"/>
                <a:cs typeface="Arial" pitchFamily="34" charset="0"/>
              </a:rPr>
              <a:t>Programme</a:t>
            </a:r>
            <a:r>
              <a:rPr lang="en-US" sz="1200" dirty="0">
                <a:latin typeface="Arial" pitchFamily="34" charset="0"/>
                <a:cs typeface="Arial" pitchFamily="34" charset="0"/>
              </a:rPr>
              <a:t>). See Annex 3 for </a:t>
            </a:r>
            <a:r>
              <a:rPr lang="en-US" sz="1200" dirty="0" smtClean="0">
                <a:latin typeface="Arial" pitchFamily="34" charset="0"/>
                <a:cs typeface="Arial" pitchFamily="34" charset="0"/>
              </a:rPr>
              <a:t>             notes </a:t>
            </a:r>
            <a:r>
              <a:rPr lang="en-US" sz="1200" dirty="0">
                <a:latin typeface="Arial" pitchFamily="34" charset="0"/>
                <a:cs typeface="Arial" pitchFamily="34" charset="0"/>
              </a:rPr>
              <a:t>(</a:t>
            </a:r>
            <a:r>
              <a:rPr lang="en-US" sz="1200" i="1" dirty="0">
                <a:latin typeface="Arial" pitchFamily="34" charset="0"/>
                <a:cs typeface="Arial" pitchFamily="34" charset="0"/>
              </a:rPr>
              <a:t>www.oecd.org/edu/eag2012)</a:t>
            </a:r>
            <a:r>
              <a:rPr lang="en-US" sz="1200" dirty="0">
                <a:latin typeface="Arial" pitchFamily="34" charset="0"/>
                <a:cs typeface="Arial" pitchFamily="34" charset="0"/>
              </a:rPr>
              <a:t>.</a:t>
            </a:r>
          </a:p>
        </p:txBody>
      </p:sp>
      <p:sp>
        <p:nvSpPr>
          <p:cNvPr id="7" name="Rounded Rectangle 6"/>
          <p:cNvSpPr/>
          <p:nvPr/>
        </p:nvSpPr>
        <p:spPr>
          <a:xfrm>
            <a:off x="7710854" y="4210050"/>
            <a:ext cx="304800" cy="8953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93169" y="5124451"/>
            <a:ext cx="2136531" cy="830997"/>
          </a:xfrm>
          <a:prstGeom prst="rect">
            <a:avLst/>
          </a:prstGeom>
          <a:solidFill>
            <a:schemeClr val="accent6">
              <a:lumMod val="40000"/>
              <a:lumOff val="60000"/>
            </a:schemeClr>
          </a:solidFill>
        </p:spPr>
        <p:txBody>
          <a:bodyPr wrap="square" rtlCol="0">
            <a:spAutoFit/>
          </a:bodyPr>
          <a:lstStyle/>
          <a:p>
            <a:r>
              <a:rPr lang="id-ID" sz="1600" dirty="0" smtClean="0"/>
              <a:t>Bahasa 13%=4 jam, Matematika 13%=4 jam </a:t>
            </a:r>
          </a:p>
          <a:p>
            <a:r>
              <a:rPr lang="id-ID" sz="1600" dirty="0" smtClean="0"/>
              <a:t>IPA 12%=4 jam </a:t>
            </a:r>
            <a:endParaRPr lang="id-ID" sz="1600" dirty="0"/>
          </a:p>
        </p:txBody>
      </p:sp>
      <p:sp>
        <p:nvSpPr>
          <p:cNvPr id="10" name="TextBox 9"/>
          <p:cNvSpPr txBox="1"/>
          <p:nvPr/>
        </p:nvSpPr>
        <p:spPr>
          <a:xfrm>
            <a:off x="105507" y="5368926"/>
            <a:ext cx="4457700" cy="1077218"/>
          </a:xfrm>
          <a:prstGeom prst="rect">
            <a:avLst/>
          </a:prstGeom>
          <a:solidFill>
            <a:schemeClr val="accent5">
              <a:lumMod val="20000"/>
              <a:lumOff val="80000"/>
            </a:schemeClr>
          </a:solidFill>
          <a:ln>
            <a:solidFill>
              <a:schemeClr val="accent6">
                <a:lumMod val="75000"/>
              </a:schemeClr>
            </a:solidFill>
          </a:ln>
        </p:spPr>
        <p:txBody>
          <a:bodyPr wrap="square">
            <a:spAutoFit/>
          </a:bodyPr>
          <a:lstStyle/>
          <a:p>
            <a:pPr fontAlgn="auto">
              <a:spcBef>
                <a:spcPts val="0"/>
              </a:spcBef>
              <a:spcAft>
                <a:spcPts val="0"/>
              </a:spcAft>
              <a:defRPr/>
            </a:pPr>
            <a:r>
              <a:rPr lang="id-ID" sz="1600" b="1" dirty="0">
                <a:solidFill>
                  <a:srgbClr val="C00000"/>
                </a:solidFill>
                <a:latin typeface="+mn-lt"/>
                <a:ea typeface="+mn-ea"/>
              </a:rPr>
              <a:t>Rata-rata </a:t>
            </a:r>
            <a:r>
              <a:rPr lang="id-ID" sz="1600" b="1" dirty="0" smtClean="0">
                <a:solidFill>
                  <a:srgbClr val="C00000"/>
                </a:solidFill>
                <a:latin typeface="+mn-lt"/>
                <a:ea typeface="+mn-ea"/>
              </a:rPr>
              <a:t>OECD adalah Bahasa 16%, Matematika 13%, IPA 12%. Dengan 38 </a:t>
            </a:r>
            <a:r>
              <a:rPr lang="id-ID" sz="1600" b="1" dirty="0">
                <a:solidFill>
                  <a:srgbClr val="C00000"/>
                </a:solidFill>
                <a:latin typeface="+mn-lt"/>
                <a:ea typeface="+mn-ea"/>
              </a:rPr>
              <a:t>jam pelajaran perminggu </a:t>
            </a:r>
            <a:r>
              <a:rPr lang="id-ID" sz="1600" b="1" dirty="0" smtClean="0">
                <a:solidFill>
                  <a:srgbClr val="C00000"/>
                </a:solidFill>
                <a:latin typeface="+mn-lt"/>
                <a:ea typeface="+mn-ea"/>
              </a:rPr>
              <a:t>menjadi: </a:t>
            </a:r>
            <a:r>
              <a:rPr lang="id-ID" sz="1600" b="1" dirty="0">
                <a:solidFill>
                  <a:srgbClr val="C00000"/>
                </a:solidFill>
                <a:latin typeface="+mn-lt"/>
                <a:ea typeface="+mn-ea"/>
              </a:rPr>
              <a:t>Bahasa </a:t>
            </a:r>
            <a:r>
              <a:rPr lang="id-ID" sz="1600" b="1" dirty="0" smtClean="0">
                <a:solidFill>
                  <a:srgbClr val="C00000"/>
                </a:solidFill>
                <a:latin typeface="+mn-lt"/>
                <a:ea typeface="+mn-ea"/>
              </a:rPr>
              <a:t>6 </a:t>
            </a:r>
            <a:r>
              <a:rPr lang="id-ID" sz="1600" b="1" dirty="0">
                <a:solidFill>
                  <a:srgbClr val="C00000"/>
                </a:solidFill>
                <a:latin typeface="+mn-lt"/>
                <a:ea typeface="+mn-ea"/>
              </a:rPr>
              <a:t>jam, Matematika 5</a:t>
            </a:r>
            <a:r>
              <a:rPr lang="id-ID" sz="1600" b="1" dirty="0" smtClean="0">
                <a:solidFill>
                  <a:srgbClr val="C00000"/>
                </a:solidFill>
                <a:latin typeface="+mn-lt"/>
                <a:ea typeface="+mn-ea"/>
              </a:rPr>
              <a:t> </a:t>
            </a:r>
            <a:r>
              <a:rPr lang="id-ID" sz="1600" b="1" dirty="0">
                <a:solidFill>
                  <a:srgbClr val="C00000"/>
                </a:solidFill>
                <a:latin typeface="+mn-lt"/>
                <a:ea typeface="+mn-ea"/>
              </a:rPr>
              <a:t>jam, IPA </a:t>
            </a:r>
            <a:r>
              <a:rPr lang="id-ID" sz="1600" b="1" dirty="0" smtClean="0">
                <a:solidFill>
                  <a:srgbClr val="C00000"/>
                </a:solidFill>
                <a:latin typeface="+mn-lt"/>
                <a:ea typeface="+mn-ea"/>
              </a:rPr>
              <a:t>4,6 </a:t>
            </a:r>
            <a:r>
              <a:rPr lang="id-ID" sz="1600" b="1" dirty="0">
                <a:solidFill>
                  <a:srgbClr val="C00000"/>
                </a:solidFill>
                <a:latin typeface="+mn-lt"/>
                <a:ea typeface="+mn-ea"/>
              </a:rPr>
              <a:t>jam</a:t>
            </a:r>
          </a:p>
        </p:txBody>
      </p:sp>
      <p:sp>
        <p:nvSpPr>
          <p:cNvPr id="8" name="TextBox 18"/>
          <p:cNvSpPr txBox="1">
            <a:spLocks noChangeArrowheads="1"/>
          </p:cNvSpPr>
          <p:nvPr/>
        </p:nvSpPr>
        <p:spPr bwMode="auto">
          <a:xfrm>
            <a:off x="215697" y="0"/>
            <a:ext cx="9108831" cy="661720"/>
          </a:xfrm>
          <a:prstGeom prst="rect">
            <a:avLst/>
          </a:prstGeom>
          <a:solidFill>
            <a:schemeClr val="accent6">
              <a:lumMod val="75000"/>
            </a:schemeClr>
          </a:solidFill>
          <a:ln w="9525">
            <a:noFill/>
            <a:miter lim="800000"/>
            <a:headEnd/>
            <a:tailEnd/>
          </a:ln>
        </p:spPr>
        <p:txBody>
          <a:bodyPr wrap="square" anchorCtr="1">
            <a:spAutoFit/>
          </a:bodyPr>
          <a:lstStyle/>
          <a:p>
            <a:pPr algn="ctr"/>
            <a:r>
              <a:rPr lang="en-US" sz="1900" b="1" dirty="0" smtClean="0">
                <a:solidFill>
                  <a:schemeClr val="bg1"/>
                </a:solidFill>
              </a:rPr>
              <a:t>Instruction time per subject as a percentage of total compulsory instruction time </a:t>
            </a:r>
          </a:p>
          <a:p>
            <a:pPr algn="ctr"/>
            <a:r>
              <a:rPr lang="en-US" b="1" dirty="0">
                <a:solidFill>
                  <a:schemeClr val="bg1"/>
                </a:solidFill>
              </a:rPr>
              <a:t>f</a:t>
            </a:r>
            <a:r>
              <a:rPr lang="en-US" b="1" dirty="0" smtClean="0">
                <a:solidFill>
                  <a:schemeClr val="bg1"/>
                </a:solidFill>
              </a:rPr>
              <a:t>or 12-14 year-olds (2010)</a:t>
            </a:r>
            <a:endParaRPr lang="id-ID" b="1" dirty="0">
              <a:solidFill>
                <a:schemeClr val="bg1"/>
              </a:solidFill>
            </a:endParaRPr>
          </a:p>
        </p:txBody>
      </p:sp>
      <p:cxnSp>
        <p:nvCxnSpPr>
          <p:cNvPr id="11" name="Straight Connector 10"/>
          <p:cNvCxnSpPr/>
          <p:nvPr/>
        </p:nvCxnSpPr>
        <p:spPr>
          <a:xfrm>
            <a:off x="17585" y="669772"/>
            <a:ext cx="9144000" cy="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Slide Number Placeholder 2"/>
          <p:cNvSpPr txBox="1"/>
          <p:nvPr/>
        </p:nvSpPr>
        <p:spPr>
          <a:xfrm>
            <a:off x="8651631" y="6492876"/>
            <a:ext cx="492369" cy="365125"/>
          </a:xfrm>
          <a:prstGeom prst="rect">
            <a:avLst/>
          </a:prstGeom>
          <a:solidFill>
            <a:srgbClr val="800000"/>
          </a:solidFill>
          <a:ln>
            <a:noFill/>
          </a:ln>
        </p:spPr>
        <p:txBody>
          <a:bodyPr anchor="ctr"/>
          <a:lstStyle/>
          <a:p>
            <a:pPr algn="r">
              <a:defRPr/>
            </a:pPr>
            <a:fld id="{31019F44-7F97-44C8-8A5F-ED799E7682E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128</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3" name="Rectangle 12"/>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48</a:t>
            </a:r>
            <a:endParaRPr lang="id-ID" b="1" dirty="0"/>
          </a:p>
        </p:txBody>
      </p:sp>
    </p:spTree>
    <p:extLst>
      <p:ext uri="{BB962C8B-B14F-4D97-AF65-F5344CB8AC3E}">
        <p14:creationId xmlns:p14="http://schemas.microsoft.com/office/powerpoint/2010/main" val="8456347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note"/>
          <p:cNvSpPr txBox="1"/>
          <p:nvPr/>
        </p:nvSpPr>
        <p:spPr>
          <a:xfrm>
            <a:off x="171935" y="6079073"/>
            <a:ext cx="9144000" cy="60959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smtClean="0">
                <a:latin typeface="Arial" pitchFamily="34" charset="0"/>
                <a:cs typeface="Arial" pitchFamily="34" charset="0"/>
              </a:rPr>
              <a:t>Countries </a:t>
            </a:r>
            <a:r>
              <a:rPr lang="en-US" sz="1200" i="1" dirty="0">
                <a:latin typeface="Arial" pitchFamily="34" charset="0"/>
                <a:cs typeface="Arial" pitchFamily="34" charset="0"/>
              </a:rPr>
              <a:t>are ranked in descending order of the proportion of intended instruction hours devoted to reading, writing and literature.</a:t>
            </a:r>
          </a:p>
          <a:p>
            <a:r>
              <a:rPr lang="en-US" sz="1200" b="1" dirty="0">
                <a:latin typeface="Arial" pitchFamily="34" charset="0"/>
                <a:cs typeface="Arial" pitchFamily="34" charset="0"/>
              </a:rPr>
              <a:t>Source:</a:t>
            </a:r>
            <a:r>
              <a:rPr lang="en-US" sz="1200" dirty="0">
                <a:latin typeface="Arial" pitchFamily="34" charset="0"/>
                <a:cs typeface="Arial" pitchFamily="34" charset="0"/>
              </a:rPr>
              <a:t> OECD. Argentina: UNESCO Institute for Statistics (World Education Indicators </a:t>
            </a:r>
            <a:r>
              <a:rPr lang="en-US" sz="1200" dirty="0" err="1">
                <a:latin typeface="Arial" pitchFamily="34" charset="0"/>
                <a:cs typeface="Arial" pitchFamily="34" charset="0"/>
              </a:rPr>
              <a:t>Programme</a:t>
            </a:r>
            <a:r>
              <a:rPr lang="en-US" sz="1200" dirty="0">
                <a:latin typeface="Arial" pitchFamily="34" charset="0"/>
                <a:cs typeface="Arial" pitchFamily="34" charset="0"/>
              </a:rPr>
              <a:t>). Table </a:t>
            </a:r>
            <a:r>
              <a:rPr lang="en-US" sz="1200" dirty="0" smtClean="0">
                <a:latin typeface="Arial" pitchFamily="34" charset="0"/>
                <a:cs typeface="Arial" pitchFamily="34" charset="0"/>
              </a:rPr>
              <a:t>D1.2a. </a:t>
            </a:r>
            <a:r>
              <a:rPr lang="en-US" sz="1200" dirty="0">
                <a:latin typeface="Arial" pitchFamily="34" charset="0"/>
                <a:cs typeface="Arial" pitchFamily="34" charset="0"/>
              </a:rPr>
              <a:t>See Annex 3 for notes (</a:t>
            </a:r>
            <a:r>
              <a:rPr lang="en-US" sz="1200" i="1" dirty="0">
                <a:latin typeface="Arial" pitchFamily="34" charset="0"/>
                <a:cs typeface="Arial" pitchFamily="34" charset="0"/>
              </a:rPr>
              <a:t>www.oecd.org/edu/eag2012)</a:t>
            </a:r>
            <a:r>
              <a:rPr lang="en-US" sz="1200" dirty="0">
                <a:latin typeface="Arial" pitchFamily="34" charset="0"/>
                <a:cs typeface="Arial" pitchFamily="34" charset="0"/>
              </a:rPr>
              <a:t>.</a:t>
            </a:r>
          </a:p>
        </p:txBody>
      </p:sp>
      <p:pic>
        <p:nvPicPr>
          <p:cNvPr id="1026" name="Picture 2"/>
          <p:cNvPicPr>
            <a:picLocks noChangeAspect="1" noChangeArrowheads="1"/>
          </p:cNvPicPr>
          <p:nvPr/>
        </p:nvPicPr>
        <p:blipFill>
          <a:blip r:embed="rId3" cstate="print"/>
          <a:srcRect/>
          <a:stretch>
            <a:fillRect/>
          </a:stretch>
        </p:blipFill>
        <p:spPr bwMode="auto">
          <a:xfrm>
            <a:off x="571500" y="771525"/>
            <a:ext cx="7741496" cy="4686300"/>
          </a:xfrm>
          <a:prstGeom prst="rect">
            <a:avLst/>
          </a:prstGeom>
          <a:noFill/>
          <a:ln w="9525">
            <a:noFill/>
            <a:miter lim="800000"/>
            <a:headEnd/>
            <a:tailEnd/>
          </a:ln>
          <a:effectLst/>
        </p:spPr>
      </p:pic>
      <p:sp>
        <p:nvSpPr>
          <p:cNvPr id="5" name="TextBox 4"/>
          <p:cNvSpPr txBox="1"/>
          <p:nvPr/>
        </p:nvSpPr>
        <p:spPr>
          <a:xfrm>
            <a:off x="219808" y="5473700"/>
            <a:ext cx="8993681" cy="338554"/>
          </a:xfrm>
          <a:prstGeom prst="rect">
            <a:avLst/>
          </a:prstGeom>
          <a:solidFill>
            <a:schemeClr val="accent5">
              <a:lumMod val="20000"/>
              <a:lumOff val="80000"/>
            </a:schemeClr>
          </a:solidFill>
          <a:ln>
            <a:solidFill>
              <a:schemeClr val="accent6">
                <a:lumMod val="75000"/>
              </a:schemeClr>
            </a:solidFill>
          </a:ln>
        </p:spPr>
        <p:txBody>
          <a:bodyPr wrap="none">
            <a:spAutoFit/>
          </a:bodyPr>
          <a:lstStyle/>
          <a:p>
            <a:pPr fontAlgn="auto">
              <a:spcBef>
                <a:spcPts val="0"/>
              </a:spcBef>
              <a:spcAft>
                <a:spcPts val="0"/>
              </a:spcAft>
              <a:defRPr/>
            </a:pPr>
            <a:r>
              <a:rPr lang="id-ID" sz="1600" b="1" dirty="0">
                <a:solidFill>
                  <a:srgbClr val="C00000"/>
                </a:solidFill>
                <a:latin typeface="+mn-lt"/>
                <a:ea typeface="+mn-ea"/>
              </a:rPr>
              <a:t>Rata-rata OECD dengan 30 jam pelajaran perminggu adalah: Bahasa 9 jam, Matematika 6 jam, IPA 2 jam</a:t>
            </a:r>
          </a:p>
        </p:txBody>
      </p:sp>
      <p:sp>
        <p:nvSpPr>
          <p:cNvPr id="9" name="TextBox 18"/>
          <p:cNvSpPr txBox="1">
            <a:spLocks noChangeArrowheads="1"/>
          </p:cNvSpPr>
          <p:nvPr/>
        </p:nvSpPr>
        <p:spPr bwMode="auto">
          <a:xfrm>
            <a:off x="0" y="0"/>
            <a:ext cx="9108831" cy="661720"/>
          </a:xfrm>
          <a:prstGeom prst="rect">
            <a:avLst/>
          </a:prstGeom>
          <a:solidFill>
            <a:schemeClr val="accent6">
              <a:lumMod val="75000"/>
            </a:schemeClr>
          </a:solidFill>
          <a:ln w="9525">
            <a:noFill/>
            <a:miter lim="800000"/>
            <a:headEnd/>
            <a:tailEnd/>
          </a:ln>
        </p:spPr>
        <p:txBody>
          <a:bodyPr wrap="square" anchorCtr="1">
            <a:spAutoFit/>
          </a:bodyPr>
          <a:lstStyle/>
          <a:p>
            <a:pPr algn="ctr"/>
            <a:r>
              <a:rPr lang="en-US" sz="1900" b="1" dirty="0" smtClean="0">
                <a:solidFill>
                  <a:schemeClr val="bg1"/>
                </a:solidFill>
              </a:rPr>
              <a:t>Instruction time per subject as a percentage of total compulsory instruction time </a:t>
            </a:r>
          </a:p>
          <a:p>
            <a:pPr algn="ctr"/>
            <a:r>
              <a:rPr lang="en-US" b="1" dirty="0" smtClean="0">
                <a:solidFill>
                  <a:schemeClr val="bg1"/>
                </a:solidFill>
              </a:rPr>
              <a:t>for 7-8 year-olds (2010)</a:t>
            </a:r>
            <a:endParaRPr lang="id-ID" b="1" dirty="0">
              <a:solidFill>
                <a:schemeClr val="bg1"/>
              </a:solidFill>
            </a:endParaRPr>
          </a:p>
        </p:txBody>
      </p:sp>
      <p:cxnSp>
        <p:nvCxnSpPr>
          <p:cNvPr id="10" name="Straight Connector 9"/>
          <p:cNvCxnSpPr/>
          <p:nvPr/>
        </p:nvCxnSpPr>
        <p:spPr>
          <a:xfrm>
            <a:off x="-17585" y="669772"/>
            <a:ext cx="9144000" cy="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Slide Number Placeholder 2"/>
          <p:cNvSpPr txBox="1"/>
          <p:nvPr/>
        </p:nvSpPr>
        <p:spPr>
          <a:xfrm>
            <a:off x="8651631" y="6492876"/>
            <a:ext cx="492369" cy="365125"/>
          </a:xfrm>
          <a:prstGeom prst="rect">
            <a:avLst/>
          </a:prstGeom>
          <a:solidFill>
            <a:srgbClr val="800000"/>
          </a:solidFill>
          <a:ln>
            <a:noFill/>
          </a:ln>
        </p:spPr>
        <p:txBody>
          <a:bodyPr anchor="ctr"/>
          <a:lstStyle/>
          <a:p>
            <a:pPr algn="r">
              <a:defRPr/>
            </a:pPr>
            <a:fld id="{69EB4D39-10A2-4A5E-9461-38A3B16C8511}"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129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960257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7384"/>
            <a:ext cx="9144000" cy="57319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2" name="Table 1"/>
          <p:cNvGraphicFramePr>
            <a:graphicFrameLocks noGrp="1"/>
          </p:cNvGraphicFramePr>
          <p:nvPr>
            <p:extLst>
              <p:ext uri="{D42A27DB-BD31-4B8C-83A1-F6EECF244321}">
                <p14:modId xmlns:p14="http://schemas.microsoft.com/office/powerpoint/2010/main" val="82296128"/>
              </p:ext>
            </p:extLst>
          </p:nvPr>
        </p:nvGraphicFramePr>
        <p:xfrm>
          <a:off x="302840" y="692695"/>
          <a:ext cx="8589640" cy="5832649"/>
        </p:xfrm>
        <a:graphic>
          <a:graphicData uri="http://schemas.openxmlformats.org/drawingml/2006/table">
            <a:tbl>
              <a:tblPr firstRow="1" firstCol="1" bandRow="1">
                <a:tableStyleId>{5C22544A-7EE6-4342-B048-85BDC9FD1C3A}</a:tableStyleId>
              </a:tblPr>
              <a:tblGrid>
                <a:gridCol w="3607599"/>
                <a:gridCol w="4982041"/>
              </a:tblGrid>
              <a:tr h="552167">
                <a:tc>
                  <a:txBody>
                    <a:bodyPr/>
                    <a:lstStyle/>
                    <a:p>
                      <a:pPr algn="ctr">
                        <a:lnSpc>
                          <a:spcPct val="80000"/>
                        </a:lnSpc>
                        <a:spcAft>
                          <a:spcPts val="0"/>
                        </a:spcAft>
                      </a:pPr>
                      <a:r>
                        <a:rPr lang="id-ID" sz="2800" dirty="0">
                          <a:effectLst/>
                        </a:rPr>
                        <a:t>Definition</a:t>
                      </a:r>
                      <a:endParaRPr lang="id-ID" sz="2400" dirty="0">
                        <a:effectLst/>
                        <a:latin typeface="Calibri"/>
                        <a:ea typeface="Calibri"/>
                        <a:cs typeface="Times New Roman"/>
                      </a:endParaRPr>
                    </a:p>
                  </a:txBody>
                  <a:tcPr marL="19050" marR="19050" marT="19050" marB="19050" anchor="ctr"/>
                </a:tc>
                <a:tc>
                  <a:txBody>
                    <a:bodyPr/>
                    <a:lstStyle/>
                    <a:p>
                      <a:pPr algn="ctr">
                        <a:lnSpc>
                          <a:spcPct val="80000"/>
                        </a:lnSpc>
                        <a:spcAft>
                          <a:spcPts val="0"/>
                        </a:spcAft>
                      </a:pPr>
                      <a:r>
                        <a:rPr lang="id-ID" sz="2800" dirty="0">
                          <a:effectLst/>
                        </a:rPr>
                        <a:t>Verbs</a:t>
                      </a:r>
                      <a:endParaRPr lang="id-ID" sz="2400" dirty="0">
                        <a:effectLst/>
                        <a:latin typeface="Calibri"/>
                        <a:ea typeface="Calibri"/>
                        <a:cs typeface="Times New Roman"/>
                      </a:endParaRPr>
                    </a:p>
                  </a:txBody>
                  <a:tcPr marL="19050" marR="19050" marT="19050" marB="19050" anchor="ctr"/>
                </a:tc>
              </a:tr>
              <a:tr h="1044037">
                <a:tc>
                  <a:txBody>
                    <a:bodyPr/>
                    <a:lstStyle/>
                    <a:p>
                      <a:pPr algn="l">
                        <a:lnSpc>
                          <a:spcPct val="80000"/>
                        </a:lnSpc>
                        <a:spcAft>
                          <a:spcPts val="0"/>
                        </a:spcAft>
                      </a:pPr>
                      <a:r>
                        <a:rPr lang="id-ID" sz="2000" dirty="0">
                          <a:effectLst/>
                        </a:rPr>
                        <a:t>Remembering: can the student recall or remember the information?</a:t>
                      </a:r>
                      <a:endParaRPr lang="id-ID" sz="1800" dirty="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Define, duplicate, list, memorize, recall, repeat, reproduce, state</a:t>
                      </a:r>
                      <a:endParaRPr lang="id-ID" sz="1800" dirty="0">
                        <a:effectLst/>
                        <a:latin typeface="Calibri"/>
                        <a:ea typeface="Calibri"/>
                        <a:cs typeface="Times New Roman"/>
                      </a:endParaRPr>
                    </a:p>
                  </a:txBody>
                  <a:tcPr marL="108000" marR="72000" marT="19050" marB="19050" anchor="ctr"/>
                </a:tc>
              </a:tr>
              <a:tr h="1044037">
                <a:tc>
                  <a:txBody>
                    <a:bodyPr/>
                    <a:lstStyle/>
                    <a:p>
                      <a:pPr algn="l">
                        <a:lnSpc>
                          <a:spcPct val="80000"/>
                        </a:lnSpc>
                        <a:spcAft>
                          <a:spcPts val="0"/>
                        </a:spcAft>
                      </a:pPr>
                      <a:r>
                        <a:rPr lang="id-ID" sz="2000" dirty="0">
                          <a:effectLst/>
                        </a:rPr>
                        <a:t>Understanding: can the student explain ideas or concepts?</a:t>
                      </a:r>
                      <a:endParaRPr lang="id-ID" sz="1800" dirty="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Classify, describe, discuss, explain, identify, locate, recognize, report, select, translate, paraphrase</a:t>
                      </a:r>
                      <a:endParaRPr lang="id-ID" sz="1800" dirty="0">
                        <a:effectLst/>
                        <a:latin typeface="Calibri"/>
                        <a:ea typeface="Calibri"/>
                        <a:cs typeface="Times New Roman"/>
                      </a:endParaRPr>
                    </a:p>
                  </a:txBody>
                  <a:tcPr marL="108000" marR="72000" marT="19050" marB="19050" anchor="ctr"/>
                </a:tc>
              </a:tr>
              <a:tr h="1044037">
                <a:tc>
                  <a:txBody>
                    <a:bodyPr/>
                    <a:lstStyle/>
                    <a:p>
                      <a:pPr algn="l">
                        <a:lnSpc>
                          <a:spcPct val="80000"/>
                        </a:lnSpc>
                        <a:spcAft>
                          <a:spcPts val="0"/>
                        </a:spcAft>
                      </a:pPr>
                      <a:r>
                        <a:rPr lang="id-ID" sz="2000">
                          <a:effectLst/>
                        </a:rPr>
                        <a:t>Applying: can the student use the information in a new way?</a:t>
                      </a:r>
                      <a:endParaRPr lang="id-ID" sz="180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Choose, demonstrate, dramatize, employ, illustrate, interpret, operate, schedule, sketch, solve, use, write</a:t>
                      </a:r>
                      <a:endParaRPr lang="id-ID" sz="1800" dirty="0">
                        <a:effectLst/>
                        <a:latin typeface="Calibri"/>
                        <a:ea typeface="Calibri"/>
                        <a:cs typeface="Times New Roman"/>
                      </a:endParaRPr>
                    </a:p>
                  </a:txBody>
                  <a:tcPr marL="108000" marR="72000" marT="19050" marB="19050" anchor="ctr"/>
                </a:tc>
              </a:tr>
              <a:tr h="1044037">
                <a:tc>
                  <a:txBody>
                    <a:bodyPr/>
                    <a:lstStyle/>
                    <a:p>
                      <a:pPr algn="l">
                        <a:lnSpc>
                          <a:spcPct val="80000"/>
                        </a:lnSpc>
                        <a:spcAft>
                          <a:spcPts val="0"/>
                        </a:spcAft>
                      </a:pPr>
                      <a:r>
                        <a:rPr lang="id-ID" sz="2000">
                          <a:effectLst/>
                        </a:rPr>
                        <a:t>Analysing: can the student distinguish between the different parts?</a:t>
                      </a:r>
                      <a:endParaRPr lang="id-ID" sz="180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Appraise, compare, contrast, criticize, differentiate, discriminate, distinguish, examine, experiment, question, test</a:t>
                      </a:r>
                      <a:endParaRPr lang="id-ID" sz="1800" dirty="0">
                        <a:effectLst/>
                        <a:latin typeface="Calibri"/>
                        <a:ea typeface="Calibri"/>
                        <a:cs typeface="Times New Roman"/>
                      </a:endParaRPr>
                    </a:p>
                  </a:txBody>
                  <a:tcPr marL="108000" marR="72000" marT="19050" marB="19050" anchor="ctr"/>
                </a:tc>
              </a:tr>
              <a:tr h="552167">
                <a:tc>
                  <a:txBody>
                    <a:bodyPr/>
                    <a:lstStyle/>
                    <a:p>
                      <a:pPr algn="l">
                        <a:lnSpc>
                          <a:spcPct val="80000"/>
                        </a:lnSpc>
                        <a:spcAft>
                          <a:spcPts val="0"/>
                        </a:spcAft>
                      </a:pPr>
                      <a:r>
                        <a:rPr lang="id-ID" sz="2000">
                          <a:effectLst/>
                        </a:rPr>
                        <a:t>Evaluating: can the student justify a stand or decision?</a:t>
                      </a:r>
                      <a:endParaRPr lang="id-ID" sz="180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Appraise, argue, defend, judge, select, support, value, evaluate</a:t>
                      </a:r>
                      <a:endParaRPr lang="id-ID" sz="1800" dirty="0">
                        <a:effectLst/>
                        <a:latin typeface="Calibri"/>
                        <a:ea typeface="Calibri"/>
                        <a:cs typeface="Times New Roman"/>
                      </a:endParaRPr>
                    </a:p>
                  </a:txBody>
                  <a:tcPr marL="108000" marR="72000" marT="19050" marB="19050" anchor="ctr"/>
                </a:tc>
              </a:tr>
              <a:tr h="552167">
                <a:tc>
                  <a:txBody>
                    <a:bodyPr/>
                    <a:lstStyle/>
                    <a:p>
                      <a:pPr algn="l">
                        <a:lnSpc>
                          <a:spcPct val="80000"/>
                        </a:lnSpc>
                        <a:spcAft>
                          <a:spcPts val="0"/>
                        </a:spcAft>
                      </a:pPr>
                      <a:r>
                        <a:rPr lang="id-ID" sz="2000">
                          <a:effectLst/>
                        </a:rPr>
                        <a:t>Creating: can the student create new product or point of view?</a:t>
                      </a:r>
                      <a:endParaRPr lang="id-ID" sz="1800">
                        <a:effectLst/>
                        <a:latin typeface="Calibri"/>
                        <a:ea typeface="Calibri"/>
                        <a:cs typeface="Times New Roman"/>
                      </a:endParaRPr>
                    </a:p>
                  </a:txBody>
                  <a:tcPr marL="108000" marR="72000" marT="19050" marB="19050" anchor="ctr"/>
                </a:tc>
                <a:tc>
                  <a:txBody>
                    <a:bodyPr/>
                    <a:lstStyle/>
                    <a:p>
                      <a:pPr algn="l">
                        <a:lnSpc>
                          <a:spcPct val="80000"/>
                        </a:lnSpc>
                        <a:spcAft>
                          <a:spcPts val="0"/>
                        </a:spcAft>
                      </a:pPr>
                      <a:r>
                        <a:rPr lang="id-ID" sz="2000" dirty="0">
                          <a:effectLst/>
                        </a:rPr>
                        <a:t>Assemble, construct, create, design, develop, formulate, write</a:t>
                      </a:r>
                      <a:endParaRPr lang="id-ID" sz="1800" dirty="0">
                        <a:effectLst/>
                        <a:latin typeface="Calibri"/>
                        <a:ea typeface="Calibri"/>
                        <a:cs typeface="Times New Roman"/>
                      </a:endParaRPr>
                    </a:p>
                  </a:txBody>
                  <a:tcPr marL="108000" marR="72000" marT="19050" marB="19050" anchor="ctr"/>
                </a:tc>
              </a:tr>
            </a:tbl>
          </a:graphicData>
        </a:graphic>
      </p:graphicFrame>
      <p:sp>
        <p:nvSpPr>
          <p:cNvPr id="3" name="Rectangle 1"/>
          <p:cNvSpPr>
            <a:spLocks noChangeArrowheads="1"/>
          </p:cNvSpPr>
          <p:nvPr/>
        </p:nvSpPr>
        <p:spPr bwMode="auto">
          <a:xfrm>
            <a:off x="1259632" y="1328"/>
            <a:ext cx="67288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2400" b="1" i="0" u="none" strike="noStrike" cap="none" normalizeH="0" baseline="0" dirty="0" smtClean="0">
                <a:ln>
                  <a:noFill/>
                </a:ln>
                <a:solidFill>
                  <a:schemeClr val="accent5">
                    <a:lumMod val="50000"/>
                  </a:schemeClr>
                </a:solidFill>
                <a:effectLst/>
                <a:latin typeface="+mj-lt"/>
                <a:ea typeface="Times New Roman" pitchFamily="18" charset="0"/>
                <a:cs typeface="Times New Roman" pitchFamily="18" charset="0"/>
              </a:rPr>
              <a:t>DEFINITIONS OF ANDERSON'S REVISED TAXONOMY</a:t>
            </a:r>
            <a:endParaRPr kumimoji="0" lang="id-ID" sz="4800" b="1" i="0" u="none" strike="noStrike" cap="none" normalizeH="0" baseline="0" dirty="0" smtClean="0">
              <a:ln>
                <a:noFill/>
              </a:ln>
              <a:solidFill>
                <a:schemeClr val="accent5">
                  <a:lumMod val="50000"/>
                </a:schemeClr>
              </a:solidFill>
              <a:effectLst/>
              <a:latin typeface="+mj-lt"/>
              <a:cs typeface="Arial" pitchFamily="34" charset="0"/>
            </a:endParaRPr>
          </a:p>
        </p:txBody>
      </p:sp>
      <p:sp>
        <p:nvSpPr>
          <p:cNvPr id="4"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73230330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p:cNvGraphicFramePr>
            <a:graphicFrameLocks/>
          </p:cNvGraphicFramePr>
          <p:nvPr/>
        </p:nvGraphicFramePr>
        <p:xfrm>
          <a:off x="0" y="762003"/>
          <a:ext cx="9144000" cy="4848223"/>
        </p:xfrm>
        <a:graphic>
          <a:graphicData uri="http://schemas.openxmlformats.org/drawingml/2006/chart">
            <c:chart xmlns:c="http://schemas.openxmlformats.org/drawingml/2006/chart" xmlns:r="http://schemas.openxmlformats.org/officeDocument/2006/relationships" r:id="rId3"/>
          </a:graphicData>
        </a:graphic>
      </p:graphicFrame>
      <p:sp>
        <p:nvSpPr>
          <p:cNvPr id="4" name="Rounded Rectangle 3"/>
          <p:cNvSpPr/>
          <p:nvPr/>
        </p:nvSpPr>
        <p:spPr>
          <a:xfrm>
            <a:off x="8575431" y="4095750"/>
            <a:ext cx="304800" cy="914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note"/>
          <p:cNvSpPr txBox="1"/>
          <p:nvPr/>
        </p:nvSpPr>
        <p:spPr>
          <a:xfrm>
            <a:off x="0" y="6185582"/>
            <a:ext cx="9144000" cy="53906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200" i="1" dirty="0" smtClean="0">
                <a:latin typeface="Arial" pitchFamily="34" charset="0"/>
                <a:cs typeface="Arial" pitchFamily="34" charset="0"/>
              </a:rPr>
              <a:t>Countries </a:t>
            </a:r>
            <a:r>
              <a:rPr lang="en-US" sz="1200" i="1" dirty="0">
                <a:latin typeface="Arial" pitchFamily="34" charset="0"/>
                <a:cs typeface="Arial" pitchFamily="34" charset="0"/>
              </a:rPr>
              <a:t>are ranked in descending order of the proportion of intended instruction hours devoted to reading, writing and literature.</a:t>
            </a:r>
          </a:p>
          <a:p>
            <a:r>
              <a:rPr lang="en-US" sz="1200" b="1" dirty="0">
                <a:latin typeface="Arial" pitchFamily="34" charset="0"/>
                <a:cs typeface="Arial" pitchFamily="34" charset="0"/>
              </a:rPr>
              <a:t>Source:</a:t>
            </a:r>
            <a:r>
              <a:rPr lang="en-US" sz="1200" dirty="0">
                <a:latin typeface="Arial" pitchFamily="34" charset="0"/>
                <a:cs typeface="Arial" pitchFamily="34" charset="0"/>
              </a:rPr>
              <a:t> OECD. Argentina: UNESCO Institute for Statistics (World Education Indicators </a:t>
            </a:r>
            <a:r>
              <a:rPr lang="en-US" sz="1200" dirty="0" err="1">
                <a:latin typeface="Arial" pitchFamily="34" charset="0"/>
                <a:cs typeface="Arial" pitchFamily="34" charset="0"/>
              </a:rPr>
              <a:t>Programme</a:t>
            </a:r>
            <a:r>
              <a:rPr lang="en-US" sz="1200" dirty="0">
                <a:latin typeface="Arial" pitchFamily="34" charset="0"/>
                <a:cs typeface="Arial" pitchFamily="34" charset="0"/>
              </a:rPr>
              <a:t>). Table D1.2b. See Annex 3 for notes (</a:t>
            </a:r>
            <a:r>
              <a:rPr lang="en-US" sz="1200" i="1" dirty="0">
                <a:latin typeface="Arial" pitchFamily="34" charset="0"/>
                <a:cs typeface="Arial" pitchFamily="34" charset="0"/>
              </a:rPr>
              <a:t>www.oecd.org/edu/eag2012)</a:t>
            </a:r>
            <a:r>
              <a:rPr lang="en-US" sz="1200" dirty="0">
                <a:latin typeface="Arial" pitchFamily="34" charset="0"/>
                <a:cs typeface="Arial" pitchFamily="34" charset="0"/>
              </a:rPr>
              <a:t>.</a:t>
            </a:r>
          </a:p>
        </p:txBody>
      </p:sp>
      <p:sp>
        <p:nvSpPr>
          <p:cNvPr id="6" name="TextBox 5"/>
          <p:cNvSpPr txBox="1"/>
          <p:nvPr/>
        </p:nvSpPr>
        <p:spPr>
          <a:xfrm>
            <a:off x="114300" y="5511801"/>
            <a:ext cx="6011326" cy="646331"/>
          </a:xfrm>
          <a:prstGeom prst="rect">
            <a:avLst/>
          </a:prstGeom>
          <a:solidFill>
            <a:schemeClr val="accent5">
              <a:lumMod val="20000"/>
              <a:lumOff val="80000"/>
            </a:schemeClr>
          </a:solidFill>
          <a:ln>
            <a:solidFill>
              <a:schemeClr val="accent6">
                <a:lumMod val="75000"/>
              </a:schemeClr>
            </a:solidFill>
          </a:ln>
        </p:spPr>
        <p:txBody>
          <a:bodyPr wrap="none">
            <a:spAutoFit/>
          </a:bodyPr>
          <a:lstStyle/>
          <a:p>
            <a:pPr fontAlgn="auto">
              <a:spcBef>
                <a:spcPts val="0"/>
              </a:spcBef>
              <a:spcAft>
                <a:spcPts val="0"/>
              </a:spcAft>
              <a:defRPr/>
            </a:pPr>
            <a:r>
              <a:rPr lang="id-ID" b="1" dirty="0">
                <a:solidFill>
                  <a:srgbClr val="C00000"/>
                </a:solidFill>
                <a:latin typeface="+mn-lt"/>
                <a:ea typeface="+mn-ea"/>
              </a:rPr>
              <a:t>Rata-rata OECD dengan 36 jam pelajaran per minggu adalah: </a:t>
            </a:r>
          </a:p>
          <a:p>
            <a:pPr fontAlgn="auto">
              <a:spcBef>
                <a:spcPts val="0"/>
              </a:spcBef>
              <a:spcAft>
                <a:spcPts val="0"/>
              </a:spcAft>
              <a:defRPr/>
            </a:pPr>
            <a:r>
              <a:rPr lang="id-ID" b="1" dirty="0">
                <a:solidFill>
                  <a:srgbClr val="C00000"/>
                </a:solidFill>
                <a:latin typeface="+mn-lt"/>
                <a:ea typeface="+mn-ea"/>
              </a:rPr>
              <a:t>Bahasa 8 jam, Matematika 5 jam, IPA 3 jam</a:t>
            </a:r>
          </a:p>
        </p:txBody>
      </p:sp>
      <p:sp>
        <p:nvSpPr>
          <p:cNvPr id="8" name="Rectangle 7"/>
          <p:cNvSpPr/>
          <p:nvPr/>
        </p:nvSpPr>
        <p:spPr>
          <a:xfrm>
            <a:off x="6076951" y="5027613"/>
            <a:ext cx="2539511" cy="738664"/>
          </a:xfrm>
          <a:prstGeom prst="rect">
            <a:avLst/>
          </a:prstGeom>
          <a:solidFill>
            <a:schemeClr val="accent6">
              <a:lumMod val="20000"/>
              <a:lumOff val="80000"/>
            </a:schemeClr>
          </a:solidFill>
        </p:spPr>
        <p:txBody>
          <a:bodyPr>
            <a:spAutoFit/>
          </a:bodyPr>
          <a:lstStyle/>
          <a:p>
            <a:pPr fontAlgn="auto">
              <a:spcBef>
                <a:spcPts val="0"/>
              </a:spcBef>
              <a:spcAft>
                <a:spcPts val="0"/>
              </a:spcAft>
              <a:defRPr/>
            </a:pPr>
            <a:r>
              <a:rPr lang="id-ID" sz="1400" dirty="0" smtClean="0">
                <a:latin typeface="+mn-lt"/>
                <a:ea typeface="+mn-ea"/>
              </a:rPr>
              <a:t>Bahasa. </a:t>
            </a:r>
            <a:r>
              <a:rPr lang="id-ID" sz="1400" dirty="0">
                <a:latin typeface="+mn-lt"/>
                <a:ea typeface="+mn-ea"/>
              </a:rPr>
              <a:t>= </a:t>
            </a:r>
            <a:r>
              <a:rPr lang="pt-BR" sz="1400" dirty="0">
                <a:latin typeface="+mn-lt"/>
                <a:ea typeface="+mn-ea"/>
              </a:rPr>
              <a:t>1</a:t>
            </a:r>
            <a:r>
              <a:rPr lang="id-ID" sz="1400" dirty="0">
                <a:latin typeface="+mn-lt"/>
                <a:ea typeface="+mn-ea"/>
              </a:rPr>
              <a:t>5</a:t>
            </a:r>
            <a:r>
              <a:rPr lang="id-ID" sz="1400" dirty="0" smtClean="0">
                <a:latin typeface="+mn-lt"/>
                <a:ea typeface="+mn-ea"/>
              </a:rPr>
              <a:t>% = 5 jam</a:t>
            </a:r>
            <a:endParaRPr lang="id-ID" sz="1400" dirty="0">
              <a:latin typeface="+mn-lt"/>
              <a:ea typeface="+mn-ea"/>
            </a:endParaRPr>
          </a:p>
          <a:p>
            <a:pPr fontAlgn="auto">
              <a:spcBef>
                <a:spcPts val="0"/>
              </a:spcBef>
              <a:spcAft>
                <a:spcPts val="0"/>
              </a:spcAft>
              <a:defRPr/>
            </a:pPr>
            <a:r>
              <a:rPr lang="id-ID" sz="1400" dirty="0" smtClean="0">
                <a:latin typeface="+mn-lt"/>
                <a:ea typeface="+mn-ea"/>
              </a:rPr>
              <a:t>Matematika </a:t>
            </a:r>
            <a:r>
              <a:rPr lang="id-ID" sz="1400" dirty="0">
                <a:latin typeface="+mn-lt"/>
                <a:ea typeface="+mn-ea"/>
              </a:rPr>
              <a:t>: 15</a:t>
            </a:r>
            <a:r>
              <a:rPr lang="id-ID" sz="1400" dirty="0" smtClean="0">
                <a:latin typeface="+mn-lt"/>
                <a:ea typeface="+mn-ea"/>
              </a:rPr>
              <a:t>% = 5 jam</a:t>
            </a:r>
            <a:endParaRPr lang="id-ID" sz="1400" dirty="0">
              <a:latin typeface="+mn-lt"/>
              <a:ea typeface="+mn-ea"/>
            </a:endParaRPr>
          </a:p>
          <a:p>
            <a:pPr fontAlgn="auto">
              <a:spcBef>
                <a:spcPts val="0"/>
              </a:spcBef>
              <a:spcAft>
                <a:spcPts val="0"/>
              </a:spcAft>
              <a:defRPr/>
            </a:pPr>
            <a:r>
              <a:rPr lang="id-ID" sz="1400" dirty="0" smtClean="0">
                <a:latin typeface="+mn-lt"/>
                <a:ea typeface="+mn-ea"/>
              </a:rPr>
              <a:t>IPA </a:t>
            </a:r>
            <a:r>
              <a:rPr lang="id-ID" sz="1400" dirty="0">
                <a:latin typeface="+mn-lt"/>
                <a:ea typeface="+mn-ea"/>
              </a:rPr>
              <a:t>: </a:t>
            </a:r>
            <a:r>
              <a:rPr lang="pt-BR" sz="1400" dirty="0">
                <a:latin typeface="+mn-lt"/>
                <a:ea typeface="+mn-ea"/>
              </a:rPr>
              <a:t>1</a:t>
            </a:r>
            <a:r>
              <a:rPr lang="id-ID" sz="1400" dirty="0">
                <a:latin typeface="+mn-lt"/>
                <a:ea typeface="+mn-ea"/>
              </a:rPr>
              <a:t>2</a:t>
            </a:r>
            <a:r>
              <a:rPr lang="id-ID" sz="1400" dirty="0" smtClean="0">
                <a:latin typeface="+mn-lt"/>
                <a:ea typeface="+mn-ea"/>
              </a:rPr>
              <a:t>% = 4 jam</a:t>
            </a:r>
            <a:endParaRPr lang="id-ID" sz="1400" dirty="0">
              <a:latin typeface="+mn-lt"/>
              <a:ea typeface="+mn-ea"/>
            </a:endParaRPr>
          </a:p>
        </p:txBody>
      </p:sp>
      <p:sp>
        <p:nvSpPr>
          <p:cNvPr id="9" name="Freeform 8"/>
          <p:cNvSpPr/>
          <p:nvPr/>
        </p:nvSpPr>
        <p:spPr>
          <a:xfrm>
            <a:off x="8159261" y="4662489"/>
            <a:ext cx="487974" cy="433387"/>
          </a:xfrm>
          <a:custGeom>
            <a:avLst/>
            <a:gdLst>
              <a:gd name="connsiteX0" fmla="*/ 529389 w 529389"/>
              <a:gd name="connsiteY0" fmla="*/ 0 h 433137"/>
              <a:gd name="connsiteX1" fmla="*/ 160421 w 529389"/>
              <a:gd name="connsiteY1" fmla="*/ 80210 h 433137"/>
              <a:gd name="connsiteX2" fmla="*/ 0 w 529389"/>
              <a:gd name="connsiteY2" fmla="*/ 433137 h 433137"/>
            </a:gdLst>
            <a:ahLst/>
            <a:cxnLst>
              <a:cxn ang="0">
                <a:pos x="connsiteX0" y="connsiteY0"/>
              </a:cxn>
              <a:cxn ang="0">
                <a:pos x="connsiteX1" y="connsiteY1"/>
              </a:cxn>
              <a:cxn ang="0">
                <a:pos x="connsiteX2" y="connsiteY2"/>
              </a:cxn>
            </a:cxnLst>
            <a:rect l="l" t="t" r="r" b="b"/>
            <a:pathLst>
              <a:path w="529389" h="433137">
                <a:moveTo>
                  <a:pt x="529389" y="0"/>
                </a:moveTo>
                <a:cubicBezTo>
                  <a:pt x="389020" y="4010"/>
                  <a:pt x="248652" y="8021"/>
                  <a:pt x="160421" y="80210"/>
                </a:cubicBezTo>
                <a:cubicBezTo>
                  <a:pt x="72190" y="152399"/>
                  <a:pt x="36095" y="292768"/>
                  <a:pt x="0" y="433137"/>
                </a:cubicBezTo>
              </a:path>
            </a:pathLst>
          </a:custGeom>
          <a:noFill/>
          <a:ln w="6350">
            <a:solidFill>
              <a:srgbClr val="C0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18"/>
          <p:cNvSpPr txBox="1">
            <a:spLocks noChangeArrowheads="1"/>
          </p:cNvSpPr>
          <p:nvPr/>
        </p:nvSpPr>
        <p:spPr bwMode="auto">
          <a:xfrm>
            <a:off x="0" y="0"/>
            <a:ext cx="9108831" cy="661720"/>
          </a:xfrm>
          <a:prstGeom prst="rect">
            <a:avLst/>
          </a:prstGeom>
          <a:solidFill>
            <a:schemeClr val="accent6">
              <a:lumMod val="75000"/>
            </a:schemeClr>
          </a:solidFill>
          <a:ln w="9525">
            <a:noFill/>
            <a:miter lim="800000"/>
            <a:headEnd/>
            <a:tailEnd/>
          </a:ln>
        </p:spPr>
        <p:txBody>
          <a:bodyPr wrap="square" anchorCtr="1">
            <a:spAutoFit/>
          </a:bodyPr>
          <a:lstStyle/>
          <a:p>
            <a:pPr algn="ctr"/>
            <a:r>
              <a:rPr lang="en-US" sz="1900" b="1" dirty="0" smtClean="0">
                <a:solidFill>
                  <a:schemeClr val="bg1"/>
                </a:solidFill>
              </a:rPr>
              <a:t>Instruction time per subject as a percentage of total compulsory instruction time </a:t>
            </a:r>
          </a:p>
          <a:p>
            <a:pPr algn="ctr"/>
            <a:r>
              <a:rPr lang="en-US" b="1" dirty="0">
                <a:solidFill>
                  <a:schemeClr val="bg1"/>
                </a:solidFill>
              </a:rPr>
              <a:t>f</a:t>
            </a:r>
            <a:r>
              <a:rPr lang="en-US" b="1" dirty="0" smtClean="0">
                <a:solidFill>
                  <a:schemeClr val="bg1"/>
                </a:solidFill>
              </a:rPr>
              <a:t>or 9-11 year-olds (2010)</a:t>
            </a:r>
            <a:endParaRPr lang="id-ID" b="1" dirty="0">
              <a:solidFill>
                <a:schemeClr val="bg1"/>
              </a:solidFill>
            </a:endParaRPr>
          </a:p>
        </p:txBody>
      </p:sp>
      <p:cxnSp>
        <p:nvCxnSpPr>
          <p:cNvPr id="11" name="Straight Connector 10"/>
          <p:cNvCxnSpPr/>
          <p:nvPr/>
        </p:nvCxnSpPr>
        <p:spPr>
          <a:xfrm>
            <a:off x="-17585" y="669772"/>
            <a:ext cx="9144000" cy="0"/>
          </a:xfrm>
          <a:prstGeom prst="line">
            <a:avLst/>
          </a:prstGeom>
          <a:ln w="38100"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2" name="Rectangle 6"/>
          <p:cNvSpPr>
            <a:spLocks noChangeArrowheads="1"/>
          </p:cNvSpPr>
          <p:nvPr/>
        </p:nvSpPr>
        <p:spPr bwMode="auto">
          <a:xfrm>
            <a:off x="0" y="0"/>
            <a:ext cx="9144000" cy="6858000"/>
          </a:xfrm>
          <a:prstGeom prst="rect">
            <a:avLst/>
          </a:prstGeom>
          <a:noFill/>
          <a:ln w="76200">
            <a:solidFill>
              <a:schemeClr val="accent1"/>
            </a:solidFill>
            <a:miter lim="800000"/>
            <a:headEnd/>
            <a:tailEnd/>
          </a:ln>
          <a:effectLst>
            <a:outerShdw dist="23000" dir="5400000" rotWithShape="0">
              <a:srgbClr val="808080">
                <a:alpha val="34998"/>
              </a:srgbClr>
            </a:outerShdw>
          </a:effectLst>
        </p:spPr>
        <p:txBody>
          <a:bodyPr anchor="ctr"/>
          <a:lstStyle/>
          <a:p>
            <a:pPr algn="ctr">
              <a:defRPr/>
            </a:pPr>
            <a:endParaRPr lang="id-ID">
              <a:solidFill>
                <a:srgbClr val="FFFFFF"/>
              </a:solidFill>
              <a:latin typeface="Calibri" pitchFamily="34" charset="0"/>
              <a:cs typeface="Arial" pitchFamily="34" charset="0"/>
            </a:endParaRPr>
          </a:p>
        </p:txBody>
      </p:sp>
      <p:sp>
        <p:nvSpPr>
          <p:cNvPr id="13" name="Slide Number Placeholder 2"/>
          <p:cNvSpPr txBox="1"/>
          <p:nvPr/>
        </p:nvSpPr>
        <p:spPr>
          <a:xfrm>
            <a:off x="8651631" y="6492876"/>
            <a:ext cx="492369" cy="365125"/>
          </a:xfrm>
          <a:prstGeom prst="rect">
            <a:avLst/>
          </a:prstGeom>
          <a:solidFill>
            <a:srgbClr val="800000"/>
          </a:solidFill>
          <a:ln>
            <a:noFill/>
          </a:ln>
        </p:spPr>
        <p:txBody>
          <a:bodyPr anchor="ctr"/>
          <a:lstStyle/>
          <a:p>
            <a:pPr algn="r">
              <a:defRPr/>
            </a:pPr>
            <a:fld id="{69EB4D39-10A2-4A5E-9461-38A3B16C8511}"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130</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60681942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118585" y="739472"/>
          <a:ext cx="8973305" cy="5669280"/>
        </p:xfrm>
        <a:graphic>
          <a:graphicData uri="http://schemas.openxmlformats.org/drawingml/2006/table">
            <a:tbl>
              <a:tblPr firstRow="1" bandRow="1">
                <a:tableStyleId>{5C22544A-7EE6-4342-B048-85BDC9FD1C3A}</a:tableStyleId>
              </a:tblPr>
              <a:tblGrid>
                <a:gridCol w="398814"/>
                <a:gridCol w="2725226"/>
                <a:gridCol w="3104977"/>
                <a:gridCol w="2744288"/>
              </a:tblGrid>
              <a:tr h="370840">
                <a:tc gridSpan="2">
                  <a:txBody>
                    <a:bodyPr/>
                    <a:lstStyle/>
                    <a:p>
                      <a:r>
                        <a:rPr lang="id-ID" sz="2400" dirty="0" smtClean="0"/>
                        <a:t>Alternatif</a:t>
                      </a:r>
                      <a:endParaRPr lang="id-ID" sz="2400" dirty="0"/>
                    </a:p>
                  </a:txBody>
                  <a:tcPr marL="84406" marR="84406" anchor="ctr"/>
                </a:tc>
                <a:tc hMerge="1">
                  <a:txBody>
                    <a:bodyPr/>
                    <a:lstStyle/>
                    <a:p>
                      <a:endParaRPr lang="id-ID" sz="2400" dirty="0"/>
                    </a:p>
                  </a:txBody>
                  <a:tcPr anchor="ctr"/>
                </a:tc>
                <a:tc>
                  <a:txBody>
                    <a:bodyPr/>
                    <a:lstStyle/>
                    <a:p>
                      <a:r>
                        <a:rPr lang="id-ID" sz="2400" dirty="0" smtClean="0"/>
                        <a:t>Positif</a:t>
                      </a:r>
                      <a:endParaRPr lang="id-ID" sz="2400" dirty="0"/>
                    </a:p>
                  </a:txBody>
                  <a:tcPr marL="84406" marR="84406" anchor="ctr"/>
                </a:tc>
                <a:tc>
                  <a:txBody>
                    <a:bodyPr/>
                    <a:lstStyle/>
                    <a:p>
                      <a:r>
                        <a:rPr lang="id-ID" sz="2400" dirty="0" smtClean="0"/>
                        <a:t>Negatif</a:t>
                      </a:r>
                      <a:endParaRPr lang="id-ID" sz="2400" dirty="0"/>
                    </a:p>
                  </a:txBody>
                  <a:tcPr marL="84406" marR="84406" anchor="ctr"/>
                </a:tc>
              </a:tr>
              <a:tr h="370840">
                <a:tc rowSpan="2">
                  <a:txBody>
                    <a:bodyPr/>
                    <a:lstStyle/>
                    <a:p>
                      <a:r>
                        <a:rPr lang="id-ID" sz="1800" b="1" dirty="0" smtClean="0"/>
                        <a:t>I</a:t>
                      </a:r>
                      <a:endParaRPr lang="id-ID" sz="1800" b="1" dirty="0"/>
                    </a:p>
                  </a:txBody>
                  <a:tcPr marL="84406" marR="84406" anchor="ct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b="1" dirty="0" smtClean="0"/>
                        <a:t>Tematik Terpadu Kelas I – VI, Ilmu Pengetahuan diintegrasikan ke mata pelajaran</a:t>
                      </a:r>
                    </a:p>
                    <a:p>
                      <a:endParaRPr lang="id-ID" sz="1800" b="1" dirty="0"/>
                    </a:p>
                  </a:txBody>
                  <a:tcPr marL="84406" marR="84406" anchor="ctr"/>
                </a:tc>
                <a:tc>
                  <a:txBody>
                    <a:bodyPr/>
                    <a:lstStyle/>
                    <a:p>
                      <a:r>
                        <a:rPr lang="id-ID" sz="1800" dirty="0" smtClean="0"/>
                        <a:t>Guru kelas lebih mudah mengajar</a:t>
                      </a:r>
                      <a:endParaRPr lang="id-ID" sz="1800" dirty="0"/>
                    </a:p>
                  </a:txBody>
                  <a:tcPr marL="84406" marR="84406" anchor="ctr"/>
                </a:tc>
                <a:tc rowSpan="2">
                  <a:txBody>
                    <a:bodyPr/>
                    <a:lstStyle/>
                    <a:p>
                      <a:r>
                        <a:rPr lang="id-ID" sz="1800" dirty="0" smtClean="0"/>
                        <a:t>Penyusunan buku membutuhkan koordinasi yang ketat</a:t>
                      </a:r>
                      <a:endParaRPr lang="id-ID" sz="1800" dirty="0"/>
                    </a:p>
                  </a:txBody>
                  <a:tcPr marL="84406" marR="84406" anchor="ctr"/>
                </a:tc>
              </a:tr>
              <a:tr h="370840">
                <a:tc vMerge="1">
                  <a:txBody>
                    <a:bodyPr/>
                    <a:lstStyle/>
                    <a:p>
                      <a:endParaRPr lang="id-ID" dirty="0"/>
                    </a:p>
                  </a:txBody>
                  <a:tcPr/>
                </a:tc>
                <a:tc vMerge="1">
                  <a:txBody>
                    <a:bodyPr/>
                    <a:lstStyle/>
                    <a:p>
                      <a:endParaRPr lang="id-ID"/>
                    </a:p>
                  </a:txBody>
                  <a:tcPr/>
                </a:tc>
                <a:tc>
                  <a:txBody>
                    <a:bodyPr/>
                    <a:lstStyle/>
                    <a:p>
                      <a:r>
                        <a:rPr lang="id-ID" sz="1800" dirty="0" smtClean="0"/>
                        <a:t>Bahasa</a:t>
                      </a:r>
                      <a:r>
                        <a:rPr lang="id-ID" sz="1800" baseline="0" dirty="0" smtClean="0"/>
                        <a:t> dapat berperan maksimal sebagai alat komunikasi dan </a:t>
                      </a:r>
                      <a:r>
                        <a:rPr lang="id-ID" sz="1800" i="1" baseline="0" dirty="0" smtClean="0"/>
                        <a:t>carrier of knowledge</a:t>
                      </a:r>
                      <a:endParaRPr lang="id-ID" sz="1800" i="1" dirty="0"/>
                    </a:p>
                  </a:txBody>
                  <a:tcPr marL="84406" marR="84406" anchor="ctr"/>
                </a:tc>
                <a:tc vMerge="1">
                  <a:txBody>
                    <a:bodyPr/>
                    <a:lstStyle/>
                    <a:p>
                      <a:endParaRPr lang="id-ID" dirty="0"/>
                    </a:p>
                  </a:txBody>
                  <a:tcPr/>
                </a:tc>
              </a:tr>
              <a:tr h="370840">
                <a:tc rowSpan="2">
                  <a:txBody>
                    <a:bodyPr/>
                    <a:lstStyle/>
                    <a:p>
                      <a:r>
                        <a:rPr lang="id-ID" sz="1800" b="1" dirty="0" smtClean="0"/>
                        <a:t>II</a:t>
                      </a:r>
                      <a:endParaRPr lang="id-ID" sz="1800" b="1" dirty="0"/>
                    </a:p>
                  </a:txBody>
                  <a:tcPr marL="84406" marR="84406" anchor="ctr"/>
                </a:tc>
                <a:tc rowSpan="2">
                  <a:txBody>
                    <a:bodyPr/>
                    <a:lstStyle/>
                    <a:p>
                      <a:r>
                        <a:rPr lang="id-ID" sz="1800" b="1" dirty="0" smtClean="0"/>
                        <a:t>Tematik</a:t>
                      </a:r>
                      <a:r>
                        <a:rPr lang="id-ID" sz="1800" b="1" baseline="0" dirty="0" smtClean="0"/>
                        <a:t> Terpadu Kelas I-VI, </a:t>
                      </a:r>
                    </a:p>
                    <a:p>
                      <a:r>
                        <a:rPr lang="id-ID" sz="1800" b="1" baseline="0" dirty="0" smtClean="0"/>
                        <a:t>Ilmu Pengetahuan muncul di Kelas V-VI</a:t>
                      </a:r>
                      <a:endParaRPr lang="id-ID" sz="1800" b="1" dirty="0" smtClean="0"/>
                    </a:p>
                  </a:txBody>
                  <a:tcPr marL="84406" marR="84406" anchor="ctr"/>
                </a:tc>
                <a:tc>
                  <a:txBody>
                    <a:bodyPr/>
                    <a:lstStyle/>
                    <a:p>
                      <a:r>
                        <a:rPr lang="id-ID" sz="1800" dirty="0" smtClean="0"/>
                        <a:t>Guru</a:t>
                      </a:r>
                      <a:r>
                        <a:rPr lang="id-ID" sz="1800" baseline="0" dirty="0" smtClean="0"/>
                        <a:t> kelas lebih mudah mengajar</a:t>
                      </a:r>
                      <a:endParaRPr lang="id-ID" sz="1800" dirty="0"/>
                    </a:p>
                  </a:txBody>
                  <a:tcPr marL="84406" marR="84406" anchor="ctr"/>
                </a:tc>
                <a:tc rowSpan="2">
                  <a:txBody>
                    <a:bodyPr/>
                    <a:lstStyle/>
                    <a:p>
                      <a:r>
                        <a:rPr lang="id-ID" sz="1800" dirty="0" smtClean="0"/>
                        <a:t>Tidak konsisten dalam perumusan</a:t>
                      </a:r>
                      <a:endParaRPr lang="id-ID" sz="1800" dirty="0"/>
                    </a:p>
                  </a:txBody>
                  <a:tcPr marL="84406" marR="84406" anchor="ctr"/>
                </a:tc>
              </a:tr>
              <a:tr h="370840">
                <a:tc vMerge="1">
                  <a:txBody>
                    <a:bodyPr/>
                    <a:lstStyle/>
                    <a:p>
                      <a:endParaRPr lang="id-ID" sz="2000" dirty="0"/>
                    </a:p>
                  </a:txBody>
                  <a:tcPr/>
                </a:tc>
                <a:tc vMerge="1">
                  <a:txBody>
                    <a:bodyPr/>
                    <a:lstStyle/>
                    <a:p>
                      <a:endParaRPr lang="id-ID"/>
                    </a:p>
                  </a:txBody>
                  <a:tcPr/>
                </a:tc>
                <a:tc>
                  <a:txBody>
                    <a:bodyPr/>
                    <a:lstStyle/>
                    <a:p>
                      <a:r>
                        <a:rPr lang="id-ID" sz="1800" dirty="0" smtClean="0"/>
                        <a:t>Ilmu pengetahuan memiliki kompetensi dasar sendiri</a:t>
                      </a:r>
                      <a:endParaRPr lang="id-ID" sz="1800" dirty="0"/>
                    </a:p>
                  </a:txBody>
                  <a:tcPr marL="84406" marR="84406" anchor="ctr"/>
                </a:tc>
                <a:tc vMerge="1">
                  <a:txBody>
                    <a:bodyPr/>
                    <a:lstStyle/>
                    <a:p>
                      <a:endParaRPr lang="id-ID" sz="2000" dirty="0"/>
                    </a:p>
                  </a:txBody>
                  <a:tcPr/>
                </a:tc>
              </a:tr>
              <a:tr h="370840">
                <a:tc rowSpan="2">
                  <a:txBody>
                    <a:bodyPr/>
                    <a:lstStyle/>
                    <a:p>
                      <a:r>
                        <a:rPr lang="id-ID" sz="1800" b="1" dirty="0" smtClean="0"/>
                        <a:t>III</a:t>
                      </a:r>
                      <a:endParaRPr lang="id-ID" sz="1800" b="1" dirty="0"/>
                    </a:p>
                  </a:txBody>
                  <a:tcPr marL="84406" marR="84406" anchor="ctr"/>
                </a:tc>
                <a:tc rowSpan="2">
                  <a:txBody>
                    <a:bodyPr/>
                    <a:lstStyle/>
                    <a:p>
                      <a:r>
                        <a:rPr lang="id-ID" sz="1800" b="1" dirty="0" smtClean="0"/>
                        <a:t>Tematik Terpadu Kelas I-IV, Mata Pelajaran Terpisah di Kelas V-VI</a:t>
                      </a:r>
                      <a:endParaRPr lang="id-ID" sz="1800" b="1" dirty="0"/>
                    </a:p>
                  </a:txBody>
                  <a:tcPr marL="84406" marR="84406" anchor="ctr"/>
                </a:tc>
                <a:tc rowSpan="2">
                  <a:txBody>
                    <a:bodyPr/>
                    <a:lstStyle/>
                    <a:p>
                      <a:r>
                        <a:rPr lang="id-ID" sz="1800" dirty="0" smtClean="0"/>
                        <a:t>Kelas 5 dan 6 seperti sekarang, sehingga penyiapan</a:t>
                      </a:r>
                      <a:r>
                        <a:rPr lang="id-ID" sz="1800" baseline="0" dirty="0" smtClean="0"/>
                        <a:t> buku lebih mudah</a:t>
                      </a:r>
                      <a:endParaRPr lang="id-ID" sz="1800" dirty="0"/>
                    </a:p>
                  </a:txBody>
                  <a:tcPr marL="84406" marR="84406" anchor="ctr"/>
                </a:tc>
                <a:tc>
                  <a:txBody>
                    <a:bodyPr/>
                    <a:lstStyle/>
                    <a:p>
                      <a:r>
                        <a:rPr lang="id-ID" sz="1800" dirty="0" smtClean="0"/>
                        <a:t>Beban</a:t>
                      </a:r>
                      <a:r>
                        <a:rPr lang="id-ID" sz="1800" baseline="0" dirty="0" smtClean="0"/>
                        <a:t> guru kelas lebih berat</a:t>
                      </a:r>
                      <a:endParaRPr lang="id-ID" sz="1800" dirty="0"/>
                    </a:p>
                  </a:txBody>
                  <a:tcPr marL="84406" marR="84406" anchor="ctr"/>
                </a:tc>
              </a:tr>
              <a:tr h="370840">
                <a:tc vMerge="1">
                  <a:txBody>
                    <a:bodyPr/>
                    <a:lstStyle/>
                    <a:p>
                      <a:endParaRPr lang="id-ID" sz="1800" b="1" dirty="0"/>
                    </a:p>
                  </a:txBody>
                  <a:tcPr anchor="ctr"/>
                </a:tc>
                <a:tc vMerge="1">
                  <a:txBody>
                    <a:bodyPr/>
                    <a:lstStyle/>
                    <a:p>
                      <a:endParaRPr lang="id-ID" sz="1800" b="1" dirty="0"/>
                    </a:p>
                  </a:txBody>
                  <a:tcPr anchor="ctr"/>
                </a:tc>
                <a:tc vMerge="1">
                  <a:txBody>
                    <a:bodyPr/>
                    <a:lstStyle/>
                    <a:p>
                      <a:endParaRPr lang="id-ID" sz="20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dirty="0" smtClean="0"/>
                        <a:t>Akan</a:t>
                      </a:r>
                      <a:r>
                        <a:rPr lang="id-ID" sz="1800" baseline="0" dirty="0" smtClean="0"/>
                        <a:t> terjadi duplikasi karena bahasa Indonesia akan tetap menggunakan materi ilmu pengetahuan dalam pembelajaran</a:t>
                      </a:r>
                      <a:endParaRPr lang="id-ID" sz="1800" dirty="0" smtClean="0"/>
                    </a:p>
                  </a:txBody>
                  <a:tcPr marL="84406" marR="84406" anchor="ctr"/>
                </a:tc>
              </a:tr>
            </a:tbl>
          </a:graphicData>
        </a:graphic>
      </p:graphicFrame>
      <p:sp>
        <p:nvSpPr>
          <p:cNvPr id="4" name="TextBox 18"/>
          <p:cNvSpPr txBox="1">
            <a:spLocks noChangeArrowheads="1"/>
          </p:cNvSpPr>
          <p:nvPr/>
        </p:nvSpPr>
        <p:spPr bwMode="auto">
          <a:xfrm>
            <a:off x="118698" y="-37106"/>
            <a:ext cx="8773782" cy="523220"/>
          </a:xfrm>
          <a:prstGeom prst="rect">
            <a:avLst/>
          </a:prstGeom>
          <a:noFill/>
          <a:ln w="9525">
            <a:noFill/>
            <a:miter lim="800000"/>
            <a:headEnd/>
            <a:tailEnd/>
          </a:ln>
        </p:spPr>
        <p:txBody>
          <a:bodyPr wrap="square" anchorCtr="1">
            <a:spAutoFit/>
          </a:bodyPr>
          <a:lstStyle/>
          <a:p>
            <a:pPr algn="ctr"/>
            <a:r>
              <a:rPr lang="id-ID" sz="2800" b="1" dirty="0" smtClean="0">
                <a:solidFill>
                  <a:srgbClr val="E46C0A"/>
                </a:solidFill>
              </a:rPr>
              <a:t>Langkah Penyesuaian Beban Guru dan Murid SD</a:t>
            </a:r>
            <a:endParaRPr lang="id-ID" sz="2800" b="1" dirty="0">
              <a:solidFill>
                <a:srgbClr val="E46C0A"/>
              </a:solidFill>
            </a:endParaRPr>
          </a:p>
        </p:txBody>
      </p:sp>
      <p:cxnSp>
        <p:nvCxnSpPr>
          <p:cNvPr id="5" name="Straight Connector 3"/>
          <p:cNvCxnSpPr>
            <a:cxnSpLocks noChangeShapeType="1"/>
          </p:cNvCxnSpPr>
          <p:nvPr/>
        </p:nvCxnSpPr>
        <p:spPr bwMode="auto">
          <a:xfrm>
            <a:off x="0" y="609600"/>
            <a:ext cx="9144000" cy="0"/>
          </a:xfrm>
          <a:prstGeom prst="straightConnector1">
            <a:avLst/>
          </a:prstGeom>
          <a:noFill/>
          <a:ln w="9528">
            <a:solidFill>
              <a:srgbClr val="4A7EBB"/>
            </a:solidFill>
            <a:round/>
            <a:headEnd/>
            <a:tailEnd/>
          </a:ln>
        </p:spPr>
      </p:cxnSp>
      <p:sp>
        <p:nvSpPr>
          <p:cNvPr id="6"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49</a:t>
            </a:r>
            <a:endParaRPr lang="id-ID" b="1" dirty="0"/>
          </a:p>
        </p:txBody>
      </p:sp>
    </p:spTree>
    <p:extLst>
      <p:ext uri="{BB962C8B-B14F-4D97-AF65-F5344CB8AC3E}">
        <p14:creationId xmlns:p14="http://schemas.microsoft.com/office/powerpoint/2010/main" val="102641471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5" y="2708920"/>
            <a:ext cx="9144000" cy="1008114"/>
          </a:xfrm>
          <a:prstGeom prst="rect">
            <a:avLst/>
          </a:prstGeom>
          <a:solidFill>
            <a:schemeClr val="accent5">
              <a:lumMod val="20000"/>
              <a:lumOff val="80000"/>
            </a:schemeClr>
          </a:solidFill>
          <a:ln w="9525">
            <a:noFill/>
            <a:miter lim="800000"/>
            <a:headEnd/>
            <a:tailEnd/>
          </a:ln>
        </p:spPr>
        <p:txBody>
          <a:bodyPr anchor="ctr" anchorCtr="1"/>
          <a:lstStyle/>
          <a:p>
            <a:pPr algn="r" fontAlgn="auto">
              <a:lnSpc>
                <a:spcPct val="80000"/>
              </a:lnSpc>
              <a:spcBef>
                <a:spcPts val="0"/>
              </a:spcBef>
              <a:spcAft>
                <a:spcPts val="0"/>
              </a:spcAft>
              <a:defRPr/>
            </a:pPr>
            <a:r>
              <a:rPr lang="id-ID"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Pendampingan Saat Implementasi</a:t>
            </a:r>
            <a:endParaRPr lang="en-GB"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ounded Rectangle 7"/>
          <p:cNvSpPr>
            <a:spLocks noChangeArrowheads="1"/>
          </p:cNvSpPr>
          <p:nvPr/>
        </p:nvSpPr>
        <p:spPr bwMode="auto">
          <a:xfrm>
            <a:off x="395536" y="2852936"/>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5</a:t>
            </a:r>
            <a:endParaRPr lang="id-ID" sz="2800" b="1" dirty="0">
              <a:solidFill>
                <a:srgbClr val="E46C0A"/>
              </a:solidFill>
              <a:latin typeface="+mn-lt"/>
            </a:endParaRPr>
          </a:p>
        </p:txBody>
      </p:sp>
    </p:spTree>
    <p:extLst>
      <p:ext uri="{BB962C8B-B14F-4D97-AF65-F5344CB8AC3E}">
        <p14:creationId xmlns:p14="http://schemas.microsoft.com/office/powerpoint/2010/main" val="2640848986"/>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752004042"/>
              </p:ext>
            </p:extLst>
          </p:nvPr>
        </p:nvGraphicFramePr>
        <p:xfrm>
          <a:off x="611560" y="780840"/>
          <a:ext cx="7920880" cy="5760720"/>
        </p:xfrm>
        <a:graphic>
          <a:graphicData uri="http://schemas.openxmlformats.org/drawingml/2006/table">
            <a:tbl>
              <a:tblPr/>
              <a:tblGrid>
                <a:gridCol w="936103"/>
                <a:gridCol w="1008112"/>
                <a:gridCol w="1224136"/>
                <a:gridCol w="4752529"/>
              </a:tblGrid>
              <a:tr h="144004">
                <a:tc gridSpan="3">
                  <a:txBody>
                    <a:bodyPr/>
                    <a:lstStyle/>
                    <a:p>
                      <a:pPr algn="ctr">
                        <a:lnSpc>
                          <a:spcPct val="100000"/>
                        </a:lnSpc>
                        <a:spcAft>
                          <a:spcPts val="0"/>
                        </a:spcAft>
                      </a:pPr>
                      <a:r>
                        <a:rPr lang="en-US" sz="1800" b="1" dirty="0" err="1">
                          <a:solidFill>
                            <a:sysClr val="windowText" lastClr="000000"/>
                          </a:solidFill>
                          <a:latin typeface="+mn-lt"/>
                          <a:ea typeface="Times New Roman"/>
                          <a:cs typeface="Times New Roman"/>
                        </a:rPr>
                        <a:t>Kelas</a:t>
                      </a:r>
                      <a:endParaRPr lang="en-US" sz="1800" dirty="0">
                        <a:solidFill>
                          <a:sysClr val="windowText" lastClr="000000"/>
                        </a:solidFill>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a:txBody>
                    <a:bodyPr/>
                    <a:lstStyle/>
                    <a:p>
                      <a:pPr algn="ctr">
                        <a:lnSpc>
                          <a:spcPct val="100000"/>
                        </a:lnSpc>
                        <a:spcAft>
                          <a:spcPts val="0"/>
                        </a:spcAft>
                      </a:pPr>
                      <a:r>
                        <a:rPr lang="en-US" sz="1800" b="1" dirty="0" err="1">
                          <a:solidFill>
                            <a:sysClr val="windowText" lastClr="000000"/>
                          </a:solidFill>
                          <a:latin typeface="+mn-lt"/>
                          <a:ea typeface="Times New Roman"/>
                          <a:cs typeface="Times New Roman"/>
                        </a:rPr>
                        <a:t>Judul</a:t>
                      </a:r>
                      <a:r>
                        <a:rPr lang="en-US" sz="1800" b="1" dirty="0">
                          <a:solidFill>
                            <a:sysClr val="windowText" lastClr="000000"/>
                          </a:solidFill>
                          <a:latin typeface="+mn-lt"/>
                          <a:ea typeface="Times New Roman"/>
                          <a:cs typeface="Times New Roman"/>
                        </a:rPr>
                        <a:t> </a:t>
                      </a:r>
                      <a:r>
                        <a:rPr lang="en-US" sz="1800" b="1" dirty="0" err="1">
                          <a:solidFill>
                            <a:sysClr val="windowText" lastClr="000000"/>
                          </a:solidFill>
                          <a:latin typeface="+mn-lt"/>
                          <a:ea typeface="Times New Roman"/>
                          <a:cs typeface="Times New Roman"/>
                        </a:rPr>
                        <a:t>Buku</a:t>
                      </a:r>
                      <a:endParaRPr lang="en-US" sz="1800" dirty="0">
                        <a:solidFill>
                          <a:sysClr val="windowText" lastClr="000000"/>
                        </a:solidFill>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98408">
                <a:tc rowSpan="15">
                  <a:txBody>
                    <a:bodyPr/>
                    <a:lstStyle/>
                    <a:p>
                      <a:pPr algn="ctr">
                        <a:lnSpc>
                          <a:spcPct val="100000"/>
                        </a:lnSpc>
                        <a:spcAft>
                          <a:spcPts val="0"/>
                        </a:spcAft>
                      </a:pPr>
                      <a:r>
                        <a:rPr lang="en-US" sz="2000" b="1" dirty="0" smtClean="0">
                          <a:solidFill>
                            <a:srgbClr val="000000"/>
                          </a:solidFill>
                          <a:latin typeface="+mn-lt"/>
                          <a:ea typeface="Times New Roman"/>
                          <a:cs typeface="Times New Roman"/>
                        </a:rPr>
                        <a:t>KELAS I</a:t>
                      </a:r>
                      <a:endParaRPr lang="en-US" sz="2000" dirty="0">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14">
                  <a:txBody>
                    <a:bodyPr/>
                    <a:lstStyle/>
                    <a:p>
                      <a:pPr algn="ctr">
                        <a:lnSpc>
                          <a:spcPct val="100000"/>
                        </a:lnSpc>
                        <a:spcAft>
                          <a:spcPts val="0"/>
                        </a:spcAft>
                      </a:pPr>
                      <a:r>
                        <a:rPr lang="en-US" sz="1800" b="1" dirty="0">
                          <a:solidFill>
                            <a:sysClr val="windowText" lastClr="000000"/>
                          </a:solidFill>
                          <a:latin typeface="+mn-lt"/>
                          <a:ea typeface="Times New Roman"/>
                          <a:cs typeface="Times New Roman"/>
                        </a:rPr>
                        <a:t>SISWA</a:t>
                      </a:r>
                      <a:endParaRPr lang="en-US" sz="1800" dirty="0">
                        <a:solidFill>
                          <a:sysClr val="windowText" lastClr="000000"/>
                        </a:solidFill>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8">
                  <a:txBody>
                    <a:bodyPr/>
                    <a:lstStyle/>
                    <a:p>
                      <a:pPr algn="ctr">
                        <a:lnSpc>
                          <a:spcPct val="100000"/>
                        </a:lnSpc>
                        <a:spcAft>
                          <a:spcPts val="0"/>
                        </a:spcAft>
                      </a:pPr>
                      <a:r>
                        <a:rPr lang="en-US" sz="1800" b="1" dirty="0" smtClean="0">
                          <a:solidFill>
                            <a:srgbClr val="000000"/>
                          </a:solidFill>
                          <a:latin typeface="+mn-lt"/>
                          <a:ea typeface="Times New Roman"/>
                          <a:cs typeface="Times New Roman"/>
                        </a:rPr>
                        <a:t>TEMATIK</a:t>
                      </a:r>
                      <a:endParaRPr lang="en-US" sz="1800" dirty="0">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1. </a:t>
                      </a:r>
                      <a:r>
                        <a:rPr lang="en-US" sz="1800" dirty="0" err="1" smtClean="0">
                          <a:solidFill>
                            <a:srgbClr val="000000"/>
                          </a:solidFill>
                          <a:latin typeface="+mn-lt"/>
                          <a:ea typeface="Times New Roman"/>
                          <a:cs typeface="Times New Roman"/>
                        </a:rPr>
                        <a:t>Diri</a:t>
                      </a:r>
                      <a:r>
                        <a:rPr lang="id-ID" sz="1800" dirty="0" smtClean="0">
                          <a:solidFill>
                            <a:srgbClr val="000000"/>
                          </a:solidFill>
                          <a:latin typeface="+mn-lt"/>
                          <a:ea typeface="Times New Roman"/>
                          <a:cs typeface="Times New Roman"/>
                        </a:rPr>
                        <a:t>ku</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332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2. Kegemaranku</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332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3. </a:t>
                      </a:r>
                      <a:r>
                        <a:rPr lang="en-US" sz="1800" dirty="0" err="1">
                          <a:solidFill>
                            <a:srgbClr val="000000"/>
                          </a:solidFill>
                          <a:latin typeface="+mn-lt"/>
                          <a:ea typeface="Times New Roman"/>
                          <a:cs typeface="Times New Roman"/>
                        </a:rPr>
                        <a:t>Kegiatanku</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332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4. Keluargaku</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332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5.  Pengalamanku</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6. Lingkungan Bersih, Sehat dan Asri</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7160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7. Benda, Binatang, dan Tanaman di sekitarku</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332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8. </a:t>
                      </a:r>
                      <a:r>
                        <a:rPr lang="en-US" sz="1800" dirty="0" err="1">
                          <a:solidFill>
                            <a:srgbClr val="000000"/>
                          </a:solidFill>
                          <a:latin typeface="+mn-lt"/>
                          <a:ea typeface="Times New Roman"/>
                          <a:cs typeface="Times New Roman"/>
                        </a:rPr>
                        <a:t>Peristiwa</a:t>
                      </a:r>
                      <a:r>
                        <a:rPr lang="en-US" sz="1800" dirty="0">
                          <a:solidFill>
                            <a:srgbClr val="000000"/>
                          </a:solidFill>
                          <a:latin typeface="+mn-lt"/>
                          <a:ea typeface="Times New Roman"/>
                          <a:cs typeface="Times New Roman"/>
                        </a:rPr>
                        <a:t> </a:t>
                      </a:r>
                      <a:r>
                        <a:rPr lang="en-US" sz="1800" dirty="0" err="1">
                          <a:solidFill>
                            <a:srgbClr val="000000"/>
                          </a:solidFill>
                          <a:latin typeface="+mn-lt"/>
                          <a:ea typeface="Times New Roman"/>
                          <a:cs typeface="Times New Roman"/>
                        </a:rPr>
                        <a:t>Alam</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rowSpan="6">
                  <a:txBody>
                    <a:bodyPr/>
                    <a:lstStyle/>
                    <a:p>
                      <a:pPr algn="ctr">
                        <a:lnSpc>
                          <a:spcPct val="100000"/>
                        </a:lnSpc>
                        <a:spcAft>
                          <a:spcPts val="0"/>
                        </a:spcAft>
                      </a:pPr>
                      <a:r>
                        <a:rPr lang="en-US" sz="1800" b="1" dirty="0">
                          <a:solidFill>
                            <a:srgbClr val="000000"/>
                          </a:solidFill>
                          <a:latin typeface="+mn-lt"/>
                          <a:ea typeface="Times New Roman"/>
                          <a:cs typeface="Times New Roman"/>
                        </a:rPr>
                        <a:t>AGAMA</a:t>
                      </a:r>
                      <a:endParaRPr lang="en-US" sz="1800" dirty="0">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9. Agama Islam </a:t>
                      </a:r>
                      <a:r>
                        <a:rPr lang="en-US" sz="1800" dirty="0" err="1">
                          <a:solidFill>
                            <a:srgbClr val="000000"/>
                          </a:solidFill>
                          <a:latin typeface="+mn-lt"/>
                          <a:ea typeface="Times New Roman"/>
                          <a:cs typeface="Times New Roman"/>
                        </a:rPr>
                        <a:t>dan</a:t>
                      </a:r>
                      <a:r>
                        <a:rPr lang="en-US" sz="1800" dirty="0">
                          <a:solidFill>
                            <a:srgbClr val="000000"/>
                          </a:solidFill>
                          <a:latin typeface="+mn-lt"/>
                          <a:ea typeface="Times New Roman"/>
                          <a:cs typeface="Times New Roman"/>
                        </a:rPr>
                        <a:t> Budi </a:t>
                      </a:r>
                      <a:r>
                        <a:rPr lang="en-US" sz="1800" dirty="0" err="1">
                          <a:solidFill>
                            <a:srgbClr val="000000"/>
                          </a:solidFill>
                          <a:latin typeface="+mn-lt"/>
                          <a:ea typeface="Times New Roman"/>
                          <a:cs typeface="Times New Roman"/>
                        </a:rPr>
                        <a:t>Pekerti</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10. Agama Kristen  dan Budi Pekerti</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a:solidFill>
                            <a:srgbClr val="000000"/>
                          </a:solidFill>
                          <a:latin typeface="+mn-lt"/>
                          <a:ea typeface="Times New Roman"/>
                          <a:cs typeface="Times New Roman"/>
                        </a:rPr>
                        <a:t>11. Agama Katholik dan Budi Pekerti</a:t>
                      </a:r>
                      <a:endParaRPr lang="en-US" sz="180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12. Agama Hindu </a:t>
                      </a:r>
                      <a:r>
                        <a:rPr lang="en-US" sz="1800" dirty="0" err="1">
                          <a:solidFill>
                            <a:srgbClr val="000000"/>
                          </a:solidFill>
                          <a:latin typeface="+mn-lt"/>
                          <a:ea typeface="Times New Roman"/>
                          <a:cs typeface="Times New Roman"/>
                        </a:rPr>
                        <a:t>dan</a:t>
                      </a:r>
                      <a:r>
                        <a:rPr lang="en-US" sz="1800" dirty="0">
                          <a:solidFill>
                            <a:srgbClr val="000000"/>
                          </a:solidFill>
                          <a:latin typeface="+mn-lt"/>
                          <a:ea typeface="Times New Roman"/>
                          <a:cs typeface="Times New Roman"/>
                        </a:rPr>
                        <a:t> Budi </a:t>
                      </a:r>
                      <a:r>
                        <a:rPr lang="en-US" sz="1800" dirty="0" err="1">
                          <a:solidFill>
                            <a:srgbClr val="000000"/>
                          </a:solidFill>
                          <a:latin typeface="+mn-lt"/>
                          <a:ea typeface="Times New Roman"/>
                          <a:cs typeface="Times New Roman"/>
                        </a:rPr>
                        <a:t>Pekerti</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13. Agama </a:t>
                      </a:r>
                      <a:r>
                        <a:rPr lang="en-US" sz="1800" dirty="0" err="1">
                          <a:solidFill>
                            <a:srgbClr val="000000"/>
                          </a:solidFill>
                          <a:latin typeface="+mn-lt"/>
                          <a:ea typeface="Times New Roman"/>
                          <a:cs typeface="Times New Roman"/>
                        </a:rPr>
                        <a:t>Budha</a:t>
                      </a:r>
                      <a:r>
                        <a:rPr lang="en-US" sz="1800" dirty="0">
                          <a:solidFill>
                            <a:srgbClr val="000000"/>
                          </a:solidFill>
                          <a:latin typeface="+mn-lt"/>
                          <a:ea typeface="Times New Roman"/>
                          <a:cs typeface="Times New Roman"/>
                        </a:rPr>
                        <a:t> </a:t>
                      </a:r>
                      <a:r>
                        <a:rPr lang="en-US" sz="1800" dirty="0" err="1">
                          <a:solidFill>
                            <a:srgbClr val="000000"/>
                          </a:solidFill>
                          <a:latin typeface="+mn-lt"/>
                          <a:ea typeface="Times New Roman"/>
                          <a:cs typeface="Times New Roman"/>
                        </a:rPr>
                        <a:t>dan</a:t>
                      </a:r>
                      <a:r>
                        <a:rPr lang="en-US" sz="1800" dirty="0">
                          <a:solidFill>
                            <a:srgbClr val="000000"/>
                          </a:solidFill>
                          <a:latin typeface="+mn-lt"/>
                          <a:ea typeface="Times New Roman"/>
                          <a:cs typeface="Times New Roman"/>
                        </a:rPr>
                        <a:t> Budi </a:t>
                      </a:r>
                      <a:r>
                        <a:rPr lang="en-US" sz="1800" dirty="0" err="1">
                          <a:solidFill>
                            <a:srgbClr val="000000"/>
                          </a:solidFill>
                          <a:latin typeface="+mn-lt"/>
                          <a:ea typeface="Times New Roman"/>
                          <a:cs typeface="Times New Roman"/>
                        </a:rPr>
                        <a:t>Pekerti</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10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indent="127000">
                        <a:lnSpc>
                          <a:spcPct val="100000"/>
                        </a:lnSpc>
                        <a:spcAft>
                          <a:spcPts val="0"/>
                        </a:spcAft>
                      </a:pPr>
                      <a:r>
                        <a:rPr lang="en-US" sz="1800" dirty="0">
                          <a:solidFill>
                            <a:srgbClr val="000000"/>
                          </a:solidFill>
                          <a:latin typeface="+mn-lt"/>
                          <a:ea typeface="Times New Roman"/>
                          <a:cs typeface="Times New Roman"/>
                        </a:rPr>
                        <a:t>14. Agama </a:t>
                      </a:r>
                      <a:r>
                        <a:rPr lang="en-US" sz="1800" dirty="0" err="1">
                          <a:solidFill>
                            <a:srgbClr val="000000"/>
                          </a:solidFill>
                          <a:latin typeface="+mn-lt"/>
                          <a:ea typeface="Times New Roman"/>
                          <a:cs typeface="Times New Roman"/>
                        </a:rPr>
                        <a:t>Khonghucu</a:t>
                      </a:r>
                      <a:r>
                        <a:rPr lang="en-US" sz="1800" dirty="0">
                          <a:solidFill>
                            <a:srgbClr val="000000"/>
                          </a:solidFill>
                          <a:latin typeface="+mn-lt"/>
                          <a:ea typeface="Times New Roman"/>
                          <a:cs typeface="Times New Roman"/>
                        </a:rPr>
                        <a:t> </a:t>
                      </a:r>
                      <a:r>
                        <a:rPr lang="en-US" sz="1800" dirty="0" err="1">
                          <a:solidFill>
                            <a:srgbClr val="000000"/>
                          </a:solidFill>
                          <a:latin typeface="+mn-lt"/>
                          <a:ea typeface="Times New Roman"/>
                          <a:cs typeface="Times New Roman"/>
                        </a:rPr>
                        <a:t>dan</a:t>
                      </a:r>
                      <a:r>
                        <a:rPr lang="en-US" sz="1800" dirty="0">
                          <a:solidFill>
                            <a:srgbClr val="000000"/>
                          </a:solidFill>
                          <a:latin typeface="+mn-lt"/>
                          <a:ea typeface="Times New Roman"/>
                          <a:cs typeface="Times New Roman"/>
                        </a:rPr>
                        <a:t> Budi </a:t>
                      </a:r>
                      <a:r>
                        <a:rPr lang="en-US" sz="1800" dirty="0" err="1">
                          <a:solidFill>
                            <a:srgbClr val="000000"/>
                          </a:solidFill>
                          <a:latin typeface="+mn-lt"/>
                          <a:ea typeface="Times New Roman"/>
                          <a:cs typeface="Times New Roman"/>
                        </a:rPr>
                        <a:t>Pekerti</a:t>
                      </a: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29816">
                <a:tc vMerge="1">
                  <a:txBody>
                    <a:bodyPr/>
                    <a:lstStyle/>
                    <a:p>
                      <a:endParaRPr lang="en-US"/>
                    </a:p>
                  </a:txBody>
                  <a:tcPr/>
                </a:tc>
                <a:tc>
                  <a:txBody>
                    <a:bodyPr/>
                    <a:lstStyle/>
                    <a:p>
                      <a:pPr algn="ctr">
                        <a:lnSpc>
                          <a:spcPct val="100000"/>
                        </a:lnSpc>
                        <a:spcAft>
                          <a:spcPts val="0"/>
                        </a:spcAft>
                      </a:pPr>
                      <a:r>
                        <a:rPr lang="en-US" sz="1800" b="1" dirty="0">
                          <a:solidFill>
                            <a:sysClr val="windowText" lastClr="000000"/>
                          </a:solidFill>
                          <a:latin typeface="+mn-lt"/>
                          <a:ea typeface="Times New Roman"/>
                          <a:cs typeface="Times New Roman"/>
                        </a:rPr>
                        <a:t>GURU</a:t>
                      </a:r>
                      <a:endParaRPr lang="en-US" sz="1800" dirty="0">
                        <a:solidFill>
                          <a:sysClr val="windowText" lastClr="000000"/>
                        </a:solidFill>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indent="0">
                        <a:lnSpc>
                          <a:spcPct val="100000"/>
                        </a:lnSpc>
                        <a:spcAft>
                          <a:spcPts val="0"/>
                        </a:spcAft>
                      </a:pPr>
                      <a:r>
                        <a:rPr lang="id-ID" sz="1800" dirty="0" smtClean="0">
                          <a:latin typeface="+mn-lt"/>
                          <a:ea typeface="Calibri"/>
                          <a:cs typeface="Times New Roman"/>
                        </a:rPr>
                        <a:t>Buku guru dilengkapi</a:t>
                      </a:r>
                      <a:r>
                        <a:rPr lang="id-ID" sz="1800" baseline="0" dirty="0" smtClean="0">
                          <a:latin typeface="+mn-lt"/>
                          <a:ea typeface="Calibri"/>
                          <a:cs typeface="Times New Roman"/>
                        </a:rPr>
                        <a:t> dengan:</a:t>
                      </a:r>
                    </a:p>
                    <a:p>
                      <a:pPr marL="342900" indent="-342900">
                        <a:lnSpc>
                          <a:spcPct val="100000"/>
                        </a:lnSpc>
                        <a:spcAft>
                          <a:spcPts val="0"/>
                        </a:spcAft>
                        <a:buAutoNum type="arabicPeriod"/>
                      </a:pPr>
                      <a:r>
                        <a:rPr lang="id-ID" sz="1800" baseline="0" dirty="0" smtClean="0">
                          <a:latin typeface="+mn-lt"/>
                          <a:ea typeface="Calibri"/>
                          <a:cs typeface="Times New Roman"/>
                        </a:rPr>
                        <a:t>Pedoman Proses Pembelajaran</a:t>
                      </a:r>
                    </a:p>
                    <a:p>
                      <a:pPr marL="342900" indent="-342900">
                        <a:lnSpc>
                          <a:spcPct val="100000"/>
                        </a:lnSpc>
                        <a:spcAft>
                          <a:spcPts val="0"/>
                        </a:spcAft>
                        <a:buAutoNum type="arabicPeriod"/>
                      </a:pPr>
                      <a:r>
                        <a:rPr lang="id-ID" sz="1800" baseline="0" dirty="0" smtClean="0">
                          <a:latin typeface="+mn-lt"/>
                          <a:ea typeface="Calibri"/>
                          <a:cs typeface="Times New Roman"/>
                        </a:rPr>
                        <a:t>Pedoman Penilaian</a:t>
                      </a:r>
                    </a:p>
                    <a:p>
                      <a:pPr marL="342900" indent="-342900">
                        <a:lnSpc>
                          <a:spcPct val="100000"/>
                        </a:lnSpc>
                        <a:spcAft>
                          <a:spcPts val="0"/>
                        </a:spcAft>
                        <a:buAutoNum type="arabicPeriod"/>
                      </a:pPr>
                      <a:r>
                        <a:rPr lang="id-ID" sz="1800" baseline="0" dirty="0" smtClean="0">
                          <a:latin typeface="+mn-lt"/>
                          <a:ea typeface="Calibri"/>
                          <a:cs typeface="Times New Roman"/>
                        </a:rPr>
                        <a:t>Pedoman Pelaksanaan Remedi</a:t>
                      </a:r>
                    </a:p>
                    <a:p>
                      <a:pPr marL="342900" indent="-342900">
                        <a:lnSpc>
                          <a:spcPct val="100000"/>
                        </a:lnSpc>
                        <a:spcAft>
                          <a:spcPts val="0"/>
                        </a:spcAft>
                        <a:buAutoNum type="arabicPeriod"/>
                      </a:pPr>
                      <a:r>
                        <a:rPr lang="id-ID" sz="1800" baseline="0" dirty="0" smtClean="0">
                          <a:latin typeface="+mn-lt"/>
                          <a:ea typeface="Calibri"/>
                          <a:cs typeface="Times New Roman"/>
                        </a:rPr>
                        <a:t>Materi Pengayaan</a:t>
                      </a:r>
                    </a:p>
                    <a:p>
                      <a:pPr marL="342900" indent="-342900">
                        <a:lnSpc>
                          <a:spcPct val="100000"/>
                        </a:lnSpc>
                        <a:spcAft>
                          <a:spcPts val="0"/>
                        </a:spcAft>
                        <a:buAutoNum type="arabicPeriod"/>
                      </a:pPr>
                      <a:r>
                        <a:rPr lang="id-ID" sz="1800" baseline="0" dirty="0" smtClean="0">
                          <a:latin typeface="+mn-lt"/>
                          <a:ea typeface="Calibri"/>
                          <a:cs typeface="Times New Roman"/>
                        </a:rPr>
                        <a:t>Pedoman Interaksi Guru, Siswa dan Orang Tua</a:t>
                      </a:r>
                      <a:endParaRPr lang="en-US" sz="1800" dirty="0">
                        <a:latin typeface="+mn-lt"/>
                        <a:ea typeface="Calibri"/>
                        <a:cs typeface="Times New Roman"/>
                      </a:endParaRPr>
                    </a:p>
                  </a:txBody>
                  <a:tcPr marL="32337" marR="323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indent="127000">
                        <a:lnSpc>
                          <a:spcPct val="100000"/>
                        </a:lnSpc>
                        <a:spcAft>
                          <a:spcPts val="0"/>
                        </a:spcAft>
                      </a:pPr>
                      <a:endParaRPr lang="en-US" sz="1800" dirty="0">
                        <a:latin typeface="+mn-lt"/>
                        <a:ea typeface="Calibri"/>
                        <a:cs typeface="Times New Roman"/>
                      </a:endParaRPr>
                    </a:p>
                  </a:txBody>
                  <a:tcPr marL="32337" marR="323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3"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BUKU KELAS I</a:t>
            </a:r>
            <a:endParaRPr lang="id-ID" sz="3600" b="1" dirty="0" smtClean="0">
              <a:solidFill>
                <a:srgbClr val="F79646">
                  <a:lumMod val="75000"/>
                </a:srgbClr>
              </a:solidFill>
            </a:endParaRPr>
          </a:p>
        </p:txBody>
      </p:sp>
      <p:cxnSp>
        <p:nvCxnSpPr>
          <p:cNvPr id="4" name="Straight Connector 3"/>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Slide Number Placeholder 2"/>
          <p:cNvSpPr txBox="1"/>
          <p:nvPr/>
        </p:nvSpPr>
        <p:spPr>
          <a:xfrm>
            <a:off x="8651636" y="6538294"/>
            <a:ext cx="492369" cy="274324"/>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86342971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39831395"/>
              </p:ext>
            </p:extLst>
          </p:nvPr>
        </p:nvGraphicFramePr>
        <p:xfrm>
          <a:off x="467544" y="692696"/>
          <a:ext cx="7992888" cy="6035040"/>
        </p:xfrm>
        <a:graphic>
          <a:graphicData uri="http://schemas.openxmlformats.org/drawingml/2006/table">
            <a:tbl>
              <a:tblPr/>
              <a:tblGrid>
                <a:gridCol w="1017113"/>
                <a:gridCol w="1215135"/>
                <a:gridCol w="1512168"/>
                <a:gridCol w="4248472"/>
              </a:tblGrid>
              <a:tr h="32536">
                <a:tc gridSpan="3">
                  <a:txBody>
                    <a:bodyPr/>
                    <a:lstStyle/>
                    <a:p>
                      <a:pPr algn="ctr">
                        <a:lnSpc>
                          <a:spcPct val="100000"/>
                        </a:lnSpc>
                        <a:spcAft>
                          <a:spcPts val="0"/>
                        </a:spcAft>
                      </a:pPr>
                      <a:r>
                        <a:rPr lang="en-US" sz="1800" b="1" dirty="0" err="1">
                          <a:solidFill>
                            <a:sysClr val="windowText" lastClr="000000"/>
                          </a:solidFill>
                          <a:latin typeface="+mn-lt"/>
                          <a:ea typeface="Times New Roman"/>
                          <a:cs typeface="Times New Roman"/>
                        </a:rPr>
                        <a:t>Kelas</a:t>
                      </a:r>
                      <a:endParaRPr lang="en-US" sz="1800" dirty="0">
                        <a:solidFill>
                          <a:sysClr val="windowText" lastClr="000000"/>
                        </a:solidFill>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a:txBody>
                    <a:bodyPr/>
                    <a:lstStyle/>
                    <a:p>
                      <a:pPr algn="ctr">
                        <a:lnSpc>
                          <a:spcPct val="100000"/>
                        </a:lnSpc>
                        <a:spcAft>
                          <a:spcPts val="0"/>
                        </a:spcAft>
                      </a:pPr>
                      <a:r>
                        <a:rPr lang="en-US" sz="1800" b="1" dirty="0" err="1">
                          <a:solidFill>
                            <a:sysClr val="windowText" lastClr="000000"/>
                          </a:solidFill>
                          <a:latin typeface="+mn-lt"/>
                          <a:ea typeface="Times New Roman"/>
                          <a:cs typeface="Times New Roman"/>
                        </a:rPr>
                        <a:t>Judul</a:t>
                      </a:r>
                      <a:r>
                        <a:rPr lang="en-US" sz="1800" b="1" dirty="0">
                          <a:solidFill>
                            <a:sysClr val="windowText" lastClr="000000"/>
                          </a:solidFill>
                          <a:latin typeface="+mn-lt"/>
                          <a:ea typeface="Times New Roman"/>
                          <a:cs typeface="Times New Roman"/>
                        </a:rPr>
                        <a:t> </a:t>
                      </a:r>
                      <a:r>
                        <a:rPr lang="en-US" sz="1800" b="1" dirty="0" err="1">
                          <a:solidFill>
                            <a:sysClr val="windowText" lastClr="000000"/>
                          </a:solidFill>
                          <a:latin typeface="+mn-lt"/>
                          <a:ea typeface="Times New Roman"/>
                          <a:cs typeface="Times New Roman"/>
                        </a:rPr>
                        <a:t>Buku</a:t>
                      </a:r>
                      <a:endParaRPr lang="en-US" sz="1800" dirty="0">
                        <a:solidFill>
                          <a:sysClr val="windowText" lastClr="000000"/>
                        </a:solidFill>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144015">
                <a:tc rowSpan="16">
                  <a:txBody>
                    <a:bodyPr/>
                    <a:lstStyle/>
                    <a:p>
                      <a:pPr algn="ctr">
                        <a:lnSpc>
                          <a:spcPct val="100000"/>
                        </a:lnSpc>
                        <a:spcAft>
                          <a:spcPts val="0"/>
                        </a:spcAft>
                      </a:pPr>
                      <a:r>
                        <a:rPr lang="en-US" sz="1800" b="1" dirty="0" smtClean="0">
                          <a:solidFill>
                            <a:srgbClr val="000000"/>
                          </a:solidFill>
                          <a:latin typeface="+mn-lt"/>
                          <a:ea typeface="Times New Roman"/>
                          <a:cs typeface="Times New Roman"/>
                        </a:rPr>
                        <a:t>KELAS IV</a:t>
                      </a:r>
                      <a:endParaRPr lang="en-US" sz="1800" dirty="0">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15">
                  <a:txBody>
                    <a:bodyPr/>
                    <a:lstStyle/>
                    <a:p>
                      <a:pPr algn="ctr">
                        <a:lnSpc>
                          <a:spcPct val="100000"/>
                        </a:lnSpc>
                        <a:spcAft>
                          <a:spcPts val="0"/>
                        </a:spcAft>
                      </a:pPr>
                      <a:r>
                        <a:rPr lang="en-US" sz="1800" b="1" dirty="0">
                          <a:solidFill>
                            <a:schemeClr val="tx1"/>
                          </a:solidFill>
                          <a:latin typeface="+mn-lt"/>
                          <a:ea typeface="Times New Roman"/>
                          <a:cs typeface="Times New Roman"/>
                        </a:rPr>
                        <a:t>SISWA</a:t>
                      </a:r>
                      <a:endParaRPr lang="en-US" sz="1800" dirty="0">
                        <a:solidFill>
                          <a:schemeClr val="tx1"/>
                        </a:solidFill>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9">
                  <a:txBody>
                    <a:bodyPr/>
                    <a:lstStyle/>
                    <a:p>
                      <a:pPr algn="ctr">
                        <a:lnSpc>
                          <a:spcPct val="100000"/>
                        </a:lnSpc>
                        <a:spcAft>
                          <a:spcPts val="0"/>
                        </a:spcAft>
                      </a:pPr>
                      <a:r>
                        <a:rPr lang="en-US" sz="1800" b="1" dirty="0">
                          <a:solidFill>
                            <a:srgbClr val="000000"/>
                          </a:solidFill>
                          <a:latin typeface="+mn-lt"/>
                          <a:ea typeface="Times New Roman"/>
                          <a:cs typeface="Times New Roman"/>
                        </a:rPr>
                        <a:t>TEMATIK</a:t>
                      </a:r>
                      <a:endParaRPr lang="en-US" sz="1800" dirty="0">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dirty="0">
                          <a:solidFill>
                            <a:srgbClr val="000000"/>
                          </a:solidFill>
                          <a:latin typeface="+mn-lt"/>
                          <a:ea typeface="Times New Roman"/>
                          <a:cs typeface="Times New Roman"/>
                        </a:rPr>
                        <a:t>1.   </a:t>
                      </a:r>
                      <a:r>
                        <a:rPr lang="en-US" sz="1800" dirty="0" err="1">
                          <a:solidFill>
                            <a:srgbClr val="000000"/>
                          </a:solidFill>
                          <a:latin typeface="+mn-lt"/>
                          <a:ea typeface="Times New Roman"/>
                          <a:cs typeface="Times New Roman"/>
                        </a:rPr>
                        <a:t>Indahnya</a:t>
                      </a:r>
                      <a:r>
                        <a:rPr lang="en-US" sz="1800" dirty="0">
                          <a:solidFill>
                            <a:srgbClr val="000000"/>
                          </a:solidFill>
                          <a:latin typeface="+mn-lt"/>
                          <a:ea typeface="Times New Roman"/>
                          <a:cs typeface="Times New Roman"/>
                        </a:rPr>
                        <a:t> </a:t>
                      </a:r>
                      <a:r>
                        <a:rPr lang="en-US" sz="1800" dirty="0" err="1">
                          <a:solidFill>
                            <a:srgbClr val="000000"/>
                          </a:solidFill>
                          <a:latin typeface="+mn-lt"/>
                          <a:ea typeface="Times New Roman"/>
                          <a:cs typeface="Times New Roman"/>
                        </a:rPr>
                        <a:t>Kebersamaan</a:t>
                      </a:r>
                      <a:endParaRPr lang="en-US" sz="1800" dirty="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2.   Selalu Berhemat Energi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3.   Peduli terhadap Makhluk Hidup</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218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4.   Berbagai Pekerjaan</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5.   Menghargai Jasa Pahlawan</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218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6.   Indahnya Negeriku</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8218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7.   Cita-Citaku</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dirty="0">
                          <a:solidFill>
                            <a:srgbClr val="000000"/>
                          </a:solidFill>
                          <a:latin typeface="+mn-lt"/>
                          <a:ea typeface="Times New Roman"/>
                          <a:cs typeface="Times New Roman"/>
                        </a:rPr>
                        <a:t>8.   Daerah </a:t>
                      </a:r>
                      <a:r>
                        <a:rPr lang="en-US" sz="1800" dirty="0" err="1">
                          <a:solidFill>
                            <a:srgbClr val="000000"/>
                          </a:solidFill>
                          <a:latin typeface="+mn-lt"/>
                          <a:ea typeface="Times New Roman"/>
                          <a:cs typeface="Times New Roman"/>
                        </a:rPr>
                        <a:t>Tempat</a:t>
                      </a:r>
                      <a:r>
                        <a:rPr lang="en-US" sz="1800" dirty="0">
                          <a:solidFill>
                            <a:srgbClr val="000000"/>
                          </a:solidFill>
                          <a:latin typeface="+mn-lt"/>
                          <a:ea typeface="Times New Roman"/>
                          <a:cs typeface="Times New Roman"/>
                        </a:rPr>
                        <a:t> </a:t>
                      </a:r>
                      <a:r>
                        <a:rPr lang="en-US" sz="1800" dirty="0" err="1">
                          <a:solidFill>
                            <a:srgbClr val="000000"/>
                          </a:solidFill>
                          <a:latin typeface="+mn-lt"/>
                          <a:ea typeface="Times New Roman"/>
                          <a:cs typeface="Times New Roman"/>
                        </a:rPr>
                        <a:t>Tinggalku</a:t>
                      </a:r>
                      <a:endParaRPr lang="en-US" sz="1800" dirty="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9.   Makanan Sehat dan Bergizi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rowSpan="6">
                  <a:txBody>
                    <a:bodyPr/>
                    <a:lstStyle/>
                    <a:p>
                      <a:pPr algn="ctr">
                        <a:lnSpc>
                          <a:spcPct val="100000"/>
                        </a:lnSpc>
                        <a:spcAft>
                          <a:spcPts val="0"/>
                        </a:spcAft>
                      </a:pPr>
                      <a:r>
                        <a:rPr lang="en-US" sz="1800" b="1">
                          <a:solidFill>
                            <a:srgbClr val="000000"/>
                          </a:solidFill>
                          <a:latin typeface="+mn-lt"/>
                          <a:ea typeface="Times New Roman"/>
                          <a:cs typeface="Times New Roman"/>
                        </a:rPr>
                        <a:t>AGAMA</a:t>
                      </a:r>
                      <a:endParaRPr lang="en-US" sz="1800">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a:solidFill>
                            <a:srgbClr val="000000"/>
                          </a:solidFill>
                          <a:latin typeface="+mn-lt"/>
                          <a:ea typeface="Times New Roman"/>
                          <a:cs typeface="Times New Roman"/>
                        </a:rPr>
                        <a:t>10. Agama Islam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11. Agama Kristen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12. Agama Katholik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13. Agama Hindu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14. Agama Budha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401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mn-lt"/>
                          <a:ea typeface="Times New Roman"/>
                          <a:cs typeface="Times New Roman"/>
                        </a:rPr>
                        <a:t>15. Agama Khonghucu dan Budi Pekerti</a:t>
                      </a:r>
                      <a:endParaRPr lang="en-US" sz="180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478332">
                <a:tc vMerge="1">
                  <a:txBody>
                    <a:bodyPr/>
                    <a:lstStyle/>
                    <a:p>
                      <a:endParaRPr lang="en-US"/>
                    </a:p>
                  </a:txBody>
                  <a:tcPr/>
                </a:tc>
                <a:tc>
                  <a:txBody>
                    <a:bodyPr/>
                    <a:lstStyle/>
                    <a:p>
                      <a:pPr algn="ctr">
                        <a:lnSpc>
                          <a:spcPct val="100000"/>
                        </a:lnSpc>
                        <a:spcAft>
                          <a:spcPts val="0"/>
                        </a:spcAft>
                      </a:pPr>
                      <a:r>
                        <a:rPr lang="en-US" sz="1800" b="1" dirty="0">
                          <a:solidFill>
                            <a:srgbClr val="000000"/>
                          </a:solidFill>
                          <a:latin typeface="+mn-lt"/>
                          <a:ea typeface="Times New Roman"/>
                          <a:cs typeface="Times New Roman"/>
                        </a:rPr>
                        <a:t>GURU</a:t>
                      </a:r>
                      <a:endParaRPr lang="en-US" sz="1800" dirty="0">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indent="0">
                        <a:lnSpc>
                          <a:spcPct val="100000"/>
                        </a:lnSpc>
                        <a:spcAft>
                          <a:spcPts val="0"/>
                        </a:spcAft>
                      </a:pPr>
                      <a:r>
                        <a:rPr lang="id-ID" sz="1800" dirty="0" smtClean="0">
                          <a:latin typeface="+mn-lt"/>
                          <a:ea typeface="Calibri"/>
                          <a:cs typeface="Times New Roman"/>
                        </a:rPr>
                        <a:t>Buku guru dilengkapi</a:t>
                      </a:r>
                      <a:r>
                        <a:rPr lang="id-ID" sz="1800" baseline="0" dirty="0" smtClean="0">
                          <a:latin typeface="+mn-lt"/>
                          <a:ea typeface="Calibri"/>
                          <a:cs typeface="Times New Roman"/>
                        </a:rPr>
                        <a:t> dengan:</a:t>
                      </a:r>
                    </a:p>
                    <a:p>
                      <a:pPr marL="342900" indent="-342900">
                        <a:lnSpc>
                          <a:spcPct val="100000"/>
                        </a:lnSpc>
                        <a:spcAft>
                          <a:spcPts val="0"/>
                        </a:spcAft>
                        <a:buAutoNum type="arabicPeriod"/>
                      </a:pPr>
                      <a:r>
                        <a:rPr lang="id-ID" sz="1800" baseline="0" dirty="0" smtClean="0">
                          <a:latin typeface="+mn-lt"/>
                          <a:ea typeface="Calibri"/>
                          <a:cs typeface="Times New Roman"/>
                        </a:rPr>
                        <a:t>Pedoman Proses Pembelajaran</a:t>
                      </a:r>
                    </a:p>
                    <a:p>
                      <a:pPr marL="342900" indent="-342900">
                        <a:lnSpc>
                          <a:spcPct val="100000"/>
                        </a:lnSpc>
                        <a:spcAft>
                          <a:spcPts val="0"/>
                        </a:spcAft>
                        <a:buAutoNum type="arabicPeriod"/>
                      </a:pPr>
                      <a:r>
                        <a:rPr lang="id-ID" sz="1800" baseline="0" dirty="0" smtClean="0">
                          <a:latin typeface="+mn-lt"/>
                          <a:ea typeface="Calibri"/>
                          <a:cs typeface="Times New Roman"/>
                        </a:rPr>
                        <a:t>Pedoman Penilaian</a:t>
                      </a:r>
                    </a:p>
                    <a:p>
                      <a:pPr marL="342900" indent="-342900">
                        <a:lnSpc>
                          <a:spcPct val="100000"/>
                        </a:lnSpc>
                        <a:spcAft>
                          <a:spcPts val="0"/>
                        </a:spcAft>
                        <a:buAutoNum type="arabicPeriod"/>
                      </a:pPr>
                      <a:r>
                        <a:rPr lang="id-ID" sz="1800" baseline="0" dirty="0" smtClean="0">
                          <a:latin typeface="+mn-lt"/>
                          <a:ea typeface="Calibri"/>
                          <a:cs typeface="Times New Roman"/>
                        </a:rPr>
                        <a:t>Pedoman Pelaksanaan Remedi</a:t>
                      </a:r>
                    </a:p>
                    <a:p>
                      <a:pPr marL="342900" indent="-342900">
                        <a:lnSpc>
                          <a:spcPct val="100000"/>
                        </a:lnSpc>
                        <a:spcAft>
                          <a:spcPts val="0"/>
                        </a:spcAft>
                        <a:buAutoNum type="arabicPeriod"/>
                      </a:pPr>
                      <a:r>
                        <a:rPr lang="id-ID" sz="1800" baseline="0" dirty="0" smtClean="0">
                          <a:latin typeface="+mn-lt"/>
                          <a:ea typeface="Calibri"/>
                          <a:cs typeface="Times New Roman"/>
                        </a:rPr>
                        <a:t>Materi Pengayaan</a:t>
                      </a: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id-ID" sz="1800" baseline="0" dirty="0" smtClean="0">
                          <a:latin typeface="+mn-lt"/>
                          <a:ea typeface="Calibri"/>
                          <a:cs typeface="Times New Roman"/>
                        </a:rPr>
                        <a:t>Pedoman Interaksi Guru, Siswa dan Orang Tua</a:t>
                      </a:r>
                      <a:endParaRPr lang="id-ID" sz="1800" dirty="0" smtClean="0">
                        <a:latin typeface="+mn-lt"/>
                        <a:ea typeface="Calibri"/>
                        <a:cs typeface="Times New Roman"/>
                      </a:endParaRPr>
                    </a:p>
                  </a:txBody>
                  <a:tcPr marL="28177" marR="281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nSpc>
                          <a:spcPct val="115000"/>
                        </a:lnSpc>
                        <a:spcAft>
                          <a:spcPts val="0"/>
                        </a:spcAft>
                      </a:pPr>
                      <a:endParaRPr lang="en-US" sz="1200" dirty="0">
                        <a:latin typeface="+mn-lt"/>
                        <a:ea typeface="Calibri"/>
                        <a:cs typeface="Times New Roman"/>
                      </a:endParaRPr>
                    </a:p>
                  </a:txBody>
                  <a:tcPr marL="28177" marR="2817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BUKU KELAS IV</a:t>
            </a:r>
            <a:endParaRPr lang="id-ID" sz="3600" b="1" dirty="0" smtClean="0">
              <a:solidFill>
                <a:srgbClr val="F79646">
                  <a:lumMod val="75000"/>
                </a:srgbClr>
              </a:solidFill>
            </a:endParaRPr>
          </a:p>
        </p:txBody>
      </p:sp>
      <p:cxnSp>
        <p:nvCxnSpPr>
          <p:cNvPr id="5" name="Straight Connector 4"/>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79565342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055301687"/>
              </p:ext>
            </p:extLst>
          </p:nvPr>
        </p:nvGraphicFramePr>
        <p:xfrm>
          <a:off x="539550" y="692696"/>
          <a:ext cx="7992889" cy="6035040"/>
        </p:xfrm>
        <a:graphic>
          <a:graphicData uri="http://schemas.openxmlformats.org/drawingml/2006/table">
            <a:tbl>
              <a:tblPr/>
              <a:tblGrid>
                <a:gridCol w="1152130"/>
                <a:gridCol w="1080120"/>
                <a:gridCol w="2016224"/>
                <a:gridCol w="3744415"/>
              </a:tblGrid>
              <a:tr h="140116">
                <a:tc gridSpan="3">
                  <a:txBody>
                    <a:bodyPr/>
                    <a:lstStyle/>
                    <a:p>
                      <a:pPr algn="ctr">
                        <a:lnSpc>
                          <a:spcPct val="100000"/>
                        </a:lnSpc>
                        <a:spcAft>
                          <a:spcPts val="0"/>
                        </a:spcAft>
                      </a:pPr>
                      <a:r>
                        <a:rPr lang="en-US" sz="1800" b="1" dirty="0" err="1">
                          <a:solidFill>
                            <a:sysClr val="windowText" lastClr="000000"/>
                          </a:solidFill>
                          <a:latin typeface="Calibri"/>
                          <a:ea typeface="Times New Roman"/>
                          <a:cs typeface="Times New Roman"/>
                        </a:rPr>
                        <a:t>Kelas</a:t>
                      </a:r>
                      <a:endParaRPr lang="en-US" sz="1800" dirty="0">
                        <a:solidFill>
                          <a:sysClr val="windowText" lastClr="000000"/>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a:txBody>
                    <a:bodyPr/>
                    <a:lstStyle/>
                    <a:p>
                      <a:pPr algn="ctr">
                        <a:lnSpc>
                          <a:spcPct val="100000"/>
                        </a:lnSpc>
                        <a:spcAft>
                          <a:spcPts val="0"/>
                        </a:spcAft>
                      </a:pPr>
                      <a:r>
                        <a:rPr lang="en-US" sz="1800" b="1" dirty="0" err="1">
                          <a:solidFill>
                            <a:sysClr val="windowText" lastClr="000000"/>
                          </a:solidFill>
                          <a:latin typeface="Calibri"/>
                          <a:ea typeface="Times New Roman"/>
                          <a:cs typeface="Times New Roman"/>
                        </a:rPr>
                        <a:t>Judul</a:t>
                      </a:r>
                      <a:r>
                        <a:rPr lang="en-US" sz="1800" b="1" dirty="0">
                          <a:solidFill>
                            <a:sysClr val="windowText" lastClr="000000"/>
                          </a:solidFill>
                          <a:latin typeface="Calibri"/>
                          <a:ea typeface="Times New Roman"/>
                          <a:cs typeface="Times New Roman"/>
                        </a:rPr>
                        <a:t> </a:t>
                      </a:r>
                      <a:r>
                        <a:rPr lang="en-US" sz="1800" b="1" dirty="0" err="1">
                          <a:solidFill>
                            <a:sysClr val="windowText" lastClr="000000"/>
                          </a:solidFill>
                          <a:latin typeface="Calibri"/>
                          <a:ea typeface="Times New Roman"/>
                          <a:cs typeface="Times New Roman"/>
                        </a:rPr>
                        <a:t>Buku</a:t>
                      </a:r>
                      <a:endParaRPr lang="en-US" sz="1800" dirty="0">
                        <a:solidFill>
                          <a:sysClr val="windowText" lastClr="000000"/>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100539">
                <a:tc rowSpan="16">
                  <a:txBody>
                    <a:bodyPr/>
                    <a:lstStyle/>
                    <a:p>
                      <a:pPr algn="ctr">
                        <a:lnSpc>
                          <a:spcPct val="100000"/>
                        </a:lnSpc>
                        <a:spcAft>
                          <a:spcPts val="0"/>
                        </a:spcAft>
                      </a:pPr>
                      <a:r>
                        <a:rPr lang="en-US" sz="1800" b="1" dirty="0" smtClean="0">
                          <a:solidFill>
                            <a:srgbClr val="000000"/>
                          </a:solidFill>
                          <a:latin typeface="Calibri"/>
                          <a:ea typeface="Times New Roman"/>
                          <a:cs typeface="Times New Roman"/>
                        </a:rPr>
                        <a:t>KELAS VII</a:t>
                      </a:r>
                      <a:endParaRPr lang="en-US" sz="1800" dirty="0">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15">
                  <a:txBody>
                    <a:bodyPr/>
                    <a:lstStyle/>
                    <a:p>
                      <a:pPr algn="ctr">
                        <a:lnSpc>
                          <a:spcPct val="100000"/>
                        </a:lnSpc>
                        <a:spcAft>
                          <a:spcPts val="0"/>
                        </a:spcAft>
                      </a:pPr>
                      <a:r>
                        <a:rPr lang="en-US" sz="1800" b="1" dirty="0">
                          <a:solidFill>
                            <a:schemeClr val="tx1"/>
                          </a:solidFill>
                          <a:latin typeface="Calibri"/>
                          <a:ea typeface="Times New Roman"/>
                          <a:cs typeface="Times New Roman"/>
                        </a:rPr>
                        <a:t>SISWA</a:t>
                      </a:r>
                      <a:endParaRPr lang="en-US" sz="1800" dirty="0">
                        <a:solidFill>
                          <a:schemeClr val="tx1"/>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9">
                  <a:txBody>
                    <a:bodyPr/>
                    <a:lstStyle/>
                    <a:p>
                      <a:pPr algn="ctr">
                        <a:lnSpc>
                          <a:spcPct val="100000"/>
                        </a:lnSpc>
                        <a:spcAft>
                          <a:spcPts val="0"/>
                        </a:spcAft>
                      </a:pPr>
                      <a:r>
                        <a:rPr lang="en-US" sz="1800" b="1" dirty="0">
                          <a:solidFill>
                            <a:schemeClr val="tx1"/>
                          </a:solidFill>
                          <a:latin typeface="Calibri"/>
                          <a:ea typeface="Times New Roman"/>
                          <a:cs typeface="Times New Roman"/>
                        </a:rPr>
                        <a:t>MAPEL</a:t>
                      </a:r>
                      <a:endParaRPr lang="en-US" sz="1800" dirty="0">
                        <a:solidFill>
                          <a:schemeClr val="tx1"/>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dirty="0">
                          <a:solidFill>
                            <a:srgbClr val="000000"/>
                          </a:solidFill>
                          <a:latin typeface="Calibri"/>
                          <a:ea typeface="Times New Roman"/>
                          <a:cs typeface="Times New Roman"/>
                        </a:rPr>
                        <a:t>1. </a:t>
                      </a:r>
                      <a:r>
                        <a:rPr lang="en-US" sz="1800" dirty="0" err="1">
                          <a:solidFill>
                            <a:srgbClr val="000000"/>
                          </a:solidFill>
                          <a:latin typeface="Calibri"/>
                          <a:ea typeface="Times New Roman"/>
                          <a:cs typeface="Times New Roman"/>
                        </a:rPr>
                        <a:t>PPKn</a:t>
                      </a:r>
                      <a:endParaRPr lang="en-US" sz="1800" dirty="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2. Bahasa Indonesia</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3. Matematika</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4. IPA</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5. IPS</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6. Bahasa Inggris</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7. Penjasorkes</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8. Seni Budaya</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053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9. Prakarya</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rowSpan="6">
                  <a:txBody>
                    <a:bodyPr/>
                    <a:lstStyle/>
                    <a:p>
                      <a:pPr algn="ctr">
                        <a:lnSpc>
                          <a:spcPct val="100000"/>
                        </a:lnSpc>
                        <a:spcAft>
                          <a:spcPts val="0"/>
                        </a:spcAft>
                      </a:pPr>
                      <a:r>
                        <a:rPr lang="en-US" sz="1800" b="1" dirty="0">
                          <a:solidFill>
                            <a:schemeClr val="tx1"/>
                          </a:solidFill>
                          <a:latin typeface="Calibri"/>
                          <a:ea typeface="Times New Roman"/>
                          <a:cs typeface="Times New Roman"/>
                        </a:rPr>
                        <a:t>AGAMA</a:t>
                      </a:r>
                      <a:endParaRPr lang="en-US" sz="1800" dirty="0">
                        <a:solidFill>
                          <a:schemeClr val="tx1"/>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dirty="0">
                          <a:solidFill>
                            <a:srgbClr val="000000"/>
                          </a:solidFill>
                          <a:latin typeface="Calibri"/>
                          <a:ea typeface="Times New Roman"/>
                          <a:cs typeface="Times New Roman"/>
                        </a:rPr>
                        <a:t>10. Agama Islam </a:t>
                      </a:r>
                      <a:r>
                        <a:rPr lang="en-US" sz="1800" dirty="0" err="1">
                          <a:solidFill>
                            <a:srgbClr val="000000"/>
                          </a:solidFill>
                          <a:latin typeface="Calibri"/>
                          <a:ea typeface="Times New Roman"/>
                          <a:cs typeface="Times New Roman"/>
                        </a:rPr>
                        <a:t>dan</a:t>
                      </a:r>
                      <a:r>
                        <a:rPr lang="en-US" sz="1800" dirty="0">
                          <a:solidFill>
                            <a:srgbClr val="000000"/>
                          </a:solidFill>
                          <a:latin typeface="Calibri"/>
                          <a:ea typeface="Times New Roman"/>
                          <a:cs typeface="Times New Roman"/>
                        </a:rPr>
                        <a:t> Budi </a:t>
                      </a:r>
                      <a:r>
                        <a:rPr lang="en-US" sz="1800" dirty="0" err="1">
                          <a:solidFill>
                            <a:srgbClr val="000000"/>
                          </a:solidFill>
                          <a:latin typeface="Calibri"/>
                          <a:ea typeface="Times New Roman"/>
                          <a:cs typeface="Times New Roman"/>
                        </a:rPr>
                        <a:t>Pekerti</a:t>
                      </a:r>
                      <a:endParaRPr lang="en-US" sz="1800" dirty="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dirty="0">
                          <a:solidFill>
                            <a:srgbClr val="000000"/>
                          </a:solidFill>
                          <a:latin typeface="Calibri"/>
                          <a:ea typeface="Times New Roman"/>
                          <a:cs typeface="Times New Roman"/>
                        </a:rPr>
                        <a:t>11. Agama Kristen </a:t>
                      </a:r>
                      <a:r>
                        <a:rPr lang="en-US" sz="1800" dirty="0" err="1">
                          <a:solidFill>
                            <a:srgbClr val="000000"/>
                          </a:solidFill>
                          <a:latin typeface="Calibri"/>
                          <a:ea typeface="Times New Roman"/>
                          <a:cs typeface="Times New Roman"/>
                        </a:rPr>
                        <a:t>dan</a:t>
                      </a:r>
                      <a:r>
                        <a:rPr lang="en-US" sz="1800" dirty="0">
                          <a:solidFill>
                            <a:srgbClr val="000000"/>
                          </a:solidFill>
                          <a:latin typeface="Calibri"/>
                          <a:ea typeface="Times New Roman"/>
                          <a:cs typeface="Times New Roman"/>
                        </a:rPr>
                        <a:t> Budi </a:t>
                      </a:r>
                      <a:r>
                        <a:rPr lang="en-US" sz="1800" dirty="0" err="1">
                          <a:solidFill>
                            <a:srgbClr val="000000"/>
                          </a:solidFill>
                          <a:latin typeface="Calibri"/>
                          <a:ea typeface="Times New Roman"/>
                          <a:cs typeface="Times New Roman"/>
                        </a:rPr>
                        <a:t>Pekerti</a:t>
                      </a:r>
                      <a:endParaRPr lang="en-US" sz="1800" dirty="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12. Agama Katholik dan Budi Pekerti</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13. Agama Hindu dan Budi Pekerti</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14. Agama Budha dan Budi Pekerti</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618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15. Agama Khonghucu dan Budi Pekerti</a:t>
                      </a:r>
                      <a:endParaRPr lang="en-US" sz="180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227504">
                <a:tc vMerge="1">
                  <a:txBody>
                    <a:bodyPr/>
                    <a:lstStyle/>
                    <a:p>
                      <a:endParaRPr lang="en-US"/>
                    </a:p>
                  </a:txBody>
                  <a:tcPr/>
                </a:tc>
                <a:tc>
                  <a:txBody>
                    <a:bodyPr/>
                    <a:lstStyle/>
                    <a:p>
                      <a:pPr algn="ctr">
                        <a:lnSpc>
                          <a:spcPct val="100000"/>
                        </a:lnSpc>
                        <a:spcAft>
                          <a:spcPts val="0"/>
                        </a:spcAft>
                      </a:pPr>
                      <a:r>
                        <a:rPr lang="en-US" sz="1800" b="1">
                          <a:solidFill>
                            <a:schemeClr val="tx1"/>
                          </a:solidFill>
                          <a:latin typeface="Calibri"/>
                          <a:ea typeface="Times New Roman"/>
                          <a:cs typeface="Times New Roman"/>
                        </a:rPr>
                        <a:t>GURU</a:t>
                      </a:r>
                      <a:endParaRPr lang="en-US" sz="1800">
                        <a:solidFill>
                          <a:schemeClr val="tx1"/>
                        </a:solidFill>
                        <a:latin typeface="Calibri"/>
                        <a:ea typeface="Calibri"/>
                        <a:cs typeface="Times New Roman"/>
                      </a:endParaRPr>
                    </a:p>
                  </a:txBody>
                  <a:tcPr marL="34470" marR="3447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indent="0">
                        <a:lnSpc>
                          <a:spcPct val="100000"/>
                        </a:lnSpc>
                        <a:spcAft>
                          <a:spcPts val="0"/>
                        </a:spcAft>
                      </a:pPr>
                      <a:r>
                        <a:rPr lang="id-ID" sz="1800" dirty="0" smtClean="0">
                          <a:latin typeface="+mn-lt"/>
                          <a:ea typeface="Calibri"/>
                          <a:cs typeface="Times New Roman"/>
                        </a:rPr>
                        <a:t>Buku guru dilengkapi</a:t>
                      </a:r>
                      <a:r>
                        <a:rPr lang="id-ID" sz="1800" baseline="0" dirty="0" smtClean="0">
                          <a:latin typeface="+mn-lt"/>
                          <a:ea typeface="Calibri"/>
                          <a:cs typeface="Times New Roman"/>
                        </a:rPr>
                        <a:t> dengan:</a:t>
                      </a:r>
                    </a:p>
                    <a:p>
                      <a:pPr marL="342900" indent="-342900">
                        <a:lnSpc>
                          <a:spcPct val="100000"/>
                        </a:lnSpc>
                        <a:spcAft>
                          <a:spcPts val="0"/>
                        </a:spcAft>
                        <a:buAutoNum type="arabicPeriod"/>
                      </a:pPr>
                      <a:r>
                        <a:rPr lang="id-ID" sz="1800" baseline="0" dirty="0" smtClean="0">
                          <a:latin typeface="+mn-lt"/>
                          <a:ea typeface="Calibri"/>
                          <a:cs typeface="Times New Roman"/>
                        </a:rPr>
                        <a:t>Pedoman Proses Pembelajaran</a:t>
                      </a:r>
                    </a:p>
                    <a:p>
                      <a:pPr marL="342900" indent="-342900">
                        <a:lnSpc>
                          <a:spcPct val="100000"/>
                        </a:lnSpc>
                        <a:spcAft>
                          <a:spcPts val="0"/>
                        </a:spcAft>
                        <a:buAutoNum type="arabicPeriod"/>
                      </a:pPr>
                      <a:r>
                        <a:rPr lang="id-ID" sz="1800" baseline="0" dirty="0" smtClean="0">
                          <a:latin typeface="+mn-lt"/>
                          <a:ea typeface="Calibri"/>
                          <a:cs typeface="Times New Roman"/>
                        </a:rPr>
                        <a:t>Pedoman Penilaian</a:t>
                      </a:r>
                    </a:p>
                    <a:p>
                      <a:pPr marL="342900" indent="-342900">
                        <a:lnSpc>
                          <a:spcPct val="100000"/>
                        </a:lnSpc>
                        <a:spcAft>
                          <a:spcPts val="0"/>
                        </a:spcAft>
                        <a:buAutoNum type="arabicPeriod"/>
                      </a:pPr>
                      <a:r>
                        <a:rPr lang="id-ID" sz="1800" baseline="0" dirty="0" smtClean="0">
                          <a:latin typeface="+mn-lt"/>
                          <a:ea typeface="Calibri"/>
                          <a:cs typeface="Times New Roman"/>
                        </a:rPr>
                        <a:t>Pedoman Pelaksanaan Remedi</a:t>
                      </a:r>
                    </a:p>
                    <a:p>
                      <a:pPr marL="342900" indent="-342900">
                        <a:lnSpc>
                          <a:spcPct val="100000"/>
                        </a:lnSpc>
                        <a:spcAft>
                          <a:spcPts val="0"/>
                        </a:spcAft>
                        <a:buAutoNum type="arabicPeriod"/>
                      </a:pPr>
                      <a:r>
                        <a:rPr lang="id-ID" sz="1800" baseline="0" dirty="0" smtClean="0">
                          <a:latin typeface="+mn-lt"/>
                          <a:ea typeface="Calibri"/>
                          <a:cs typeface="Times New Roman"/>
                        </a:rPr>
                        <a:t>Materi Pengayaan</a:t>
                      </a: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id-ID" sz="1800" baseline="0" dirty="0" smtClean="0">
                          <a:latin typeface="+mn-lt"/>
                          <a:ea typeface="Calibri"/>
                          <a:cs typeface="Times New Roman"/>
                        </a:rPr>
                        <a:t>Pedoman Interaksi Guru, Siswa dan Orang Tua</a:t>
                      </a:r>
                      <a:endParaRPr lang="en-US" sz="1800" dirty="0" smtClean="0">
                        <a:latin typeface="+mn-lt"/>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nSpc>
                          <a:spcPct val="115000"/>
                        </a:lnSpc>
                        <a:spcAft>
                          <a:spcPts val="0"/>
                        </a:spcAft>
                      </a:pPr>
                      <a:endParaRPr lang="en-US" sz="1200" dirty="0">
                        <a:latin typeface="Calibri"/>
                        <a:ea typeface="Calibri"/>
                        <a:cs typeface="Times New Roman"/>
                      </a:endParaRPr>
                    </a:p>
                  </a:txBody>
                  <a:tcPr marL="34470" marR="344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BUKU KELAS VII</a:t>
            </a:r>
            <a:endParaRPr lang="id-ID" sz="3600" b="1" dirty="0" smtClean="0">
              <a:solidFill>
                <a:srgbClr val="F79646">
                  <a:lumMod val="75000"/>
                </a:srgbClr>
              </a:solidFill>
            </a:endParaRPr>
          </a:p>
        </p:txBody>
      </p:sp>
      <p:cxnSp>
        <p:nvCxnSpPr>
          <p:cNvPr id="5" name="Straight Connector 4"/>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Slide Number Placeholder 2"/>
          <p:cNvSpPr txBox="1"/>
          <p:nvPr/>
        </p:nvSpPr>
        <p:spPr>
          <a:xfrm>
            <a:off x="8622198" y="6525344"/>
            <a:ext cx="521807" cy="288032"/>
          </a:xfrm>
          <a:prstGeom prst="rect">
            <a:avLst/>
          </a:prstGeom>
          <a:solidFill>
            <a:srgbClr val="800000"/>
          </a:solidFill>
          <a:ln>
            <a:noFill/>
          </a:ln>
        </p:spPr>
        <p:txBody>
          <a:bodyPr anchor="ctr"/>
          <a:lstStyle/>
          <a:p>
            <a:pPr algn="r">
              <a:defRPr/>
            </a:pPr>
            <a:fld id="{B7D2FE6F-D628-400C-9D64-74A1BC767698}" type="slidenum">
              <a:rPr lang="en-US" sz="1200" b="1">
                <a:solidFill>
                  <a:schemeClr val="bg1"/>
                </a:solidFill>
                <a:effectLst>
                  <a:outerShdw blurRad="38100" dist="38100" dir="2700000" algn="tl">
                    <a:srgbClr val="000000"/>
                  </a:outerShdw>
                </a:effectLst>
                <a:latin typeface="Calibri" pitchFamily="34" charset="0"/>
                <a:cs typeface="Arial" pitchFamily="34" charset="0"/>
              </a:rPr>
              <a:pPr algn="r">
                <a:defRPr/>
              </a:pPr>
              <a:t>135</a:t>
            </a:fld>
            <a:endParaRPr lang="id-ID" sz="10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440127638"/>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265032114"/>
              </p:ext>
            </p:extLst>
          </p:nvPr>
        </p:nvGraphicFramePr>
        <p:xfrm>
          <a:off x="467544" y="620688"/>
          <a:ext cx="8208912" cy="5760720"/>
        </p:xfrm>
        <a:graphic>
          <a:graphicData uri="http://schemas.openxmlformats.org/drawingml/2006/table">
            <a:tbl>
              <a:tblPr/>
              <a:tblGrid>
                <a:gridCol w="1080121"/>
                <a:gridCol w="1152128"/>
                <a:gridCol w="1368151"/>
                <a:gridCol w="4608512"/>
              </a:tblGrid>
              <a:tr h="131155">
                <a:tc gridSpan="3">
                  <a:txBody>
                    <a:bodyPr/>
                    <a:lstStyle/>
                    <a:p>
                      <a:pPr algn="ctr">
                        <a:lnSpc>
                          <a:spcPct val="100000"/>
                        </a:lnSpc>
                        <a:spcAft>
                          <a:spcPts val="0"/>
                        </a:spcAft>
                      </a:pPr>
                      <a:r>
                        <a:rPr lang="en-US" sz="1800" b="1" dirty="0" err="1">
                          <a:solidFill>
                            <a:sysClr val="windowText" lastClr="000000"/>
                          </a:solidFill>
                          <a:latin typeface="Calibri"/>
                          <a:ea typeface="Times New Roman"/>
                          <a:cs typeface="Times New Roman"/>
                        </a:rPr>
                        <a:t>Kelas</a:t>
                      </a:r>
                      <a:endParaRPr lang="en-US" sz="1800" dirty="0">
                        <a:solidFill>
                          <a:sysClr val="windowText" lastClr="000000"/>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en-US"/>
                    </a:p>
                  </a:txBody>
                  <a:tcPr/>
                </a:tc>
                <a:tc hMerge="1">
                  <a:txBody>
                    <a:bodyPr/>
                    <a:lstStyle/>
                    <a:p>
                      <a:endParaRPr lang="en-US"/>
                    </a:p>
                  </a:txBody>
                  <a:tcPr/>
                </a:tc>
                <a:tc>
                  <a:txBody>
                    <a:bodyPr/>
                    <a:lstStyle/>
                    <a:p>
                      <a:pPr algn="ctr">
                        <a:lnSpc>
                          <a:spcPct val="100000"/>
                        </a:lnSpc>
                        <a:spcAft>
                          <a:spcPts val="0"/>
                        </a:spcAft>
                      </a:pPr>
                      <a:r>
                        <a:rPr lang="en-US" sz="1800" b="1" dirty="0" err="1">
                          <a:solidFill>
                            <a:sysClr val="windowText" lastClr="000000"/>
                          </a:solidFill>
                          <a:latin typeface="Calibri"/>
                          <a:ea typeface="Times New Roman"/>
                          <a:cs typeface="Times New Roman"/>
                        </a:rPr>
                        <a:t>Judul</a:t>
                      </a:r>
                      <a:r>
                        <a:rPr lang="en-US" sz="1800" b="1" dirty="0">
                          <a:solidFill>
                            <a:sysClr val="windowText" lastClr="000000"/>
                          </a:solidFill>
                          <a:latin typeface="Calibri"/>
                          <a:ea typeface="Times New Roman"/>
                          <a:cs typeface="Times New Roman"/>
                        </a:rPr>
                        <a:t> </a:t>
                      </a:r>
                      <a:r>
                        <a:rPr lang="en-US" sz="1800" b="1" dirty="0" err="1">
                          <a:solidFill>
                            <a:sysClr val="windowText" lastClr="000000"/>
                          </a:solidFill>
                          <a:latin typeface="Calibri"/>
                          <a:ea typeface="Times New Roman"/>
                          <a:cs typeface="Times New Roman"/>
                        </a:rPr>
                        <a:t>Buku</a:t>
                      </a:r>
                      <a:endParaRPr lang="en-US" sz="1800" dirty="0">
                        <a:solidFill>
                          <a:sysClr val="windowText" lastClr="000000"/>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94109">
                <a:tc rowSpan="15">
                  <a:txBody>
                    <a:bodyPr/>
                    <a:lstStyle/>
                    <a:p>
                      <a:pPr algn="ctr">
                        <a:lnSpc>
                          <a:spcPct val="100000"/>
                        </a:lnSpc>
                        <a:spcAft>
                          <a:spcPts val="0"/>
                        </a:spcAft>
                      </a:pPr>
                      <a:r>
                        <a:rPr lang="en-US" sz="1800" b="1" dirty="0" smtClean="0">
                          <a:solidFill>
                            <a:srgbClr val="000000"/>
                          </a:solidFill>
                          <a:latin typeface="Calibri"/>
                          <a:ea typeface="Times New Roman"/>
                          <a:cs typeface="Times New Roman"/>
                        </a:rPr>
                        <a:t>KELAS X</a:t>
                      </a:r>
                      <a:endParaRPr lang="en-US" sz="1800" dirty="0">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14">
                  <a:txBody>
                    <a:bodyPr/>
                    <a:lstStyle/>
                    <a:p>
                      <a:pPr algn="ctr">
                        <a:lnSpc>
                          <a:spcPct val="100000"/>
                        </a:lnSpc>
                        <a:spcAft>
                          <a:spcPts val="0"/>
                        </a:spcAft>
                      </a:pPr>
                      <a:r>
                        <a:rPr lang="en-US" sz="1800" b="1" dirty="0">
                          <a:solidFill>
                            <a:schemeClr val="tx1"/>
                          </a:solidFill>
                          <a:latin typeface="Calibri"/>
                          <a:ea typeface="Times New Roman"/>
                          <a:cs typeface="Times New Roman"/>
                        </a:rPr>
                        <a:t>SISWA</a:t>
                      </a:r>
                      <a:endParaRPr lang="en-US" sz="1800" dirty="0">
                        <a:solidFill>
                          <a:schemeClr val="tx1"/>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8">
                  <a:txBody>
                    <a:bodyPr/>
                    <a:lstStyle/>
                    <a:p>
                      <a:pPr algn="ctr">
                        <a:lnSpc>
                          <a:spcPct val="100000"/>
                        </a:lnSpc>
                        <a:spcAft>
                          <a:spcPts val="0"/>
                        </a:spcAft>
                      </a:pPr>
                      <a:r>
                        <a:rPr lang="en-US" sz="1800" b="1" dirty="0">
                          <a:solidFill>
                            <a:schemeClr val="tx1"/>
                          </a:solidFill>
                          <a:latin typeface="Calibri"/>
                          <a:ea typeface="Times New Roman"/>
                          <a:cs typeface="Times New Roman"/>
                        </a:rPr>
                        <a:t>MAPEL</a:t>
                      </a:r>
                      <a:endParaRPr lang="en-US" sz="1800" dirty="0">
                        <a:solidFill>
                          <a:schemeClr val="tx1"/>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dirty="0">
                          <a:solidFill>
                            <a:srgbClr val="000000"/>
                          </a:solidFill>
                          <a:latin typeface="Calibri"/>
                          <a:ea typeface="Times New Roman"/>
                          <a:cs typeface="Times New Roman"/>
                        </a:rPr>
                        <a:t>1. </a:t>
                      </a:r>
                      <a:r>
                        <a:rPr lang="en-US" sz="1800" dirty="0" err="1">
                          <a:solidFill>
                            <a:srgbClr val="000000"/>
                          </a:solidFill>
                          <a:latin typeface="Calibri"/>
                          <a:ea typeface="Times New Roman"/>
                          <a:cs typeface="Times New Roman"/>
                        </a:rPr>
                        <a:t>PPKn</a:t>
                      </a:r>
                      <a:endParaRPr lang="en-US" sz="1800" dirty="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dirty="0">
                          <a:solidFill>
                            <a:srgbClr val="000000"/>
                          </a:solidFill>
                          <a:latin typeface="Calibri"/>
                          <a:ea typeface="Times New Roman"/>
                          <a:cs typeface="Times New Roman"/>
                        </a:rPr>
                        <a:t>2. </a:t>
                      </a:r>
                      <a:r>
                        <a:rPr lang="en-US" sz="1800" dirty="0" err="1">
                          <a:solidFill>
                            <a:srgbClr val="000000"/>
                          </a:solidFill>
                          <a:latin typeface="Calibri"/>
                          <a:ea typeface="Times New Roman"/>
                          <a:cs typeface="Times New Roman"/>
                        </a:rPr>
                        <a:t>Bahasa</a:t>
                      </a:r>
                      <a:r>
                        <a:rPr lang="en-US" sz="1800" dirty="0">
                          <a:solidFill>
                            <a:srgbClr val="000000"/>
                          </a:solidFill>
                          <a:latin typeface="Calibri"/>
                          <a:ea typeface="Times New Roman"/>
                          <a:cs typeface="Times New Roman"/>
                        </a:rPr>
                        <a:t> Indonesia (</a:t>
                      </a:r>
                      <a:r>
                        <a:rPr lang="en-US" sz="1800" dirty="0" err="1">
                          <a:solidFill>
                            <a:srgbClr val="000000"/>
                          </a:solidFill>
                          <a:latin typeface="Calibri"/>
                          <a:ea typeface="Times New Roman"/>
                          <a:cs typeface="Times New Roman"/>
                        </a:rPr>
                        <a:t>Prioritas</a:t>
                      </a:r>
                      <a:r>
                        <a:rPr lang="en-US" sz="1800" dirty="0">
                          <a:solidFill>
                            <a:srgbClr val="000000"/>
                          </a:solidFill>
                          <a:latin typeface="Calibri"/>
                          <a:ea typeface="Times New Roman"/>
                          <a:cs typeface="Times New Roman"/>
                        </a:rPr>
                        <a:t>)</a:t>
                      </a:r>
                      <a:endParaRPr lang="en-US" sz="1800" dirty="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41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dirty="0">
                          <a:solidFill>
                            <a:srgbClr val="000000"/>
                          </a:solidFill>
                          <a:latin typeface="Calibri"/>
                          <a:ea typeface="Times New Roman"/>
                          <a:cs typeface="Times New Roman"/>
                        </a:rPr>
                        <a:t>3. </a:t>
                      </a:r>
                      <a:r>
                        <a:rPr lang="en-US" sz="1800" dirty="0" err="1">
                          <a:solidFill>
                            <a:srgbClr val="000000"/>
                          </a:solidFill>
                          <a:latin typeface="Calibri"/>
                          <a:ea typeface="Times New Roman"/>
                          <a:cs typeface="Times New Roman"/>
                        </a:rPr>
                        <a:t>Matematika</a:t>
                      </a:r>
                      <a:r>
                        <a:rPr lang="en-US" sz="1800" dirty="0">
                          <a:solidFill>
                            <a:srgbClr val="000000"/>
                          </a:solidFill>
                          <a:latin typeface="Calibri"/>
                          <a:ea typeface="Times New Roman"/>
                          <a:cs typeface="Times New Roman"/>
                        </a:rPr>
                        <a:t> (</a:t>
                      </a:r>
                      <a:r>
                        <a:rPr lang="en-US" sz="1800" dirty="0" err="1">
                          <a:solidFill>
                            <a:srgbClr val="000000"/>
                          </a:solidFill>
                          <a:latin typeface="Calibri"/>
                          <a:ea typeface="Times New Roman"/>
                          <a:cs typeface="Times New Roman"/>
                        </a:rPr>
                        <a:t>Prioritas</a:t>
                      </a:r>
                      <a:r>
                        <a:rPr lang="en-US" sz="1800" dirty="0">
                          <a:solidFill>
                            <a:srgbClr val="000000"/>
                          </a:solidFill>
                          <a:latin typeface="Calibri"/>
                          <a:ea typeface="Times New Roman"/>
                          <a:cs typeface="Times New Roman"/>
                        </a:rPr>
                        <a:t>)</a:t>
                      </a:r>
                      <a:endParaRPr lang="en-US" sz="1800" dirty="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4. Sejarah Indonesia (Prioritas)</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41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5. Bahasa Inggris</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41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6. Penjasorkes</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41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7. Seni Budaya</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941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8. Prakarya</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rowSpan="6">
                  <a:txBody>
                    <a:bodyPr/>
                    <a:lstStyle/>
                    <a:p>
                      <a:pPr algn="ctr">
                        <a:lnSpc>
                          <a:spcPct val="100000"/>
                        </a:lnSpc>
                        <a:spcAft>
                          <a:spcPts val="0"/>
                        </a:spcAft>
                      </a:pPr>
                      <a:r>
                        <a:rPr lang="en-US" sz="1800" b="1" dirty="0">
                          <a:solidFill>
                            <a:schemeClr val="tx1"/>
                          </a:solidFill>
                          <a:latin typeface="Calibri"/>
                          <a:ea typeface="Times New Roman"/>
                          <a:cs typeface="Times New Roman"/>
                        </a:rPr>
                        <a:t>AGAMA</a:t>
                      </a:r>
                      <a:endParaRPr lang="en-US" sz="1800" dirty="0">
                        <a:solidFill>
                          <a:schemeClr val="tx1"/>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0000"/>
                        </a:lnSpc>
                        <a:spcAft>
                          <a:spcPts val="0"/>
                        </a:spcAft>
                      </a:pPr>
                      <a:r>
                        <a:rPr lang="en-US" sz="1800">
                          <a:solidFill>
                            <a:srgbClr val="000000"/>
                          </a:solidFill>
                          <a:latin typeface="Calibri"/>
                          <a:ea typeface="Times New Roman"/>
                          <a:cs typeface="Times New Roman"/>
                        </a:rPr>
                        <a:t>9. Agama Islam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10. Agama Kristen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11. Agama Katholik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12. Agama Hindu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13. Agama Budha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491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nSpc>
                          <a:spcPct val="100000"/>
                        </a:lnSpc>
                        <a:spcAft>
                          <a:spcPts val="0"/>
                        </a:spcAft>
                      </a:pPr>
                      <a:r>
                        <a:rPr lang="en-US" sz="1800">
                          <a:solidFill>
                            <a:srgbClr val="000000"/>
                          </a:solidFill>
                          <a:latin typeface="Calibri"/>
                          <a:ea typeface="Times New Roman"/>
                          <a:cs typeface="Times New Roman"/>
                        </a:rPr>
                        <a:t>14. Agama Khonghucu dan Budi Pekerti</a:t>
                      </a:r>
                      <a:endParaRPr lang="en-US" sz="180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169208">
                <a:tc vMerge="1">
                  <a:txBody>
                    <a:bodyPr/>
                    <a:lstStyle/>
                    <a:p>
                      <a:endParaRPr lang="en-US"/>
                    </a:p>
                  </a:txBody>
                  <a:tcPr/>
                </a:tc>
                <a:tc>
                  <a:txBody>
                    <a:bodyPr/>
                    <a:lstStyle/>
                    <a:p>
                      <a:pPr marL="71755" marR="71755" algn="ctr">
                        <a:lnSpc>
                          <a:spcPct val="100000"/>
                        </a:lnSpc>
                        <a:spcAft>
                          <a:spcPts val="0"/>
                        </a:spcAft>
                      </a:pPr>
                      <a:r>
                        <a:rPr lang="en-US" sz="1800" b="1">
                          <a:solidFill>
                            <a:schemeClr val="tx1"/>
                          </a:solidFill>
                          <a:latin typeface="Calibri"/>
                          <a:ea typeface="Times New Roman"/>
                          <a:cs typeface="Times New Roman"/>
                        </a:rPr>
                        <a:t>GURU</a:t>
                      </a:r>
                      <a:endParaRPr lang="en-US" sz="1800">
                        <a:solidFill>
                          <a:schemeClr val="tx1"/>
                        </a:solidFill>
                        <a:latin typeface="Calibri"/>
                        <a:ea typeface="Calibri"/>
                        <a:cs typeface="Times New Roman"/>
                      </a:endParaRPr>
                    </a:p>
                  </a:txBody>
                  <a:tcPr marL="32266" marR="322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marL="0" indent="0">
                        <a:lnSpc>
                          <a:spcPct val="100000"/>
                        </a:lnSpc>
                        <a:spcAft>
                          <a:spcPts val="0"/>
                        </a:spcAft>
                      </a:pPr>
                      <a:r>
                        <a:rPr lang="id-ID" sz="1800" dirty="0" smtClean="0">
                          <a:latin typeface="+mn-lt"/>
                          <a:ea typeface="Calibri"/>
                          <a:cs typeface="Times New Roman"/>
                        </a:rPr>
                        <a:t>Buku guru dilengkapi</a:t>
                      </a:r>
                      <a:r>
                        <a:rPr lang="id-ID" sz="1800" baseline="0" dirty="0" smtClean="0">
                          <a:latin typeface="+mn-lt"/>
                          <a:ea typeface="Calibri"/>
                          <a:cs typeface="Times New Roman"/>
                        </a:rPr>
                        <a:t> dengan:</a:t>
                      </a:r>
                    </a:p>
                    <a:p>
                      <a:pPr marL="342900" indent="-342900">
                        <a:lnSpc>
                          <a:spcPct val="100000"/>
                        </a:lnSpc>
                        <a:spcAft>
                          <a:spcPts val="0"/>
                        </a:spcAft>
                        <a:buAutoNum type="arabicPeriod"/>
                      </a:pPr>
                      <a:r>
                        <a:rPr lang="id-ID" sz="1800" baseline="0" dirty="0" smtClean="0">
                          <a:latin typeface="+mn-lt"/>
                          <a:ea typeface="Calibri"/>
                          <a:cs typeface="Times New Roman"/>
                        </a:rPr>
                        <a:t>Pedoman Proses Pembelajaran</a:t>
                      </a:r>
                    </a:p>
                    <a:p>
                      <a:pPr marL="342900" indent="-342900">
                        <a:lnSpc>
                          <a:spcPct val="100000"/>
                        </a:lnSpc>
                        <a:spcAft>
                          <a:spcPts val="0"/>
                        </a:spcAft>
                        <a:buAutoNum type="arabicPeriod"/>
                      </a:pPr>
                      <a:r>
                        <a:rPr lang="id-ID" sz="1800" baseline="0" dirty="0" smtClean="0">
                          <a:latin typeface="+mn-lt"/>
                          <a:ea typeface="Calibri"/>
                          <a:cs typeface="Times New Roman"/>
                        </a:rPr>
                        <a:t>Pedoman Penilaian</a:t>
                      </a:r>
                    </a:p>
                    <a:p>
                      <a:pPr marL="342900" indent="-342900">
                        <a:lnSpc>
                          <a:spcPct val="100000"/>
                        </a:lnSpc>
                        <a:spcAft>
                          <a:spcPts val="0"/>
                        </a:spcAft>
                        <a:buAutoNum type="arabicPeriod"/>
                      </a:pPr>
                      <a:r>
                        <a:rPr lang="id-ID" sz="1800" baseline="0" dirty="0" smtClean="0">
                          <a:latin typeface="+mn-lt"/>
                          <a:ea typeface="Calibri"/>
                          <a:cs typeface="Times New Roman"/>
                        </a:rPr>
                        <a:t>Pedoman Pelaksanaan Remedi</a:t>
                      </a:r>
                    </a:p>
                    <a:p>
                      <a:pPr marL="342900" indent="-342900">
                        <a:lnSpc>
                          <a:spcPct val="100000"/>
                        </a:lnSpc>
                        <a:spcAft>
                          <a:spcPts val="0"/>
                        </a:spcAft>
                        <a:buAutoNum type="arabicPeriod"/>
                      </a:pPr>
                      <a:r>
                        <a:rPr lang="id-ID" sz="1800" baseline="0" dirty="0" smtClean="0">
                          <a:latin typeface="+mn-lt"/>
                          <a:ea typeface="Calibri"/>
                          <a:cs typeface="Times New Roman"/>
                        </a:rPr>
                        <a:t>Materi Pengayaan</a:t>
                      </a:r>
                    </a:p>
                    <a:p>
                      <a:pPr marL="342900" marR="0" indent="-342900" algn="l" defTabSz="914400" rtl="0" eaLnBrk="1" fontAlgn="auto" latinLnBrk="0" hangingPunct="1">
                        <a:lnSpc>
                          <a:spcPct val="100000"/>
                        </a:lnSpc>
                        <a:spcBef>
                          <a:spcPts val="0"/>
                        </a:spcBef>
                        <a:spcAft>
                          <a:spcPts val="0"/>
                        </a:spcAft>
                        <a:buClrTx/>
                        <a:buSzTx/>
                        <a:buFontTx/>
                        <a:buAutoNum type="arabicPeriod"/>
                        <a:tabLst/>
                        <a:defRPr/>
                      </a:pPr>
                      <a:r>
                        <a:rPr lang="id-ID" sz="1800" baseline="0" dirty="0" smtClean="0">
                          <a:latin typeface="+mn-lt"/>
                          <a:ea typeface="Calibri"/>
                          <a:cs typeface="Times New Roman"/>
                        </a:rPr>
                        <a:t>Pedoman Interaksi Guru, Siswa dan Orang Tua</a:t>
                      </a: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nSpc>
                          <a:spcPct val="115000"/>
                        </a:lnSpc>
                        <a:spcAft>
                          <a:spcPts val="0"/>
                        </a:spcAft>
                      </a:pPr>
                      <a:endParaRPr lang="en-US" sz="1200" dirty="0">
                        <a:latin typeface="Calibri"/>
                        <a:ea typeface="Calibri"/>
                        <a:cs typeface="Times New Roman"/>
                      </a:endParaRPr>
                    </a:p>
                  </a:txBody>
                  <a:tcPr marL="32266" marR="3226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4"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BUKU MAPEL WAJIB KELAS X</a:t>
            </a:r>
            <a:endParaRPr lang="id-ID" sz="3600" b="1" dirty="0" smtClean="0">
              <a:solidFill>
                <a:srgbClr val="F79646">
                  <a:lumMod val="75000"/>
                </a:srgbClr>
              </a:solidFill>
            </a:endParaRPr>
          </a:p>
        </p:txBody>
      </p:sp>
      <p:cxnSp>
        <p:nvCxnSpPr>
          <p:cNvPr id="5" name="Straight Connector 4"/>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2" name="TextBox 1"/>
          <p:cNvSpPr txBox="1"/>
          <p:nvPr/>
        </p:nvSpPr>
        <p:spPr>
          <a:xfrm>
            <a:off x="323528" y="6357377"/>
            <a:ext cx="8712460" cy="584775"/>
          </a:xfrm>
          <a:prstGeom prst="rect">
            <a:avLst/>
          </a:prstGeom>
          <a:noFill/>
        </p:spPr>
        <p:txBody>
          <a:bodyPr wrap="square" rtlCol="0">
            <a:spAutoFit/>
          </a:bodyPr>
          <a:lstStyle/>
          <a:p>
            <a:r>
              <a:rPr lang="id-ID" sz="1600" dirty="0" smtClean="0"/>
              <a:t>Catatan : Buku yang disediakan pemerintah adalah buku mapel  wajib. Khusus tahun 2013 buku yang disediakan hanya Bahasa Indonesia, Matematika  dan Sejarah Indonesia</a:t>
            </a:r>
            <a:endParaRPr lang="id-ID" sz="1600" dirty="0"/>
          </a:p>
        </p:txBody>
      </p:sp>
      <p:sp>
        <p:nvSpPr>
          <p:cNvPr id="7" name="Slide Number Placeholder 2"/>
          <p:cNvSpPr txBox="1"/>
          <p:nvPr/>
        </p:nvSpPr>
        <p:spPr>
          <a:xfrm>
            <a:off x="8622198" y="6630814"/>
            <a:ext cx="521807" cy="182562"/>
          </a:xfrm>
          <a:prstGeom prst="rect">
            <a:avLst/>
          </a:prstGeom>
          <a:solidFill>
            <a:srgbClr val="800000"/>
          </a:solidFill>
          <a:ln>
            <a:noFill/>
          </a:ln>
        </p:spPr>
        <p:txBody>
          <a:bodyPr anchor="ctr"/>
          <a:lstStyle/>
          <a:p>
            <a:pPr algn="r">
              <a:defRPr/>
            </a:pPr>
            <a:fld id="{B7D2FE6F-D628-400C-9D64-74A1BC767698}" type="slidenum">
              <a:rPr lang="en-US" sz="1200" b="1">
                <a:solidFill>
                  <a:schemeClr val="bg1"/>
                </a:solidFill>
                <a:effectLst>
                  <a:outerShdw blurRad="38100" dist="38100" dir="2700000" algn="tl">
                    <a:srgbClr val="000000"/>
                  </a:outerShdw>
                </a:effectLst>
                <a:latin typeface="Calibri" pitchFamily="34" charset="0"/>
                <a:cs typeface="Arial" pitchFamily="34" charset="0"/>
              </a:rPr>
              <a:pPr algn="r">
                <a:defRPr/>
              </a:pPr>
              <a:t>136</a:t>
            </a:fld>
            <a:endParaRPr lang="id-ID" sz="10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75713976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27217603"/>
              </p:ext>
            </p:extLst>
          </p:nvPr>
        </p:nvGraphicFramePr>
        <p:xfrm>
          <a:off x="1007604" y="764703"/>
          <a:ext cx="7128792" cy="4824535"/>
        </p:xfrm>
        <a:graphic>
          <a:graphicData uri="http://schemas.openxmlformats.org/drawingml/2006/table">
            <a:tbl>
              <a:tblPr firstRow="1" bandRow="1">
                <a:tableStyleId>{F5AB1C69-6EDB-4FF4-983F-18BD219EF322}</a:tableStyleId>
              </a:tblPr>
              <a:tblGrid>
                <a:gridCol w="667421"/>
                <a:gridCol w="3392983"/>
                <a:gridCol w="522590"/>
                <a:gridCol w="522590"/>
                <a:gridCol w="522590"/>
                <a:gridCol w="522590"/>
                <a:gridCol w="522590"/>
                <a:gridCol w="455438"/>
              </a:tblGrid>
              <a:tr h="338007">
                <a:tc>
                  <a:txBody>
                    <a:bodyPr/>
                    <a:lstStyle/>
                    <a:p>
                      <a:r>
                        <a:rPr lang="id-ID" sz="1600" b="1" dirty="0" smtClean="0"/>
                        <a:t>No</a:t>
                      </a:r>
                      <a:endParaRPr lang="id-ID" sz="1600" b="1" dirty="0"/>
                    </a:p>
                  </a:txBody>
                  <a:tcPr marL="0" marR="0" marT="0" marB="0"/>
                </a:tc>
                <a:tc>
                  <a:txBody>
                    <a:bodyPr/>
                    <a:lstStyle/>
                    <a:p>
                      <a:r>
                        <a:rPr lang="id-ID" sz="1600" b="1" dirty="0" smtClean="0"/>
                        <a:t>Komponen</a:t>
                      </a:r>
                      <a:endParaRPr lang="id-ID" sz="1600" b="1" dirty="0"/>
                    </a:p>
                  </a:txBody>
                  <a:tcPr marL="0" marR="0" marT="0" marB="0"/>
                </a:tc>
                <a:tc>
                  <a:txBody>
                    <a:bodyPr/>
                    <a:lstStyle/>
                    <a:p>
                      <a:pPr algn="ctr"/>
                      <a:r>
                        <a:rPr lang="id-ID" sz="1600" b="1" dirty="0" smtClean="0"/>
                        <a:t>I</a:t>
                      </a:r>
                      <a:endParaRPr lang="id-ID" sz="1600" b="1" dirty="0"/>
                    </a:p>
                  </a:txBody>
                  <a:tcPr marL="0" marR="0" marT="0" marB="0"/>
                </a:tc>
                <a:tc>
                  <a:txBody>
                    <a:bodyPr/>
                    <a:lstStyle/>
                    <a:p>
                      <a:pPr algn="ctr"/>
                      <a:r>
                        <a:rPr lang="id-ID" sz="1600" b="1" dirty="0" smtClean="0"/>
                        <a:t>II</a:t>
                      </a:r>
                      <a:endParaRPr lang="id-ID" sz="1600" b="1" dirty="0"/>
                    </a:p>
                  </a:txBody>
                  <a:tcPr marL="0" marR="0" marT="0" marB="0"/>
                </a:tc>
                <a:tc>
                  <a:txBody>
                    <a:bodyPr/>
                    <a:lstStyle/>
                    <a:p>
                      <a:pPr algn="ctr"/>
                      <a:r>
                        <a:rPr lang="id-ID" sz="1600" b="1" dirty="0" smtClean="0"/>
                        <a:t>III</a:t>
                      </a:r>
                      <a:endParaRPr lang="id-ID" sz="1600" b="1" dirty="0"/>
                    </a:p>
                  </a:txBody>
                  <a:tcPr marL="0" marR="0" marT="0" marB="0"/>
                </a:tc>
                <a:tc>
                  <a:txBody>
                    <a:bodyPr/>
                    <a:lstStyle/>
                    <a:p>
                      <a:pPr algn="ctr"/>
                      <a:r>
                        <a:rPr lang="id-ID" sz="1600" b="1" dirty="0" smtClean="0"/>
                        <a:t>IV</a:t>
                      </a:r>
                      <a:endParaRPr lang="id-ID" sz="1600" b="1" dirty="0"/>
                    </a:p>
                  </a:txBody>
                  <a:tcPr marL="0" marR="0" marT="0" marB="0"/>
                </a:tc>
                <a:tc>
                  <a:txBody>
                    <a:bodyPr/>
                    <a:lstStyle/>
                    <a:p>
                      <a:pPr algn="ctr"/>
                      <a:r>
                        <a:rPr lang="id-ID" sz="1600" b="1" dirty="0" smtClean="0"/>
                        <a:t>V</a:t>
                      </a:r>
                      <a:endParaRPr lang="id-ID" sz="1600" b="1" dirty="0"/>
                    </a:p>
                  </a:txBody>
                  <a:tcPr marL="0" marR="0" marT="0" marB="0"/>
                </a:tc>
                <a:tc>
                  <a:txBody>
                    <a:bodyPr/>
                    <a:lstStyle/>
                    <a:p>
                      <a:pPr algn="ctr"/>
                      <a:r>
                        <a:rPr lang="id-ID" sz="1600" b="1" dirty="0" smtClean="0"/>
                        <a:t>VI</a:t>
                      </a:r>
                      <a:endParaRPr lang="id-ID" sz="1600" b="1" dirty="0"/>
                    </a:p>
                  </a:txBody>
                  <a:tcPr marL="0" marR="0" marT="0" marB="0"/>
                </a:tc>
              </a:tr>
              <a:tr h="351212">
                <a:tc gridSpan="2">
                  <a:txBody>
                    <a:bodyPr/>
                    <a:lstStyle/>
                    <a:p>
                      <a:pPr algn="ctr"/>
                      <a:r>
                        <a:rPr lang="id-ID" sz="1600" b="1" dirty="0" smtClean="0"/>
                        <a:t>Kelompok A</a:t>
                      </a:r>
                      <a:endParaRPr lang="id-ID" sz="1600" b="1" dirty="0"/>
                    </a:p>
                  </a:txBody>
                  <a:tcPr marL="0" marR="0" marT="0" marB="0"/>
                </a:tc>
                <a:tc hMerge="1">
                  <a:txBody>
                    <a:bodyPr/>
                    <a:lstStyle/>
                    <a:p>
                      <a:endParaRPr lang="id-ID" sz="1600" b="1" dirty="0"/>
                    </a:p>
                  </a:txBody>
                  <a:tcPr marL="0" marR="0" marT="0"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r>
              <a:tr h="351212">
                <a:tc>
                  <a:txBody>
                    <a:bodyPr/>
                    <a:lstStyle/>
                    <a:p>
                      <a:pPr algn="ctr"/>
                      <a:r>
                        <a:rPr lang="id-ID" sz="1600" b="1" dirty="0" smtClean="0"/>
                        <a:t>1</a:t>
                      </a:r>
                      <a:endParaRPr lang="id-ID" sz="1600" b="1" dirty="0"/>
                    </a:p>
                  </a:txBody>
                  <a:tcPr marL="0" marR="0" marT="0" marB="0"/>
                </a:tc>
                <a:tc>
                  <a:txBody>
                    <a:bodyPr/>
                    <a:lstStyle/>
                    <a:p>
                      <a:r>
                        <a:rPr lang="id-ID" sz="1600" b="1" dirty="0" smtClean="0"/>
                        <a:t>Pendidikan</a:t>
                      </a:r>
                      <a:r>
                        <a:rPr lang="id-ID" sz="1600" b="1" baseline="0" dirty="0" smtClean="0"/>
                        <a:t> </a:t>
                      </a:r>
                      <a:r>
                        <a:rPr lang="id-ID" sz="1600" b="1" dirty="0" smtClean="0"/>
                        <a:t> Agama dan Budi Pekerti</a:t>
                      </a:r>
                      <a:endParaRPr lang="id-ID" sz="1600" b="1" dirty="0"/>
                    </a:p>
                  </a:txBody>
                  <a:tcPr marL="0" marR="0" marT="0" marB="0"/>
                </a:tc>
                <a:tc>
                  <a:txBody>
                    <a:bodyPr/>
                    <a:lstStyle/>
                    <a:p>
                      <a:pPr algn="ctr" rtl="0" fontAlgn="t"/>
                      <a:r>
                        <a:rPr lang="id-ID" sz="1600" b="1" u="none" strike="noStrike" dirty="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4</a:t>
                      </a:r>
                      <a:endParaRPr lang="id-ID" sz="1600" b="1" i="0" u="none" strike="noStrike" dirty="0">
                        <a:solidFill>
                          <a:srgbClr val="000000"/>
                        </a:solidFill>
                        <a:latin typeface="Calibri"/>
                      </a:endParaRPr>
                    </a:p>
                  </a:txBody>
                  <a:tcPr marL="15000" marR="15000" marT="9526" marB="0"/>
                </a:tc>
              </a:tr>
              <a:tr h="351212">
                <a:tc>
                  <a:txBody>
                    <a:bodyPr/>
                    <a:lstStyle/>
                    <a:p>
                      <a:pPr algn="ctr"/>
                      <a:r>
                        <a:rPr lang="id-ID" sz="1600" b="1" dirty="0" smtClean="0"/>
                        <a:t>2</a:t>
                      </a:r>
                      <a:endParaRPr lang="id-ID" sz="1600" b="1" dirty="0"/>
                    </a:p>
                  </a:txBody>
                  <a:tcPr marL="0" marR="0" marT="0" marB="0"/>
                </a:tc>
                <a:tc>
                  <a:txBody>
                    <a:bodyPr/>
                    <a:lstStyle/>
                    <a:p>
                      <a:r>
                        <a:rPr lang="id-ID" sz="1600" b="1" dirty="0" smtClean="0"/>
                        <a:t>PPKN</a:t>
                      </a:r>
                      <a:endParaRPr lang="id-ID" sz="1600" b="1" dirty="0"/>
                    </a:p>
                  </a:txBody>
                  <a:tcPr marL="0" marR="0" marT="0" marB="0"/>
                </a:tc>
                <a:tc>
                  <a:txBody>
                    <a:bodyPr/>
                    <a:lstStyle/>
                    <a:p>
                      <a:pPr algn="ctr" rtl="0" fontAlgn="t"/>
                      <a:r>
                        <a:rPr lang="id-ID" sz="1600" b="1" u="none" strike="noStrike" dirty="0"/>
                        <a:t>5</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a:t>6</a:t>
                      </a:r>
                      <a:endParaRPr lang="id-ID" sz="1600" b="1" i="0" u="none" strike="noStrike">
                        <a:solidFill>
                          <a:srgbClr val="000000"/>
                        </a:solidFill>
                        <a:latin typeface="Calibri"/>
                      </a:endParaRPr>
                    </a:p>
                  </a:txBody>
                  <a:tcPr marL="15000" marR="15000" marT="9526" marB="0"/>
                </a:tc>
                <a:tc>
                  <a:txBody>
                    <a:bodyPr/>
                    <a:lstStyle/>
                    <a:p>
                      <a:pPr algn="ctr" rtl="0" fontAlgn="t"/>
                      <a:r>
                        <a:rPr lang="id-ID" sz="1600" b="1" u="none" strike="noStrike" dirty="0"/>
                        <a:t>6</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4</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a:t>4</a:t>
                      </a:r>
                      <a:endParaRPr lang="id-ID" sz="1600" b="1" i="0" u="none" strike="noStrike">
                        <a:solidFill>
                          <a:srgbClr val="000000"/>
                        </a:solidFill>
                        <a:latin typeface="Calibri"/>
                      </a:endParaRPr>
                    </a:p>
                  </a:txBody>
                  <a:tcPr marL="15000" marR="15000" marT="9526" marB="0"/>
                </a:tc>
                <a:tc>
                  <a:txBody>
                    <a:bodyPr/>
                    <a:lstStyle/>
                    <a:p>
                      <a:pPr algn="ctr" rtl="0" fontAlgn="t"/>
                      <a:r>
                        <a:rPr lang="id-ID" sz="1600" b="1" u="none" strike="noStrike"/>
                        <a:t>4</a:t>
                      </a:r>
                      <a:endParaRPr lang="id-ID" sz="1600" b="1" i="0" u="none" strike="noStrike">
                        <a:solidFill>
                          <a:srgbClr val="000000"/>
                        </a:solidFill>
                        <a:latin typeface="Calibri"/>
                      </a:endParaRPr>
                    </a:p>
                  </a:txBody>
                  <a:tcPr marL="15000" marR="15000" marT="9526" marB="0"/>
                </a:tc>
              </a:tr>
              <a:tr h="351212">
                <a:tc>
                  <a:txBody>
                    <a:bodyPr/>
                    <a:lstStyle/>
                    <a:p>
                      <a:pPr algn="ctr"/>
                      <a:r>
                        <a:rPr lang="id-ID" sz="1600" b="1" dirty="0" smtClean="0"/>
                        <a:t>3</a:t>
                      </a:r>
                      <a:endParaRPr lang="id-ID" sz="1600" b="1" dirty="0"/>
                    </a:p>
                  </a:txBody>
                  <a:tcPr marL="0" marR="0" marT="0" marB="0"/>
                </a:tc>
                <a:tc>
                  <a:txBody>
                    <a:bodyPr/>
                    <a:lstStyle/>
                    <a:p>
                      <a:r>
                        <a:rPr lang="id-ID" sz="1600" b="1" dirty="0" smtClean="0"/>
                        <a:t>Bahasa Indonesia</a:t>
                      </a:r>
                      <a:endParaRPr lang="id-ID" sz="1600" b="1" dirty="0"/>
                    </a:p>
                  </a:txBody>
                  <a:tcPr marL="0" marR="0" marT="0" marB="0"/>
                </a:tc>
                <a:tc>
                  <a:txBody>
                    <a:bodyPr/>
                    <a:lstStyle/>
                    <a:p>
                      <a:pPr algn="ctr" rtl="0" fontAlgn="t"/>
                      <a:r>
                        <a:rPr lang="id-ID" sz="1600" b="1" u="none" strike="noStrike" dirty="0"/>
                        <a:t>8</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a:t>8</a:t>
                      </a:r>
                      <a:endParaRPr lang="id-ID" sz="1600" b="1" i="0" u="none" strike="noStrike">
                        <a:solidFill>
                          <a:srgbClr val="000000"/>
                        </a:solidFill>
                        <a:latin typeface="Calibri"/>
                      </a:endParaRPr>
                    </a:p>
                  </a:txBody>
                  <a:tcPr marL="15000" marR="15000" marT="9526" marB="0"/>
                </a:tc>
                <a:tc>
                  <a:txBody>
                    <a:bodyPr/>
                    <a:lstStyle/>
                    <a:p>
                      <a:pPr algn="ctr" rtl="0" fontAlgn="t"/>
                      <a:r>
                        <a:rPr lang="id-ID" sz="1600" b="1" u="none" strike="noStrike"/>
                        <a:t>10</a:t>
                      </a:r>
                      <a:endParaRPr lang="id-ID" sz="1600" b="1" i="0" u="none" strike="noStrike">
                        <a:solidFill>
                          <a:srgbClr val="000000"/>
                        </a:solidFill>
                        <a:latin typeface="Calibri"/>
                      </a:endParaRPr>
                    </a:p>
                  </a:txBody>
                  <a:tcPr marL="15000" marR="15000" marT="9526" marB="0"/>
                </a:tc>
                <a:tc>
                  <a:txBody>
                    <a:bodyPr/>
                    <a:lstStyle/>
                    <a:p>
                      <a:pPr algn="ctr" rtl="0" fontAlgn="t"/>
                      <a:r>
                        <a:rPr lang="id-ID" sz="1600" b="1" i="0" u="none" strike="noStrike" dirty="0" smtClean="0">
                          <a:solidFill>
                            <a:schemeClr val="dk1"/>
                          </a:solidFill>
                          <a:latin typeface="+mn-lt"/>
                        </a:rPr>
                        <a:t>7</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7</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7</a:t>
                      </a:r>
                      <a:endParaRPr lang="id-ID" sz="1600" b="1" i="0" u="none" strike="noStrike" dirty="0">
                        <a:solidFill>
                          <a:srgbClr val="000000"/>
                        </a:solidFill>
                        <a:latin typeface="Calibri"/>
                      </a:endParaRPr>
                    </a:p>
                  </a:txBody>
                  <a:tcPr marL="15000" marR="15000" marT="9526" marB="0"/>
                </a:tc>
              </a:tr>
              <a:tr h="351212">
                <a:tc>
                  <a:txBody>
                    <a:bodyPr/>
                    <a:lstStyle/>
                    <a:p>
                      <a:pPr algn="ctr"/>
                      <a:r>
                        <a:rPr lang="id-ID" sz="1600" b="1" dirty="0" smtClean="0"/>
                        <a:t>4</a:t>
                      </a:r>
                      <a:endParaRPr lang="id-ID" sz="1600" b="1" dirty="0"/>
                    </a:p>
                  </a:txBody>
                  <a:tcPr marL="0" marR="0" marT="0" marB="0"/>
                </a:tc>
                <a:tc>
                  <a:txBody>
                    <a:bodyPr/>
                    <a:lstStyle/>
                    <a:p>
                      <a:r>
                        <a:rPr lang="id-ID" sz="1600" b="1" dirty="0" smtClean="0"/>
                        <a:t>Matematika</a:t>
                      </a:r>
                      <a:endParaRPr lang="id-ID" sz="1600" b="1" dirty="0"/>
                    </a:p>
                  </a:txBody>
                  <a:tcPr marL="0" marR="0" marT="0" marB="0"/>
                </a:tc>
                <a:tc>
                  <a:txBody>
                    <a:bodyPr/>
                    <a:lstStyle/>
                    <a:p>
                      <a:pPr algn="ctr" fontAlgn="t"/>
                      <a:r>
                        <a:rPr lang="id-ID" sz="1600" b="1" u="none" strike="noStrike" dirty="0"/>
                        <a:t>5</a:t>
                      </a:r>
                      <a:endParaRPr lang="id-ID" sz="1600" b="1" i="0" u="none" strike="noStrike" dirty="0">
                        <a:solidFill>
                          <a:srgbClr val="000000"/>
                        </a:solidFill>
                        <a:latin typeface="Calibri"/>
                      </a:endParaRPr>
                    </a:p>
                  </a:txBody>
                  <a:tcPr marL="15000" marR="15000" marT="9526" marB="0"/>
                </a:tc>
                <a:tc>
                  <a:txBody>
                    <a:bodyPr/>
                    <a:lstStyle/>
                    <a:p>
                      <a:pPr algn="ctr" fontAlgn="t"/>
                      <a:r>
                        <a:rPr lang="id-ID" sz="1600" b="1" u="none" strike="noStrike"/>
                        <a:t>6</a:t>
                      </a:r>
                      <a:endParaRPr lang="id-ID" sz="1600" b="1" i="0" u="none" strike="noStrike">
                        <a:solidFill>
                          <a:srgbClr val="000000"/>
                        </a:solidFill>
                        <a:latin typeface="Calibri"/>
                      </a:endParaRPr>
                    </a:p>
                  </a:txBody>
                  <a:tcPr marL="15000" marR="15000" marT="9526" marB="0"/>
                </a:tc>
                <a:tc>
                  <a:txBody>
                    <a:bodyPr/>
                    <a:lstStyle/>
                    <a:p>
                      <a:pPr algn="ctr" fontAlgn="t"/>
                      <a:r>
                        <a:rPr lang="id-ID" sz="1600" b="1" u="none" strike="noStrike"/>
                        <a:t>6</a:t>
                      </a:r>
                      <a:endParaRPr lang="id-ID" sz="1600" b="1" i="0" u="none" strike="noStrike">
                        <a:solidFill>
                          <a:srgbClr val="000000"/>
                        </a:solidFill>
                        <a:latin typeface="Calibri"/>
                      </a:endParaRPr>
                    </a:p>
                  </a:txBody>
                  <a:tcPr marL="15000" marR="15000" marT="9526" marB="0"/>
                </a:tc>
                <a:tc>
                  <a:txBody>
                    <a:bodyPr/>
                    <a:lstStyle/>
                    <a:p>
                      <a:pPr algn="ctr" fontAlgn="t"/>
                      <a:r>
                        <a:rPr lang="id-ID" sz="1600" b="1" u="none" strike="noStrike" dirty="0"/>
                        <a:t>6</a:t>
                      </a:r>
                      <a:endParaRPr lang="id-ID" sz="1600" b="1" i="0" u="none" strike="noStrike" dirty="0">
                        <a:solidFill>
                          <a:srgbClr val="000000"/>
                        </a:solidFill>
                        <a:latin typeface="Calibri"/>
                      </a:endParaRPr>
                    </a:p>
                  </a:txBody>
                  <a:tcPr marL="15000" marR="15000" marT="9526" marB="0"/>
                </a:tc>
                <a:tc>
                  <a:txBody>
                    <a:bodyPr/>
                    <a:lstStyle/>
                    <a:p>
                      <a:pPr algn="ctr" fontAlgn="t"/>
                      <a:r>
                        <a:rPr lang="id-ID" sz="1600" b="1" u="none" strike="noStrike" dirty="0"/>
                        <a:t>6</a:t>
                      </a:r>
                      <a:endParaRPr lang="id-ID" sz="1600" b="1" i="0" u="none" strike="noStrike" dirty="0">
                        <a:solidFill>
                          <a:srgbClr val="000000"/>
                        </a:solidFill>
                        <a:latin typeface="Calibri"/>
                      </a:endParaRPr>
                    </a:p>
                  </a:txBody>
                  <a:tcPr marL="15000" marR="15000" marT="9526" marB="0"/>
                </a:tc>
                <a:tc>
                  <a:txBody>
                    <a:bodyPr/>
                    <a:lstStyle/>
                    <a:p>
                      <a:pPr algn="ctr" fontAlgn="t"/>
                      <a:r>
                        <a:rPr lang="id-ID" sz="1600" b="1" u="none" strike="noStrike"/>
                        <a:t>6</a:t>
                      </a:r>
                      <a:endParaRPr lang="id-ID" sz="1600" b="1" i="0" u="none" strike="noStrike">
                        <a:solidFill>
                          <a:srgbClr val="000000"/>
                        </a:solidFill>
                        <a:latin typeface="Calibri"/>
                      </a:endParaRPr>
                    </a:p>
                  </a:txBody>
                  <a:tcPr marL="15000" marR="15000" marT="9526" marB="0"/>
                </a:tc>
              </a:tr>
              <a:tr h="351212">
                <a:tc>
                  <a:txBody>
                    <a:bodyPr/>
                    <a:lstStyle/>
                    <a:p>
                      <a:pPr algn="ctr"/>
                      <a:r>
                        <a:rPr lang="id-ID" sz="1600" b="1" dirty="0" smtClean="0"/>
                        <a:t>5</a:t>
                      </a:r>
                      <a:endParaRPr lang="id-ID" sz="1600" b="1" dirty="0"/>
                    </a:p>
                  </a:txBody>
                  <a:tcPr marL="0" marR="0" marT="0" marB="0"/>
                </a:tc>
                <a:tc>
                  <a:txBody>
                    <a:bodyPr/>
                    <a:lstStyle/>
                    <a:p>
                      <a:r>
                        <a:rPr lang="id-ID" sz="1600" b="1" dirty="0" smtClean="0"/>
                        <a:t>IPA</a:t>
                      </a:r>
                      <a:endParaRPr lang="id-ID" sz="1600" b="1" dirty="0"/>
                    </a:p>
                  </a:txBody>
                  <a:tcPr marL="0" marR="0" marT="0" marB="0"/>
                </a:tc>
                <a:tc>
                  <a:txBody>
                    <a:bodyPr/>
                    <a:lstStyle/>
                    <a:p>
                      <a:pPr algn="ctr" rtl="0" fontAlgn="t"/>
                      <a:r>
                        <a:rPr lang="id-ID" sz="1600" b="1" u="none" strike="noStrike" dirty="0" smtClean="0"/>
                        <a:t> </a:t>
                      </a:r>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 </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i="0" u="none" strike="noStrike" dirty="0" smtClean="0">
                          <a:solidFill>
                            <a:srgbClr val="000000"/>
                          </a:solidFill>
                          <a:latin typeface="Calibri"/>
                        </a:rPr>
                        <a:t>3</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3</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3</a:t>
                      </a:r>
                      <a:endParaRPr lang="id-ID" sz="1600" b="1" i="0" u="none" strike="noStrike" dirty="0">
                        <a:solidFill>
                          <a:srgbClr val="000000"/>
                        </a:solidFill>
                        <a:latin typeface="Calibri"/>
                      </a:endParaRPr>
                    </a:p>
                  </a:txBody>
                  <a:tcPr marL="15000" marR="15000" marT="9526" marB="0"/>
                </a:tc>
              </a:tr>
              <a:tr h="351212">
                <a:tc>
                  <a:txBody>
                    <a:bodyPr/>
                    <a:lstStyle/>
                    <a:p>
                      <a:pPr algn="ctr"/>
                      <a:r>
                        <a:rPr lang="id-ID" sz="1600" b="1" dirty="0" smtClean="0"/>
                        <a:t>6</a:t>
                      </a:r>
                      <a:endParaRPr lang="id-ID" sz="1600" b="1" dirty="0"/>
                    </a:p>
                  </a:txBody>
                  <a:tcPr marL="0" marR="0" marT="0" marB="0"/>
                </a:tc>
                <a:tc>
                  <a:txBody>
                    <a:bodyPr/>
                    <a:lstStyle/>
                    <a:p>
                      <a:r>
                        <a:rPr lang="id-ID" sz="1600" b="1" dirty="0" smtClean="0"/>
                        <a:t>IPS</a:t>
                      </a:r>
                      <a:endParaRPr lang="id-ID" sz="1600" b="1" dirty="0"/>
                    </a:p>
                  </a:txBody>
                  <a:tcPr marL="0" marR="0" marT="0" marB="0"/>
                </a:tc>
                <a:tc>
                  <a:txBody>
                    <a:bodyPr/>
                    <a:lstStyle/>
                    <a:p>
                      <a:pPr algn="ctr" rtl="0" fontAlgn="t"/>
                      <a:r>
                        <a:rPr lang="id-ID" sz="1600" b="1" u="none" strike="noStrike" dirty="0" smtClean="0"/>
                        <a:t> </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 </a:t>
                      </a:r>
                      <a:endParaRPr lang="id-ID" sz="1600" b="1" i="0" u="none" strike="noStrike" dirty="0">
                        <a:solidFill>
                          <a:srgbClr val="000000"/>
                        </a:solidFill>
                        <a:latin typeface="Calibri"/>
                      </a:endParaRPr>
                    </a:p>
                  </a:txBody>
                  <a:tcPr marL="15000" marR="15000" marT="9526" marB="0"/>
                </a:tc>
                <a:tc>
                  <a:txBody>
                    <a:bodyPr/>
                    <a:lstStyle/>
                    <a:p>
                      <a:pPr algn="ctr" rtl="0" fontAlgn="t"/>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i="0" u="none" strike="noStrike" dirty="0" smtClean="0">
                          <a:solidFill>
                            <a:srgbClr val="000000"/>
                          </a:solidFill>
                          <a:latin typeface="Calibri"/>
                        </a:rPr>
                        <a:t>3</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a:t>3</a:t>
                      </a:r>
                      <a:endParaRPr lang="id-ID" sz="1600" b="1" i="0" u="none" strike="noStrike" dirty="0">
                        <a:solidFill>
                          <a:srgbClr val="000000"/>
                        </a:solidFill>
                        <a:latin typeface="Calibri"/>
                      </a:endParaRPr>
                    </a:p>
                  </a:txBody>
                  <a:tcPr marL="15000" marR="15000" marT="9526" marB="0"/>
                </a:tc>
                <a:tc>
                  <a:txBody>
                    <a:bodyPr/>
                    <a:lstStyle/>
                    <a:p>
                      <a:pPr algn="ctr" rtl="0" fontAlgn="t"/>
                      <a:r>
                        <a:rPr lang="id-ID" sz="1600" b="1" u="none" strike="noStrike" dirty="0" smtClean="0"/>
                        <a:t>3</a:t>
                      </a:r>
                      <a:endParaRPr lang="id-ID" sz="1600" b="1" i="0" u="none" strike="noStrike" dirty="0">
                        <a:solidFill>
                          <a:srgbClr val="000000"/>
                        </a:solidFill>
                        <a:latin typeface="Calibri"/>
                      </a:endParaRPr>
                    </a:p>
                  </a:txBody>
                  <a:tcPr marL="15000" marR="15000" marT="9526" marB="0"/>
                </a:tc>
              </a:tr>
              <a:tr h="338007">
                <a:tc gridSpan="2">
                  <a:txBody>
                    <a:bodyPr/>
                    <a:lstStyle/>
                    <a:p>
                      <a:pPr algn="ctr"/>
                      <a:r>
                        <a:rPr lang="id-ID" sz="1600" b="1" dirty="0" smtClean="0"/>
                        <a:t>Kelompok B</a:t>
                      </a:r>
                      <a:endParaRPr lang="id-ID" sz="1600" b="1" dirty="0"/>
                    </a:p>
                  </a:txBody>
                  <a:tcPr marL="0" marR="0" marT="0" marB="0"/>
                </a:tc>
                <a:tc hMerge="1">
                  <a:txBody>
                    <a:bodyPr/>
                    <a:lstStyle/>
                    <a:p>
                      <a:endParaRPr lang="id-ID" sz="1600" b="1" dirty="0"/>
                    </a:p>
                  </a:txBody>
                  <a:tcPr marL="0" marR="0" marT="0" marB="0"/>
                </a:tc>
                <a:tc>
                  <a:txBody>
                    <a:bodyPr/>
                    <a:lstStyle/>
                    <a:p>
                      <a:pPr algn="ctr"/>
                      <a:endParaRPr lang="id-ID" sz="1600" b="1" dirty="0"/>
                    </a:p>
                  </a:txBody>
                  <a:tcPr marL="0" marR="0" marT="0" marB="0"/>
                </a:tc>
                <a:tc>
                  <a:txBody>
                    <a:bodyPr/>
                    <a:lstStyle/>
                    <a:p>
                      <a:pPr algn="ctr"/>
                      <a:endParaRPr lang="id-ID" sz="1600" b="1" dirty="0"/>
                    </a:p>
                  </a:txBody>
                  <a:tcPr marL="0" marR="0" marT="0" marB="0"/>
                </a:tc>
                <a:tc>
                  <a:txBody>
                    <a:bodyPr/>
                    <a:lstStyle/>
                    <a:p>
                      <a:pPr algn="ctr"/>
                      <a:endParaRPr lang="id-ID" sz="1600" b="1" dirty="0"/>
                    </a:p>
                  </a:txBody>
                  <a:tcPr marL="0" marR="0" marT="0" marB="0"/>
                </a:tc>
                <a:tc>
                  <a:txBody>
                    <a:bodyPr/>
                    <a:lstStyle/>
                    <a:p>
                      <a:pPr algn="ctr"/>
                      <a:endParaRPr lang="id-ID" sz="1600" b="1" dirty="0"/>
                    </a:p>
                  </a:txBody>
                  <a:tcPr marL="0" marR="0" marT="0" marB="0"/>
                </a:tc>
                <a:tc>
                  <a:txBody>
                    <a:bodyPr/>
                    <a:lstStyle/>
                    <a:p>
                      <a:pPr algn="ctr"/>
                      <a:endParaRPr lang="id-ID" sz="1600" b="1" dirty="0"/>
                    </a:p>
                  </a:txBody>
                  <a:tcPr marL="0" marR="0" marT="0" marB="0"/>
                </a:tc>
                <a:tc>
                  <a:txBody>
                    <a:bodyPr/>
                    <a:lstStyle/>
                    <a:p>
                      <a:pPr algn="ctr"/>
                      <a:endParaRPr lang="id-ID" sz="1600" b="1" dirty="0"/>
                    </a:p>
                  </a:txBody>
                  <a:tcPr marL="0" marR="0" marT="0" marB="0"/>
                </a:tc>
              </a:tr>
              <a:tr h="676015">
                <a:tc>
                  <a:txBody>
                    <a:bodyPr/>
                    <a:lstStyle/>
                    <a:p>
                      <a:pPr algn="ctr"/>
                      <a:r>
                        <a:rPr lang="id-ID" sz="1600" b="1" dirty="0" smtClean="0"/>
                        <a:t>7</a:t>
                      </a:r>
                      <a:endParaRPr lang="id-ID" sz="1600" b="1" dirty="0"/>
                    </a:p>
                  </a:txBody>
                  <a:tcPr marL="0" marR="0" marT="0" marB="0"/>
                </a:tc>
                <a:tc>
                  <a:txBody>
                    <a:bodyPr/>
                    <a:lstStyle/>
                    <a:p>
                      <a:r>
                        <a:rPr lang="id-ID" sz="1600" b="1" dirty="0" smtClean="0"/>
                        <a:t>Seni Budaya &amp;</a:t>
                      </a:r>
                      <a:r>
                        <a:rPr lang="id-ID" sz="1600" b="1" baseline="0" dirty="0" smtClean="0"/>
                        <a:t> Prakarya (termasuk muatan lokal*)</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5</a:t>
                      </a:r>
                      <a:endParaRPr lang="id-ID" sz="1600" b="1" dirty="0"/>
                    </a:p>
                  </a:txBody>
                  <a:tcPr marL="0" marR="0" marT="0" marB="0"/>
                </a:tc>
                <a:tc>
                  <a:txBody>
                    <a:bodyPr/>
                    <a:lstStyle/>
                    <a:p>
                      <a:pPr algn="ctr"/>
                      <a:r>
                        <a:rPr lang="id-ID" sz="1600" b="1" dirty="0" smtClean="0"/>
                        <a:t>5</a:t>
                      </a:r>
                      <a:endParaRPr lang="id-ID" sz="1600" b="1" dirty="0"/>
                    </a:p>
                  </a:txBody>
                  <a:tcPr marL="0" marR="0" marT="0" marB="0"/>
                </a:tc>
                <a:tc>
                  <a:txBody>
                    <a:bodyPr/>
                    <a:lstStyle/>
                    <a:p>
                      <a:pPr algn="ctr"/>
                      <a:r>
                        <a:rPr lang="id-ID" sz="1600" b="1" dirty="0" smtClean="0"/>
                        <a:t>5</a:t>
                      </a:r>
                      <a:endParaRPr lang="id-ID" sz="1600" b="1" dirty="0"/>
                    </a:p>
                  </a:txBody>
                  <a:tcPr marL="0" marR="0" marT="0" marB="0"/>
                </a:tc>
              </a:tr>
              <a:tr h="676015">
                <a:tc>
                  <a:txBody>
                    <a:bodyPr/>
                    <a:lstStyle/>
                    <a:p>
                      <a:pPr algn="ctr"/>
                      <a:r>
                        <a:rPr lang="id-ID" sz="1600" b="1" dirty="0" smtClean="0"/>
                        <a:t>8</a:t>
                      </a:r>
                      <a:endParaRPr lang="id-ID" sz="1600" b="1" dirty="0"/>
                    </a:p>
                  </a:txBody>
                  <a:tcPr marL="0" marR="0" marT="0" marB="0"/>
                </a:tc>
                <a:tc>
                  <a:txBody>
                    <a:bodyPr/>
                    <a:lstStyle/>
                    <a:p>
                      <a:r>
                        <a:rPr lang="id-ID" sz="1600" b="1" dirty="0" smtClean="0"/>
                        <a:t>Pend. Jasmani, OR &amp; Kes (termasuk muatan lokal).</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c>
                  <a:txBody>
                    <a:bodyPr/>
                    <a:lstStyle/>
                    <a:p>
                      <a:pPr algn="ctr"/>
                      <a:r>
                        <a:rPr lang="id-ID" sz="1600" b="1" dirty="0" smtClean="0"/>
                        <a:t>4</a:t>
                      </a:r>
                      <a:endParaRPr lang="id-ID" sz="1600" b="1" dirty="0"/>
                    </a:p>
                  </a:txBody>
                  <a:tcPr marL="0" marR="0" marT="0" marB="0"/>
                </a:tc>
              </a:tr>
              <a:tr h="338007">
                <a:tc gridSpan="2">
                  <a:txBody>
                    <a:bodyPr/>
                    <a:lstStyle/>
                    <a:p>
                      <a:r>
                        <a:rPr lang="id-ID" sz="1600" b="1" dirty="0" smtClean="0"/>
                        <a:t>Jumlah</a:t>
                      </a:r>
                      <a:endParaRPr lang="id-ID" sz="1600" b="1" dirty="0"/>
                    </a:p>
                  </a:txBody>
                  <a:tcPr marL="0" marR="0" marT="0" marB="0"/>
                </a:tc>
                <a:tc hMerge="1">
                  <a:txBody>
                    <a:bodyPr/>
                    <a:lstStyle/>
                    <a:p>
                      <a:endParaRPr lang="id-ID" dirty="0"/>
                    </a:p>
                  </a:txBody>
                  <a:tcPr marL="0" marR="0" marT="0" marB="0"/>
                </a:tc>
                <a:tc>
                  <a:txBody>
                    <a:bodyPr/>
                    <a:lstStyle/>
                    <a:p>
                      <a:pPr algn="ctr"/>
                      <a:r>
                        <a:rPr lang="id-ID" sz="1600" b="1" dirty="0" smtClean="0"/>
                        <a:t>30</a:t>
                      </a:r>
                      <a:endParaRPr lang="id-ID" sz="1600" b="1" dirty="0"/>
                    </a:p>
                  </a:txBody>
                  <a:tcPr marL="0" marR="0" marT="0" marB="0"/>
                </a:tc>
                <a:tc>
                  <a:txBody>
                    <a:bodyPr/>
                    <a:lstStyle/>
                    <a:p>
                      <a:pPr algn="ctr"/>
                      <a:r>
                        <a:rPr lang="id-ID" sz="1600" b="1" dirty="0" smtClean="0"/>
                        <a:t>32</a:t>
                      </a:r>
                      <a:endParaRPr lang="id-ID" sz="1600" b="1" dirty="0"/>
                    </a:p>
                  </a:txBody>
                  <a:tcPr marL="0" marR="0" marT="0" marB="0"/>
                </a:tc>
                <a:tc>
                  <a:txBody>
                    <a:bodyPr/>
                    <a:lstStyle/>
                    <a:p>
                      <a:pPr algn="ctr"/>
                      <a:r>
                        <a:rPr lang="id-ID" sz="1600" b="1" dirty="0" smtClean="0"/>
                        <a:t>34</a:t>
                      </a:r>
                      <a:endParaRPr lang="id-ID" sz="1600" b="1" dirty="0"/>
                    </a:p>
                  </a:txBody>
                  <a:tcPr marL="0" marR="0" marT="0" marB="0"/>
                </a:tc>
                <a:tc>
                  <a:txBody>
                    <a:bodyPr/>
                    <a:lstStyle/>
                    <a:p>
                      <a:pPr algn="ctr"/>
                      <a:r>
                        <a:rPr lang="id-ID" sz="1600" b="1" dirty="0" smtClean="0"/>
                        <a:t>36</a:t>
                      </a:r>
                      <a:endParaRPr lang="id-ID" sz="1600" b="1" dirty="0"/>
                    </a:p>
                  </a:txBody>
                  <a:tcPr marL="0" marR="0" marT="0" marB="0"/>
                </a:tc>
                <a:tc>
                  <a:txBody>
                    <a:bodyPr/>
                    <a:lstStyle/>
                    <a:p>
                      <a:pPr algn="ctr"/>
                      <a:r>
                        <a:rPr lang="id-ID" sz="1600" b="1" dirty="0" smtClean="0"/>
                        <a:t>36</a:t>
                      </a:r>
                      <a:endParaRPr lang="id-ID" sz="1600" b="1" dirty="0"/>
                    </a:p>
                  </a:txBody>
                  <a:tcPr marL="0" marR="0" marT="0" marB="0"/>
                </a:tc>
                <a:tc>
                  <a:txBody>
                    <a:bodyPr/>
                    <a:lstStyle/>
                    <a:p>
                      <a:pPr algn="ctr"/>
                      <a:r>
                        <a:rPr lang="id-ID" sz="1600" b="1" dirty="0" smtClean="0"/>
                        <a:t>36</a:t>
                      </a:r>
                      <a:endParaRPr lang="id-ID" sz="1600" b="1" dirty="0"/>
                    </a:p>
                  </a:txBody>
                  <a:tcPr marL="0" marR="0" marT="0" marB="0"/>
                </a:tc>
              </a:tr>
            </a:tbl>
          </a:graphicData>
        </a:graphic>
      </p:graphicFrame>
      <p:sp>
        <p:nvSpPr>
          <p:cNvPr id="3" name="TextBox 18"/>
          <p:cNvSpPr txBox="1">
            <a:spLocks noChangeArrowheads="1"/>
          </p:cNvSpPr>
          <p:nvPr/>
        </p:nvSpPr>
        <p:spPr bwMode="auto">
          <a:xfrm>
            <a:off x="0" y="8619"/>
            <a:ext cx="9144000" cy="707882"/>
          </a:xfrm>
          <a:prstGeom prst="rect">
            <a:avLst/>
          </a:prstGeom>
          <a:noFill/>
          <a:ln w="9525">
            <a:noFill/>
            <a:miter lim="800000"/>
            <a:headEnd/>
            <a:tailEnd/>
          </a:ln>
        </p:spPr>
        <p:txBody>
          <a:bodyPr lIns="91436" tIns="45718" rIns="91436" bIns="45718">
            <a:spAutoFit/>
          </a:bodyPr>
          <a:lstStyle/>
          <a:p>
            <a:pPr algn="ctr"/>
            <a:r>
              <a:rPr lang="id-ID" sz="4000" b="1" dirty="0" smtClean="0">
                <a:solidFill>
                  <a:srgbClr val="E46C0A"/>
                </a:solidFill>
                <a:latin typeface="+mj-lt"/>
              </a:rPr>
              <a:t>STRUKTUR KURIKULUM SD</a:t>
            </a:r>
            <a:endParaRPr lang="id-ID" sz="4000" b="1" dirty="0">
              <a:solidFill>
                <a:srgbClr val="E46C0A"/>
              </a:solidFill>
              <a:latin typeface="+mj-lt"/>
            </a:endParaRPr>
          </a:p>
        </p:txBody>
      </p:sp>
      <p:cxnSp>
        <p:nvCxnSpPr>
          <p:cNvPr id="4" name="Straight Connector 3"/>
          <p:cNvCxnSpPr/>
          <p:nvPr/>
        </p:nvCxnSpPr>
        <p:spPr>
          <a:xfrm>
            <a:off x="0" y="705987"/>
            <a:ext cx="914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0" y="-99392"/>
            <a:ext cx="9144000" cy="0"/>
          </a:xfrm>
          <a:prstGeom prst="line">
            <a:avLst/>
          </a:prstGeom>
          <a:ln>
            <a:noFill/>
          </a:ln>
        </p:spPr>
        <p:style>
          <a:lnRef idx="1">
            <a:schemeClr val="accent3"/>
          </a:lnRef>
          <a:fillRef idx="2">
            <a:schemeClr val="accent3"/>
          </a:fillRef>
          <a:effectRef idx="1">
            <a:schemeClr val="accent3"/>
          </a:effectRef>
          <a:fontRef idx="minor">
            <a:schemeClr val="dk1"/>
          </a:fontRef>
        </p:style>
      </p:cxnSp>
      <p:sp>
        <p:nvSpPr>
          <p:cNvPr id="6" name="TextBox 5"/>
          <p:cNvSpPr txBox="1"/>
          <p:nvPr/>
        </p:nvSpPr>
        <p:spPr>
          <a:xfrm>
            <a:off x="971600" y="5661248"/>
            <a:ext cx="7193508" cy="923330"/>
          </a:xfrm>
          <a:prstGeom prst="rect">
            <a:avLst/>
          </a:prstGeom>
          <a:noFill/>
        </p:spPr>
        <p:txBody>
          <a:bodyPr wrap="none" rtlCol="0">
            <a:spAutoFit/>
          </a:bodyPr>
          <a:lstStyle/>
          <a:p>
            <a:r>
              <a:rPr lang="id-ID" dirty="0" smtClean="0"/>
              <a:t>Catatan: </a:t>
            </a:r>
          </a:p>
          <a:p>
            <a:pPr marL="342900" indent="-342900">
              <a:buAutoNum type="arabicPeriod"/>
            </a:pPr>
            <a:r>
              <a:rPr lang="id-ID" dirty="0" smtClean="0"/>
              <a:t>Muatan lokal* dapat memuat Bahasa Daerah</a:t>
            </a:r>
          </a:p>
          <a:p>
            <a:pPr marL="342900" indent="-342900">
              <a:buAutoNum type="arabicPeriod"/>
            </a:pPr>
            <a:r>
              <a:rPr lang="id-ID" dirty="0" smtClean="0"/>
              <a:t>IPA dan IPS kelas I s.d. Kelas  III diintegrasikan ke mata pelajaran lainnya</a:t>
            </a:r>
            <a:endParaRPr lang="id-ID" dirty="0"/>
          </a:p>
        </p:txBody>
      </p:sp>
      <p:sp>
        <p:nvSpPr>
          <p:cNvPr id="8"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5076056" y="1484784"/>
            <a:ext cx="3089052" cy="374441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50</a:t>
            </a:r>
            <a:endParaRPr lang="id-ID" b="1" dirty="0"/>
          </a:p>
        </p:txBody>
      </p:sp>
    </p:spTree>
    <p:extLst>
      <p:ext uri="{BB962C8B-B14F-4D97-AF65-F5344CB8AC3E}">
        <p14:creationId xmlns:p14="http://schemas.microsoft.com/office/powerpoint/2010/main" val="1692726352"/>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8"/>
          <p:cNvSpPr txBox="1">
            <a:spLocks noChangeArrowheads="1"/>
          </p:cNvSpPr>
          <p:nvPr/>
        </p:nvSpPr>
        <p:spPr bwMode="auto">
          <a:xfrm>
            <a:off x="0" y="8619"/>
            <a:ext cx="9144000" cy="707882"/>
          </a:xfrm>
          <a:prstGeom prst="rect">
            <a:avLst/>
          </a:prstGeom>
          <a:noFill/>
          <a:ln w="9525">
            <a:noFill/>
            <a:miter lim="800000"/>
            <a:headEnd/>
            <a:tailEnd/>
          </a:ln>
        </p:spPr>
        <p:txBody>
          <a:bodyPr lIns="91436" tIns="45718" rIns="91436" bIns="45718">
            <a:spAutoFit/>
          </a:bodyPr>
          <a:lstStyle/>
          <a:p>
            <a:pPr algn="ctr"/>
            <a:r>
              <a:rPr lang="id-ID" sz="4000" b="1" dirty="0" smtClean="0">
                <a:solidFill>
                  <a:srgbClr val="E46C0A"/>
                </a:solidFill>
                <a:latin typeface="+mj-lt"/>
              </a:rPr>
              <a:t>STRUKTUR KURIKULUM SMP</a:t>
            </a:r>
            <a:endParaRPr lang="id-ID" sz="4000" b="1" dirty="0">
              <a:solidFill>
                <a:srgbClr val="E46C0A"/>
              </a:solidFill>
              <a:latin typeface="+mj-lt"/>
            </a:endParaRPr>
          </a:p>
        </p:txBody>
      </p:sp>
      <p:cxnSp>
        <p:nvCxnSpPr>
          <p:cNvPr id="4" name="Straight Connector 3"/>
          <p:cNvCxnSpPr/>
          <p:nvPr/>
        </p:nvCxnSpPr>
        <p:spPr>
          <a:xfrm>
            <a:off x="0" y="705987"/>
            <a:ext cx="914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0" y="-99392"/>
            <a:ext cx="9144000" cy="0"/>
          </a:xfrm>
          <a:prstGeom prst="line">
            <a:avLst/>
          </a:prstGeom>
          <a:ln>
            <a:noFill/>
          </a:ln>
        </p:spPr>
        <p:style>
          <a:lnRef idx="1">
            <a:schemeClr val="accent3"/>
          </a:lnRef>
          <a:fillRef idx="2">
            <a:schemeClr val="accent3"/>
          </a:fillRef>
          <a:effectRef idx="1">
            <a:schemeClr val="accent3"/>
          </a:effectRef>
          <a:fontRef idx="minor">
            <a:schemeClr val="dk1"/>
          </a:fontRef>
        </p:style>
      </p:cxnSp>
      <p:sp>
        <p:nvSpPr>
          <p:cNvPr id="6" name="TextBox 5"/>
          <p:cNvSpPr txBox="1"/>
          <p:nvPr/>
        </p:nvSpPr>
        <p:spPr>
          <a:xfrm>
            <a:off x="971600" y="5867980"/>
            <a:ext cx="4581447" cy="369332"/>
          </a:xfrm>
          <a:prstGeom prst="rect">
            <a:avLst/>
          </a:prstGeom>
          <a:noFill/>
        </p:spPr>
        <p:txBody>
          <a:bodyPr wrap="none" rtlCol="0">
            <a:spAutoFit/>
          </a:bodyPr>
          <a:lstStyle/>
          <a:p>
            <a:r>
              <a:rPr lang="id-ID" dirty="0" smtClean="0"/>
              <a:t>* Muatan lokal dapat memuat Bahasa Daerah</a:t>
            </a:r>
            <a:endParaRPr lang="id-ID" dirty="0"/>
          </a:p>
        </p:txBody>
      </p:sp>
      <p:graphicFrame>
        <p:nvGraphicFramePr>
          <p:cNvPr id="7" name="Table 6"/>
          <p:cNvGraphicFramePr>
            <a:graphicFrameLocks noGrp="1"/>
          </p:cNvGraphicFramePr>
          <p:nvPr>
            <p:extLst>
              <p:ext uri="{D42A27DB-BD31-4B8C-83A1-F6EECF244321}">
                <p14:modId xmlns:p14="http://schemas.microsoft.com/office/powerpoint/2010/main" val="1378304296"/>
              </p:ext>
            </p:extLst>
          </p:nvPr>
        </p:nvGraphicFramePr>
        <p:xfrm>
          <a:off x="827584" y="836713"/>
          <a:ext cx="7128790" cy="5154300"/>
        </p:xfrm>
        <a:graphic>
          <a:graphicData uri="http://schemas.openxmlformats.org/drawingml/2006/table">
            <a:tbl>
              <a:tblPr firstRow="1" bandRow="1">
                <a:tableStyleId>{93296810-A885-4BE3-A3E7-6D5BEEA58F35}</a:tableStyleId>
              </a:tblPr>
              <a:tblGrid>
                <a:gridCol w="434803"/>
                <a:gridCol w="4734771"/>
                <a:gridCol w="653072"/>
                <a:gridCol w="653072"/>
                <a:gridCol w="653072"/>
              </a:tblGrid>
              <a:tr h="339213">
                <a:tc>
                  <a:txBody>
                    <a:bodyPr/>
                    <a:lstStyle/>
                    <a:p>
                      <a:pPr algn="ctr"/>
                      <a:r>
                        <a:rPr lang="id-ID" sz="1800" b="1" dirty="0" smtClean="0"/>
                        <a:t>No</a:t>
                      </a:r>
                      <a:endParaRPr lang="id-ID" sz="1800" b="1" dirty="0"/>
                    </a:p>
                  </a:txBody>
                  <a:tcPr marL="0" marR="0" marT="0" marB="0" anchor="ctr"/>
                </a:tc>
                <a:tc>
                  <a:txBody>
                    <a:bodyPr/>
                    <a:lstStyle/>
                    <a:p>
                      <a:pPr algn="ctr"/>
                      <a:r>
                        <a:rPr lang="id-ID" sz="1800" b="1" dirty="0" smtClean="0"/>
                        <a:t>Komponen</a:t>
                      </a:r>
                      <a:endParaRPr lang="id-ID" sz="1800" b="1" dirty="0"/>
                    </a:p>
                  </a:txBody>
                  <a:tcPr marL="0" marR="0" marT="0" marB="0" anchor="ctr"/>
                </a:tc>
                <a:tc>
                  <a:txBody>
                    <a:bodyPr/>
                    <a:lstStyle/>
                    <a:p>
                      <a:pPr algn="ctr"/>
                      <a:r>
                        <a:rPr lang="id-ID" sz="1800" b="1" dirty="0" smtClean="0"/>
                        <a:t>V</a:t>
                      </a:r>
                      <a:r>
                        <a:rPr lang="en-US" sz="1800" b="1" dirty="0" smtClean="0"/>
                        <a:t>II</a:t>
                      </a:r>
                      <a:endParaRPr lang="id-ID" sz="1800" b="1" dirty="0"/>
                    </a:p>
                  </a:txBody>
                  <a:tcPr marL="0" marR="0" marT="0" marB="0" anchor="ctr"/>
                </a:tc>
                <a:tc>
                  <a:txBody>
                    <a:bodyPr/>
                    <a:lstStyle/>
                    <a:p>
                      <a:pPr algn="ctr"/>
                      <a:r>
                        <a:rPr lang="id-ID" sz="1800" b="1" dirty="0" smtClean="0"/>
                        <a:t>V</a:t>
                      </a:r>
                      <a:r>
                        <a:rPr lang="en-US" sz="1800" b="1" dirty="0" smtClean="0"/>
                        <a:t>III</a:t>
                      </a:r>
                      <a:endParaRPr lang="id-ID" sz="1800" b="1" dirty="0"/>
                    </a:p>
                  </a:txBody>
                  <a:tcPr marL="0" marR="0" marT="0" marB="0" anchor="ctr"/>
                </a:tc>
                <a:tc>
                  <a:txBody>
                    <a:bodyPr/>
                    <a:lstStyle/>
                    <a:p>
                      <a:pPr algn="ctr"/>
                      <a:r>
                        <a:rPr lang="en-US" sz="1800" b="1" dirty="0" smtClean="0"/>
                        <a:t>IX</a:t>
                      </a:r>
                      <a:endParaRPr lang="id-ID" sz="1800" b="1" dirty="0"/>
                    </a:p>
                  </a:txBody>
                  <a:tcPr marL="0" marR="0" marT="0" marB="0" anchor="ctr"/>
                </a:tc>
              </a:tr>
              <a:tr h="354356">
                <a:tc>
                  <a:txBody>
                    <a:bodyPr/>
                    <a:lstStyle/>
                    <a:p>
                      <a:pPr algn="ct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2000" b="1" i="0" u="none" strike="noStrike" cap="none" normalizeH="0" baseline="0" dirty="0" smtClean="0">
                          <a:ln>
                            <a:noFill/>
                          </a:ln>
                          <a:solidFill>
                            <a:schemeClr val="accent1">
                              <a:lumMod val="50000"/>
                            </a:schemeClr>
                          </a:solidFill>
                          <a:effectLst/>
                          <a:latin typeface="Calibri" pitchFamily="34" charset="0"/>
                          <a:ea typeface="Calibri" pitchFamily="34" charset="0"/>
                          <a:cs typeface="Calibri" pitchFamily="34" charset="0"/>
                        </a:rPr>
                        <a:t>Kelompok A</a:t>
                      </a:r>
                      <a:endParaRPr kumimoji="0" lang="en-US" sz="2000" b="1" i="0" u="none" strike="noStrike" cap="none" normalizeH="0" baseline="0" dirty="0" smtClean="0">
                        <a:ln>
                          <a:noFill/>
                        </a:ln>
                        <a:solidFill>
                          <a:schemeClr val="accent1">
                            <a:lumMod val="50000"/>
                          </a:schemeClr>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54356">
                <a:tc>
                  <a:txBody>
                    <a:bodyPr/>
                    <a:lstStyle/>
                    <a:p>
                      <a:pPr algn="ctr"/>
                      <a:r>
                        <a:rPr lang="id-ID" sz="1800" b="1" dirty="0" smtClean="0"/>
                        <a:t>1</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Pendidikan</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Agama</a:t>
                      </a: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dan Budi Pekerti</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14542">
                <a:tc>
                  <a:txBody>
                    <a:bodyPr/>
                    <a:lstStyle/>
                    <a:p>
                      <a:pPr algn="ctr"/>
                      <a:r>
                        <a:rPr lang="id-ID" sz="1800" b="1" dirty="0" smtClean="0"/>
                        <a:t>2</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Pendidikan</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Pancasila</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&amp;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Kewarganegaraan</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a:t>
                      </a:r>
                    </a:p>
                  </a:txBody>
                  <a:tcPr marL="49740" marR="49740" marT="0" marB="0" anchor="ctr" horzOverflow="overflow"/>
                </a:tc>
              </a:tr>
              <a:tr h="354356">
                <a:tc>
                  <a:txBody>
                    <a:bodyPr/>
                    <a:lstStyle/>
                    <a:p>
                      <a:pPr algn="ctr"/>
                      <a:r>
                        <a:rPr lang="id-ID" sz="1800" b="1" dirty="0" smtClean="0"/>
                        <a:t>3</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Bahasa</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Indonesia</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6</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6</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6</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54356">
                <a:tc>
                  <a:txBody>
                    <a:bodyPr/>
                    <a:lstStyle/>
                    <a:p>
                      <a:pPr algn="ctr"/>
                      <a:r>
                        <a:rPr lang="id-ID" sz="1800" b="1" dirty="0" smtClean="0"/>
                        <a:t>4</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Matematika</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54356">
                <a:tc>
                  <a:txBody>
                    <a:bodyPr/>
                    <a:lstStyle/>
                    <a:p>
                      <a:pPr algn="ctr"/>
                      <a:r>
                        <a:rPr lang="id-ID" sz="1800" b="1" dirty="0" smtClean="0"/>
                        <a:t>5</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Ilmu</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Pengetahuan</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Alam</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5</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54356">
                <a:tc>
                  <a:txBody>
                    <a:bodyPr/>
                    <a:lstStyle/>
                    <a:p>
                      <a:pPr algn="ctr"/>
                      <a:r>
                        <a:rPr lang="id-ID" sz="1800" b="1" dirty="0" smtClean="0"/>
                        <a:t>6</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Ilmu</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Pengetahuan</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Sosial</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4</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4 </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4 </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39213">
                <a:tc>
                  <a:txBody>
                    <a:bodyPr/>
                    <a:lstStyle/>
                    <a:p>
                      <a:pPr algn="ctr"/>
                      <a:r>
                        <a:rPr lang="en-US" sz="1800" b="1" dirty="0" smtClean="0"/>
                        <a:t>7</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Calibri" pitchFamily="34" charset="0"/>
                          <a:cs typeface="Calibri" pitchFamily="34" charset="0"/>
                        </a:rPr>
                        <a:t>Bahasa</a:t>
                      </a: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Calibri" pitchFamily="34" charset="0"/>
                          <a:cs typeface="Calibri" pitchFamily="34" charset="0"/>
                        </a:rPr>
                        <a:t>Inggris</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4</a:t>
                      </a: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4</a:t>
                      </a: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4</a:t>
                      </a:r>
                    </a:p>
                  </a:txBody>
                  <a:tcPr marL="49740" marR="49740" marT="0" marB="0" anchor="ctr" horzOverflow="overflow"/>
                </a:tc>
              </a:tr>
              <a:tr h="339213">
                <a:tc>
                  <a:txBody>
                    <a:bodyPr/>
                    <a:lstStyle/>
                    <a:p>
                      <a:pPr algn="ct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2000" b="1" i="0" u="none" strike="noStrike" cap="none" normalizeH="0" baseline="0" dirty="0" smtClean="0">
                          <a:ln>
                            <a:noFill/>
                          </a:ln>
                          <a:solidFill>
                            <a:schemeClr val="accent1">
                              <a:lumMod val="50000"/>
                            </a:schemeClr>
                          </a:solidFill>
                          <a:effectLst/>
                          <a:latin typeface="Calibri" pitchFamily="34" charset="0"/>
                          <a:ea typeface="Calibri" pitchFamily="34" charset="0"/>
                          <a:cs typeface="Calibri" pitchFamily="34" charset="0"/>
                        </a:rPr>
                        <a:t>Kelompok B</a:t>
                      </a:r>
                      <a:endParaRPr kumimoji="0" lang="en-US" sz="2000" b="1" i="0" u="none" strike="noStrike" cap="none" normalizeH="0" baseline="0" dirty="0" smtClean="0">
                        <a:ln>
                          <a:noFill/>
                        </a:ln>
                        <a:solidFill>
                          <a:schemeClr val="accent1">
                            <a:lumMod val="50000"/>
                          </a:schemeClr>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39213">
                <a:tc>
                  <a:txBody>
                    <a:bodyPr/>
                    <a:lstStyle/>
                    <a:p>
                      <a:pPr algn="ctr"/>
                      <a:r>
                        <a:rPr lang="en-US" sz="1800" b="1" dirty="0" smtClean="0"/>
                        <a:t>8</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Seni</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Budaya</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termasuk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mulok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a:t>
                      </a: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678344">
                <a:tc>
                  <a:txBody>
                    <a:bodyPr/>
                    <a:lstStyle/>
                    <a:p>
                      <a:pPr algn="ctr"/>
                      <a:r>
                        <a:rPr lang="en-US" sz="1800" b="1" dirty="0" smtClean="0"/>
                        <a:t>9</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Pend.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Jasmani</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OR &amp;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Kesehatan</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termasuk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mulok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3 </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39213">
                <a:tc>
                  <a:txBody>
                    <a:bodyPr/>
                    <a:lstStyle/>
                    <a:p>
                      <a:pPr algn="ctr"/>
                      <a:r>
                        <a:rPr lang="en-US" sz="1800" b="1" dirty="0" smtClean="0"/>
                        <a:t>10</a:t>
                      </a:r>
                      <a:endParaRPr lang="id-ID" sz="1800" b="1" dirty="0"/>
                    </a:p>
                  </a:txBody>
                  <a:tcPr marL="0" marR="0" marT="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Prakarya</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termasuk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 </a:t>
                      </a:r>
                      <a:r>
                        <a:rPr kumimoji="0" lang="en-US" sz="1800" b="1" i="0" u="none" strike="noStrike" cap="none" normalizeH="0" baseline="0" dirty="0" err="1" smtClean="0">
                          <a:ln>
                            <a:noFill/>
                          </a:ln>
                          <a:solidFill>
                            <a:schemeClr val="tx1"/>
                          </a:solidFill>
                          <a:effectLst/>
                          <a:latin typeface="Calibri" pitchFamily="34" charset="0"/>
                          <a:ea typeface="ＭＳ Ｐゴシック" pitchFamily="34" charset="-128"/>
                          <a:cs typeface="Calibri" pitchFamily="34" charset="0"/>
                        </a:rPr>
                        <a:t>mulok</a:t>
                      </a: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2</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2</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2</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r>
              <a:tr h="339213">
                <a:tc gridSpan="2">
                  <a:txBody>
                    <a:bodyPr/>
                    <a:lstStyle/>
                    <a:p>
                      <a:pPr algn="ctr"/>
                      <a:r>
                        <a:rPr lang="id-ID" sz="1800" b="1" dirty="0" smtClean="0"/>
                        <a:t>Jumlah</a:t>
                      </a:r>
                      <a:endParaRPr lang="id-ID" sz="1800" b="1" dirty="0"/>
                    </a:p>
                  </a:txBody>
                  <a:tcPr marL="0" marR="0" marT="0" marB="0" anchor="ctr"/>
                </a:tc>
                <a:tc hMerge="1">
                  <a:txBody>
                    <a:bodyPr/>
                    <a:lstStyle/>
                    <a:p>
                      <a:endParaRPr lang="id-ID" dirty="0"/>
                    </a:p>
                  </a:txBody>
                  <a:tcPr marL="0" marR="0" marT="0" marB="0"/>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ＭＳ Ｐゴシック" pitchFamily="34" charset="-128"/>
                          <a:cs typeface="Calibri" pitchFamily="34" charset="0"/>
                        </a:rPr>
                        <a:t>38</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endParaRP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38</a:t>
                      </a:r>
                    </a:p>
                  </a:txBody>
                  <a:tcPr marL="49740" marR="49740" marT="0"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ea typeface="Calibri" pitchFamily="34" charset="0"/>
                          <a:cs typeface="Calibri" pitchFamily="34" charset="0"/>
                        </a:rPr>
                        <a:t>38</a:t>
                      </a:r>
                    </a:p>
                  </a:txBody>
                  <a:tcPr marL="49740" marR="49740" marT="0" marB="0" anchor="ctr" horzOverflow="overflow"/>
                </a:tc>
              </a:tr>
            </a:tbl>
          </a:graphicData>
        </a:graphic>
      </p:graphicFrame>
      <p:sp>
        <p:nvSpPr>
          <p:cNvPr id="8"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Rectangle 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51</a:t>
            </a:r>
            <a:endParaRPr lang="id-ID" b="1" dirty="0"/>
          </a:p>
        </p:txBody>
      </p:sp>
    </p:spTree>
    <p:extLst>
      <p:ext uri="{BB962C8B-B14F-4D97-AF65-F5344CB8AC3E}">
        <p14:creationId xmlns:p14="http://schemas.microsoft.com/office/powerpoint/2010/main" val="1599684376"/>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8AADBCE-F1B9-4BCB-9392-DDBDB8809FE2}" type="slidenum">
              <a:rPr lang="id-ID" smtClean="0"/>
              <a:pPr/>
              <a:t>139</a:t>
            </a:fld>
            <a:endParaRPr lang="id-ID"/>
          </a:p>
        </p:txBody>
      </p:sp>
      <p:graphicFrame>
        <p:nvGraphicFramePr>
          <p:cNvPr id="3" name="Content Placeholder 3"/>
          <p:cNvGraphicFramePr>
            <a:graphicFrameLocks/>
          </p:cNvGraphicFramePr>
          <p:nvPr>
            <p:extLst>
              <p:ext uri="{D42A27DB-BD31-4B8C-83A1-F6EECF244321}">
                <p14:modId xmlns:p14="http://schemas.microsoft.com/office/powerpoint/2010/main" val="1438029515"/>
              </p:ext>
            </p:extLst>
          </p:nvPr>
        </p:nvGraphicFramePr>
        <p:xfrm>
          <a:off x="251520" y="507153"/>
          <a:ext cx="8646300" cy="6331853"/>
        </p:xfrm>
        <a:graphic>
          <a:graphicData uri="http://schemas.openxmlformats.org/drawingml/2006/table">
            <a:tbl>
              <a:tblPr firstRow="1" bandRow="1">
                <a:tableStyleId>{5C22544A-7EE6-4342-B048-85BDC9FD1C3A}</a:tableStyleId>
              </a:tblPr>
              <a:tblGrid>
                <a:gridCol w="466837"/>
                <a:gridCol w="5891383"/>
                <a:gridCol w="786528"/>
                <a:gridCol w="721435"/>
                <a:gridCol w="780117"/>
              </a:tblGrid>
              <a:tr h="372597">
                <a:tc rowSpan="2" gridSpan="2">
                  <a:txBody>
                    <a:bodyPr/>
                    <a:lstStyle/>
                    <a:p>
                      <a:pPr algn="ctr">
                        <a:lnSpc>
                          <a:spcPct val="100000"/>
                        </a:lnSpc>
                      </a:pPr>
                      <a:r>
                        <a:rPr lang="en-US" sz="2000" b="1" dirty="0" smtClean="0">
                          <a:solidFill>
                            <a:schemeClr val="bg1"/>
                          </a:solidFill>
                        </a:rPr>
                        <a:t>Mata </a:t>
                      </a:r>
                      <a:r>
                        <a:rPr lang="en-US" sz="2000" b="1" dirty="0" err="1" smtClean="0">
                          <a:solidFill>
                            <a:schemeClr val="bg1"/>
                          </a:solidFill>
                        </a:rPr>
                        <a:t>Plajaran</a:t>
                      </a:r>
                      <a:endParaRPr lang="en-US" sz="2000" b="1" dirty="0">
                        <a:solidFill>
                          <a:schemeClr val="bg1"/>
                        </a:solidFill>
                        <a:latin typeface="Arial Narrow" pitchFamily="34" charset="0"/>
                      </a:endParaRPr>
                    </a:p>
                  </a:txBody>
                  <a:tcPr marL="91439" marR="91439" marT="45707" marB="45707" anchor="ctr">
                    <a:solidFill>
                      <a:schemeClr val="tx2">
                        <a:lumMod val="60000"/>
                        <a:lumOff val="40000"/>
                      </a:schemeClr>
                    </a:solidFill>
                  </a:tcPr>
                </a:tc>
                <a:tc rowSpan="2" hMerge="1">
                  <a:txBody>
                    <a:bodyPr/>
                    <a:lstStyle/>
                    <a:p>
                      <a:endParaRPr lang="en-US"/>
                    </a:p>
                  </a:txBody>
                  <a:tcPr/>
                </a:tc>
                <a:tc gridSpan="3">
                  <a:txBody>
                    <a:bodyPr/>
                    <a:lstStyle/>
                    <a:p>
                      <a:pPr algn="ctr">
                        <a:lnSpc>
                          <a:spcPct val="100000"/>
                        </a:lnSpc>
                      </a:pPr>
                      <a:r>
                        <a:rPr lang="en-US" sz="2000" b="1" kern="1200" dirty="0" err="1" smtClean="0">
                          <a:solidFill>
                            <a:schemeClr val="bg1"/>
                          </a:solidFill>
                        </a:rPr>
                        <a:t>Kelas</a:t>
                      </a:r>
                      <a:endParaRPr lang="en-US" sz="2000" b="1" dirty="0">
                        <a:solidFill>
                          <a:schemeClr val="bg1"/>
                        </a:solidFill>
                        <a:latin typeface="Arial Narrow" pitchFamily="34" charset="0"/>
                      </a:endParaRPr>
                    </a:p>
                  </a:txBody>
                  <a:tcPr marL="91439" marR="91439" marT="45707" marB="45707">
                    <a:solidFill>
                      <a:schemeClr val="tx2">
                        <a:lumMod val="60000"/>
                        <a:lumOff val="40000"/>
                      </a:schemeClr>
                    </a:solidFill>
                  </a:tcPr>
                </a:tc>
                <a:tc hMerge="1">
                  <a:txBody>
                    <a:bodyPr/>
                    <a:lstStyle/>
                    <a:p>
                      <a:endParaRPr lang="id-ID"/>
                    </a:p>
                  </a:txBody>
                  <a:tcPr/>
                </a:tc>
                <a:tc hMerge="1">
                  <a:txBody>
                    <a:bodyPr/>
                    <a:lstStyle/>
                    <a:p>
                      <a:endParaRPr lang="id-ID"/>
                    </a:p>
                  </a:txBody>
                  <a:tcPr/>
                </a:tc>
              </a:tr>
              <a:tr h="149369">
                <a:tc gridSpan="2" vMerge="1">
                  <a:txBody>
                    <a:bodyPr/>
                    <a:lstStyle/>
                    <a:p>
                      <a:pPr algn="ctr">
                        <a:lnSpc>
                          <a:spcPct val="100000"/>
                        </a:lnSpc>
                      </a:pPr>
                      <a:endParaRPr lang="en-US" sz="1000" dirty="0">
                        <a:latin typeface="Arial Narrow" pitchFamily="34" charset="0"/>
                      </a:endParaRPr>
                    </a:p>
                  </a:txBody>
                  <a:tcPr marL="91447" marR="91447" marT="45716" marB="45716"/>
                </a:tc>
                <a:tc hMerge="1" vMerge="1">
                  <a:txBody>
                    <a:bodyPr/>
                    <a:lstStyle/>
                    <a:p>
                      <a:endParaRPr lang="en-US"/>
                    </a:p>
                  </a:txBody>
                  <a:tcPr/>
                </a:tc>
                <a:tc>
                  <a:txBody>
                    <a:bodyPr/>
                    <a:lstStyle/>
                    <a:p>
                      <a:pPr marL="0" marR="0" algn="ctr">
                        <a:lnSpc>
                          <a:spcPct val="100000"/>
                        </a:lnSpc>
                        <a:spcBef>
                          <a:spcPts val="0"/>
                        </a:spcBef>
                        <a:spcAft>
                          <a:spcPts val="0"/>
                        </a:spcAft>
                      </a:pPr>
                      <a:r>
                        <a:rPr lang="en-US" sz="2000" b="1" dirty="0" smtClean="0">
                          <a:solidFill>
                            <a:schemeClr val="bg1"/>
                          </a:solidFill>
                        </a:rPr>
                        <a:t>X</a:t>
                      </a:r>
                      <a:endParaRPr lang="en-US" sz="2000" b="1" dirty="0">
                        <a:solidFill>
                          <a:schemeClr val="bg1"/>
                        </a:solidFill>
                        <a:latin typeface="Arial Narrow" pitchFamily="34" charset="0"/>
                        <a:ea typeface="Calibri"/>
                        <a:cs typeface="Times New Roman"/>
                      </a:endParaRPr>
                    </a:p>
                  </a:txBody>
                  <a:tcPr marL="68579" marR="68579" marT="0" marB="0">
                    <a:solidFill>
                      <a:schemeClr val="tx2">
                        <a:lumMod val="60000"/>
                        <a:lumOff val="40000"/>
                      </a:schemeClr>
                    </a:solidFill>
                  </a:tcPr>
                </a:tc>
                <a:tc>
                  <a:txBody>
                    <a:bodyPr/>
                    <a:lstStyle/>
                    <a:p>
                      <a:pPr marL="0" marR="0" algn="ctr">
                        <a:lnSpc>
                          <a:spcPct val="100000"/>
                        </a:lnSpc>
                        <a:spcBef>
                          <a:spcPts val="0"/>
                        </a:spcBef>
                        <a:spcAft>
                          <a:spcPts val="0"/>
                        </a:spcAft>
                      </a:pPr>
                      <a:r>
                        <a:rPr lang="en-US" sz="2000" b="1" dirty="0" smtClean="0">
                          <a:solidFill>
                            <a:schemeClr val="bg1"/>
                          </a:solidFill>
                        </a:rPr>
                        <a:t>XI</a:t>
                      </a:r>
                      <a:endParaRPr lang="en-US" sz="2000" b="1" dirty="0">
                        <a:solidFill>
                          <a:schemeClr val="bg1"/>
                        </a:solidFill>
                        <a:latin typeface="Arial Narrow" pitchFamily="34" charset="0"/>
                        <a:ea typeface="Calibri"/>
                        <a:cs typeface="Times New Roman"/>
                      </a:endParaRPr>
                    </a:p>
                  </a:txBody>
                  <a:tcPr marL="68579" marR="68579" marT="0" marB="0">
                    <a:solidFill>
                      <a:schemeClr val="tx2">
                        <a:lumMod val="60000"/>
                        <a:lumOff val="40000"/>
                      </a:schemeClr>
                    </a:solidFill>
                  </a:tcPr>
                </a:tc>
                <a:tc>
                  <a:txBody>
                    <a:bodyPr/>
                    <a:lstStyle/>
                    <a:p>
                      <a:pPr marL="0" marR="0" algn="ctr">
                        <a:lnSpc>
                          <a:spcPct val="100000"/>
                        </a:lnSpc>
                        <a:spcBef>
                          <a:spcPts val="0"/>
                        </a:spcBef>
                        <a:spcAft>
                          <a:spcPts val="0"/>
                        </a:spcAft>
                      </a:pPr>
                      <a:r>
                        <a:rPr lang="en-US" sz="2000" b="1" dirty="0" smtClean="0">
                          <a:solidFill>
                            <a:schemeClr val="bg1"/>
                          </a:solidFill>
                        </a:rPr>
                        <a:t>XII</a:t>
                      </a:r>
                      <a:endParaRPr lang="en-US" sz="2000" b="1" dirty="0">
                        <a:solidFill>
                          <a:schemeClr val="bg1"/>
                        </a:solidFill>
                        <a:latin typeface="Arial Narrow" pitchFamily="34" charset="0"/>
                        <a:ea typeface="Calibri"/>
                        <a:cs typeface="Times New Roman"/>
                      </a:endParaRPr>
                    </a:p>
                  </a:txBody>
                  <a:tcPr marL="68579" marR="68579" marT="0" marB="0">
                    <a:solidFill>
                      <a:schemeClr val="tx2">
                        <a:lumMod val="60000"/>
                        <a:lumOff val="40000"/>
                      </a:schemeClr>
                    </a:solidFill>
                  </a:tcPr>
                </a:tc>
              </a:tr>
              <a:tr h="132601">
                <a:tc gridSpan="2">
                  <a:txBody>
                    <a:bodyPr/>
                    <a:lstStyle/>
                    <a:p>
                      <a:pPr>
                        <a:lnSpc>
                          <a:spcPct val="100000"/>
                        </a:lnSpc>
                      </a:pPr>
                      <a:r>
                        <a:rPr lang="id-ID" sz="1800" b="1" kern="1200" dirty="0" smtClean="0">
                          <a:effectLst/>
                        </a:rPr>
                        <a:t>Kelompok</a:t>
                      </a:r>
                      <a:r>
                        <a:rPr lang="id-ID" sz="1800" b="1" kern="1200" baseline="0" dirty="0" smtClean="0">
                          <a:effectLst/>
                        </a:rPr>
                        <a:t> </a:t>
                      </a:r>
                      <a:r>
                        <a:rPr lang="id-ID" sz="1800" b="1" kern="1200" dirty="0" smtClean="0">
                          <a:effectLst/>
                        </a:rPr>
                        <a:t>Wajib</a:t>
                      </a:r>
                      <a:endParaRPr lang="en-US" sz="1800" b="1" dirty="0">
                        <a:solidFill>
                          <a:schemeClr val="tx1"/>
                        </a:solidFill>
                        <a:effectLst/>
                        <a:latin typeface="Arial Narrow" pitchFamily="34" charset="0"/>
                      </a:endParaRPr>
                    </a:p>
                  </a:txBody>
                  <a:tcPr marL="91439" marR="91439" marT="45707" marB="45707"/>
                </a:tc>
                <a:tc hMerge="1">
                  <a:txBody>
                    <a:bodyPr/>
                    <a:lstStyle/>
                    <a:p>
                      <a:endParaRPr lang="en-US"/>
                    </a:p>
                  </a:txBody>
                  <a:tcPr/>
                </a:tc>
                <a:tc>
                  <a:txBody>
                    <a:bodyPr/>
                    <a:lstStyle/>
                    <a:p>
                      <a:pPr>
                        <a:lnSpc>
                          <a:spcPct val="100000"/>
                        </a:lnSpc>
                      </a:pPr>
                      <a:endParaRPr lang="id-ID" sz="1600"/>
                    </a:p>
                  </a:txBody>
                  <a:tcPr marL="91439" marR="91439" marT="45707" marB="45707"/>
                </a:tc>
                <a:tc>
                  <a:txBody>
                    <a:bodyPr/>
                    <a:lstStyle/>
                    <a:p>
                      <a:pPr>
                        <a:lnSpc>
                          <a:spcPct val="100000"/>
                        </a:lnSpc>
                      </a:pPr>
                      <a:endParaRPr lang="id-ID" sz="1600"/>
                    </a:p>
                  </a:txBody>
                  <a:tcPr marL="91439" marR="91439" marT="45707" marB="45707"/>
                </a:tc>
                <a:tc>
                  <a:txBody>
                    <a:bodyPr/>
                    <a:lstStyle/>
                    <a:p>
                      <a:pPr>
                        <a:lnSpc>
                          <a:spcPct val="100000"/>
                        </a:lnSpc>
                      </a:pPr>
                      <a:endParaRPr lang="id-ID" sz="1800" b="1" dirty="0">
                        <a:effectLst/>
                      </a:endParaRPr>
                    </a:p>
                  </a:txBody>
                  <a:tcPr marL="91439" marR="91439" marT="45707" marB="45707"/>
                </a:tc>
              </a:tr>
              <a:tr h="315271">
                <a:tc>
                  <a:txBody>
                    <a:bodyPr/>
                    <a:lstStyle/>
                    <a:p>
                      <a:pPr>
                        <a:lnSpc>
                          <a:spcPct val="100000"/>
                        </a:lnSpc>
                      </a:pPr>
                      <a:endParaRPr lang="en-US" sz="1600" b="1" dirty="0">
                        <a:solidFill>
                          <a:schemeClr val="tx1"/>
                        </a:solidFill>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id-ID" sz="1600" b="1" dirty="0" smtClean="0">
                          <a:solidFill>
                            <a:schemeClr val="tx1"/>
                          </a:solidFill>
                          <a:latin typeface="Arial Narrow" pitchFamily="34" charset="0"/>
                          <a:ea typeface="Calibri"/>
                          <a:cs typeface="Times New Roman"/>
                        </a:rPr>
                        <a:t>Kelompok  A</a:t>
                      </a:r>
                      <a:endParaRPr lang="en-US" sz="1600" b="1" dirty="0">
                        <a:solidFill>
                          <a:schemeClr val="tx1"/>
                        </a:solidFill>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endParaRPr lang="en-US" sz="1600" b="1" dirty="0">
                        <a:solidFill>
                          <a:schemeClr val="tx1"/>
                        </a:solidFill>
                        <a:latin typeface="Arial Narrow" pitchFamily="34" charset="0"/>
                        <a:ea typeface="Calibri"/>
                        <a:cs typeface="Times New Roman"/>
                      </a:endParaRPr>
                    </a:p>
                  </a:txBody>
                  <a:tcPr marL="68579" marR="68579" marT="0" marB="0" anchor="ctr"/>
                </a:tc>
              </a:tr>
              <a:tr h="315271">
                <a:tc>
                  <a:txBody>
                    <a:bodyPr/>
                    <a:lstStyle/>
                    <a:p>
                      <a:pPr>
                        <a:lnSpc>
                          <a:spcPct val="100000"/>
                        </a:lnSpc>
                      </a:pPr>
                      <a:r>
                        <a:rPr lang="en-US" sz="1600" b="1" dirty="0" smtClean="0"/>
                        <a:t>1</a:t>
                      </a:r>
                      <a:endParaRPr lang="en-US" sz="1600" b="1" dirty="0">
                        <a:solidFill>
                          <a:schemeClr val="tx1"/>
                        </a:solidFill>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Pendidikan</a:t>
                      </a:r>
                      <a:r>
                        <a:rPr lang="en-US" sz="1600" b="1" dirty="0"/>
                        <a:t> </a:t>
                      </a:r>
                      <a:r>
                        <a:rPr lang="en-US" sz="1600" b="1" dirty="0" smtClean="0"/>
                        <a:t>Agama</a:t>
                      </a:r>
                      <a:r>
                        <a:rPr lang="id-ID" sz="1600" b="1" dirty="0" smtClean="0"/>
                        <a:t> dan Budi Pekerti</a:t>
                      </a:r>
                      <a:endParaRPr lang="en-US" sz="1600" b="1" dirty="0">
                        <a:solidFill>
                          <a:schemeClr val="tx1"/>
                        </a:solidFill>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solidFill>
                            <a:schemeClr val="dk1"/>
                          </a:solidFill>
                          <a:latin typeface="+mn-lt"/>
                          <a:ea typeface="+mn-ea"/>
                          <a:cs typeface="+mn-cs"/>
                        </a:rPr>
                        <a:t>3</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solidFill>
                            <a:schemeClr val="dk1"/>
                          </a:solidFill>
                          <a:latin typeface="+mn-lt"/>
                          <a:ea typeface="+mn-ea"/>
                          <a:cs typeface="+mn-cs"/>
                        </a:rPr>
                        <a:t>3</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solidFill>
                            <a:schemeClr val="dk1"/>
                          </a:solidFill>
                          <a:latin typeface="+mn-lt"/>
                          <a:ea typeface="+mn-ea"/>
                          <a:cs typeface="+mn-cs"/>
                        </a:rPr>
                        <a:t>3</a:t>
                      </a:r>
                      <a:endParaRPr lang="en-US" sz="1600" b="1" dirty="0">
                        <a:solidFill>
                          <a:schemeClr val="tx1"/>
                        </a:solidFill>
                        <a:latin typeface="Arial Narrow" pitchFamily="34" charset="0"/>
                        <a:ea typeface="Calibri"/>
                        <a:cs typeface="Times New Roman"/>
                      </a:endParaRPr>
                    </a:p>
                  </a:txBody>
                  <a:tcPr marL="68579" marR="68579" marT="0" marB="0" anchor="ctr"/>
                </a:tc>
              </a:tr>
              <a:tr h="315271">
                <a:tc>
                  <a:txBody>
                    <a:bodyPr/>
                    <a:lstStyle/>
                    <a:p>
                      <a:pPr>
                        <a:lnSpc>
                          <a:spcPct val="100000"/>
                        </a:lnSpc>
                      </a:pPr>
                      <a:r>
                        <a:rPr lang="en-US" sz="1600" b="1" dirty="0" smtClean="0"/>
                        <a:t>2</a:t>
                      </a:r>
                      <a:endParaRPr lang="en-US" sz="1600" b="1" dirty="0">
                        <a:solidFill>
                          <a:schemeClr val="tx1"/>
                        </a:solidFill>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Pendidikan</a:t>
                      </a:r>
                      <a:r>
                        <a:rPr lang="en-US" sz="1600" b="1" dirty="0"/>
                        <a:t> </a:t>
                      </a:r>
                      <a:r>
                        <a:rPr lang="en-US" sz="1600" b="1" dirty="0" err="1"/>
                        <a:t>Pancasila</a:t>
                      </a:r>
                      <a:r>
                        <a:rPr lang="en-US" sz="1600" b="1" dirty="0"/>
                        <a:t> </a:t>
                      </a:r>
                      <a:r>
                        <a:rPr lang="en-US" sz="1600" b="1" dirty="0" err="1"/>
                        <a:t>dan</a:t>
                      </a:r>
                      <a:r>
                        <a:rPr lang="en-US" sz="1600" b="1" dirty="0"/>
                        <a:t> </a:t>
                      </a:r>
                      <a:r>
                        <a:rPr lang="en-US" sz="1600" b="1" dirty="0" err="1"/>
                        <a:t>Kewarganegaraan</a:t>
                      </a:r>
                      <a:endParaRPr lang="en-US" sz="1600" b="1" dirty="0">
                        <a:solidFill>
                          <a:schemeClr val="tx1"/>
                        </a:solidFill>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t>2</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solidFill>
                          <a:schemeClr val="tx1"/>
                        </a:solidFill>
                        <a:latin typeface="Arial Narrow" pitchFamily="34" charset="0"/>
                        <a:ea typeface="Calibri"/>
                        <a:cs typeface="Times New Roman"/>
                      </a:endParaRPr>
                    </a:p>
                  </a:txBody>
                  <a:tcPr marL="68579" marR="68579" marT="0" marB="0" anchor="ctr"/>
                </a:tc>
              </a:tr>
              <a:tr h="273273">
                <a:tc>
                  <a:txBody>
                    <a:bodyPr/>
                    <a:lstStyle/>
                    <a:p>
                      <a:pPr>
                        <a:lnSpc>
                          <a:spcPct val="100000"/>
                        </a:lnSpc>
                      </a:pPr>
                      <a:r>
                        <a:rPr lang="en-US" sz="1600" b="1" dirty="0" smtClean="0"/>
                        <a:t>3</a:t>
                      </a:r>
                      <a:endParaRPr lang="en-US" sz="1600" b="1" dirty="0">
                        <a:solidFill>
                          <a:schemeClr val="tx1"/>
                        </a:solidFill>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Bahasa</a:t>
                      </a:r>
                      <a:r>
                        <a:rPr lang="en-US" sz="1600" b="1" dirty="0"/>
                        <a:t> Indonesia</a:t>
                      </a:r>
                      <a:endParaRPr lang="en-US" sz="1600" b="1" dirty="0">
                        <a:solidFill>
                          <a:schemeClr val="tx1"/>
                        </a:solidFill>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r>
              <a:tr h="226051">
                <a:tc>
                  <a:txBody>
                    <a:bodyPr/>
                    <a:lstStyle/>
                    <a:p>
                      <a:pPr>
                        <a:lnSpc>
                          <a:spcPct val="100000"/>
                        </a:lnSpc>
                      </a:pPr>
                      <a:r>
                        <a:rPr lang="en-US" sz="1600" b="1" dirty="0" smtClean="0"/>
                        <a:t>4</a:t>
                      </a:r>
                      <a:endParaRPr lang="en-US" sz="1600" b="1" dirty="0">
                        <a:solidFill>
                          <a:schemeClr val="tx1"/>
                        </a:solidFill>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Matematika</a:t>
                      </a:r>
                      <a:endParaRPr lang="en-US" sz="1600" b="1" dirty="0">
                        <a:solidFill>
                          <a:schemeClr val="tx1"/>
                        </a:solidFill>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4</a:t>
                      </a:r>
                      <a:endParaRPr lang="en-US" sz="1600" b="1" dirty="0">
                        <a:solidFill>
                          <a:schemeClr val="tx1"/>
                        </a:solidFill>
                        <a:latin typeface="Arial Narrow" pitchFamily="34" charset="0"/>
                        <a:ea typeface="Calibri"/>
                        <a:cs typeface="Times New Roman"/>
                      </a:endParaRPr>
                    </a:p>
                  </a:txBody>
                  <a:tcPr marL="68579" marR="68579" marT="0" marB="0" anchor="ctr"/>
                </a:tc>
              </a:tr>
              <a:tr h="315271">
                <a:tc>
                  <a:txBody>
                    <a:bodyPr/>
                    <a:lstStyle/>
                    <a:p>
                      <a:pPr>
                        <a:lnSpc>
                          <a:spcPct val="100000"/>
                        </a:lnSpc>
                      </a:pPr>
                      <a:r>
                        <a:rPr lang="en-US" sz="1600" b="1" dirty="0" smtClean="0"/>
                        <a:t>5</a:t>
                      </a:r>
                      <a:endParaRPr lang="en-US" sz="1600" b="1" dirty="0">
                        <a:latin typeface="Arial Narrow" pitchFamily="34" charset="0"/>
                      </a:endParaRPr>
                    </a:p>
                  </a:txBody>
                  <a:tcPr marL="91439" marR="91439" marT="45707" marB="457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t> </a:t>
                      </a:r>
                      <a:r>
                        <a:rPr lang="en-US" sz="1600" b="1" dirty="0" err="1" smtClean="0"/>
                        <a:t>Sejarah</a:t>
                      </a:r>
                      <a:r>
                        <a:rPr lang="en-US" sz="1600" b="1" dirty="0" smtClean="0"/>
                        <a:t> </a:t>
                      </a:r>
                      <a:r>
                        <a:rPr lang="id-ID" sz="1600" b="1" dirty="0" smtClean="0"/>
                        <a:t>Indonesia</a:t>
                      </a:r>
                      <a:endParaRPr lang="en-US" sz="1600" b="1" dirty="0" smtClean="0">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r>
              <a:tr h="315271">
                <a:tc>
                  <a:txBody>
                    <a:bodyPr/>
                    <a:lstStyle/>
                    <a:p>
                      <a:pPr>
                        <a:lnSpc>
                          <a:spcPct val="100000"/>
                        </a:lnSpc>
                      </a:pPr>
                      <a:r>
                        <a:rPr lang="en-US" sz="1600" b="1" dirty="0" smtClean="0"/>
                        <a:t>6</a:t>
                      </a:r>
                      <a:endParaRPr lang="en-US" sz="1600" b="1" dirty="0">
                        <a:latin typeface="Arial Narrow" pitchFamily="34" charset="0"/>
                      </a:endParaRPr>
                    </a:p>
                  </a:txBody>
                  <a:tcPr marL="91439" marR="91439" marT="45707" marB="457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err="1" smtClean="0"/>
                        <a:t>Bahasa</a:t>
                      </a:r>
                      <a:r>
                        <a:rPr lang="en-US" sz="1600" b="1" dirty="0" smtClean="0"/>
                        <a:t> </a:t>
                      </a:r>
                      <a:r>
                        <a:rPr lang="en-US" sz="1600" b="1" dirty="0" err="1" smtClean="0"/>
                        <a:t>Inggris</a:t>
                      </a:r>
                      <a:endParaRPr lang="en-US" sz="1600" b="1" dirty="0" smtClean="0">
                        <a:latin typeface="Arial Narrow" pitchFamily="34" charset="0"/>
                        <a:ea typeface="Calibri"/>
                        <a:cs typeface="Times New Roman"/>
                      </a:endParaRPr>
                    </a:p>
                  </a:txBody>
                  <a:tcPr marL="68579" marR="68579" marT="0" marB="0"/>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c>
                  <a:txBody>
                    <a:bodyPr/>
                    <a:lstStyle/>
                    <a:p>
                      <a:pPr marL="0" marR="0" algn="ctr">
                        <a:lnSpc>
                          <a:spcPct val="100000"/>
                        </a:lnSpc>
                        <a:spcBef>
                          <a:spcPts val="0"/>
                        </a:spcBef>
                        <a:spcAft>
                          <a:spcPts val="0"/>
                        </a:spcAft>
                      </a:pPr>
                      <a:r>
                        <a:rPr lang="id-ID" sz="1600" b="1" dirty="0" smtClean="0"/>
                        <a:t>2</a:t>
                      </a:r>
                      <a:endParaRPr lang="en-US" sz="1600" b="1" dirty="0">
                        <a:latin typeface="Arial Narrow" pitchFamily="34" charset="0"/>
                        <a:ea typeface="Calibri"/>
                        <a:cs typeface="Times New Roman"/>
                      </a:endParaRPr>
                    </a:p>
                  </a:txBody>
                  <a:tcPr marL="68579" marR="68579" marT="0" marB="0" anchor="ctr"/>
                </a:tc>
              </a:tr>
              <a:tr h="228401">
                <a:tc>
                  <a:txBody>
                    <a:bodyPr/>
                    <a:lstStyle/>
                    <a:p>
                      <a:pPr>
                        <a:lnSpc>
                          <a:spcPct val="100000"/>
                        </a:lnSpc>
                      </a:pP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id-ID" sz="1600" b="1" dirty="0" smtClean="0">
                          <a:latin typeface="Arial Narrow" pitchFamily="34" charset="0"/>
                          <a:ea typeface="Calibri"/>
                          <a:cs typeface="Times New Roman"/>
                        </a:rPr>
                        <a:t>Kelompok B</a:t>
                      </a:r>
                      <a:endParaRPr lang="en-US" sz="1600" b="1" dirty="0">
                        <a:latin typeface="Arial Narrow" pitchFamily="34" charset="0"/>
                        <a:ea typeface="Calibri"/>
                        <a:cs typeface="Times New Roman"/>
                      </a:endParaRPr>
                    </a:p>
                  </a:txBody>
                  <a:tcPr marL="68579" marR="68579" marT="0" marB="0"/>
                </a:tc>
                <a:tc>
                  <a:txBody>
                    <a:bodyPr/>
                    <a:lstStyle/>
                    <a:p>
                      <a:pPr algn="ctr">
                        <a:lnSpc>
                          <a:spcPct val="100000"/>
                        </a:lnSpc>
                      </a:pPr>
                      <a:endParaRPr lang="en-US" sz="1600" b="1" dirty="0"/>
                    </a:p>
                  </a:txBody>
                  <a:tcPr marL="68579" marR="68579" marT="0" marB="0" anchor="ctr"/>
                </a:tc>
                <a:tc>
                  <a:txBody>
                    <a:bodyPr/>
                    <a:lstStyle/>
                    <a:p>
                      <a:pPr algn="ctr">
                        <a:lnSpc>
                          <a:spcPct val="100000"/>
                        </a:lnSpc>
                      </a:pPr>
                      <a:endParaRPr lang="en-US" sz="1600" b="1" dirty="0"/>
                    </a:p>
                  </a:txBody>
                  <a:tcPr marL="68579" marR="68579" marT="0" marB="0" anchor="ctr"/>
                </a:tc>
                <a:tc>
                  <a:txBody>
                    <a:bodyPr/>
                    <a:lstStyle/>
                    <a:p>
                      <a:pPr algn="ctr">
                        <a:lnSpc>
                          <a:spcPct val="100000"/>
                        </a:lnSpc>
                      </a:pPr>
                      <a:endParaRPr lang="en-US" sz="1600" b="1" dirty="0"/>
                    </a:p>
                  </a:txBody>
                  <a:tcPr marL="68579" marR="68579" marT="0" marB="0" anchor="ctr"/>
                </a:tc>
              </a:tr>
              <a:tr h="181179">
                <a:tc>
                  <a:txBody>
                    <a:bodyPr/>
                    <a:lstStyle/>
                    <a:p>
                      <a:pPr>
                        <a:lnSpc>
                          <a:spcPct val="100000"/>
                        </a:lnSpc>
                      </a:pPr>
                      <a:r>
                        <a:rPr lang="id-ID" sz="1600" b="1" dirty="0" smtClean="0"/>
                        <a:t>7</a:t>
                      </a: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Seni</a:t>
                      </a:r>
                      <a:r>
                        <a:rPr lang="en-US" sz="1600" b="1" dirty="0"/>
                        <a:t> </a:t>
                      </a:r>
                      <a:r>
                        <a:rPr lang="en-US" sz="1600" b="1" dirty="0" err="1" smtClean="0"/>
                        <a:t>Budaya</a:t>
                      </a:r>
                      <a:r>
                        <a:rPr lang="id-ID" sz="1600" b="1" dirty="0" smtClean="0"/>
                        <a:t> (termasuk muatan lokal)</a:t>
                      </a:r>
                      <a:endParaRPr lang="en-US" sz="1600" b="1" dirty="0">
                        <a:latin typeface="Arial Narrow" pitchFamily="34" charset="0"/>
                        <a:ea typeface="Calibri"/>
                        <a:cs typeface="Times New Roman"/>
                      </a:endParaRPr>
                    </a:p>
                  </a:txBody>
                  <a:tcPr marL="68579" marR="68579" marT="0" marB="0"/>
                </a:tc>
                <a:tc>
                  <a:txBody>
                    <a:bodyPr/>
                    <a:lstStyle/>
                    <a:p>
                      <a:pPr algn="ctr">
                        <a:lnSpc>
                          <a:spcPct val="100000"/>
                        </a:lnSpc>
                      </a:pPr>
                      <a:r>
                        <a:rPr lang="en-US" sz="1600" b="1" dirty="0" smtClean="0"/>
                        <a:t>2</a:t>
                      </a:r>
                      <a:endParaRPr lang="en-US" sz="1600" b="1" dirty="0"/>
                    </a:p>
                  </a:txBody>
                  <a:tcPr marL="68579" marR="68579" marT="0" marB="0" anchor="ctr"/>
                </a:tc>
                <a:tc>
                  <a:txBody>
                    <a:bodyPr/>
                    <a:lstStyle/>
                    <a:p>
                      <a:pPr algn="ctr">
                        <a:lnSpc>
                          <a:spcPct val="100000"/>
                        </a:lnSpc>
                      </a:pPr>
                      <a:r>
                        <a:rPr lang="en-US" sz="1600" b="1" dirty="0" smtClean="0"/>
                        <a:t>2</a:t>
                      </a:r>
                      <a:endParaRPr lang="en-US" sz="1600" b="1" dirty="0"/>
                    </a:p>
                  </a:txBody>
                  <a:tcPr marL="68579" marR="68579" marT="0" marB="0" anchor="ctr"/>
                </a:tc>
                <a:tc>
                  <a:txBody>
                    <a:bodyPr/>
                    <a:lstStyle/>
                    <a:p>
                      <a:pPr algn="ctr">
                        <a:lnSpc>
                          <a:spcPct val="100000"/>
                        </a:lnSpc>
                      </a:pPr>
                      <a:r>
                        <a:rPr lang="en-US" sz="1600" b="1" dirty="0" smtClean="0"/>
                        <a:t>2</a:t>
                      </a:r>
                      <a:endParaRPr lang="en-US" sz="1600" b="1" dirty="0"/>
                    </a:p>
                  </a:txBody>
                  <a:tcPr marL="68579" marR="68579" marT="0" marB="0" anchor="ctr"/>
                </a:tc>
              </a:tr>
              <a:tr h="205965">
                <a:tc>
                  <a:txBody>
                    <a:bodyPr/>
                    <a:lstStyle/>
                    <a:p>
                      <a:pPr>
                        <a:lnSpc>
                          <a:spcPct val="100000"/>
                        </a:lnSpc>
                      </a:pPr>
                      <a:r>
                        <a:rPr lang="id-ID" sz="1600" b="1" dirty="0" smtClean="0"/>
                        <a:t>8</a:t>
                      </a: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smtClean="0"/>
                        <a:t>Prakarya</a:t>
                      </a:r>
                      <a:r>
                        <a:rPr lang="id-ID" sz="1600" b="1" dirty="0" smtClean="0"/>
                        <a:t> dan Kewirausahaan (termasuk muatan lokal)</a:t>
                      </a:r>
                      <a:endParaRPr lang="en-US" sz="1600" b="1" dirty="0">
                        <a:latin typeface="Arial Narrow" pitchFamily="34" charset="0"/>
                        <a:ea typeface="Calibri"/>
                        <a:cs typeface="Times New Roman"/>
                      </a:endParaRPr>
                    </a:p>
                  </a:txBody>
                  <a:tcPr marL="68579" marR="68579" marT="0" marB="0"/>
                </a:tc>
                <a:tc>
                  <a:txBody>
                    <a:bodyPr/>
                    <a:lstStyle/>
                    <a:p>
                      <a:pPr algn="ctr">
                        <a:lnSpc>
                          <a:spcPct val="100000"/>
                        </a:lnSpc>
                      </a:pPr>
                      <a:r>
                        <a:rPr lang="en-US" sz="1600" b="1" dirty="0" smtClean="0"/>
                        <a:t>2</a:t>
                      </a:r>
                      <a:endParaRPr lang="en-US" sz="1600" b="1" dirty="0"/>
                    </a:p>
                  </a:txBody>
                  <a:tcPr marL="68579" marR="68579" marT="0" marB="0" anchor="ctr"/>
                </a:tc>
                <a:tc>
                  <a:txBody>
                    <a:bodyPr/>
                    <a:lstStyle/>
                    <a:p>
                      <a:pPr algn="ctr">
                        <a:lnSpc>
                          <a:spcPct val="100000"/>
                        </a:lnSpc>
                      </a:pPr>
                      <a:r>
                        <a:rPr lang="en-US" sz="1600" b="1" dirty="0" smtClean="0"/>
                        <a:t>2</a:t>
                      </a:r>
                      <a:endParaRPr lang="en-US" sz="1600" b="1" dirty="0"/>
                    </a:p>
                  </a:txBody>
                  <a:tcPr marL="68579" marR="68579" marT="0" marB="0" anchor="ctr"/>
                </a:tc>
                <a:tc>
                  <a:txBody>
                    <a:bodyPr/>
                    <a:lstStyle/>
                    <a:p>
                      <a:pPr algn="ctr">
                        <a:lnSpc>
                          <a:spcPct val="100000"/>
                        </a:lnSpc>
                      </a:pPr>
                      <a:r>
                        <a:rPr lang="en-US" sz="1600" b="1" dirty="0" smtClean="0"/>
                        <a:t>2</a:t>
                      </a:r>
                      <a:endParaRPr lang="en-US" sz="1600" b="1" dirty="0"/>
                    </a:p>
                  </a:txBody>
                  <a:tcPr marL="68579" marR="68579" marT="0" marB="0" anchor="ctr"/>
                </a:tc>
              </a:tr>
              <a:tr h="302759">
                <a:tc>
                  <a:txBody>
                    <a:bodyPr/>
                    <a:lstStyle/>
                    <a:p>
                      <a:pPr>
                        <a:lnSpc>
                          <a:spcPct val="100000"/>
                        </a:lnSpc>
                      </a:pPr>
                      <a:r>
                        <a:rPr lang="id-ID" sz="1600" b="1" dirty="0" smtClean="0"/>
                        <a:t>9</a:t>
                      </a: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en-US" sz="1600" b="1" dirty="0" err="1"/>
                        <a:t>Pendidikan</a:t>
                      </a:r>
                      <a:r>
                        <a:rPr lang="en-US" sz="1600" b="1" dirty="0"/>
                        <a:t> </a:t>
                      </a:r>
                      <a:r>
                        <a:rPr lang="en-US" sz="1600" b="1" dirty="0" err="1"/>
                        <a:t>Jasmani</a:t>
                      </a:r>
                      <a:r>
                        <a:rPr lang="en-US" sz="1600" b="1" dirty="0"/>
                        <a:t>, </a:t>
                      </a:r>
                      <a:r>
                        <a:rPr lang="en-US" sz="1600" b="1" dirty="0" err="1"/>
                        <a:t>Olah</a:t>
                      </a:r>
                      <a:r>
                        <a:rPr lang="en-US" sz="1600" b="1" dirty="0"/>
                        <a:t> Raga, </a:t>
                      </a:r>
                      <a:r>
                        <a:rPr lang="en-US" sz="1600" b="1" dirty="0" err="1"/>
                        <a:t>dan</a:t>
                      </a:r>
                      <a:r>
                        <a:rPr lang="en-US" sz="1600" b="1" dirty="0"/>
                        <a:t> </a:t>
                      </a:r>
                      <a:r>
                        <a:rPr lang="en-US" sz="1600" b="1" dirty="0" err="1" smtClean="0"/>
                        <a:t>Kesehatan</a:t>
                      </a:r>
                      <a:r>
                        <a:rPr lang="id-ID" sz="1600" b="1" dirty="0" smtClean="0"/>
                        <a:t> (termasuk muatan lokal)</a:t>
                      </a:r>
                      <a:endParaRPr lang="en-US" sz="1600" b="1" dirty="0">
                        <a:latin typeface="Arial Narrow" pitchFamily="34" charset="0"/>
                        <a:ea typeface="Calibri"/>
                        <a:cs typeface="Times New Roman"/>
                      </a:endParaRPr>
                    </a:p>
                  </a:txBody>
                  <a:tcPr marL="68579" marR="68579" marT="0" marB="0"/>
                </a:tc>
                <a:tc>
                  <a:txBody>
                    <a:bodyPr/>
                    <a:lstStyle/>
                    <a:p>
                      <a:pPr algn="ctr">
                        <a:lnSpc>
                          <a:spcPct val="100000"/>
                        </a:lnSpc>
                      </a:pPr>
                      <a:r>
                        <a:rPr lang="id-ID" sz="1600" b="1" dirty="0" smtClean="0"/>
                        <a:t>3</a:t>
                      </a:r>
                      <a:endParaRPr lang="en-US" sz="1600" b="1" dirty="0"/>
                    </a:p>
                  </a:txBody>
                  <a:tcPr marL="68579" marR="68579" marT="0" marB="0" anchor="ctr"/>
                </a:tc>
                <a:tc>
                  <a:txBody>
                    <a:bodyPr/>
                    <a:lstStyle/>
                    <a:p>
                      <a:pPr algn="ctr">
                        <a:lnSpc>
                          <a:spcPct val="100000"/>
                        </a:lnSpc>
                      </a:pPr>
                      <a:r>
                        <a:rPr lang="id-ID" sz="1600" b="1" dirty="0" smtClean="0"/>
                        <a:t>3</a:t>
                      </a:r>
                      <a:endParaRPr lang="en-US" sz="1600" b="1" dirty="0"/>
                    </a:p>
                  </a:txBody>
                  <a:tcPr marL="68579" marR="68579" marT="0" marB="0" anchor="ctr"/>
                </a:tc>
                <a:tc>
                  <a:txBody>
                    <a:bodyPr/>
                    <a:lstStyle/>
                    <a:p>
                      <a:pPr algn="ctr">
                        <a:lnSpc>
                          <a:spcPct val="100000"/>
                        </a:lnSpc>
                      </a:pPr>
                      <a:r>
                        <a:rPr lang="id-ID" sz="1600" b="1" dirty="0" smtClean="0"/>
                        <a:t>3</a:t>
                      </a:r>
                      <a:endParaRPr lang="en-US" sz="1600" b="1" dirty="0"/>
                    </a:p>
                  </a:txBody>
                  <a:tcPr marL="68579" marR="68579" marT="0" marB="0" anchor="ctr"/>
                </a:tc>
              </a:tr>
              <a:tr h="315271">
                <a:tc gridSpan="2">
                  <a:txBody>
                    <a:bodyPr/>
                    <a:lstStyle/>
                    <a:p>
                      <a:pPr>
                        <a:lnSpc>
                          <a:spcPct val="100000"/>
                        </a:lnSpc>
                      </a:pPr>
                      <a:r>
                        <a:rPr lang="id-ID" sz="1600" b="1" dirty="0" smtClean="0"/>
                        <a:t>Jumlah jam pelajaran</a:t>
                      </a:r>
                      <a:r>
                        <a:rPr lang="id-ID" sz="1600" b="1" baseline="0" dirty="0" smtClean="0"/>
                        <a:t> Kelompok Wajib</a:t>
                      </a:r>
                      <a:endParaRPr lang="en-US" sz="1600" b="1" dirty="0">
                        <a:latin typeface="Arial Narrow" pitchFamily="34" charset="0"/>
                      </a:endParaRPr>
                    </a:p>
                  </a:txBody>
                  <a:tcPr marL="91439" marR="91439" marT="45707" marB="45707"/>
                </a:tc>
                <a:tc hMerge="1">
                  <a:txBody>
                    <a:bodyPr/>
                    <a:lstStyle/>
                    <a:p>
                      <a:pPr marL="0" marR="0">
                        <a:lnSpc>
                          <a:spcPct val="115000"/>
                        </a:lnSpc>
                        <a:spcBef>
                          <a:spcPts val="0"/>
                        </a:spcBef>
                        <a:spcAft>
                          <a:spcPts val="0"/>
                        </a:spcAft>
                      </a:pPr>
                      <a:endParaRPr lang="en-US" sz="1000" b="0" kern="1200" dirty="0">
                        <a:solidFill>
                          <a:schemeClr val="dk1"/>
                        </a:solidFill>
                        <a:latin typeface="Arial Narrow" pitchFamily="34" charset="0"/>
                        <a:ea typeface="Calibri"/>
                        <a:cs typeface="Times New Roman"/>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pPr>
                      <a:r>
                        <a:rPr lang="id-ID" sz="1600" b="1" dirty="0" smtClean="0"/>
                        <a:t>24</a:t>
                      </a:r>
                      <a:endParaRPr lang="en-US" sz="1600" b="1" dirty="0"/>
                    </a:p>
                  </a:txBody>
                  <a:tcPr marL="68579" marR="68579" marT="0" marB="0" anchor="ctr"/>
                </a:tc>
                <a:tc>
                  <a:txBody>
                    <a:bodyPr/>
                    <a:lstStyle/>
                    <a:p>
                      <a:pPr algn="ctr">
                        <a:lnSpc>
                          <a:spcPct val="100000"/>
                        </a:lnSpc>
                      </a:pPr>
                      <a:r>
                        <a:rPr lang="id-ID" sz="1600" b="1" dirty="0" smtClean="0"/>
                        <a:t>24</a:t>
                      </a:r>
                      <a:endParaRPr lang="en-US" sz="1600" b="1" dirty="0"/>
                    </a:p>
                  </a:txBody>
                  <a:tcPr marL="68579" marR="68579" marT="0" marB="0" anchor="ctr"/>
                </a:tc>
                <a:tc>
                  <a:txBody>
                    <a:bodyPr/>
                    <a:lstStyle/>
                    <a:p>
                      <a:pPr algn="ctr">
                        <a:lnSpc>
                          <a:spcPct val="100000"/>
                        </a:lnSpc>
                      </a:pPr>
                      <a:r>
                        <a:rPr lang="id-ID" sz="1600" b="1" dirty="0" smtClean="0"/>
                        <a:t>24</a:t>
                      </a:r>
                      <a:endParaRPr lang="en-US" sz="1600" b="1" dirty="0"/>
                    </a:p>
                  </a:txBody>
                  <a:tcPr marL="68579" marR="68579" marT="0" marB="0" anchor="ctr"/>
                </a:tc>
              </a:tr>
              <a:tr h="343934">
                <a:tc gridSpan="5">
                  <a:txBody>
                    <a:bodyPr/>
                    <a:lstStyle/>
                    <a:p>
                      <a:pPr>
                        <a:lnSpc>
                          <a:spcPct val="100000"/>
                        </a:lnSpc>
                      </a:pPr>
                      <a:r>
                        <a:rPr lang="id-ID" sz="1800" b="1" dirty="0" smtClean="0"/>
                        <a:t>Kelompok Peminatan</a:t>
                      </a:r>
                      <a:endParaRPr lang="en-US" sz="1800" b="1" dirty="0">
                        <a:latin typeface="Arial Narrow" pitchFamily="34" charset="0"/>
                      </a:endParaRPr>
                    </a:p>
                  </a:txBody>
                  <a:tcPr marL="91439" marR="91439" marT="45707" marB="45707"/>
                </a:tc>
                <a:tc hMerge="1">
                  <a:txBody>
                    <a:bodyPr/>
                    <a:lstStyle/>
                    <a:p>
                      <a:pPr marL="0" marR="0">
                        <a:lnSpc>
                          <a:spcPct val="115000"/>
                        </a:lnSpc>
                        <a:spcBef>
                          <a:spcPts val="0"/>
                        </a:spcBef>
                        <a:spcAft>
                          <a:spcPts val="0"/>
                        </a:spcAft>
                      </a:pPr>
                      <a:endParaRPr lang="en-US" sz="1000" b="0" kern="1200" dirty="0">
                        <a:solidFill>
                          <a:schemeClr val="dk1"/>
                        </a:solidFill>
                        <a:latin typeface="Arial Narrow" pitchFamily="34" charset="0"/>
                        <a:ea typeface="Calibri"/>
                        <a:cs typeface="Times New Roman"/>
                      </a:endParaRPr>
                    </a:p>
                  </a:txBody>
                  <a:tcPr marL="68579" marR="6857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id-ID"/>
                    </a:p>
                  </a:txBody>
                  <a:tcPr/>
                </a:tc>
                <a:tc hMerge="1">
                  <a:txBody>
                    <a:bodyPr/>
                    <a:lstStyle/>
                    <a:p>
                      <a:endParaRPr lang="id-ID"/>
                    </a:p>
                  </a:txBody>
                  <a:tcPr/>
                </a:tc>
                <a:tc hMerge="1">
                  <a:txBody>
                    <a:bodyPr/>
                    <a:lstStyle/>
                    <a:p>
                      <a:endParaRPr lang="id-ID"/>
                    </a:p>
                  </a:txBody>
                  <a:tcPr/>
                </a:tc>
              </a:tr>
              <a:tr h="315271">
                <a:tc>
                  <a:txBody>
                    <a:bodyPr/>
                    <a:lstStyle/>
                    <a:p>
                      <a:pPr>
                        <a:lnSpc>
                          <a:spcPct val="100000"/>
                        </a:lnSpc>
                      </a:pP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id-ID" sz="1600" b="1" kern="1200" dirty="0" smtClean="0"/>
                        <a:t>Matapelajaran</a:t>
                      </a:r>
                      <a:r>
                        <a:rPr lang="id-ID" sz="1600" b="1" kern="1200" baseline="0" dirty="0" smtClean="0"/>
                        <a:t> peminatan akademik (untuk SMA)</a:t>
                      </a:r>
                      <a:endParaRPr lang="en-US" sz="1600" b="1" kern="1200" dirty="0">
                        <a:solidFill>
                          <a:schemeClr val="dk1"/>
                        </a:solidFill>
                        <a:latin typeface="Arial Narrow" pitchFamily="34" charset="0"/>
                        <a:ea typeface="Calibri"/>
                        <a:cs typeface="Times New Roman"/>
                      </a:endParaRPr>
                    </a:p>
                  </a:txBody>
                  <a:tcPr marL="68579" marR="68579" marT="0" marB="0"/>
                </a:tc>
                <a:tc>
                  <a:txBody>
                    <a:bodyPr/>
                    <a:lstStyle/>
                    <a:p>
                      <a:pPr algn="ctr">
                        <a:lnSpc>
                          <a:spcPct val="100000"/>
                        </a:lnSpc>
                      </a:pPr>
                      <a:r>
                        <a:rPr lang="id-ID" sz="1600" b="1" dirty="0" smtClean="0"/>
                        <a:t>18</a:t>
                      </a:r>
                      <a:endParaRPr lang="en-US" sz="1600" b="1" dirty="0"/>
                    </a:p>
                  </a:txBody>
                  <a:tcPr marL="68579" marR="68579" marT="0" marB="0" anchor="ctr"/>
                </a:tc>
                <a:tc>
                  <a:txBody>
                    <a:bodyPr/>
                    <a:lstStyle/>
                    <a:p>
                      <a:pPr algn="ctr">
                        <a:lnSpc>
                          <a:spcPct val="100000"/>
                        </a:lnSpc>
                      </a:pPr>
                      <a:r>
                        <a:rPr lang="id-ID" sz="1600" b="1" dirty="0" smtClean="0"/>
                        <a:t>20</a:t>
                      </a:r>
                      <a:endParaRPr lang="en-US" sz="1600" b="1" dirty="0"/>
                    </a:p>
                  </a:txBody>
                  <a:tcPr marL="68579" marR="68579" marT="0" marB="0" anchor="ctr"/>
                </a:tc>
                <a:tc>
                  <a:txBody>
                    <a:bodyPr/>
                    <a:lstStyle/>
                    <a:p>
                      <a:pPr algn="ctr">
                        <a:lnSpc>
                          <a:spcPct val="100000"/>
                        </a:lnSpc>
                      </a:pPr>
                      <a:r>
                        <a:rPr lang="id-ID" sz="1600" b="1" dirty="0" smtClean="0"/>
                        <a:t>20</a:t>
                      </a:r>
                      <a:endParaRPr lang="en-US" sz="1600" b="1" dirty="0"/>
                    </a:p>
                  </a:txBody>
                  <a:tcPr marL="68579" marR="68579" marT="0" marB="0" anchor="ctr"/>
                </a:tc>
              </a:tr>
              <a:tr h="388643">
                <a:tc>
                  <a:txBody>
                    <a:bodyPr/>
                    <a:lstStyle/>
                    <a:p>
                      <a:pPr>
                        <a:lnSpc>
                          <a:spcPct val="100000"/>
                        </a:lnSpc>
                      </a:pPr>
                      <a:endParaRPr lang="en-US" sz="1600" b="1" dirty="0">
                        <a:latin typeface="Arial Narrow" pitchFamily="34" charset="0"/>
                      </a:endParaRPr>
                    </a:p>
                  </a:txBody>
                  <a:tcPr marL="91439" marR="91439" marT="45707" marB="45707"/>
                </a:tc>
                <a:tc>
                  <a:txBody>
                    <a:bodyPr/>
                    <a:lstStyle/>
                    <a:p>
                      <a:pPr marL="0" marR="0">
                        <a:lnSpc>
                          <a:spcPct val="100000"/>
                        </a:lnSpc>
                        <a:spcBef>
                          <a:spcPts val="0"/>
                        </a:spcBef>
                        <a:spcAft>
                          <a:spcPts val="0"/>
                        </a:spcAft>
                      </a:pPr>
                      <a:r>
                        <a:rPr lang="id-ID" sz="1600" b="1" kern="1200" dirty="0" smtClean="0"/>
                        <a:t>Matapelajaran</a:t>
                      </a:r>
                      <a:r>
                        <a:rPr lang="id-ID" sz="1600" b="1" kern="1200" baseline="0" dirty="0" smtClean="0"/>
                        <a:t> peminatan akademik dan vokasi (untuk SMK)</a:t>
                      </a:r>
                      <a:endParaRPr lang="en-US" sz="1600" b="1" kern="1200" dirty="0">
                        <a:solidFill>
                          <a:schemeClr val="dk1"/>
                        </a:solidFill>
                        <a:latin typeface="Arial Narrow" pitchFamily="34" charset="0"/>
                        <a:ea typeface="Calibri"/>
                        <a:cs typeface="Times New Roman"/>
                      </a:endParaRPr>
                    </a:p>
                  </a:txBody>
                  <a:tcPr marL="68579" marR="68579" marT="0" marB="0"/>
                </a:tc>
                <a:tc>
                  <a:txBody>
                    <a:bodyPr/>
                    <a:lstStyle/>
                    <a:p>
                      <a:pPr algn="ctr">
                        <a:lnSpc>
                          <a:spcPct val="100000"/>
                        </a:lnSpc>
                      </a:pPr>
                      <a:r>
                        <a:rPr lang="id-ID" sz="1600" b="1" dirty="0" smtClean="0"/>
                        <a:t>26</a:t>
                      </a:r>
                      <a:endParaRPr lang="en-US" sz="1600" b="1" dirty="0"/>
                    </a:p>
                  </a:txBody>
                  <a:tcPr marL="68579" marR="68579" marT="0" marB="0" anchor="ctr"/>
                </a:tc>
                <a:tc>
                  <a:txBody>
                    <a:bodyPr/>
                    <a:lstStyle/>
                    <a:p>
                      <a:pPr algn="ctr">
                        <a:lnSpc>
                          <a:spcPct val="100000"/>
                        </a:lnSpc>
                      </a:pPr>
                      <a:r>
                        <a:rPr lang="id-ID" sz="1600" b="1" dirty="0" smtClean="0"/>
                        <a:t>26</a:t>
                      </a:r>
                      <a:endParaRPr lang="en-US" sz="1600" b="1" dirty="0"/>
                    </a:p>
                  </a:txBody>
                  <a:tcPr marL="68579" marR="68579" marT="0" marB="0" anchor="ctr"/>
                </a:tc>
                <a:tc>
                  <a:txBody>
                    <a:bodyPr/>
                    <a:lstStyle/>
                    <a:p>
                      <a:pPr algn="ctr">
                        <a:lnSpc>
                          <a:spcPct val="100000"/>
                        </a:lnSpc>
                      </a:pPr>
                      <a:r>
                        <a:rPr lang="id-ID" sz="1600" b="1" dirty="0" smtClean="0"/>
                        <a:t>26</a:t>
                      </a:r>
                      <a:endParaRPr lang="en-US" sz="1600" b="1" dirty="0"/>
                    </a:p>
                  </a:txBody>
                  <a:tcPr marL="68579" marR="68579" marT="0" marB="0" anchor="ctr"/>
                </a:tc>
              </a:tr>
            </a:tbl>
          </a:graphicData>
        </a:graphic>
      </p:graphicFrame>
      <p:sp>
        <p:nvSpPr>
          <p:cNvPr id="4" name="Title 6"/>
          <p:cNvSpPr txBox="1">
            <a:spLocks/>
          </p:cNvSpPr>
          <p:nvPr/>
        </p:nvSpPr>
        <p:spPr>
          <a:xfrm>
            <a:off x="0" y="0"/>
            <a:ext cx="9144000" cy="5486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Struktur Kurikulum Pendidikan Menengah</a:t>
            </a:r>
            <a:endParaRPr lang="id-ID" sz="2800" b="1" dirty="0" smtClean="0">
              <a:solidFill>
                <a:srgbClr val="F79646">
                  <a:lumMod val="75000"/>
                </a:srgbClr>
              </a:solidFill>
            </a:endParaRPr>
          </a:p>
        </p:txBody>
      </p:sp>
      <p:cxnSp>
        <p:nvCxnSpPr>
          <p:cNvPr id="5" name="Straight Connector 4"/>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139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52</a:t>
            </a:r>
            <a:endParaRPr lang="id-ID" b="1" dirty="0"/>
          </a:p>
        </p:txBody>
      </p:sp>
    </p:spTree>
    <p:extLst>
      <p:ext uri="{BB962C8B-B14F-4D97-AF65-F5344CB8AC3E}">
        <p14:creationId xmlns:p14="http://schemas.microsoft.com/office/powerpoint/2010/main" val="30484752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4837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1907708" y="-36403"/>
            <a:ext cx="5347874" cy="584775"/>
          </a:xfrm>
          <a:prstGeom prst="rect">
            <a:avLst/>
          </a:prstGeom>
          <a:noFill/>
        </p:spPr>
        <p:txBody>
          <a:bodyPr wrap="none" rtlCol="0">
            <a:spAutoFit/>
          </a:bodyPr>
          <a:lstStyle/>
          <a:p>
            <a:r>
              <a:rPr lang="id-ID" sz="3200" b="1" dirty="0" smtClean="0">
                <a:solidFill>
                  <a:schemeClr val="accent5">
                    <a:lumMod val="50000"/>
                  </a:schemeClr>
                </a:solidFill>
              </a:rPr>
              <a:t>Peta Kompleksitas Kurikulum :</a:t>
            </a:r>
            <a:endParaRPr lang="id-ID" sz="3200" b="1" dirty="0">
              <a:solidFill>
                <a:schemeClr val="accent5">
                  <a:lumMod val="50000"/>
                </a:schemeClr>
              </a:solidFill>
            </a:endParaRPr>
          </a:p>
        </p:txBody>
      </p:sp>
      <p:sp>
        <p:nvSpPr>
          <p:cNvPr id="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763644125"/>
              </p:ext>
            </p:extLst>
          </p:nvPr>
        </p:nvGraphicFramePr>
        <p:xfrm>
          <a:off x="179512" y="634951"/>
          <a:ext cx="8718308" cy="5984968"/>
        </p:xfrm>
        <a:graphic>
          <a:graphicData uri="http://schemas.openxmlformats.org/drawingml/2006/table">
            <a:tbl>
              <a:tblPr firstRow="1" bandRow="1">
                <a:tableStyleId>{5C22544A-7EE6-4342-B048-85BDC9FD1C3A}</a:tableStyleId>
              </a:tblPr>
              <a:tblGrid>
                <a:gridCol w="1944216"/>
                <a:gridCol w="6774092"/>
              </a:tblGrid>
              <a:tr h="2114162">
                <a:tc>
                  <a:txBody>
                    <a:bodyPr/>
                    <a:lstStyle/>
                    <a:p>
                      <a:r>
                        <a:rPr lang="id-ID" sz="2000" dirty="0" smtClean="0"/>
                        <a:t>DESAIN</a:t>
                      </a:r>
                      <a:r>
                        <a:rPr lang="id-ID" sz="2000" baseline="0" dirty="0" smtClean="0"/>
                        <a:t> KURIKULUM</a:t>
                      </a:r>
                      <a:endParaRPr lang="id-ID" sz="2000" dirty="0"/>
                    </a:p>
                  </a:txBody>
                  <a:tcPr anchor="ctr"/>
                </a:tc>
                <a:tc>
                  <a:txBody>
                    <a:bodyPr/>
                    <a:lstStyle/>
                    <a:p>
                      <a:pPr marL="285750" indent="-285750">
                        <a:lnSpc>
                          <a:spcPct val="80000"/>
                        </a:lnSpc>
                        <a:spcBef>
                          <a:spcPts val="400"/>
                        </a:spcBef>
                        <a:spcAft>
                          <a:spcPts val="400"/>
                        </a:spcAft>
                        <a:buFont typeface="Arial" pitchFamily="34" charset="0"/>
                        <a:buChar char="•"/>
                      </a:pPr>
                      <a:r>
                        <a:rPr lang="id-ID" sz="2000" dirty="0" smtClean="0">
                          <a:solidFill>
                            <a:schemeClr val="accent6">
                              <a:lumMod val="40000"/>
                              <a:lumOff val="60000"/>
                            </a:schemeClr>
                          </a:solidFill>
                          <a:latin typeface="+mj-lt"/>
                        </a:rPr>
                        <a:t>Pendekatan</a:t>
                      </a:r>
                      <a:r>
                        <a:rPr lang="id-ID" sz="2000" baseline="0" dirty="0" smtClean="0">
                          <a:solidFill>
                            <a:schemeClr val="accent6">
                              <a:lumMod val="40000"/>
                              <a:lumOff val="60000"/>
                            </a:schemeClr>
                          </a:solidFill>
                          <a:latin typeface="+mj-lt"/>
                        </a:rPr>
                        <a:t> yang digunakan </a:t>
                      </a:r>
                      <a:r>
                        <a:rPr lang="id-ID" sz="1800" baseline="0" dirty="0" smtClean="0"/>
                        <a:t>: KBK versus Non KBK , Kompetensi tidak diturunkan dari  Mapel tetapi sebaliknya</a:t>
                      </a:r>
                    </a:p>
                    <a:p>
                      <a:pPr marL="285750" indent="-285750">
                        <a:lnSpc>
                          <a:spcPct val="80000"/>
                        </a:lnSpc>
                        <a:spcBef>
                          <a:spcPts val="400"/>
                        </a:spcBef>
                        <a:spcAft>
                          <a:spcPts val="400"/>
                        </a:spcAft>
                        <a:buFont typeface="Arial" pitchFamily="34" charset="0"/>
                        <a:buChar char="•"/>
                      </a:pPr>
                      <a:r>
                        <a:rPr lang="id-ID" sz="2000" baseline="0" dirty="0" smtClean="0">
                          <a:solidFill>
                            <a:schemeClr val="accent6">
                              <a:lumMod val="40000"/>
                              <a:lumOff val="60000"/>
                            </a:schemeClr>
                          </a:solidFill>
                        </a:rPr>
                        <a:t>Keutuhan Kompetensi </a:t>
                      </a:r>
                      <a:r>
                        <a:rPr lang="id-ID" sz="2000" baseline="0" dirty="0" smtClean="0"/>
                        <a:t>: </a:t>
                      </a:r>
                      <a:r>
                        <a:rPr lang="id-ID" sz="1800" baseline="0" dirty="0" smtClean="0"/>
                        <a:t>SKL dan Kompetensi Inti , seluruh Mapel harus tunduk pada kompetensi bukan sebaliknya</a:t>
                      </a:r>
                    </a:p>
                    <a:p>
                      <a:pPr marL="285750" indent="-285750">
                        <a:lnSpc>
                          <a:spcPct val="80000"/>
                        </a:lnSpc>
                        <a:spcBef>
                          <a:spcPts val="400"/>
                        </a:spcBef>
                        <a:spcAft>
                          <a:spcPts val="400"/>
                        </a:spcAft>
                        <a:buFont typeface="Arial" pitchFamily="34" charset="0"/>
                        <a:buChar char="•"/>
                      </a:pPr>
                      <a:r>
                        <a:rPr lang="id-ID" sz="2000" baseline="0" dirty="0" smtClean="0">
                          <a:solidFill>
                            <a:schemeClr val="accent6">
                              <a:lumMod val="40000"/>
                              <a:lumOff val="60000"/>
                            </a:schemeClr>
                          </a:solidFill>
                        </a:rPr>
                        <a:t>Manajemen</a:t>
                      </a:r>
                      <a:r>
                        <a:rPr lang="id-ID" sz="2000" baseline="0" dirty="0" smtClean="0"/>
                        <a:t> </a:t>
                      </a:r>
                      <a:r>
                        <a:rPr lang="id-ID" sz="1800" baseline="0" dirty="0" smtClean="0"/>
                        <a:t>: tanggung jawab pemerintah pusat, daerah dan guru serta ketersediaan buku  siswa dan guru, guru harus fokus pada kualitas proses dan substansi, bukan hal-hal yang administratif</a:t>
                      </a:r>
                      <a:endParaRPr lang="id-ID" sz="1800" dirty="0"/>
                    </a:p>
                  </a:txBody>
                  <a:tcPr/>
                </a:tc>
              </a:tr>
              <a:tr h="144000">
                <a:tc gridSpan="2">
                  <a:txBody>
                    <a:bodyPr/>
                    <a:lstStyle/>
                    <a:p>
                      <a:pPr>
                        <a:lnSpc>
                          <a:spcPct val="30000"/>
                        </a:lnSpc>
                      </a:pPr>
                      <a:endParaRPr lang="id-ID" sz="2000" dirty="0"/>
                    </a:p>
                  </a:txBody>
                  <a:tcPr anchor="ctr">
                    <a:solidFill>
                      <a:schemeClr val="bg1"/>
                    </a:solidFill>
                  </a:tcPr>
                </a:tc>
                <a:tc hMerge="1">
                  <a:txBody>
                    <a:bodyPr/>
                    <a:lstStyle/>
                    <a:p>
                      <a:pPr marL="0" indent="0">
                        <a:lnSpc>
                          <a:spcPct val="80000"/>
                        </a:lnSpc>
                        <a:spcBef>
                          <a:spcPts val="400"/>
                        </a:spcBef>
                        <a:spcAft>
                          <a:spcPts val="400"/>
                        </a:spcAft>
                        <a:buFont typeface="Arial" pitchFamily="34" charset="0"/>
                        <a:buNone/>
                      </a:pPr>
                      <a:endParaRPr lang="id-ID" sz="1800" dirty="0"/>
                    </a:p>
                  </a:txBody>
                  <a:tcPr/>
                </a:tc>
              </a:tr>
              <a:tr h="2437662">
                <a:tc>
                  <a:txBody>
                    <a:bodyPr/>
                    <a:lstStyle/>
                    <a:p>
                      <a:r>
                        <a:rPr lang="id-ID" sz="2000" dirty="0" smtClean="0">
                          <a:solidFill>
                            <a:schemeClr val="bg1"/>
                          </a:solidFill>
                        </a:rPr>
                        <a:t>IMPLEMENTASI KURIKULUM</a:t>
                      </a:r>
                      <a:endParaRPr lang="id-ID" sz="2000" dirty="0">
                        <a:solidFill>
                          <a:schemeClr val="bg1"/>
                        </a:solidFill>
                      </a:endParaRPr>
                    </a:p>
                  </a:txBody>
                  <a:tcPr anchor="ctr">
                    <a:solidFill>
                      <a:schemeClr val="accent1">
                        <a:lumMod val="50000"/>
                      </a:schemeClr>
                    </a:solidFill>
                  </a:tcPr>
                </a:tc>
                <a:tc>
                  <a:txBody>
                    <a:bodyPr/>
                    <a:lstStyle/>
                    <a:p>
                      <a:pPr marL="285750" indent="-285750">
                        <a:lnSpc>
                          <a:spcPct val="80000"/>
                        </a:lnSpc>
                        <a:spcBef>
                          <a:spcPts val="400"/>
                        </a:spcBef>
                        <a:spcAft>
                          <a:spcPts val="400"/>
                        </a:spcAft>
                        <a:buFont typeface="Arial" pitchFamily="34" charset="0"/>
                        <a:buChar char="•"/>
                      </a:pPr>
                      <a:r>
                        <a:rPr lang="id-ID" sz="2000" dirty="0" smtClean="0">
                          <a:solidFill>
                            <a:schemeClr val="bg1"/>
                          </a:solidFill>
                        </a:rPr>
                        <a:t>Kualitas Perencanaan,</a:t>
                      </a:r>
                      <a:r>
                        <a:rPr lang="id-ID" sz="2000" baseline="0" dirty="0" smtClean="0">
                          <a:solidFill>
                            <a:schemeClr val="bg1"/>
                          </a:solidFill>
                        </a:rPr>
                        <a:t> </a:t>
                      </a:r>
                      <a:r>
                        <a:rPr lang="id-ID" sz="2000" dirty="0" smtClean="0">
                          <a:solidFill>
                            <a:schemeClr val="bg1"/>
                          </a:solidFill>
                        </a:rPr>
                        <a:t>Pelaksanaan, dan Penilaian : RPP</a:t>
                      </a:r>
                      <a:r>
                        <a:rPr lang="id-ID" sz="2000" baseline="0" dirty="0" smtClean="0">
                          <a:solidFill>
                            <a:schemeClr val="bg1"/>
                          </a:solidFill>
                        </a:rPr>
                        <a:t> dan seluruh pendukungnya.</a:t>
                      </a:r>
                      <a:endParaRPr lang="id-ID" sz="2000" dirty="0" smtClean="0">
                        <a:solidFill>
                          <a:schemeClr val="bg1"/>
                        </a:solidFill>
                      </a:endParaRPr>
                    </a:p>
                    <a:p>
                      <a:pPr marL="285750" indent="-285750">
                        <a:lnSpc>
                          <a:spcPct val="80000"/>
                        </a:lnSpc>
                        <a:spcBef>
                          <a:spcPts val="400"/>
                        </a:spcBef>
                        <a:spcAft>
                          <a:spcPts val="400"/>
                        </a:spcAft>
                        <a:buFont typeface="Arial" pitchFamily="34" charset="0"/>
                        <a:buChar char="•"/>
                      </a:pPr>
                      <a:r>
                        <a:rPr lang="id-ID" sz="2000" dirty="0" smtClean="0">
                          <a:solidFill>
                            <a:schemeClr val="bg1"/>
                          </a:solidFill>
                        </a:rPr>
                        <a:t>Kesiapan</a:t>
                      </a:r>
                      <a:r>
                        <a:rPr lang="id-ID" sz="2000" baseline="0" dirty="0" smtClean="0">
                          <a:solidFill>
                            <a:schemeClr val="bg1"/>
                          </a:solidFill>
                        </a:rPr>
                        <a:t> Guru</a:t>
                      </a:r>
                    </a:p>
                    <a:p>
                      <a:pPr marL="285750" indent="-285750">
                        <a:lnSpc>
                          <a:spcPct val="80000"/>
                        </a:lnSpc>
                        <a:spcBef>
                          <a:spcPts val="400"/>
                        </a:spcBef>
                        <a:spcAft>
                          <a:spcPts val="400"/>
                        </a:spcAft>
                        <a:buFont typeface="Arial" pitchFamily="34" charset="0"/>
                        <a:buChar char="•"/>
                      </a:pPr>
                      <a:r>
                        <a:rPr lang="id-ID" sz="2000" baseline="0" dirty="0" smtClean="0">
                          <a:solidFill>
                            <a:schemeClr val="bg1"/>
                          </a:solidFill>
                        </a:rPr>
                        <a:t>Kesesuaian antara perenvanaan dan pelaksanaan pembelajaran</a:t>
                      </a:r>
                    </a:p>
                    <a:p>
                      <a:pPr marL="285750" indent="-285750">
                        <a:lnSpc>
                          <a:spcPct val="80000"/>
                        </a:lnSpc>
                        <a:spcBef>
                          <a:spcPts val="400"/>
                        </a:spcBef>
                        <a:spcAft>
                          <a:spcPts val="400"/>
                        </a:spcAft>
                        <a:buFont typeface="Arial" pitchFamily="34" charset="0"/>
                        <a:buChar char="•"/>
                      </a:pPr>
                      <a:r>
                        <a:rPr lang="id-ID" sz="2000" baseline="0" dirty="0" smtClean="0">
                          <a:solidFill>
                            <a:schemeClr val="bg1"/>
                          </a:solidFill>
                        </a:rPr>
                        <a:t>Pendekatan, metoda dan teknik</a:t>
                      </a:r>
                    </a:p>
                    <a:p>
                      <a:pPr marL="285750" indent="-285750">
                        <a:lnSpc>
                          <a:spcPct val="80000"/>
                        </a:lnSpc>
                        <a:spcBef>
                          <a:spcPts val="400"/>
                        </a:spcBef>
                        <a:spcAft>
                          <a:spcPts val="400"/>
                        </a:spcAft>
                        <a:buFont typeface="Arial" pitchFamily="34" charset="0"/>
                        <a:buChar char="•"/>
                      </a:pPr>
                      <a:r>
                        <a:rPr lang="id-ID" sz="2000" baseline="0" dirty="0" smtClean="0">
                          <a:solidFill>
                            <a:schemeClr val="bg1"/>
                          </a:solidFill>
                        </a:rPr>
                        <a:t>Motivasi, ketercapaian kompetensi siswa dan kreativitas siswa</a:t>
                      </a:r>
                      <a:endParaRPr lang="id-ID" sz="2000" dirty="0" smtClean="0">
                        <a:solidFill>
                          <a:schemeClr val="bg1"/>
                        </a:solidFill>
                      </a:endParaRPr>
                    </a:p>
                  </a:txBody>
                  <a:tcPr>
                    <a:solidFill>
                      <a:schemeClr val="accent1">
                        <a:lumMod val="50000"/>
                      </a:schemeClr>
                    </a:solidFill>
                  </a:tcPr>
                </a:tc>
              </a:tr>
              <a:tr h="199409">
                <a:tc gridSpan="2">
                  <a:txBody>
                    <a:bodyPr/>
                    <a:lstStyle/>
                    <a:p>
                      <a:pPr>
                        <a:lnSpc>
                          <a:spcPct val="30000"/>
                        </a:lnSpc>
                      </a:pPr>
                      <a:endParaRPr lang="id-ID" sz="2000" dirty="0"/>
                    </a:p>
                  </a:txBody>
                  <a:tcPr anchor="ctr">
                    <a:solidFill>
                      <a:schemeClr val="bg1"/>
                    </a:solidFill>
                  </a:tcPr>
                </a:tc>
                <a:tc hMerge="1">
                  <a:txBody>
                    <a:bodyPr/>
                    <a:lstStyle/>
                    <a:p>
                      <a:pPr marL="285750" indent="-285750">
                        <a:lnSpc>
                          <a:spcPct val="80000"/>
                        </a:lnSpc>
                        <a:spcBef>
                          <a:spcPts val="400"/>
                        </a:spcBef>
                        <a:spcAft>
                          <a:spcPts val="400"/>
                        </a:spcAft>
                        <a:buFont typeface="Arial" pitchFamily="34" charset="0"/>
                        <a:buChar char="•"/>
                      </a:pPr>
                      <a:endParaRPr lang="id-ID" sz="2000" dirty="0" smtClean="0">
                        <a:solidFill>
                          <a:schemeClr val="tx1"/>
                        </a:solidFill>
                      </a:endParaRPr>
                    </a:p>
                  </a:txBody>
                  <a:tcPr/>
                </a:tc>
              </a:tr>
              <a:tr h="1030679">
                <a:tc>
                  <a:txBody>
                    <a:bodyPr/>
                    <a:lstStyle/>
                    <a:p>
                      <a:r>
                        <a:rPr lang="id-ID" sz="2000" dirty="0" smtClean="0">
                          <a:solidFill>
                            <a:schemeClr val="bg1"/>
                          </a:solidFill>
                        </a:rPr>
                        <a:t>SISTEM PENJAMINAN MUTU</a:t>
                      </a:r>
                      <a:endParaRPr lang="id-ID" sz="2000" dirty="0">
                        <a:solidFill>
                          <a:schemeClr val="bg1"/>
                        </a:solidFill>
                      </a:endParaRPr>
                    </a:p>
                  </a:txBody>
                  <a:tcPr anchor="ctr">
                    <a:solidFill>
                      <a:schemeClr val="accent5">
                        <a:lumMod val="50000"/>
                      </a:schemeClr>
                    </a:solidFill>
                  </a:tcPr>
                </a:tc>
                <a:tc>
                  <a:txBody>
                    <a:bodyPr/>
                    <a:lstStyle/>
                    <a:p>
                      <a:pPr marL="285750" indent="-285750">
                        <a:lnSpc>
                          <a:spcPct val="80000"/>
                        </a:lnSpc>
                        <a:spcBef>
                          <a:spcPts val="400"/>
                        </a:spcBef>
                        <a:spcAft>
                          <a:spcPts val="400"/>
                        </a:spcAft>
                        <a:buFont typeface="Arial" pitchFamily="34" charset="0"/>
                        <a:buChar char="•"/>
                      </a:pPr>
                      <a:r>
                        <a:rPr lang="id-ID" sz="2000" dirty="0" smtClean="0">
                          <a:solidFill>
                            <a:schemeClr val="bg1"/>
                          </a:solidFill>
                        </a:rPr>
                        <a:t>Ketersediaan instrumen, borang dan</a:t>
                      </a:r>
                      <a:r>
                        <a:rPr lang="id-ID" sz="2000" baseline="0" dirty="0" smtClean="0">
                          <a:solidFill>
                            <a:schemeClr val="bg1"/>
                          </a:solidFill>
                        </a:rPr>
                        <a:t> pendukung lainnya</a:t>
                      </a:r>
                    </a:p>
                    <a:p>
                      <a:pPr marL="285750" indent="-285750">
                        <a:lnSpc>
                          <a:spcPct val="80000"/>
                        </a:lnSpc>
                        <a:spcBef>
                          <a:spcPts val="400"/>
                        </a:spcBef>
                        <a:spcAft>
                          <a:spcPts val="400"/>
                        </a:spcAft>
                        <a:buFont typeface="Arial" pitchFamily="34" charset="0"/>
                        <a:buChar char="•"/>
                      </a:pPr>
                      <a:r>
                        <a:rPr lang="id-ID" sz="2000" baseline="0" dirty="0" smtClean="0">
                          <a:solidFill>
                            <a:schemeClr val="bg1"/>
                          </a:solidFill>
                        </a:rPr>
                        <a:t>Kualitas Pelaksanaan Supervisi, Observasi, Refleksi dan Tindak Lanjut</a:t>
                      </a:r>
                      <a:endParaRPr lang="id-ID" sz="2000" dirty="0" smtClean="0">
                        <a:solidFill>
                          <a:schemeClr val="bg1"/>
                        </a:solidFill>
                      </a:endParaRPr>
                    </a:p>
                  </a:txBody>
                  <a:tcPr>
                    <a:solidFill>
                      <a:schemeClr val="accent5">
                        <a:lumMod val="50000"/>
                      </a:schemeClr>
                    </a:solidFill>
                  </a:tcPr>
                </a:tc>
              </a:tr>
            </a:tbl>
          </a:graphicData>
        </a:graphic>
      </p:graphicFrame>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7</a:t>
            </a:r>
            <a:endParaRPr lang="id-ID" b="1" dirty="0"/>
          </a:p>
        </p:txBody>
      </p:sp>
    </p:spTree>
    <p:extLst>
      <p:ext uri="{BB962C8B-B14F-4D97-AF65-F5344CB8AC3E}">
        <p14:creationId xmlns:p14="http://schemas.microsoft.com/office/powerpoint/2010/main" val="82726545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37131784"/>
              </p:ext>
            </p:extLst>
          </p:nvPr>
        </p:nvGraphicFramePr>
        <p:xfrm>
          <a:off x="126554" y="764704"/>
          <a:ext cx="8784976" cy="6035040"/>
        </p:xfrm>
        <a:graphic>
          <a:graphicData uri="http://schemas.openxmlformats.org/drawingml/2006/table">
            <a:tbl>
              <a:tblPr firstRow="1" firstCol="1" bandRow="1">
                <a:tableStyleId>{5C22544A-7EE6-4342-B048-85BDC9FD1C3A}</a:tableStyleId>
              </a:tblPr>
              <a:tblGrid>
                <a:gridCol w="468022"/>
                <a:gridCol w="612098"/>
                <a:gridCol w="4680520"/>
                <a:gridCol w="1080120"/>
                <a:gridCol w="1008112"/>
                <a:gridCol w="936104"/>
              </a:tblGrid>
              <a:tr h="215470">
                <a:tc rowSpan="2" gridSpan="3">
                  <a:txBody>
                    <a:bodyPr/>
                    <a:lstStyle/>
                    <a:p>
                      <a:pPr algn="ctr">
                        <a:lnSpc>
                          <a:spcPct val="100000"/>
                        </a:lnSpc>
                        <a:spcAft>
                          <a:spcPts val="0"/>
                        </a:spcAft>
                      </a:pPr>
                      <a:r>
                        <a:rPr lang="id-ID" sz="1800" dirty="0">
                          <a:effectLst/>
                        </a:rPr>
                        <a:t>MATA PELAJARAN</a:t>
                      </a:r>
                      <a:endParaRPr lang="id-ID" sz="1800" dirty="0">
                        <a:effectLst/>
                        <a:latin typeface="Calibri"/>
                        <a:ea typeface="Calibri"/>
                        <a:cs typeface="Times New Roman"/>
                      </a:endParaRPr>
                    </a:p>
                  </a:txBody>
                  <a:tcPr marL="59471" marR="59471" marT="0" marB="0" anchor="ctr"/>
                </a:tc>
                <a:tc rowSpan="2" hMerge="1">
                  <a:txBody>
                    <a:bodyPr/>
                    <a:lstStyle/>
                    <a:p>
                      <a:endParaRPr lang="id-ID"/>
                    </a:p>
                  </a:txBody>
                  <a:tcPr/>
                </a:tc>
                <a:tc rowSpan="2" hMerge="1">
                  <a:txBody>
                    <a:bodyPr/>
                    <a:lstStyle/>
                    <a:p>
                      <a:endParaRPr lang="id-ID"/>
                    </a:p>
                  </a:txBody>
                  <a:tcPr/>
                </a:tc>
                <a:tc gridSpan="3">
                  <a:txBody>
                    <a:bodyPr/>
                    <a:lstStyle/>
                    <a:p>
                      <a:pPr algn="ctr">
                        <a:lnSpc>
                          <a:spcPct val="100000"/>
                        </a:lnSpc>
                        <a:spcAft>
                          <a:spcPts val="0"/>
                        </a:spcAft>
                      </a:pPr>
                      <a:r>
                        <a:rPr lang="id-ID" sz="1800" dirty="0">
                          <a:effectLst/>
                        </a:rPr>
                        <a:t>Kelas</a:t>
                      </a:r>
                      <a:endParaRPr lang="id-ID" sz="1800" dirty="0">
                        <a:effectLst/>
                        <a:latin typeface="Calibri"/>
                        <a:ea typeface="Calibri"/>
                        <a:cs typeface="Times New Roman"/>
                      </a:endParaRPr>
                    </a:p>
                  </a:txBody>
                  <a:tcPr marL="59471" marR="59471" marT="0" marB="0" anchor="ctr"/>
                </a:tc>
                <a:tc hMerge="1">
                  <a:txBody>
                    <a:bodyPr/>
                    <a:lstStyle/>
                    <a:p>
                      <a:endParaRPr lang="id-ID"/>
                    </a:p>
                  </a:txBody>
                  <a:tcPr/>
                </a:tc>
                <a:tc hMerge="1">
                  <a:txBody>
                    <a:bodyPr/>
                    <a:lstStyle/>
                    <a:p>
                      <a:endParaRPr lang="id-ID"/>
                    </a:p>
                  </a:txBody>
                  <a:tcPr/>
                </a:tc>
              </a:tr>
              <a:tr h="85720">
                <a:tc gridSpan="3" vMerge="1">
                  <a:txBody>
                    <a:bodyPr/>
                    <a:lstStyle/>
                    <a:p>
                      <a:endParaRPr lang="id-ID"/>
                    </a:p>
                  </a:txBody>
                  <a:tcPr/>
                </a:tc>
                <a:tc hMerge="1" vMerge="1">
                  <a:txBody>
                    <a:bodyPr/>
                    <a:lstStyle/>
                    <a:p>
                      <a:endParaRPr lang="id-ID"/>
                    </a:p>
                  </a:txBody>
                  <a:tcPr/>
                </a:tc>
                <a:tc hMerge="1" vMerge="1">
                  <a:txBody>
                    <a:bodyPr/>
                    <a:lstStyle/>
                    <a:p>
                      <a:endParaRPr lang="id-ID"/>
                    </a:p>
                  </a:txBody>
                  <a:tcPr/>
                </a:tc>
                <a:tc>
                  <a:txBody>
                    <a:bodyPr/>
                    <a:lstStyle/>
                    <a:p>
                      <a:pPr algn="ctr">
                        <a:lnSpc>
                          <a:spcPct val="100000"/>
                        </a:lnSpc>
                        <a:spcAft>
                          <a:spcPts val="0"/>
                        </a:spcAft>
                      </a:pPr>
                      <a:r>
                        <a:rPr lang="id-ID" sz="1800" dirty="0">
                          <a:effectLst/>
                        </a:rPr>
                        <a:t>X</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XI</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XII</a:t>
                      </a:r>
                      <a:endParaRPr lang="id-ID" sz="180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Kelompok A dan B (Wajib)</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dirty="0" smtClean="0">
                          <a:effectLst/>
                        </a:rPr>
                        <a:t>24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smtClean="0">
                          <a:effectLst/>
                        </a:rPr>
                        <a:t>24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smtClean="0">
                          <a:effectLst/>
                        </a:rPr>
                        <a:t>24</a:t>
                      </a:r>
                      <a:endParaRPr lang="id-ID" sz="1800" dirty="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Peminatan Matematika dan </a:t>
                      </a:r>
                      <a:r>
                        <a:rPr lang="id-ID" sz="1800" dirty="0" smtClean="0">
                          <a:effectLst/>
                        </a:rPr>
                        <a:t>IPA</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r>
              <a:tr h="215470">
                <a:tc rowSpan="4">
                  <a:txBody>
                    <a:bodyPr/>
                    <a:lstStyle/>
                    <a:p>
                      <a:pPr algn="just">
                        <a:lnSpc>
                          <a:spcPct val="100000"/>
                        </a:lnSpc>
                        <a:spcAft>
                          <a:spcPts val="0"/>
                        </a:spcAft>
                      </a:pPr>
                      <a:r>
                        <a:rPr lang="id-ID" sz="1600" dirty="0">
                          <a:effectLst/>
                        </a:rPr>
                        <a:t>I</a:t>
                      </a:r>
                      <a:endParaRPr lang="id-ID" sz="16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1</a:t>
                      </a:r>
                      <a:endParaRPr lang="id-ID" sz="1800" dirty="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Matematika</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dirty="0">
                          <a:effectLst/>
                        </a:rPr>
                        <a:t>2</a:t>
                      </a:r>
                      <a:endParaRPr lang="id-ID" sz="1800" dirty="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Biologi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a:effectLst/>
                        </a:rPr>
                        <a:t>Fisika</a:t>
                      </a:r>
                      <a:endParaRPr lang="id-ID" sz="180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Kimia</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Peminatan Sosial</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dirty="0">
                          <a:effectLst/>
                        </a:rPr>
                        <a:t> </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r>
              <a:tr h="215470">
                <a:tc rowSpan="4">
                  <a:txBody>
                    <a:bodyPr/>
                    <a:lstStyle/>
                    <a:p>
                      <a:pPr algn="just">
                        <a:lnSpc>
                          <a:spcPct val="100000"/>
                        </a:lnSpc>
                        <a:spcAft>
                          <a:spcPts val="0"/>
                        </a:spcAft>
                      </a:pPr>
                      <a:r>
                        <a:rPr lang="id-ID" sz="1800" dirty="0">
                          <a:effectLst/>
                        </a:rPr>
                        <a:t>II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1</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Geografi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2</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a:effectLst/>
                        </a:rPr>
                        <a:t>Sejarah</a:t>
                      </a:r>
                      <a:endParaRPr lang="id-ID" sz="180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Sosiologi &amp; Antropologi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Ekonomi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dirty="0">
                          <a:effectLst/>
                        </a:rPr>
                        <a:t>3</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Peminatan Bahasa</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r>
              <a:tr h="215470">
                <a:tc rowSpan="4">
                  <a:txBody>
                    <a:bodyPr/>
                    <a:lstStyle/>
                    <a:p>
                      <a:pPr algn="just">
                        <a:lnSpc>
                          <a:spcPct val="100000"/>
                        </a:lnSpc>
                        <a:spcAft>
                          <a:spcPts val="0"/>
                        </a:spcAft>
                      </a:pPr>
                      <a:r>
                        <a:rPr lang="id-ID" sz="1800" dirty="0">
                          <a:effectLst/>
                        </a:rPr>
                        <a:t>III</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1</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a:effectLst/>
                        </a:rPr>
                        <a:t>Bahasa dan Sastra Indonesia</a:t>
                      </a:r>
                      <a:endParaRPr lang="id-ID" sz="180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2</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a:effectLst/>
                        </a:rPr>
                        <a:t>Bahasa dan Sastra Inggeris</a:t>
                      </a:r>
                      <a:endParaRPr lang="id-ID" sz="180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dirty="0">
                          <a:effectLst/>
                        </a:rPr>
                        <a:t>Bahasa dan Sastra Asing lainnya</a:t>
                      </a: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vMerge="1">
                  <a:txBody>
                    <a:bodyPr/>
                    <a:lstStyle/>
                    <a:p>
                      <a:endParaRPr lang="id-ID"/>
                    </a:p>
                  </a:txBody>
                  <a:tcP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just">
                        <a:lnSpc>
                          <a:spcPct val="100000"/>
                        </a:lnSpc>
                        <a:spcAft>
                          <a:spcPts val="0"/>
                        </a:spcAft>
                      </a:pPr>
                      <a:r>
                        <a:rPr lang="id-ID" sz="1800">
                          <a:effectLst/>
                        </a:rPr>
                        <a:t>Antropologi</a:t>
                      </a:r>
                      <a:endParaRPr lang="id-ID" sz="180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3</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4</a:t>
                      </a:r>
                      <a:endParaRPr lang="id-ID" sz="180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Mata Pelajaran Pilihan  dan Pendalaman</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 </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a:effectLst/>
                        </a:rPr>
                        <a:t> </a:t>
                      </a:r>
                      <a:endParaRPr lang="id-ID" sz="1800">
                        <a:effectLst/>
                        <a:latin typeface="Calibri"/>
                        <a:ea typeface="Calibri"/>
                        <a:cs typeface="Times New Roman"/>
                      </a:endParaRPr>
                    </a:p>
                  </a:txBody>
                  <a:tcPr marL="59471" marR="59471" marT="0" marB="0" anchor="ctr"/>
                </a:tc>
              </a:tr>
              <a:tr h="215470">
                <a:tc>
                  <a:txBody>
                    <a:bodyPr/>
                    <a:lstStyle/>
                    <a:p>
                      <a:pPr algn="just">
                        <a:lnSpc>
                          <a:spcPct val="100000"/>
                        </a:lnSpc>
                        <a:spcAft>
                          <a:spcPts val="0"/>
                        </a:spcAft>
                      </a:pPr>
                      <a:r>
                        <a:rPr lang="id-ID" sz="1000" dirty="0">
                          <a:effectLst/>
                        </a:rPr>
                        <a:t> </a:t>
                      </a:r>
                      <a:endParaRPr lang="id-ID" sz="1000" dirty="0">
                        <a:effectLst/>
                        <a:latin typeface="Calibri"/>
                        <a:ea typeface="Calibri"/>
                        <a:cs typeface="Times New Roman"/>
                      </a:endParaRPr>
                    </a:p>
                  </a:txBody>
                  <a:tcPr marL="59471" marR="59471" marT="0" marB="0"/>
                </a:tc>
                <a:tc gridSpan="2">
                  <a:txBody>
                    <a:bodyPr/>
                    <a:lstStyle/>
                    <a:p>
                      <a:pPr algn="l">
                        <a:lnSpc>
                          <a:spcPct val="100000"/>
                        </a:lnSpc>
                        <a:spcAft>
                          <a:spcPts val="0"/>
                        </a:spcAft>
                      </a:pPr>
                      <a:r>
                        <a:rPr lang="id-ID" sz="1800" dirty="0" smtClean="0">
                          <a:effectLst/>
                        </a:rPr>
                        <a:t>Pilihan </a:t>
                      </a:r>
                      <a:r>
                        <a:rPr lang="id-ID" sz="1800" dirty="0">
                          <a:effectLst/>
                        </a:rPr>
                        <a:t>Pendalaman Minat atau Lintas Minat</a:t>
                      </a:r>
                      <a:endParaRPr lang="id-ID" sz="1800" dirty="0">
                        <a:effectLst/>
                        <a:latin typeface="Calibri"/>
                        <a:ea typeface="Calibri"/>
                        <a:cs typeface="Times New Roman"/>
                      </a:endParaRPr>
                    </a:p>
                  </a:txBody>
                  <a:tcPr marL="59471" marR="59471" marT="0" marB="0" anchor="ctr"/>
                </a:tc>
                <a:tc hMerge="1">
                  <a:txBody>
                    <a:bodyPr/>
                    <a:lstStyle/>
                    <a:p>
                      <a:pPr algn="just">
                        <a:lnSpc>
                          <a:spcPct val="115000"/>
                        </a:lnSpc>
                        <a:spcAft>
                          <a:spcPts val="0"/>
                        </a:spcAft>
                      </a:pPr>
                      <a:endParaRPr lang="id-ID" sz="1800" dirty="0">
                        <a:effectLst/>
                        <a:latin typeface="Calibri"/>
                        <a:ea typeface="Calibri"/>
                        <a:cs typeface="Times New Roman"/>
                      </a:endParaRPr>
                    </a:p>
                  </a:txBody>
                  <a:tcPr marL="59471" marR="59471" marT="0" marB="0"/>
                </a:tc>
                <a:tc>
                  <a:txBody>
                    <a:bodyPr/>
                    <a:lstStyle/>
                    <a:p>
                      <a:pPr algn="ctr">
                        <a:lnSpc>
                          <a:spcPct val="100000"/>
                        </a:lnSpc>
                        <a:spcAft>
                          <a:spcPts val="0"/>
                        </a:spcAft>
                      </a:pPr>
                      <a:r>
                        <a:rPr lang="id-ID" sz="1800">
                          <a:effectLst/>
                        </a:rPr>
                        <a:t>6</a:t>
                      </a:r>
                      <a:endParaRPr lang="id-ID" sz="180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4</a:t>
                      </a:r>
                      <a:endParaRPr lang="id-ID" sz="1800" dirty="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dirty="0">
                          <a:effectLst/>
                        </a:rPr>
                        <a:t>Jumlah Jam Pelajaran Yang Tersedia per minggu</a:t>
                      </a:r>
                      <a:endParaRPr lang="id-ID" sz="1800" dirty="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dirty="0" smtClean="0">
                          <a:effectLst/>
                          <a:latin typeface="+mn-lt"/>
                          <a:ea typeface="+mn-ea"/>
                          <a:cs typeface="+mn-cs"/>
                        </a:rPr>
                        <a:t>60</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72</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a:effectLst/>
                        </a:rPr>
                        <a:t>72</a:t>
                      </a:r>
                      <a:endParaRPr lang="id-ID" sz="1800" dirty="0">
                        <a:effectLst/>
                        <a:latin typeface="Calibri"/>
                        <a:ea typeface="Calibri"/>
                        <a:cs typeface="Times New Roman"/>
                      </a:endParaRPr>
                    </a:p>
                  </a:txBody>
                  <a:tcPr marL="59471" marR="59471" marT="0" marB="0" anchor="ctr"/>
                </a:tc>
              </a:tr>
              <a:tr h="215470">
                <a:tc gridSpan="3">
                  <a:txBody>
                    <a:bodyPr/>
                    <a:lstStyle/>
                    <a:p>
                      <a:pPr algn="just">
                        <a:lnSpc>
                          <a:spcPct val="100000"/>
                        </a:lnSpc>
                        <a:spcAft>
                          <a:spcPts val="0"/>
                        </a:spcAft>
                      </a:pPr>
                      <a:r>
                        <a:rPr lang="id-ID" sz="1800">
                          <a:effectLst/>
                        </a:rPr>
                        <a:t>Jumlah Jam Pelajaran Yang harus Ditempuh per minggu</a:t>
                      </a:r>
                      <a:endParaRPr lang="id-ID" sz="1800">
                        <a:effectLst/>
                        <a:latin typeface="Calibri"/>
                        <a:ea typeface="Calibri"/>
                        <a:cs typeface="Times New Roman"/>
                      </a:endParaRPr>
                    </a:p>
                  </a:txBody>
                  <a:tcPr marL="59471" marR="59471" marT="0" marB="0"/>
                </a:tc>
                <a:tc hMerge="1">
                  <a:txBody>
                    <a:bodyPr/>
                    <a:lstStyle/>
                    <a:p>
                      <a:endParaRPr lang="id-ID"/>
                    </a:p>
                  </a:txBody>
                  <a:tcPr/>
                </a:tc>
                <a:tc hMerge="1">
                  <a:txBody>
                    <a:bodyPr/>
                    <a:lstStyle/>
                    <a:p>
                      <a:endParaRPr lang="id-ID"/>
                    </a:p>
                  </a:txBody>
                  <a:tcPr/>
                </a:tc>
                <a:tc>
                  <a:txBody>
                    <a:bodyPr/>
                    <a:lstStyle/>
                    <a:p>
                      <a:pPr algn="ctr">
                        <a:lnSpc>
                          <a:spcPct val="100000"/>
                        </a:lnSpc>
                        <a:spcAft>
                          <a:spcPts val="0"/>
                        </a:spcAft>
                      </a:pPr>
                      <a:r>
                        <a:rPr lang="id-ID" sz="1800" dirty="0" smtClean="0">
                          <a:effectLst/>
                        </a:rPr>
                        <a:t>42</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smtClean="0">
                          <a:effectLst/>
                        </a:rPr>
                        <a:t>44</a:t>
                      </a:r>
                      <a:endParaRPr lang="id-ID" sz="1800" dirty="0">
                        <a:effectLst/>
                        <a:latin typeface="Calibri"/>
                        <a:ea typeface="Calibri"/>
                        <a:cs typeface="Times New Roman"/>
                      </a:endParaRPr>
                    </a:p>
                  </a:txBody>
                  <a:tcPr marL="59471" marR="59471" marT="0" marB="0" anchor="ctr"/>
                </a:tc>
                <a:tc>
                  <a:txBody>
                    <a:bodyPr/>
                    <a:lstStyle/>
                    <a:p>
                      <a:pPr algn="ctr">
                        <a:lnSpc>
                          <a:spcPct val="100000"/>
                        </a:lnSpc>
                        <a:spcAft>
                          <a:spcPts val="0"/>
                        </a:spcAft>
                      </a:pPr>
                      <a:r>
                        <a:rPr lang="id-ID" sz="1800" dirty="0" smtClean="0">
                          <a:effectLst/>
                        </a:rPr>
                        <a:t>44</a:t>
                      </a:r>
                      <a:endParaRPr lang="id-ID" sz="1800" dirty="0">
                        <a:effectLst/>
                        <a:latin typeface="Calibri"/>
                        <a:ea typeface="Calibri"/>
                        <a:cs typeface="Times New Roman"/>
                      </a:endParaRPr>
                    </a:p>
                  </a:txBody>
                  <a:tcPr marL="59471" marR="59471" marT="0" marB="0" anchor="ctr"/>
                </a:tc>
              </a:tr>
            </a:tbl>
          </a:graphicData>
        </a:graphic>
      </p:graphicFrame>
      <p:sp>
        <p:nvSpPr>
          <p:cNvPr id="5"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Struktur Kurikulum Peminatan SMA</a:t>
            </a:r>
            <a:endParaRPr lang="id-ID" sz="3600" b="1" dirty="0" smtClean="0">
              <a:solidFill>
                <a:srgbClr val="F79646">
                  <a:lumMod val="75000"/>
                </a:srgbClr>
              </a:solidFill>
            </a:endParaRPr>
          </a:p>
        </p:txBody>
      </p:sp>
      <p:cxnSp>
        <p:nvCxnSpPr>
          <p:cNvPr id="6" name="Straight Connector 5"/>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140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53</a:t>
            </a:r>
            <a:endParaRPr lang="id-ID" b="1" dirty="0"/>
          </a:p>
        </p:txBody>
      </p:sp>
    </p:spTree>
    <p:extLst>
      <p:ext uri="{BB962C8B-B14F-4D97-AF65-F5344CB8AC3E}">
        <p14:creationId xmlns:p14="http://schemas.microsoft.com/office/powerpoint/2010/main" val="208599433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477525595"/>
              </p:ext>
            </p:extLst>
          </p:nvPr>
        </p:nvGraphicFramePr>
        <p:xfrm>
          <a:off x="302189" y="188640"/>
          <a:ext cx="8568950" cy="6184392"/>
        </p:xfrm>
        <a:graphic>
          <a:graphicData uri="http://schemas.openxmlformats.org/drawingml/2006/table">
            <a:tbl>
              <a:tblPr firstRow="1" bandRow="1">
                <a:tableStyleId>{5C22544A-7EE6-4342-B048-85BDC9FD1C3A}</a:tableStyleId>
              </a:tblPr>
              <a:tblGrid>
                <a:gridCol w="792088"/>
                <a:gridCol w="5493947"/>
                <a:gridCol w="720080"/>
                <a:gridCol w="792088"/>
                <a:gridCol w="770747"/>
              </a:tblGrid>
              <a:tr h="288032">
                <a:tc rowSpan="2" gridSpan="2">
                  <a:txBody>
                    <a:bodyPr/>
                    <a:lstStyle/>
                    <a:p>
                      <a:pPr algn="ctr">
                        <a:lnSpc>
                          <a:spcPct val="80000"/>
                        </a:lnSpc>
                      </a:pPr>
                      <a:r>
                        <a:rPr lang="id-ID" dirty="0" smtClean="0"/>
                        <a:t>MATA  PELAJARAN</a:t>
                      </a:r>
                      <a:endParaRPr lang="id-ID" dirty="0"/>
                    </a:p>
                  </a:txBody>
                  <a:tcPr anchor="ctr"/>
                </a:tc>
                <a:tc rowSpan="2" hMerge="1">
                  <a:txBody>
                    <a:bodyPr/>
                    <a:lstStyle/>
                    <a:p>
                      <a:endParaRPr lang="id-ID" dirty="0"/>
                    </a:p>
                  </a:txBody>
                  <a:tcPr/>
                </a:tc>
                <a:tc gridSpan="3">
                  <a:txBody>
                    <a:bodyPr/>
                    <a:lstStyle/>
                    <a:p>
                      <a:pPr algn="ctr">
                        <a:lnSpc>
                          <a:spcPct val="80000"/>
                        </a:lnSpc>
                      </a:pPr>
                      <a:r>
                        <a:rPr lang="id-ID" dirty="0" smtClean="0"/>
                        <a:t>KELAS</a:t>
                      </a:r>
                      <a:endParaRPr lang="id-ID" dirty="0"/>
                    </a:p>
                  </a:txBody>
                  <a:tcPr anchor="ctr"/>
                </a:tc>
                <a:tc hMerge="1">
                  <a:txBody>
                    <a:bodyPr/>
                    <a:lstStyle/>
                    <a:p>
                      <a:endParaRPr lang="id-ID" dirty="0"/>
                    </a:p>
                  </a:txBody>
                  <a:tcPr/>
                </a:tc>
                <a:tc hMerge="1">
                  <a:txBody>
                    <a:bodyPr/>
                    <a:lstStyle/>
                    <a:p>
                      <a:endParaRPr lang="id-ID" dirty="0"/>
                    </a:p>
                  </a:txBody>
                  <a:tcPr/>
                </a:tc>
              </a:tr>
              <a:tr h="210304">
                <a:tc gridSpan="2"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sz="1800" b="1" dirty="0" smtClean="0"/>
                    </a:p>
                  </a:txBody>
                  <a:tcPr/>
                </a:tc>
                <a:tc hMerge="1" vMerge="1">
                  <a:txBody>
                    <a:bodyPr/>
                    <a:lstStyle/>
                    <a:p>
                      <a:endParaRPr lang="id-ID" dirty="0"/>
                    </a:p>
                  </a:txBody>
                  <a:tcPr/>
                </a:tc>
                <a:tc>
                  <a:txBody>
                    <a:bodyPr/>
                    <a:lstStyle/>
                    <a:p>
                      <a:pPr algn="ctr">
                        <a:lnSpc>
                          <a:spcPct val="80000"/>
                        </a:lnSpc>
                      </a:pPr>
                      <a:r>
                        <a:rPr lang="id-ID" dirty="0" smtClean="0"/>
                        <a:t>X</a:t>
                      </a:r>
                      <a:endParaRPr lang="id-ID" dirty="0"/>
                    </a:p>
                  </a:txBody>
                  <a:tcPr anchor="ctr"/>
                </a:tc>
                <a:tc>
                  <a:txBody>
                    <a:bodyPr/>
                    <a:lstStyle/>
                    <a:p>
                      <a:pPr algn="ctr">
                        <a:lnSpc>
                          <a:spcPct val="80000"/>
                        </a:lnSpc>
                      </a:pPr>
                      <a:r>
                        <a:rPr lang="id-ID" dirty="0" smtClean="0"/>
                        <a:t>XI</a:t>
                      </a:r>
                      <a:endParaRPr lang="id-ID" dirty="0"/>
                    </a:p>
                  </a:txBody>
                  <a:tcPr anchor="ctr"/>
                </a:tc>
                <a:tc>
                  <a:txBody>
                    <a:bodyPr/>
                    <a:lstStyle/>
                    <a:p>
                      <a:pPr algn="ctr">
                        <a:lnSpc>
                          <a:spcPct val="80000"/>
                        </a:lnSpc>
                      </a:pPr>
                      <a:r>
                        <a:rPr lang="id-ID" dirty="0" smtClean="0"/>
                        <a:t>XII</a:t>
                      </a:r>
                      <a:endParaRPr lang="id-ID" dirty="0"/>
                    </a:p>
                  </a:txBody>
                  <a:tcPr anchor="ctr"/>
                </a:tc>
              </a:tr>
              <a:tr h="370840">
                <a:tc gridSpan="2">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800" b="1" dirty="0" smtClean="0"/>
                        <a:t>Kelompok A (Wajib)</a:t>
                      </a:r>
                    </a:p>
                  </a:txBody>
                  <a:tcPr/>
                </a:tc>
                <a:tc hMerge="1">
                  <a:txBody>
                    <a:bodyPr/>
                    <a:lstStyle/>
                    <a:p>
                      <a:endParaRPr lang="id-ID" dirty="0"/>
                    </a:p>
                  </a:txBody>
                  <a:tcPr/>
                </a:tc>
                <a:tc>
                  <a:txBody>
                    <a:bodyPr/>
                    <a:lstStyle/>
                    <a:p>
                      <a:pPr>
                        <a:lnSpc>
                          <a:spcPct val="80000"/>
                        </a:lnSpc>
                      </a:pPr>
                      <a:endParaRPr lang="id-ID"/>
                    </a:p>
                  </a:txBody>
                  <a:tcPr/>
                </a:tc>
                <a:tc>
                  <a:txBody>
                    <a:bodyPr/>
                    <a:lstStyle/>
                    <a:p>
                      <a:pPr>
                        <a:lnSpc>
                          <a:spcPct val="80000"/>
                        </a:lnSpc>
                      </a:pPr>
                      <a:endParaRPr lang="id-ID"/>
                    </a:p>
                  </a:txBody>
                  <a:tcPr/>
                </a:tc>
                <a:tc>
                  <a:txBody>
                    <a:bodyPr/>
                    <a:lstStyle/>
                    <a:p>
                      <a:pPr>
                        <a:lnSpc>
                          <a:spcPct val="80000"/>
                        </a:lnSpc>
                      </a:pPr>
                      <a:endParaRPr lang="id-ID"/>
                    </a:p>
                  </a:txBody>
                  <a:tcPr/>
                </a:tc>
              </a:tr>
              <a:tr h="370840">
                <a:tc>
                  <a:txBody>
                    <a:bodyPr/>
                    <a:lstStyle/>
                    <a:p>
                      <a:pPr>
                        <a:lnSpc>
                          <a:spcPct val="80000"/>
                        </a:lnSpc>
                      </a:pPr>
                      <a:r>
                        <a:rPr lang="id-ID" dirty="0" smtClean="0"/>
                        <a:t>1.</a:t>
                      </a:r>
                      <a:endParaRPr lang="id-ID" dirty="0"/>
                    </a:p>
                  </a:txBody>
                  <a:tcPr/>
                </a:tc>
                <a:tc>
                  <a:txBody>
                    <a:bodyPr/>
                    <a:lstStyle/>
                    <a:p>
                      <a:pPr>
                        <a:lnSpc>
                          <a:spcPct val="80000"/>
                        </a:lnSpc>
                      </a:pPr>
                      <a:r>
                        <a:rPr lang="id-ID" sz="1800" dirty="0" smtClean="0"/>
                        <a:t>Pendidikan Agama dan Budi Pekerti </a:t>
                      </a:r>
                      <a:endParaRPr lang="id-ID" dirty="0"/>
                    </a:p>
                  </a:txBody>
                  <a:tcPr/>
                </a:tc>
                <a:tc>
                  <a:txBody>
                    <a:bodyPr/>
                    <a:lstStyle/>
                    <a:p>
                      <a:pPr algn="ctr">
                        <a:lnSpc>
                          <a:spcPct val="80000"/>
                        </a:lnSpc>
                      </a:pPr>
                      <a:r>
                        <a:rPr lang="id-ID" dirty="0" smtClean="0"/>
                        <a:t>3</a:t>
                      </a:r>
                      <a:endParaRPr lang="id-ID" dirty="0"/>
                    </a:p>
                  </a:txBody>
                  <a:tcPr anchor="ctr"/>
                </a:tc>
                <a:tc>
                  <a:txBody>
                    <a:bodyPr/>
                    <a:lstStyle/>
                    <a:p>
                      <a:pPr algn="ctr">
                        <a:lnSpc>
                          <a:spcPct val="80000"/>
                        </a:lnSpc>
                      </a:pPr>
                      <a:r>
                        <a:rPr lang="id-ID" dirty="0" smtClean="0"/>
                        <a:t>3</a:t>
                      </a:r>
                      <a:endParaRPr lang="id-ID" dirty="0"/>
                    </a:p>
                  </a:txBody>
                  <a:tcPr anchor="ctr"/>
                </a:tc>
                <a:tc>
                  <a:txBody>
                    <a:bodyPr/>
                    <a:lstStyle/>
                    <a:p>
                      <a:pPr algn="ctr">
                        <a:lnSpc>
                          <a:spcPct val="80000"/>
                        </a:lnSpc>
                      </a:pPr>
                      <a:r>
                        <a:rPr lang="id-ID" dirty="0" smtClean="0"/>
                        <a:t>3</a:t>
                      </a:r>
                      <a:endParaRPr lang="id-ID" dirty="0"/>
                    </a:p>
                  </a:txBody>
                  <a:tcPr anchor="ctr"/>
                </a:tc>
              </a:tr>
              <a:tr h="370840">
                <a:tc>
                  <a:txBody>
                    <a:bodyPr/>
                    <a:lstStyle/>
                    <a:p>
                      <a:pPr>
                        <a:lnSpc>
                          <a:spcPct val="80000"/>
                        </a:lnSpc>
                      </a:pPr>
                      <a:r>
                        <a:rPr lang="id-ID" dirty="0" smtClean="0"/>
                        <a:t>2.</a:t>
                      </a:r>
                      <a:endParaRPr lang="id-ID" dirty="0"/>
                    </a:p>
                  </a:txBody>
                  <a:tcPr/>
                </a:tc>
                <a:tc>
                  <a:txBody>
                    <a:bodyPr/>
                    <a:lstStyle/>
                    <a:p>
                      <a:pPr>
                        <a:lnSpc>
                          <a:spcPct val="80000"/>
                        </a:lnSpc>
                      </a:pPr>
                      <a:r>
                        <a:rPr lang="nl-NL" sz="1800" dirty="0" smtClean="0"/>
                        <a:t>Pendidikan Pancasila dan Kewarganegaraan </a:t>
                      </a:r>
                      <a:endParaRPr lang="id-ID" dirty="0"/>
                    </a:p>
                  </a:txBody>
                  <a:tcP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r>
              <a:tr h="370840">
                <a:tc>
                  <a:txBody>
                    <a:bodyPr/>
                    <a:lstStyle/>
                    <a:p>
                      <a:pPr>
                        <a:lnSpc>
                          <a:spcPct val="80000"/>
                        </a:lnSpc>
                      </a:pPr>
                      <a:r>
                        <a:rPr lang="id-ID" dirty="0" smtClean="0"/>
                        <a:t>3.</a:t>
                      </a:r>
                      <a:endParaRPr lang="id-ID" dirty="0"/>
                    </a:p>
                  </a:txBody>
                  <a:tcPr/>
                </a:tc>
                <a:tc>
                  <a:txBody>
                    <a:bodyPr/>
                    <a:lstStyle/>
                    <a:p>
                      <a:pPr>
                        <a:lnSpc>
                          <a:spcPct val="80000"/>
                        </a:lnSpc>
                      </a:pPr>
                      <a:r>
                        <a:rPr lang="it-IT" sz="1800" dirty="0" smtClean="0"/>
                        <a:t>Bahasa Indonesia </a:t>
                      </a:r>
                      <a:endParaRPr lang="id-ID" dirty="0"/>
                    </a:p>
                  </a:txBody>
                  <a:tcPr/>
                </a:tc>
                <a:tc>
                  <a:txBody>
                    <a:bodyPr/>
                    <a:lstStyle/>
                    <a:p>
                      <a:pPr algn="ctr">
                        <a:lnSpc>
                          <a:spcPct val="80000"/>
                        </a:lnSpc>
                      </a:pPr>
                      <a:r>
                        <a:rPr lang="id-ID" dirty="0" smtClean="0"/>
                        <a:t>4</a:t>
                      </a:r>
                      <a:endParaRPr lang="id-ID" dirty="0"/>
                    </a:p>
                  </a:txBody>
                  <a:tcPr anchor="ctr"/>
                </a:tc>
                <a:tc>
                  <a:txBody>
                    <a:bodyPr/>
                    <a:lstStyle/>
                    <a:p>
                      <a:pPr algn="ctr">
                        <a:lnSpc>
                          <a:spcPct val="80000"/>
                        </a:lnSpc>
                      </a:pPr>
                      <a:r>
                        <a:rPr lang="id-ID" dirty="0" smtClean="0"/>
                        <a:t>4</a:t>
                      </a:r>
                      <a:endParaRPr lang="id-ID" dirty="0"/>
                    </a:p>
                  </a:txBody>
                  <a:tcPr anchor="ctr"/>
                </a:tc>
                <a:tc>
                  <a:txBody>
                    <a:bodyPr/>
                    <a:lstStyle/>
                    <a:p>
                      <a:pPr algn="ctr">
                        <a:lnSpc>
                          <a:spcPct val="80000"/>
                        </a:lnSpc>
                      </a:pPr>
                      <a:r>
                        <a:rPr lang="id-ID" dirty="0" smtClean="0"/>
                        <a:t>4</a:t>
                      </a:r>
                      <a:endParaRPr lang="id-ID" dirty="0"/>
                    </a:p>
                  </a:txBody>
                  <a:tcPr anchor="ctr"/>
                </a:tc>
              </a:tr>
              <a:tr h="370840">
                <a:tc>
                  <a:txBody>
                    <a:bodyPr/>
                    <a:lstStyle/>
                    <a:p>
                      <a:pPr>
                        <a:lnSpc>
                          <a:spcPct val="80000"/>
                        </a:lnSpc>
                      </a:pPr>
                      <a:r>
                        <a:rPr lang="id-ID" dirty="0" smtClean="0"/>
                        <a:t>4.</a:t>
                      </a:r>
                      <a:endParaRPr lang="id-ID" dirty="0"/>
                    </a:p>
                  </a:txBody>
                  <a:tcPr/>
                </a:tc>
                <a:tc>
                  <a:txBody>
                    <a:bodyPr/>
                    <a:lstStyle/>
                    <a:p>
                      <a:pPr>
                        <a:lnSpc>
                          <a:spcPct val="80000"/>
                        </a:lnSpc>
                      </a:pPr>
                      <a:r>
                        <a:rPr lang="id-ID" sz="1800" dirty="0" smtClean="0"/>
                        <a:t> Matematika </a:t>
                      </a:r>
                      <a:endParaRPr lang="id-ID" dirty="0"/>
                    </a:p>
                  </a:txBody>
                  <a:tcPr/>
                </a:tc>
                <a:tc>
                  <a:txBody>
                    <a:bodyPr/>
                    <a:lstStyle/>
                    <a:p>
                      <a:pPr algn="ctr">
                        <a:lnSpc>
                          <a:spcPct val="80000"/>
                        </a:lnSpc>
                      </a:pPr>
                      <a:r>
                        <a:rPr lang="id-ID" dirty="0" smtClean="0"/>
                        <a:t>4</a:t>
                      </a:r>
                      <a:endParaRPr lang="id-ID" dirty="0"/>
                    </a:p>
                  </a:txBody>
                  <a:tcPr anchor="ctr"/>
                </a:tc>
                <a:tc>
                  <a:txBody>
                    <a:bodyPr/>
                    <a:lstStyle/>
                    <a:p>
                      <a:pPr algn="ctr">
                        <a:lnSpc>
                          <a:spcPct val="80000"/>
                        </a:lnSpc>
                      </a:pPr>
                      <a:r>
                        <a:rPr lang="id-ID" dirty="0" smtClean="0"/>
                        <a:t>4</a:t>
                      </a:r>
                      <a:endParaRPr lang="id-ID" dirty="0"/>
                    </a:p>
                  </a:txBody>
                  <a:tcPr anchor="ctr"/>
                </a:tc>
                <a:tc>
                  <a:txBody>
                    <a:bodyPr/>
                    <a:lstStyle/>
                    <a:p>
                      <a:pPr algn="ctr">
                        <a:lnSpc>
                          <a:spcPct val="80000"/>
                        </a:lnSpc>
                      </a:pPr>
                      <a:r>
                        <a:rPr lang="id-ID" dirty="0" smtClean="0"/>
                        <a:t>4</a:t>
                      </a:r>
                      <a:endParaRPr lang="id-ID" dirty="0"/>
                    </a:p>
                  </a:txBody>
                  <a:tcPr anchor="ctr"/>
                </a:tc>
              </a:tr>
              <a:tr h="370840">
                <a:tc>
                  <a:txBody>
                    <a:bodyPr/>
                    <a:lstStyle/>
                    <a:p>
                      <a:pPr>
                        <a:lnSpc>
                          <a:spcPct val="80000"/>
                        </a:lnSpc>
                      </a:pPr>
                      <a:r>
                        <a:rPr lang="id-ID" dirty="0" smtClean="0"/>
                        <a:t>5.</a:t>
                      </a:r>
                      <a:endParaRPr lang="id-ID" dirty="0"/>
                    </a:p>
                  </a:txBody>
                  <a:tcPr/>
                </a:tc>
                <a:tc>
                  <a:txBody>
                    <a:bodyPr/>
                    <a:lstStyle/>
                    <a:p>
                      <a:pPr>
                        <a:lnSpc>
                          <a:spcPct val="80000"/>
                        </a:lnSpc>
                      </a:pPr>
                      <a:r>
                        <a:rPr lang="pt-BR" sz="1800" dirty="0" smtClean="0"/>
                        <a:t>Sejarah Indonesia </a:t>
                      </a:r>
                      <a:endParaRPr lang="id-ID" dirty="0"/>
                    </a:p>
                  </a:txBody>
                  <a:tcP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r>
              <a:tr h="370840">
                <a:tc>
                  <a:txBody>
                    <a:bodyPr/>
                    <a:lstStyle/>
                    <a:p>
                      <a:pPr>
                        <a:lnSpc>
                          <a:spcPct val="80000"/>
                        </a:lnSpc>
                      </a:pPr>
                      <a:r>
                        <a:rPr lang="id-ID" dirty="0" smtClean="0"/>
                        <a:t>6.</a:t>
                      </a:r>
                      <a:endParaRPr lang="id-ID" dirty="0"/>
                    </a:p>
                  </a:txBody>
                  <a:tcPr/>
                </a:tc>
                <a:tc>
                  <a:txBody>
                    <a:bodyPr/>
                    <a:lstStyle/>
                    <a:p>
                      <a:pPr>
                        <a:lnSpc>
                          <a:spcPct val="80000"/>
                        </a:lnSpc>
                      </a:pPr>
                      <a:r>
                        <a:rPr lang="id-ID" sz="1800" dirty="0" smtClean="0"/>
                        <a:t>Bahasa Inggris </a:t>
                      </a:r>
                      <a:endParaRPr lang="id-ID" dirty="0"/>
                    </a:p>
                  </a:txBody>
                  <a:tcP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r>
              <a:tr h="370840">
                <a:tc gridSpan="2">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sz="1800" b="1" dirty="0" smtClean="0"/>
                        <a:t>Kelompok B (Wajib)</a:t>
                      </a:r>
                    </a:p>
                  </a:txBody>
                  <a:tcPr/>
                </a:tc>
                <a:tc hMerge="1">
                  <a:txBody>
                    <a:bodyPr/>
                    <a:lstStyle/>
                    <a:p>
                      <a:endParaRPr lang="id-ID" dirty="0"/>
                    </a:p>
                  </a:txBody>
                  <a:tcPr/>
                </a:tc>
                <a:tc>
                  <a:txBody>
                    <a:bodyPr/>
                    <a:lstStyle/>
                    <a:p>
                      <a:pPr algn="ctr">
                        <a:lnSpc>
                          <a:spcPct val="80000"/>
                        </a:lnSpc>
                      </a:pPr>
                      <a:endParaRPr lang="id-ID"/>
                    </a:p>
                  </a:txBody>
                  <a:tcPr anchor="ctr"/>
                </a:tc>
                <a:tc>
                  <a:txBody>
                    <a:bodyPr/>
                    <a:lstStyle/>
                    <a:p>
                      <a:pPr algn="ctr">
                        <a:lnSpc>
                          <a:spcPct val="80000"/>
                        </a:lnSpc>
                      </a:pPr>
                      <a:endParaRPr lang="id-ID"/>
                    </a:p>
                  </a:txBody>
                  <a:tcPr anchor="ctr"/>
                </a:tc>
                <a:tc>
                  <a:txBody>
                    <a:bodyPr/>
                    <a:lstStyle/>
                    <a:p>
                      <a:pPr algn="ctr">
                        <a:lnSpc>
                          <a:spcPct val="80000"/>
                        </a:lnSpc>
                      </a:pPr>
                      <a:endParaRPr lang="id-ID" dirty="0"/>
                    </a:p>
                  </a:txBody>
                  <a:tcPr anchor="ctr"/>
                </a:tc>
              </a:tr>
              <a:tr h="370840">
                <a:tc>
                  <a:txBody>
                    <a:bodyPr/>
                    <a:lstStyle/>
                    <a:p>
                      <a:pPr>
                        <a:lnSpc>
                          <a:spcPct val="80000"/>
                        </a:lnSpc>
                      </a:pPr>
                      <a:r>
                        <a:rPr lang="id-ID" dirty="0" smtClean="0"/>
                        <a:t>7.</a:t>
                      </a:r>
                      <a:endParaRPr lang="id-ID" dirty="0"/>
                    </a:p>
                  </a:txBody>
                  <a:tcPr/>
                </a:tc>
                <a:tc>
                  <a:txBody>
                    <a:bodyPr/>
                    <a:lstStyle/>
                    <a:p>
                      <a:pPr>
                        <a:lnSpc>
                          <a:spcPct val="80000"/>
                        </a:lnSpc>
                      </a:pPr>
                      <a:r>
                        <a:rPr lang="id-ID" dirty="0" smtClean="0"/>
                        <a:t>Seni</a:t>
                      </a:r>
                      <a:r>
                        <a:rPr lang="id-ID" baseline="0" dirty="0" smtClean="0"/>
                        <a:t> Buadaya </a:t>
                      </a:r>
                      <a:endParaRPr lang="id-ID" dirty="0"/>
                    </a:p>
                  </a:txBody>
                  <a:tcP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r>
              <a:tr h="370840">
                <a:tc>
                  <a:txBody>
                    <a:bodyPr/>
                    <a:lstStyle/>
                    <a:p>
                      <a:pPr>
                        <a:lnSpc>
                          <a:spcPct val="80000"/>
                        </a:lnSpc>
                      </a:pPr>
                      <a:r>
                        <a:rPr lang="id-ID" dirty="0" smtClean="0"/>
                        <a:t>8.</a:t>
                      </a:r>
                      <a:endParaRPr lang="id-ID" dirty="0"/>
                    </a:p>
                  </a:txBody>
                  <a:tcPr/>
                </a:tc>
                <a:tc>
                  <a:txBody>
                    <a:bodyPr/>
                    <a:lstStyle/>
                    <a:p>
                      <a:pPr>
                        <a:lnSpc>
                          <a:spcPct val="80000"/>
                        </a:lnSpc>
                      </a:pPr>
                      <a:r>
                        <a:rPr lang="id-ID" dirty="0" smtClean="0"/>
                        <a:t>Prakarya dan Kewirausahaan</a:t>
                      </a:r>
                      <a:endParaRPr lang="id-ID" dirty="0"/>
                    </a:p>
                  </a:txBody>
                  <a:tcP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c>
                  <a:txBody>
                    <a:bodyPr/>
                    <a:lstStyle/>
                    <a:p>
                      <a:pPr algn="ctr">
                        <a:lnSpc>
                          <a:spcPct val="80000"/>
                        </a:lnSpc>
                      </a:pPr>
                      <a:r>
                        <a:rPr lang="id-ID" dirty="0" smtClean="0"/>
                        <a:t>2</a:t>
                      </a:r>
                      <a:endParaRPr lang="id-ID" dirty="0"/>
                    </a:p>
                  </a:txBody>
                  <a:tcPr anchor="ctr"/>
                </a:tc>
              </a:tr>
              <a:tr h="370840">
                <a:tc>
                  <a:txBody>
                    <a:bodyPr/>
                    <a:lstStyle/>
                    <a:p>
                      <a:pPr>
                        <a:lnSpc>
                          <a:spcPct val="80000"/>
                        </a:lnSpc>
                      </a:pPr>
                      <a:r>
                        <a:rPr lang="id-ID" dirty="0" smtClean="0"/>
                        <a:t>9.</a:t>
                      </a:r>
                      <a:endParaRPr lang="id-ID" dirty="0"/>
                    </a:p>
                  </a:txBody>
                  <a:tcPr/>
                </a:tc>
                <a:tc>
                  <a:txBody>
                    <a:bodyPr/>
                    <a:lstStyle/>
                    <a:p>
                      <a:pPr>
                        <a:lnSpc>
                          <a:spcPct val="80000"/>
                        </a:lnSpc>
                      </a:pPr>
                      <a:r>
                        <a:rPr lang="id-ID" sz="1800" dirty="0" smtClean="0"/>
                        <a:t>Pendidikan Jasmani, Olah Raga, dan Kesehatan </a:t>
                      </a:r>
                      <a:endParaRPr lang="id-ID" dirty="0"/>
                    </a:p>
                  </a:txBody>
                  <a:tcPr/>
                </a:tc>
                <a:tc>
                  <a:txBody>
                    <a:bodyPr/>
                    <a:lstStyle/>
                    <a:p>
                      <a:pPr algn="ctr">
                        <a:lnSpc>
                          <a:spcPct val="80000"/>
                        </a:lnSpc>
                      </a:pPr>
                      <a:r>
                        <a:rPr lang="id-ID" dirty="0" smtClean="0"/>
                        <a:t>3</a:t>
                      </a:r>
                      <a:endParaRPr lang="id-ID" dirty="0"/>
                    </a:p>
                  </a:txBody>
                  <a:tcPr anchor="ctr"/>
                </a:tc>
                <a:tc>
                  <a:txBody>
                    <a:bodyPr/>
                    <a:lstStyle/>
                    <a:p>
                      <a:pPr algn="ctr">
                        <a:lnSpc>
                          <a:spcPct val="80000"/>
                        </a:lnSpc>
                      </a:pPr>
                      <a:r>
                        <a:rPr lang="id-ID" dirty="0" smtClean="0"/>
                        <a:t>3</a:t>
                      </a:r>
                      <a:endParaRPr lang="id-ID" dirty="0"/>
                    </a:p>
                  </a:txBody>
                  <a:tcPr anchor="ctr"/>
                </a:tc>
                <a:tc>
                  <a:txBody>
                    <a:bodyPr/>
                    <a:lstStyle/>
                    <a:p>
                      <a:pPr algn="ctr">
                        <a:lnSpc>
                          <a:spcPct val="80000"/>
                        </a:lnSpc>
                      </a:pPr>
                      <a:r>
                        <a:rPr lang="id-ID" dirty="0" smtClean="0"/>
                        <a:t>3</a:t>
                      </a:r>
                      <a:endParaRPr lang="id-ID" dirty="0"/>
                    </a:p>
                  </a:txBody>
                  <a:tcPr anchor="ctr"/>
                </a:tc>
              </a:tr>
              <a:tr h="370840">
                <a:tc gridSpan="2">
                  <a:txBody>
                    <a:bodyPr/>
                    <a:lstStyle/>
                    <a:p>
                      <a:pPr>
                        <a:lnSpc>
                          <a:spcPct val="80000"/>
                        </a:lnSpc>
                      </a:pPr>
                      <a:r>
                        <a:rPr lang="id-ID" dirty="0" smtClean="0"/>
                        <a:t>Jumlah kelompok</a:t>
                      </a:r>
                      <a:r>
                        <a:rPr lang="id-ID" baseline="0" dirty="0" smtClean="0"/>
                        <a:t> A dan B</a:t>
                      </a:r>
                      <a:endParaRPr lang="id-ID" dirty="0"/>
                    </a:p>
                  </a:txBody>
                  <a:tcPr/>
                </a:tc>
                <a:tc hMerge="1">
                  <a:txBody>
                    <a:bodyPr/>
                    <a:lstStyle/>
                    <a:p>
                      <a:endParaRPr lang="id-ID" dirty="0"/>
                    </a:p>
                  </a:txBody>
                  <a:tcPr/>
                </a:tc>
                <a:tc>
                  <a:txBody>
                    <a:bodyPr/>
                    <a:lstStyle/>
                    <a:p>
                      <a:pPr algn="ctr">
                        <a:lnSpc>
                          <a:spcPct val="80000"/>
                        </a:lnSpc>
                      </a:pPr>
                      <a:r>
                        <a:rPr lang="id-ID" dirty="0" smtClean="0"/>
                        <a:t>24</a:t>
                      </a:r>
                      <a:endParaRPr lang="id-ID" dirty="0"/>
                    </a:p>
                  </a:txBody>
                  <a:tcPr anchor="ctr"/>
                </a:tc>
                <a:tc>
                  <a:txBody>
                    <a:bodyPr/>
                    <a:lstStyle/>
                    <a:p>
                      <a:pPr algn="ctr">
                        <a:lnSpc>
                          <a:spcPct val="80000"/>
                        </a:lnSpc>
                      </a:pPr>
                      <a:r>
                        <a:rPr lang="id-ID" dirty="0" smtClean="0"/>
                        <a:t>24</a:t>
                      </a:r>
                      <a:endParaRPr lang="id-ID" dirty="0"/>
                    </a:p>
                  </a:txBody>
                  <a:tcPr anchor="ctr"/>
                </a:tc>
                <a:tc>
                  <a:txBody>
                    <a:bodyPr/>
                    <a:lstStyle/>
                    <a:p>
                      <a:pPr algn="ctr">
                        <a:lnSpc>
                          <a:spcPct val="80000"/>
                        </a:lnSpc>
                      </a:pPr>
                      <a:r>
                        <a:rPr lang="id-ID" dirty="0" smtClean="0"/>
                        <a:t>24</a:t>
                      </a:r>
                      <a:endParaRPr lang="id-ID" dirty="0"/>
                    </a:p>
                  </a:txBody>
                  <a:tcPr anchor="ctr"/>
                </a:tc>
              </a:tr>
              <a:tr h="370840">
                <a:tc gridSpan="2">
                  <a:txBody>
                    <a:bodyPr/>
                    <a:lstStyle/>
                    <a:p>
                      <a:pPr>
                        <a:lnSpc>
                          <a:spcPct val="80000"/>
                        </a:lnSpc>
                      </a:pPr>
                      <a:r>
                        <a:rPr lang="id-ID" sz="1800" b="1" i="0" u="none" strike="noStrike" kern="1200" baseline="0" dirty="0" smtClean="0">
                          <a:solidFill>
                            <a:schemeClr val="dk1"/>
                          </a:solidFill>
                          <a:latin typeface="+mn-lt"/>
                          <a:ea typeface="+mn-ea"/>
                          <a:cs typeface="+mn-cs"/>
                        </a:rPr>
                        <a:t>Kelompok C (Peminatan)</a:t>
                      </a:r>
                      <a:endParaRPr lang="id-ID" dirty="0"/>
                    </a:p>
                  </a:txBody>
                  <a:tcPr/>
                </a:tc>
                <a:tc hMerge="1">
                  <a:txBody>
                    <a:bodyPr/>
                    <a:lstStyle/>
                    <a:p>
                      <a:endParaRPr lang="id-ID"/>
                    </a:p>
                  </a:txBody>
                  <a:tcPr/>
                </a:tc>
                <a:tc>
                  <a:txBody>
                    <a:bodyPr/>
                    <a:lstStyle/>
                    <a:p>
                      <a:pPr algn="ctr">
                        <a:lnSpc>
                          <a:spcPct val="80000"/>
                        </a:lnSpc>
                      </a:pPr>
                      <a:endParaRPr lang="id-ID" dirty="0"/>
                    </a:p>
                  </a:txBody>
                  <a:tcPr anchor="ctr"/>
                </a:tc>
                <a:tc>
                  <a:txBody>
                    <a:bodyPr/>
                    <a:lstStyle/>
                    <a:p>
                      <a:pPr algn="ctr">
                        <a:lnSpc>
                          <a:spcPct val="80000"/>
                        </a:lnSpc>
                      </a:pPr>
                      <a:endParaRPr lang="id-ID" dirty="0"/>
                    </a:p>
                  </a:txBody>
                  <a:tcPr anchor="ctr"/>
                </a:tc>
                <a:tc>
                  <a:txBody>
                    <a:bodyPr/>
                    <a:lstStyle/>
                    <a:p>
                      <a:pPr algn="ctr">
                        <a:lnSpc>
                          <a:spcPct val="80000"/>
                        </a:lnSpc>
                      </a:pPr>
                      <a:endParaRPr lang="id-ID" dirty="0"/>
                    </a:p>
                  </a:txBody>
                  <a:tcPr anchor="ctr"/>
                </a:tc>
              </a:tr>
              <a:tr h="370840">
                <a:tc gridSpan="2">
                  <a:txBody>
                    <a:bodyPr/>
                    <a:lstStyle/>
                    <a:p>
                      <a:pPr>
                        <a:lnSpc>
                          <a:spcPct val="80000"/>
                        </a:lnSpc>
                      </a:pPr>
                      <a:r>
                        <a:rPr lang="fi-FI" sz="1800" b="0" i="0" u="none" strike="noStrike" kern="1200" baseline="0" dirty="0" smtClean="0">
                          <a:solidFill>
                            <a:schemeClr val="dk1"/>
                          </a:solidFill>
                          <a:latin typeface="+mn-lt"/>
                          <a:ea typeface="+mn-ea"/>
                          <a:cs typeface="+mn-cs"/>
                        </a:rPr>
                        <a:t>Matapelajaran peminatan akademik dan vokasi</a:t>
                      </a:r>
                      <a:endParaRPr lang="id-ID" dirty="0"/>
                    </a:p>
                  </a:txBody>
                  <a:tcPr/>
                </a:tc>
                <a:tc hMerge="1">
                  <a:txBody>
                    <a:bodyPr/>
                    <a:lstStyle/>
                    <a:p>
                      <a:endParaRPr lang="id-ID"/>
                    </a:p>
                  </a:txBody>
                  <a:tcPr/>
                </a:tc>
                <a:tc>
                  <a:txBody>
                    <a:bodyPr/>
                    <a:lstStyle/>
                    <a:p>
                      <a:pPr algn="ctr">
                        <a:lnSpc>
                          <a:spcPct val="80000"/>
                        </a:lnSpc>
                      </a:pPr>
                      <a:r>
                        <a:rPr lang="id-ID" dirty="0" smtClean="0"/>
                        <a:t>24</a:t>
                      </a:r>
                      <a:endParaRPr lang="id-ID" dirty="0"/>
                    </a:p>
                  </a:txBody>
                  <a:tcPr anchor="ctr"/>
                </a:tc>
                <a:tc>
                  <a:txBody>
                    <a:bodyPr/>
                    <a:lstStyle/>
                    <a:p>
                      <a:pPr algn="ctr">
                        <a:lnSpc>
                          <a:spcPct val="80000"/>
                        </a:lnSpc>
                      </a:pPr>
                      <a:r>
                        <a:rPr lang="id-ID" dirty="0" smtClean="0"/>
                        <a:t>24</a:t>
                      </a:r>
                      <a:endParaRPr lang="id-ID" dirty="0"/>
                    </a:p>
                  </a:txBody>
                  <a:tcPr anchor="ctr"/>
                </a:tc>
                <a:tc>
                  <a:txBody>
                    <a:bodyPr/>
                    <a:lstStyle/>
                    <a:p>
                      <a:pPr algn="ctr">
                        <a:lnSpc>
                          <a:spcPct val="80000"/>
                        </a:lnSpc>
                      </a:pPr>
                      <a:r>
                        <a:rPr lang="id-ID" dirty="0" smtClean="0"/>
                        <a:t>24</a:t>
                      </a:r>
                      <a:endParaRPr lang="id-ID" dirty="0"/>
                    </a:p>
                  </a:txBody>
                  <a:tcPr anchor="ctr"/>
                </a:tc>
              </a:tr>
              <a:tr h="370840">
                <a:tc gridSpan="2">
                  <a:txBody>
                    <a:bodyPr/>
                    <a:lstStyle/>
                    <a:p>
                      <a:pPr algn="r">
                        <a:lnSpc>
                          <a:spcPct val="80000"/>
                        </a:lnSpc>
                      </a:pPr>
                      <a:r>
                        <a:rPr lang="id-ID" dirty="0" smtClean="0"/>
                        <a:t>TOTAL</a:t>
                      </a:r>
                      <a:r>
                        <a:rPr lang="id-ID" baseline="0" dirty="0" smtClean="0"/>
                        <a:t> </a:t>
                      </a:r>
                      <a:endParaRPr lang="id-ID" dirty="0"/>
                    </a:p>
                  </a:txBody>
                  <a:tcPr/>
                </a:tc>
                <a:tc hMerge="1">
                  <a:txBody>
                    <a:bodyPr/>
                    <a:lstStyle/>
                    <a:p>
                      <a:endParaRPr lang="id-ID"/>
                    </a:p>
                  </a:txBody>
                  <a:tcPr/>
                </a:tc>
                <a:tc>
                  <a:txBody>
                    <a:bodyPr/>
                    <a:lstStyle/>
                    <a:p>
                      <a:pPr algn="ctr">
                        <a:lnSpc>
                          <a:spcPct val="80000"/>
                        </a:lnSpc>
                      </a:pPr>
                      <a:r>
                        <a:rPr lang="id-ID" dirty="0" smtClean="0"/>
                        <a:t>48</a:t>
                      </a:r>
                      <a:endParaRPr lang="id-ID" dirty="0"/>
                    </a:p>
                  </a:txBody>
                  <a:tcPr anchor="ctr"/>
                </a:tc>
                <a:tc>
                  <a:txBody>
                    <a:bodyPr/>
                    <a:lstStyle/>
                    <a:p>
                      <a:pPr algn="ctr">
                        <a:lnSpc>
                          <a:spcPct val="80000"/>
                        </a:lnSpc>
                      </a:pPr>
                      <a:r>
                        <a:rPr lang="id-ID" dirty="0" smtClean="0"/>
                        <a:t>48</a:t>
                      </a:r>
                      <a:endParaRPr lang="id-ID" dirty="0"/>
                    </a:p>
                  </a:txBody>
                  <a:tcPr anchor="ctr"/>
                </a:tc>
                <a:tc>
                  <a:txBody>
                    <a:bodyPr/>
                    <a:lstStyle/>
                    <a:p>
                      <a:pPr algn="ctr">
                        <a:lnSpc>
                          <a:spcPct val="80000"/>
                        </a:lnSpc>
                      </a:pPr>
                      <a:r>
                        <a:rPr lang="id-ID" dirty="0" smtClean="0"/>
                        <a:t>48</a:t>
                      </a:r>
                      <a:endParaRPr lang="id-ID" dirty="0"/>
                    </a:p>
                  </a:txBody>
                  <a:tcPr anchor="ctr"/>
                </a:tc>
              </a:tr>
            </a:tbl>
          </a:graphicData>
        </a:graphic>
      </p:graphicFrame>
      <p:sp>
        <p:nvSpPr>
          <p:cNvPr id="4" name="Rectangle 3"/>
          <p:cNvSpPr/>
          <p:nvPr/>
        </p:nvSpPr>
        <p:spPr>
          <a:xfrm>
            <a:off x="8172400" y="1196752"/>
            <a:ext cx="720080" cy="48245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6901819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35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204" name="Title 1"/>
          <p:cNvSpPr txBox="1">
            <a:spLocks/>
          </p:cNvSpPr>
          <p:nvPr/>
        </p:nvSpPr>
        <p:spPr bwMode="auto">
          <a:xfrm>
            <a:off x="0" y="-26988"/>
            <a:ext cx="9144000" cy="719138"/>
          </a:xfrm>
          <a:prstGeom prst="rect">
            <a:avLst/>
          </a:prstGeom>
          <a:solidFill>
            <a:schemeClr val="accent1">
              <a:lumMod val="20000"/>
              <a:lumOff val="80000"/>
            </a:schemeClr>
          </a:solidFill>
          <a:ln>
            <a:noFill/>
          </a:ln>
          <a:extLst/>
        </p:spPr>
        <p:txBody>
          <a:bodyPr anchor="ct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eaLnBrk="1" hangingPunct="1"/>
            <a:endParaRPr lang="en-US" sz="2400" b="1">
              <a:solidFill>
                <a:srgbClr val="00B050"/>
              </a:solidFill>
            </a:endParaRPr>
          </a:p>
        </p:txBody>
      </p:sp>
      <p:cxnSp>
        <p:nvCxnSpPr>
          <p:cNvPr id="8" name="Straight Connector 7"/>
          <p:cNvCxnSpPr/>
          <p:nvPr/>
        </p:nvCxnSpPr>
        <p:spPr>
          <a:xfrm>
            <a:off x="0" y="635000"/>
            <a:ext cx="9144000" cy="1588"/>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0" y="93663"/>
            <a:ext cx="8942388" cy="523220"/>
          </a:xfrm>
          <a:prstGeom prst="rect">
            <a:avLst/>
          </a:prstGeom>
        </p:spPr>
        <p:txBody>
          <a:bodyPr>
            <a:spAutoFit/>
          </a:bodyPr>
          <a:lstStyle/>
          <a:p>
            <a:pPr algn="ctr">
              <a:defRPr/>
            </a:pPr>
            <a:r>
              <a:rPr lang="en-US" sz="2800" b="1" dirty="0">
                <a:solidFill>
                  <a:schemeClr val="accent1">
                    <a:lumMod val="50000"/>
                  </a:schemeClr>
                </a:solidFill>
              </a:rPr>
              <a:t>PENDAMPINGAN</a:t>
            </a:r>
          </a:p>
        </p:txBody>
      </p:sp>
      <p:graphicFrame>
        <p:nvGraphicFramePr>
          <p:cNvPr id="2" name="Table 1"/>
          <p:cNvGraphicFramePr>
            <a:graphicFrameLocks noGrp="1"/>
          </p:cNvGraphicFramePr>
          <p:nvPr>
            <p:extLst>
              <p:ext uri="{D42A27DB-BD31-4B8C-83A1-F6EECF244321}">
                <p14:modId xmlns:p14="http://schemas.microsoft.com/office/powerpoint/2010/main" val="2485554049"/>
              </p:ext>
            </p:extLst>
          </p:nvPr>
        </p:nvGraphicFramePr>
        <p:xfrm>
          <a:off x="467544" y="764704"/>
          <a:ext cx="8294688" cy="5535891"/>
        </p:xfrm>
        <a:graphic>
          <a:graphicData uri="http://schemas.openxmlformats.org/drawingml/2006/table">
            <a:tbl>
              <a:tblPr firstRow="1" bandRow="1">
                <a:tableStyleId>{5C22544A-7EE6-4342-B048-85BDC9FD1C3A}</a:tableStyleId>
              </a:tblPr>
              <a:tblGrid>
                <a:gridCol w="684883"/>
                <a:gridCol w="3609953"/>
                <a:gridCol w="3999852"/>
              </a:tblGrid>
              <a:tr h="370882">
                <a:tc>
                  <a:txBody>
                    <a:bodyPr/>
                    <a:lstStyle/>
                    <a:p>
                      <a:pPr algn="ctr"/>
                      <a:r>
                        <a:rPr lang="en-US" sz="1800" dirty="0" smtClean="0"/>
                        <a:t>No</a:t>
                      </a:r>
                      <a:endParaRPr lang="id-ID" sz="1800" dirty="0"/>
                    </a:p>
                  </a:txBody>
                  <a:tcPr marL="91437" marR="91437" marT="45725" marB="45725"/>
                </a:tc>
                <a:tc>
                  <a:txBody>
                    <a:bodyPr/>
                    <a:lstStyle/>
                    <a:p>
                      <a:pPr algn="ctr"/>
                      <a:r>
                        <a:rPr lang="en-US" sz="1800" dirty="0" err="1" smtClean="0"/>
                        <a:t>Aktifitas</a:t>
                      </a:r>
                      <a:endParaRPr lang="id-ID" sz="1800" dirty="0"/>
                    </a:p>
                  </a:txBody>
                  <a:tcPr marL="91437" marR="91437" marT="45725" marB="45725"/>
                </a:tc>
                <a:tc>
                  <a:txBody>
                    <a:bodyPr/>
                    <a:lstStyle/>
                    <a:p>
                      <a:pPr algn="ctr"/>
                      <a:r>
                        <a:rPr lang="en-US" sz="1800" dirty="0" err="1" smtClean="0"/>
                        <a:t>Keterangan</a:t>
                      </a:r>
                      <a:endParaRPr lang="id-ID" sz="1800" dirty="0"/>
                    </a:p>
                  </a:txBody>
                  <a:tcPr marL="91437" marR="91437" marT="45725" marB="45725"/>
                </a:tc>
              </a:tr>
              <a:tr h="673966">
                <a:tc>
                  <a:txBody>
                    <a:bodyPr/>
                    <a:lstStyle/>
                    <a:p>
                      <a:r>
                        <a:rPr lang="en-US" sz="1800" dirty="0" smtClean="0"/>
                        <a:t>1</a:t>
                      </a:r>
                      <a:endParaRPr lang="id-ID" sz="1800" dirty="0"/>
                    </a:p>
                  </a:txBody>
                  <a:tcPr marL="91437" marR="91437" marT="45725" marB="45725"/>
                </a:tc>
                <a:tc>
                  <a:txBody>
                    <a:bodyPr/>
                    <a:lstStyle/>
                    <a:p>
                      <a:r>
                        <a:rPr lang="id-ID" sz="1800" dirty="0" smtClean="0"/>
                        <a:t>Tim  yang  akan melakukan pendampingan</a:t>
                      </a:r>
                    </a:p>
                  </a:txBody>
                  <a:tcPr marL="91437" marR="91437" marT="45725" marB="45725"/>
                </a:tc>
                <a:tc>
                  <a:txBody>
                    <a:bodyPr/>
                    <a:lstStyle/>
                    <a:p>
                      <a:r>
                        <a:rPr lang="id-ID" sz="1800" dirty="0" smtClean="0"/>
                        <a:t>Pengawas  (Inti) , Kepala Sekolah (Inti) dan Guru inti</a:t>
                      </a:r>
                      <a:endParaRPr lang="id-ID" sz="1800" dirty="0"/>
                    </a:p>
                  </a:txBody>
                  <a:tcPr marL="91437" marR="91437" marT="45725" marB="45725"/>
                </a:tc>
              </a:tr>
              <a:tr h="640153">
                <a:tc>
                  <a:txBody>
                    <a:bodyPr/>
                    <a:lstStyle/>
                    <a:p>
                      <a:r>
                        <a:rPr lang="en-US" sz="1800" dirty="0" smtClean="0"/>
                        <a:t>2</a:t>
                      </a:r>
                      <a:endParaRPr lang="id-ID" sz="1800" dirty="0"/>
                    </a:p>
                  </a:txBody>
                  <a:tcPr marL="91437" marR="91437" marT="45725" marB="45725"/>
                </a:tc>
                <a:tc>
                  <a:txBody>
                    <a:bodyPr/>
                    <a:lstStyle/>
                    <a:p>
                      <a:r>
                        <a:rPr lang="en-US" sz="1800" dirty="0" err="1" smtClean="0"/>
                        <a:t>Penyiapan</a:t>
                      </a:r>
                      <a:r>
                        <a:rPr lang="en-US" sz="1800" dirty="0" smtClean="0"/>
                        <a:t> </a:t>
                      </a:r>
                      <a:r>
                        <a:rPr lang="id-ID" sz="1800" dirty="0" smtClean="0"/>
                        <a:t>Tim</a:t>
                      </a:r>
                      <a:r>
                        <a:rPr lang="en-US" sz="1800" dirty="0" smtClean="0"/>
                        <a:t> </a:t>
                      </a:r>
                      <a:r>
                        <a:rPr lang="id-ID" sz="1800" baseline="0" dirty="0" smtClean="0"/>
                        <a:t> P</a:t>
                      </a:r>
                      <a:r>
                        <a:rPr lang="en-US" sz="1800" dirty="0" err="1" smtClean="0"/>
                        <a:t>endamping</a:t>
                      </a:r>
                      <a:endParaRPr lang="id-ID" sz="1800" dirty="0"/>
                    </a:p>
                  </a:txBody>
                  <a:tcPr marL="91437" marR="91437" marT="45725" marB="45725"/>
                </a:tc>
                <a:tc>
                  <a:txBody>
                    <a:bodyPr/>
                    <a:lstStyle/>
                    <a:p>
                      <a:r>
                        <a:rPr lang="en-US" sz="1800" dirty="0" err="1" smtClean="0"/>
                        <a:t>Dilakukan</a:t>
                      </a:r>
                      <a:r>
                        <a:rPr lang="en-US" sz="1800" baseline="0" dirty="0" smtClean="0"/>
                        <a:t> </a:t>
                      </a:r>
                      <a:r>
                        <a:rPr lang="en-US" sz="1800" baseline="0" dirty="0" err="1" smtClean="0"/>
                        <a:t>melalui</a:t>
                      </a:r>
                      <a:r>
                        <a:rPr lang="en-US" sz="1800" baseline="0" dirty="0" smtClean="0"/>
                        <a:t> </a:t>
                      </a:r>
                      <a:r>
                        <a:rPr lang="en-US" sz="1800" baseline="0" dirty="0" err="1" smtClean="0"/>
                        <a:t>ToT</a:t>
                      </a:r>
                      <a:r>
                        <a:rPr lang="en-US" sz="1800" baseline="0" dirty="0" smtClean="0"/>
                        <a:t> </a:t>
                      </a:r>
                      <a:r>
                        <a:rPr lang="en-US" sz="1800" baseline="0" dirty="0" err="1" smtClean="0"/>
                        <a:t>lanjutan</a:t>
                      </a:r>
                      <a:r>
                        <a:rPr lang="en-US" sz="1800" baseline="0" dirty="0" smtClean="0"/>
                        <a:t> </a:t>
                      </a:r>
                      <a:r>
                        <a:rPr lang="en-US" sz="1800" baseline="0" dirty="0" err="1" smtClean="0"/>
                        <a:t>selama</a:t>
                      </a:r>
                      <a:r>
                        <a:rPr lang="en-US" sz="1800" baseline="0" dirty="0" smtClean="0"/>
                        <a:t> 1 </a:t>
                      </a:r>
                      <a:r>
                        <a:rPr lang="en-US" sz="1800" baseline="0" dirty="0" err="1" smtClean="0"/>
                        <a:t>minggu</a:t>
                      </a:r>
                      <a:r>
                        <a:rPr lang="en-US" sz="1800" baseline="0" dirty="0" smtClean="0"/>
                        <a:t> di </a:t>
                      </a:r>
                      <a:r>
                        <a:rPr lang="en-US" sz="1800" baseline="0" dirty="0" err="1" smtClean="0"/>
                        <a:t>provinsi</a:t>
                      </a:r>
                      <a:endParaRPr lang="id-ID" sz="1800" dirty="0"/>
                    </a:p>
                  </a:txBody>
                  <a:tcPr marL="91437" marR="91437" marT="45725" marB="45725"/>
                </a:tc>
              </a:tr>
              <a:tr h="370882">
                <a:tc>
                  <a:txBody>
                    <a:bodyPr/>
                    <a:lstStyle/>
                    <a:p>
                      <a:r>
                        <a:rPr lang="en-US" sz="1800" dirty="0" smtClean="0"/>
                        <a:t>2</a:t>
                      </a:r>
                      <a:endParaRPr lang="id-ID" sz="1800" dirty="0"/>
                    </a:p>
                  </a:txBody>
                  <a:tcPr marL="91437" marR="91437" marT="45725" marB="45725"/>
                </a:tc>
                <a:tc>
                  <a:txBody>
                    <a:bodyPr/>
                    <a:lstStyle/>
                    <a:p>
                      <a:r>
                        <a:rPr lang="en-US" sz="1800" dirty="0" smtClean="0"/>
                        <a:t>Wilayah</a:t>
                      </a:r>
                      <a:endParaRPr lang="id-ID" sz="1800" dirty="0"/>
                    </a:p>
                  </a:txBody>
                  <a:tcPr marL="91437" marR="91437" marT="45725" marB="45725"/>
                </a:tc>
                <a:tc>
                  <a:txBody>
                    <a:bodyPr/>
                    <a:lstStyle/>
                    <a:p>
                      <a:r>
                        <a:rPr lang="en-US" sz="1800" dirty="0" err="1" smtClean="0"/>
                        <a:t>Dalam</a:t>
                      </a:r>
                      <a:r>
                        <a:rPr lang="en-US" sz="1800" dirty="0" smtClean="0"/>
                        <a:t> </a:t>
                      </a:r>
                      <a:r>
                        <a:rPr lang="en-US" sz="1800" dirty="0" err="1" smtClean="0"/>
                        <a:t>kab</a:t>
                      </a:r>
                      <a:r>
                        <a:rPr lang="en-US" sz="1800" dirty="0" smtClean="0"/>
                        <a:t>/</a:t>
                      </a:r>
                      <a:r>
                        <a:rPr lang="en-US" sz="1800" dirty="0" err="1" smtClean="0"/>
                        <a:t>kota</a:t>
                      </a:r>
                      <a:r>
                        <a:rPr lang="en-US" sz="1800" dirty="0" smtClean="0"/>
                        <a:t> </a:t>
                      </a:r>
                      <a:r>
                        <a:rPr lang="en-US" sz="1800" dirty="0" err="1" smtClean="0"/>
                        <a:t>dan</a:t>
                      </a:r>
                      <a:r>
                        <a:rPr lang="en-US" sz="1800" dirty="0" smtClean="0"/>
                        <a:t> </a:t>
                      </a:r>
                      <a:r>
                        <a:rPr lang="en-US" sz="1800" dirty="0" err="1" smtClean="0"/>
                        <a:t>dalam</a:t>
                      </a:r>
                      <a:r>
                        <a:rPr lang="en-US" sz="1800" dirty="0" smtClean="0"/>
                        <a:t> </a:t>
                      </a:r>
                      <a:r>
                        <a:rPr lang="en-US" sz="1800" dirty="0" err="1" smtClean="0"/>
                        <a:t>provinsi</a:t>
                      </a:r>
                      <a:r>
                        <a:rPr lang="en-US" sz="1800" dirty="0" smtClean="0"/>
                        <a:t> </a:t>
                      </a:r>
                      <a:endParaRPr lang="id-ID" sz="1800" dirty="0"/>
                    </a:p>
                  </a:txBody>
                  <a:tcPr marL="91437" marR="91437" marT="45725" marB="45725"/>
                </a:tc>
              </a:tr>
              <a:tr h="640153">
                <a:tc>
                  <a:txBody>
                    <a:bodyPr/>
                    <a:lstStyle/>
                    <a:p>
                      <a:r>
                        <a:rPr lang="en-US" sz="1800" dirty="0" smtClean="0"/>
                        <a:t>3</a:t>
                      </a:r>
                      <a:endParaRPr lang="id-ID" sz="1800" dirty="0"/>
                    </a:p>
                  </a:txBody>
                  <a:tcPr marL="91437" marR="91437" marT="45725" marB="45725"/>
                </a:tc>
                <a:tc>
                  <a:txBody>
                    <a:bodyPr/>
                    <a:lstStyle/>
                    <a:p>
                      <a:r>
                        <a:rPr lang="en-US" sz="1800" dirty="0" err="1" smtClean="0"/>
                        <a:t>Cakupan</a:t>
                      </a:r>
                      <a:r>
                        <a:rPr lang="en-US" sz="1800" dirty="0" smtClean="0"/>
                        <a:t> </a:t>
                      </a:r>
                      <a:r>
                        <a:rPr lang="en-US" sz="1800" dirty="0" err="1" smtClean="0"/>
                        <a:t>pendampingan</a:t>
                      </a:r>
                      <a:endParaRPr lang="id-ID" sz="1800" dirty="0"/>
                    </a:p>
                  </a:txBody>
                  <a:tcPr marL="91437" marR="91437" marT="45725" marB="45725"/>
                </a:tc>
                <a:tc>
                  <a:txBody>
                    <a:bodyPr/>
                    <a:lstStyle/>
                    <a:p>
                      <a:r>
                        <a:rPr lang="en-US" sz="1800" dirty="0" err="1" smtClean="0"/>
                        <a:t>Setiap</a:t>
                      </a:r>
                      <a:r>
                        <a:rPr lang="en-US" sz="1800" dirty="0" smtClean="0"/>
                        <a:t> </a:t>
                      </a:r>
                      <a:r>
                        <a:rPr lang="en-US" sz="1800" dirty="0" err="1" smtClean="0"/>
                        <a:t>hari</a:t>
                      </a:r>
                      <a:r>
                        <a:rPr lang="en-US" sz="1800" dirty="0" smtClean="0"/>
                        <a:t> 1 guru </a:t>
                      </a:r>
                      <a:r>
                        <a:rPr lang="en-US" sz="1800" dirty="0" err="1" smtClean="0"/>
                        <a:t>pendamping</a:t>
                      </a:r>
                      <a:r>
                        <a:rPr lang="en-US" sz="1800" dirty="0" smtClean="0"/>
                        <a:t> </a:t>
                      </a:r>
                      <a:r>
                        <a:rPr lang="en-US" sz="1800" dirty="0" err="1" smtClean="0"/>
                        <a:t>mencakup</a:t>
                      </a:r>
                      <a:r>
                        <a:rPr lang="en-US" sz="1800" dirty="0" smtClean="0"/>
                        <a:t> 2 </a:t>
                      </a:r>
                      <a:r>
                        <a:rPr lang="en-US" sz="1800" dirty="0" err="1" smtClean="0"/>
                        <a:t>sekolah</a:t>
                      </a:r>
                      <a:r>
                        <a:rPr lang="id-ID" sz="1800" dirty="0" smtClean="0"/>
                        <a:t> (tentatif)</a:t>
                      </a:r>
                      <a:endParaRPr lang="id-ID" sz="1800" dirty="0"/>
                    </a:p>
                  </a:txBody>
                  <a:tcPr marL="91437" marR="91437" marT="45725" marB="45725"/>
                </a:tc>
              </a:tr>
              <a:tr h="370882">
                <a:tc>
                  <a:txBody>
                    <a:bodyPr/>
                    <a:lstStyle/>
                    <a:p>
                      <a:r>
                        <a:rPr lang="en-US" sz="1800" dirty="0" smtClean="0"/>
                        <a:t>4</a:t>
                      </a:r>
                      <a:endParaRPr lang="id-ID" sz="1800" dirty="0"/>
                    </a:p>
                  </a:txBody>
                  <a:tcPr marL="91437" marR="91437" marT="45725" marB="45725"/>
                </a:tc>
                <a:tc>
                  <a:txBody>
                    <a:bodyPr/>
                    <a:lstStyle/>
                    <a:p>
                      <a:r>
                        <a:rPr lang="en-US" sz="1800" dirty="0" err="1" smtClean="0"/>
                        <a:t>Frekuensi</a:t>
                      </a:r>
                      <a:r>
                        <a:rPr lang="en-US" sz="1800" dirty="0" smtClean="0"/>
                        <a:t> </a:t>
                      </a:r>
                      <a:r>
                        <a:rPr lang="en-US" sz="1800" dirty="0" err="1" smtClean="0"/>
                        <a:t>Pendampingan</a:t>
                      </a:r>
                      <a:endParaRPr lang="id-ID" sz="1800" dirty="0"/>
                    </a:p>
                  </a:txBody>
                  <a:tcPr marL="91437" marR="91437" marT="45725" marB="45725"/>
                </a:tc>
                <a:tc>
                  <a:txBody>
                    <a:bodyPr/>
                    <a:lstStyle/>
                    <a:p>
                      <a:r>
                        <a:rPr lang="en-US" sz="1800" dirty="0" err="1" smtClean="0"/>
                        <a:t>Dalam</a:t>
                      </a:r>
                      <a:r>
                        <a:rPr lang="en-US" sz="1800" baseline="0" dirty="0" smtClean="0"/>
                        <a:t> 1 </a:t>
                      </a:r>
                      <a:r>
                        <a:rPr lang="en-US" sz="1800" baseline="0" dirty="0" err="1" smtClean="0"/>
                        <a:t>minggu</a:t>
                      </a:r>
                      <a:r>
                        <a:rPr lang="en-US" sz="1800" baseline="0" dirty="0" smtClean="0"/>
                        <a:t>, 3 kali </a:t>
                      </a:r>
                      <a:r>
                        <a:rPr lang="en-US" sz="1800" baseline="0" dirty="0" err="1" smtClean="0"/>
                        <a:t>pendampingan</a:t>
                      </a:r>
                      <a:r>
                        <a:rPr lang="id-ID" sz="1800" baseline="0" dirty="0" smtClean="0"/>
                        <a:t> (tentatif)</a:t>
                      </a:r>
                      <a:endParaRPr lang="id-ID" sz="1800" dirty="0"/>
                    </a:p>
                  </a:txBody>
                  <a:tcPr marL="91437" marR="91437" marT="45725" marB="45725"/>
                </a:tc>
              </a:tr>
              <a:tr h="914504">
                <a:tc>
                  <a:txBody>
                    <a:bodyPr/>
                    <a:lstStyle/>
                    <a:p>
                      <a:r>
                        <a:rPr lang="en-US" sz="1800" dirty="0" smtClean="0"/>
                        <a:t>5</a:t>
                      </a:r>
                      <a:endParaRPr lang="id-ID" sz="1800" dirty="0"/>
                    </a:p>
                  </a:txBody>
                  <a:tcPr marL="91437" marR="91437" marT="45725" marB="45725"/>
                </a:tc>
                <a:tc>
                  <a:txBody>
                    <a:bodyPr/>
                    <a:lstStyle/>
                    <a:p>
                      <a:r>
                        <a:rPr lang="en-US" sz="1800" dirty="0" err="1" smtClean="0"/>
                        <a:t>Tugas</a:t>
                      </a:r>
                      <a:r>
                        <a:rPr lang="en-US" sz="1800" dirty="0" smtClean="0"/>
                        <a:t> </a:t>
                      </a:r>
                      <a:r>
                        <a:rPr lang="en-US" sz="1800" dirty="0" err="1" smtClean="0"/>
                        <a:t>pendamping</a:t>
                      </a:r>
                      <a:endParaRPr lang="id-ID" sz="1800" dirty="0"/>
                    </a:p>
                  </a:txBody>
                  <a:tcPr marL="91437" marR="91437" marT="45725" marB="45725"/>
                </a:tc>
                <a:tc>
                  <a:txBody>
                    <a:bodyPr/>
                    <a:lstStyle/>
                    <a:p>
                      <a:r>
                        <a:rPr lang="en-US" sz="1800" dirty="0" err="1" smtClean="0"/>
                        <a:t>Melakukan</a:t>
                      </a:r>
                      <a:r>
                        <a:rPr lang="en-US" sz="1800" baseline="0" dirty="0" smtClean="0"/>
                        <a:t> </a:t>
                      </a:r>
                      <a:r>
                        <a:rPr lang="en-US" sz="1800" baseline="0" dirty="0" err="1" smtClean="0"/>
                        <a:t>bimbingan</a:t>
                      </a:r>
                      <a:r>
                        <a:rPr lang="en-US" sz="1800" baseline="0" dirty="0" smtClean="0"/>
                        <a:t> </a:t>
                      </a:r>
                      <a:r>
                        <a:rPr lang="en-US" sz="1800" baseline="0" dirty="0" err="1" smtClean="0"/>
                        <a:t>langsung</a:t>
                      </a:r>
                      <a:r>
                        <a:rPr lang="en-US" sz="1800" baseline="0" dirty="0" smtClean="0"/>
                        <a:t> </a:t>
                      </a:r>
                      <a:r>
                        <a:rPr lang="en-US" sz="1800" baseline="0" dirty="0" err="1" smtClean="0"/>
                        <a:t>kepada</a:t>
                      </a:r>
                      <a:r>
                        <a:rPr lang="en-US" sz="1800" baseline="0" dirty="0" smtClean="0"/>
                        <a:t> guru </a:t>
                      </a:r>
                      <a:r>
                        <a:rPr lang="en-US" sz="1800" baseline="0" dirty="0" err="1" smtClean="0"/>
                        <a:t>ketika</a:t>
                      </a:r>
                      <a:r>
                        <a:rPr lang="en-US" sz="1800" baseline="0" dirty="0" smtClean="0"/>
                        <a:t> guru </a:t>
                      </a:r>
                      <a:r>
                        <a:rPr lang="en-US" sz="1800" baseline="0" dirty="0" err="1" smtClean="0"/>
                        <a:t>melakukan</a:t>
                      </a:r>
                      <a:r>
                        <a:rPr lang="en-US" sz="1800" baseline="0" dirty="0" smtClean="0"/>
                        <a:t> </a:t>
                      </a:r>
                      <a:r>
                        <a:rPr lang="en-US" sz="1800" baseline="0" dirty="0" err="1" smtClean="0"/>
                        <a:t>kegiatan</a:t>
                      </a:r>
                      <a:r>
                        <a:rPr lang="en-US" sz="1800" baseline="0" dirty="0" smtClean="0"/>
                        <a:t> di </a:t>
                      </a:r>
                      <a:r>
                        <a:rPr lang="en-US" sz="1800" baseline="0" dirty="0" err="1" smtClean="0"/>
                        <a:t>kelas</a:t>
                      </a:r>
                      <a:r>
                        <a:rPr lang="en-US" sz="1800" baseline="0" dirty="0" smtClean="0"/>
                        <a:t> </a:t>
                      </a:r>
                      <a:r>
                        <a:rPr lang="en-US" sz="1800" baseline="0" dirty="0" err="1" smtClean="0"/>
                        <a:t>dan</a:t>
                      </a:r>
                      <a:r>
                        <a:rPr lang="en-US" sz="1800" baseline="0" dirty="0" smtClean="0"/>
                        <a:t> di </a:t>
                      </a:r>
                      <a:r>
                        <a:rPr lang="en-US" sz="1800" baseline="0" dirty="0" err="1" smtClean="0"/>
                        <a:t>sekolah</a:t>
                      </a:r>
                      <a:r>
                        <a:rPr lang="id-ID" sz="1800" baseline="0" dirty="0" smtClean="0"/>
                        <a:t> (observasi, supervisi, refleksi dan tindak lanjut)</a:t>
                      </a:r>
                      <a:endParaRPr lang="id-ID" sz="1800" dirty="0"/>
                    </a:p>
                  </a:txBody>
                  <a:tcPr marL="91437" marR="91437" marT="45725" marB="45725"/>
                </a:tc>
              </a:tr>
              <a:tr h="640153">
                <a:tc>
                  <a:txBody>
                    <a:bodyPr/>
                    <a:lstStyle/>
                    <a:p>
                      <a:r>
                        <a:rPr lang="en-US" sz="1800" dirty="0" smtClean="0"/>
                        <a:t>6</a:t>
                      </a:r>
                      <a:endParaRPr lang="id-ID" sz="1800" dirty="0"/>
                    </a:p>
                  </a:txBody>
                  <a:tcPr marL="91437" marR="91437" marT="45725" marB="45725"/>
                </a:tc>
                <a:tc>
                  <a:txBody>
                    <a:bodyPr/>
                    <a:lstStyle/>
                    <a:p>
                      <a:r>
                        <a:rPr lang="en-US" sz="1800" dirty="0" err="1" smtClean="0"/>
                        <a:t>Pembiayaan</a:t>
                      </a:r>
                      <a:endParaRPr lang="id-ID" sz="1800" dirty="0"/>
                    </a:p>
                  </a:txBody>
                  <a:tcPr marL="91437" marR="91437" marT="45725" marB="45725"/>
                </a:tc>
                <a:tc>
                  <a:txBody>
                    <a:bodyPr/>
                    <a:lstStyle/>
                    <a:p>
                      <a:r>
                        <a:rPr lang="en-US" sz="1800" dirty="0" err="1" smtClean="0"/>
                        <a:t>Berasal</a:t>
                      </a:r>
                      <a:r>
                        <a:rPr lang="en-US" sz="1800" dirty="0" smtClean="0"/>
                        <a:t> </a:t>
                      </a:r>
                      <a:r>
                        <a:rPr lang="en-US" sz="1800" dirty="0" err="1" smtClean="0"/>
                        <a:t>dari</a:t>
                      </a:r>
                      <a:r>
                        <a:rPr lang="en-US" sz="1800" dirty="0" smtClean="0"/>
                        <a:t> </a:t>
                      </a:r>
                      <a:r>
                        <a:rPr lang="en-US" sz="1800" dirty="0" err="1" smtClean="0"/>
                        <a:t>anggaran</a:t>
                      </a:r>
                      <a:r>
                        <a:rPr lang="en-US" sz="1800" dirty="0" smtClean="0"/>
                        <a:t> APBN </a:t>
                      </a:r>
                      <a:r>
                        <a:rPr lang="en-US" sz="1800" dirty="0" err="1" smtClean="0"/>
                        <a:t>Kemdikbud</a:t>
                      </a:r>
                      <a:endParaRPr lang="id-ID" sz="1800" dirty="0"/>
                    </a:p>
                  </a:txBody>
                  <a:tcPr marL="91437" marR="91437" marT="45725" marB="45725"/>
                </a:tc>
              </a:tr>
              <a:tr h="370882">
                <a:tc>
                  <a:txBody>
                    <a:bodyPr/>
                    <a:lstStyle/>
                    <a:p>
                      <a:r>
                        <a:rPr lang="en-US" sz="1800" dirty="0" smtClean="0"/>
                        <a:t>7</a:t>
                      </a:r>
                      <a:endParaRPr lang="id-ID" sz="1800" dirty="0"/>
                    </a:p>
                  </a:txBody>
                  <a:tcPr marL="91437" marR="91437" marT="45725" marB="45725"/>
                </a:tc>
                <a:tc>
                  <a:txBody>
                    <a:bodyPr/>
                    <a:lstStyle/>
                    <a:p>
                      <a:r>
                        <a:rPr lang="en-US" sz="1800" dirty="0" err="1" smtClean="0"/>
                        <a:t>Waktu</a:t>
                      </a:r>
                      <a:r>
                        <a:rPr lang="en-US" sz="1800" dirty="0" smtClean="0"/>
                        <a:t> </a:t>
                      </a:r>
                      <a:r>
                        <a:rPr lang="en-US" sz="1800" dirty="0" err="1" smtClean="0"/>
                        <a:t>Pelaksanaan</a:t>
                      </a:r>
                      <a:endParaRPr lang="id-ID" sz="1800" dirty="0"/>
                    </a:p>
                  </a:txBody>
                  <a:tcPr marL="91437" marR="91437" marT="45725" marB="45725"/>
                </a:tc>
                <a:tc>
                  <a:txBody>
                    <a:bodyPr/>
                    <a:lstStyle/>
                    <a:p>
                      <a:r>
                        <a:rPr lang="id-ID" sz="1800" dirty="0" smtClean="0"/>
                        <a:t>Mulai</a:t>
                      </a:r>
                      <a:r>
                        <a:rPr lang="id-ID" sz="1800" baseline="0" dirty="0" smtClean="0"/>
                        <a:t> tahun pelajaran 2013.</a:t>
                      </a:r>
                      <a:endParaRPr lang="id-ID" sz="1800" dirty="0"/>
                    </a:p>
                  </a:txBody>
                  <a:tcPr marL="91437" marR="91437" marT="45725" marB="45725"/>
                </a:tc>
              </a:tr>
            </a:tbl>
          </a:graphicData>
        </a:graphic>
      </p:graphicFrame>
      <p:sp>
        <p:nvSpPr>
          <p:cNvPr id="10"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142</a:t>
            </a:fld>
            <a:endParaRPr lang="id-ID" sz="1100" b="1" dirty="0">
              <a:solidFill>
                <a:schemeClr val="bg1"/>
              </a:solidFill>
              <a:effectLst>
                <a:outerShdw blurRad="38100" dist="38100" dir="2700000" algn="tl">
                  <a:srgbClr val="000000"/>
                </a:outerShdw>
              </a:effectLst>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71</a:t>
            </a:r>
            <a:endParaRPr lang="id-ID" b="1" dirty="0"/>
          </a:p>
        </p:txBody>
      </p:sp>
    </p:spTree>
    <p:extLst>
      <p:ext uri="{BB962C8B-B14F-4D97-AF65-F5344CB8AC3E}">
        <p14:creationId xmlns:p14="http://schemas.microsoft.com/office/powerpoint/2010/main" val="3731475278"/>
      </p:ext>
    </p:extLst>
  </p:cSld>
  <p:clrMapOvr>
    <a:masterClrMapping/>
  </p:clrMapOvr>
  <p:transition spd="slow"/>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563019" y="1245257"/>
            <a:ext cx="6336505" cy="3839927"/>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Down Arrow 14"/>
          <p:cNvSpPr/>
          <p:nvPr/>
        </p:nvSpPr>
        <p:spPr>
          <a:xfrm>
            <a:off x="5436096" y="1196752"/>
            <a:ext cx="792088" cy="504353"/>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0" y="0"/>
            <a:ext cx="9144000" cy="5492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50000"/>
                </a:schemeClr>
              </a:solidFill>
            </a:endParaRPr>
          </a:p>
        </p:txBody>
      </p:sp>
      <p:cxnSp>
        <p:nvCxnSpPr>
          <p:cNvPr id="26" name="Straight Connector 25"/>
          <p:cNvCxnSpPr/>
          <p:nvPr/>
        </p:nvCxnSpPr>
        <p:spPr>
          <a:xfrm>
            <a:off x="0" y="548680"/>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65113" y="1715393"/>
            <a:ext cx="2089150" cy="503238"/>
          </a:xfrm>
          <a:prstGeom prst="rect">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dirty="0">
                <a:solidFill>
                  <a:sysClr val="windowText" lastClr="000000"/>
                </a:solidFill>
              </a:rPr>
              <a:t>Persiapan Kegiatan Pendampingan</a:t>
            </a:r>
          </a:p>
        </p:txBody>
      </p:sp>
      <p:sp>
        <p:nvSpPr>
          <p:cNvPr id="4" name="Rectangle 3"/>
          <p:cNvSpPr/>
          <p:nvPr/>
        </p:nvSpPr>
        <p:spPr>
          <a:xfrm>
            <a:off x="265113" y="2218631"/>
            <a:ext cx="2089150" cy="279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buFont typeface="+mj-lt"/>
              <a:buAutoNum type="arabicPeriod"/>
              <a:defRPr/>
            </a:pPr>
            <a:r>
              <a:rPr lang="id-ID" sz="1400" dirty="0">
                <a:solidFill>
                  <a:sysClr val="windowText" lastClr="000000"/>
                </a:solidFill>
              </a:rPr>
              <a:t>Penetapan Tim Pendamping </a:t>
            </a:r>
          </a:p>
          <a:p>
            <a:pPr marL="357188" indent="-179388">
              <a:buFont typeface="Arial" pitchFamily="34" charset="0"/>
              <a:buChar char="•"/>
              <a:defRPr/>
            </a:pPr>
            <a:r>
              <a:rPr lang="id-ID" sz="1400" dirty="0">
                <a:solidFill>
                  <a:sysClr val="windowText" lastClr="000000"/>
                </a:solidFill>
              </a:rPr>
              <a:t>Pengawas</a:t>
            </a:r>
          </a:p>
          <a:p>
            <a:pPr marL="357188" indent="-179388">
              <a:buFont typeface="Arial" pitchFamily="34" charset="0"/>
              <a:buChar char="•"/>
              <a:defRPr/>
            </a:pPr>
            <a:r>
              <a:rPr lang="id-ID" sz="1400" dirty="0">
                <a:solidFill>
                  <a:sysClr val="windowText" lastClr="000000"/>
                </a:solidFill>
              </a:rPr>
              <a:t>Kepala Sekolah</a:t>
            </a:r>
          </a:p>
          <a:p>
            <a:pPr marL="357188" indent="-179388">
              <a:buFont typeface="Arial" pitchFamily="34" charset="0"/>
              <a:buChar char="•"/>
              <a:defRPr/>
            </a:pPr>
            <a:r>
              <a:rPr lang="id-ID" sz="1400" dirty="0">
                <a:solidFill>
                  <a:sysClr val="windowText" lastClr="000000"/>
                </a:solidFill>
              </a:rPr>
              <a:t>Guru Inti</a:t>
            </a:r>
          </a:p>
          <a:p>
            <a:pPr marL="177800" indent="-177800">
              <a:buFont typeface="+mj-lt"/>
              <a:buAutoNum type="arabicPeriod" startAt="2"/>
              <a:defRPr/>
            </a:pPr>
            <a:r>
              <a:rPr lang="id-ID" sz="1400" dirty="0">
                <a:solidFill>
                  <a:sysClr val="windowText" lastClr="000000"/>
                </a:solidFill>
              </a:rPr>
              <a:t>Penyusunan Instrumen</a:t>
            </a:r>
          </a:p>
          <a:p>
            <a:pPr marL="177800" indent="-177800">
              <a:buFont typeface="+mj-lt"/>
              <a:buAutoNum type="arabicPeriod" startAt="2"/>
              <a:defRPr/>
            </a:pPr>
            <a:r>
              <a:rPr lang="id-ID" sz="1400" dirty="0">
                <a:solidFill>
                  <a:sysClr val="windowText" lastClr="000000"/>
                </a:solidFill>
              </a:rPr>
              <a:t>Penyusunan Jadwal</a:t>
            </a:r>
          </a:p>
          <a:p>
            <a:pPr marL="177800" indent="-177800">
              <a:buFont typeface="+mj-lt"/>
              <a:buAutoNum type="arabicPeriod" startAt="2"/>
              <a:defRPr/>
            </a:pPr>
            <a:r>
              <a:rPr lang="id-ID" sz="1400" dirty="0">
                <a:solidFill>
                  <a:sysClr val="windowText" lastClr="000000"/>
                </a:solidFill>
              </a:rPr>
              <a:t>Orientasi /Penyegaran Tim Pendamping</a:t>
            </a:r>
          </a:p>
          <a:p>
            <a:pPr marL="177800" indent="-177800">
              <a:buFont typeface="+mj-lt"/>
              <a:buAutoNum type="arabicPeriod" startAt="2"/>
              <a:defRPr/>
            </a:pPr>
            <a:r>
              <a:rPr lang="id-ID" sz="1400" dirty="0">
                <a:solidFill>
                  <a:sysClr val="windowText" lastClr="000000"/>
                </a:solidFill>
              </a:rPr>
              <a:t>Pertemuan antara Tim Pendamping dan Guru</a:t>
            </a:r>
          </a:p>
          <a:p>
            <a:pPr>
              <a:defRPr/>
            </a:pPr>
            <a:endParaRPr lang="id-ID" sz="1400" dirty="0">
              <a:solidFill>
                <a:sysClr val="windowText" lastClr="000000"/>
              </a:solidFill>
            </a:endParaRPr>
          </a:p>
        </p:txBody>
      </p:sp>
      <p:sp>
        <p:nvSpPr>
          <p:cNvPr id="5" name="Rectangle 4"/>
          <p:cNvSpPr/>
          <p:nvPr/>
        </p:nvSpPr>
        <p:spPr>
          <a:xfrm>
            <a:off x="2706688" y="1707456"/>
            <a:ext cx="2087562" cy="503237"/>
          </a:xfrm>
          <a:prstGeom prst="rect">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dirty="0">
                <a:solidFill>
                  <a:sysClr val="windowText" lastClr="000000"/>
                </a:solidFill>
              </a:rPr>
              <a:t>Observasi/Supervisi</a:t>
            </a:r>
          </a:p>
        </p:txBody>
      </p:sp>
      <p:sp>
        <p:nvSpPr>
          <p:cNvPr id="6" name="Rectangle 5"/>
          <p:cNvSpPr/>
          <p:nvPr/>
        </p:nvSpPr>
        <p:spPr>
          <a:xfrm>
            <a:off x="2700338" y="2218631"/>
            <a:ext cx="2087562" cy="279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indent="-177800">
              <a:buFont typeface="+mj-lt"/>
              <a:buAutoNum type="arabicPeriod"/>
              <a:defRPr/>
            </a:pPr>
            <a:r>
              <a:rPr lang="id-ID" sz="1400" dirty="0">
                <a:solidFill>
                  <a:sysClr val="windowText" lastClr="000000"/>
                </a:solidFill>
              </a:rPr>
              <a:t>Guru Inti dengan menggunakan instrumen PK Guru</a:t>
            </a:r>
          </a:p>
          <a:p>
            <a:pPr marL="177800" indent="-177800">
              <a:buFont typeface="+mj-lt"/>
              <a:buAutoNum type="arabicPeriod"/>
              <a:defRPr/>
            </a:pPr>
            <a:r>
              <a:rPr lang="id-ID" sz="1400" dirty="0">
                <a:solidFill>
                  <a:sysClr val="windowText" lastClr="000000"/>
                </a:solidFill>
              </a:rPr>
              <a:t>Kepala Sekolah melakukan supervisi sesuai dengan instrumen supervisi KS </a:t>
            </a:r>
          </a:p>
          <a:p>
            <a:pPr marL="177800" indent="-177800">
              <a:buFont typeface="+mj-lt"/>
              <a:buAutoNum type="arabicPeriod"/>
              <a:defRPr/>
            </a:pPr>
            <a:r>
              <a:rPr lang="id-ID" sz="1400" dirty="0">
                <a:solidFill>
                  <a:sysClr val="windowText" lastClr="000000"/>
                </a:solidFill>
              </a:rPr>
              <a:t>Pengawas melakukan supervisi sesuai dengan instrumen PS</a:t>
            </a:r>
          </a:p>
          <a:p>
            <a:pPr>
              <a:defRPr/>
            </a:pPr>
            <a:endParaRPr lang="id-ID" sz="1400" dirty="0">
              <a:solidFill>
                <a:sysClr val="windowText" lastClr="000000"/>
              </a:solidFill>
            </a:endParaRPr>
          </a:p>
        </p:txBody>
      </p:sp>
      <p:sp>
        <p:nvSpPr>
          <p:cNvPr id="7" name="Rectangle 6"/>
          <p:cNvSpPr/>
          <p:nvPr/>
        </p:nvSpPr>
        <p:spPr>
          <a:xfrm>
            <a:off x="5113338" y="1707456"/>
            <a:ext cx="1577975" cy="503237"/>
          </a:xfrm>
          <a:prstGeom prst="rect">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dirty="0">
                <a:solidFill>
                  <a:sysClr val="windowText" lastClr="000000"/>
                </a:solidFill>
              </a:rPr>
              <a:t>Refleksi</a:t>
            </a:r>
          </a:p>
        </p:txBody>
      </p:sp>
      <p:sp>
        <p:nvSpPr>
          <p:cNvPr id="8" name="Rectangle 7"/>
          <p:cNvSpPr/>
          <p:nvPr/>
        </p:nvSpPr>
        <p:spPr>
          <a:xfrm>
            <a:off x="5106988" y="2218631"/>
            <a:ext cx="1577975" cy="279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buFont typeface="+mj-lt"/>
              <a:buAutoNum type="arabicPeriod"/>
              <a:defRPr/>
            </a:pPr>
            <a:r>
              <a:rPr lang="id-ID" sz="1400" dirty="0">
                <a:solidFill>
                  <a:sysClr val="windowText" lastClr="000000"/>
                </a:solidFill>
              </a:rPr>
              <a:t>Dilaksanakan di sekolah atau di KKG MGMP. </a:t>
            </a:r>
          </a:p>
          <a:p>
            <a:pPr marL="173038" indent="-173038">
              <a:buFont typeface="+mj-lt"/>
              <a:buAutoNum type="arabicPeriod"/>
              <a:defRPr/>
            </a:pPr>
            <a:r>
              <a:rPr lang="id-ID" sz="1400" dirty="0">
                <a:solidFill>
                  <a:sysClr val="windowText" lastClr="000000"/>
                </a:solidFill>
              </a:rPr>
              <a:t>Guru menceritakan kekuatan dan kelemahannya </a:t>
            </a:r>
          </a:p>
          <a:p>
            <a:pPr marL="173038" indent="-173038">
              <a:buFont typeface="+mj-lt"/>
              <a:buAutoNum type="arabicPeriod"/>
              <a:defRPr/>
            </a:pPr>
            <a:r>
              <a:rPr lang="id-ID" sz="1400" dirty="0">
                <a:solidFill>
                  <a:sysClr val="windowText" lastClr="000000"/>
                </a:solidFill>
              </a:rPr>
              <a:t>Tim Pendamping memberikan umpan balik dan memberikan gagasan baru</a:t>
            </a:r>
            <a:endParaRPr lang="id-ID" sz="1600" dirty="0">
              <a:solidFill>
                <a:sysClr val="windowText" lastClr="000000"/>
              </a:solidFill>
            </a:endParaRPr>
          </a:p>
        </p:txBody>
      </p:sp>
      <p:sp>
        <p:nvSpPr>
          <p:cNvPr id="9" name="Rectangle 8"/>
          <p:cNvSpPr/>
          <p:nvPr/>
        </p:nvSpPr>
        <p:spPr>
          <a:xfrm>
            <a:off x="7019925" y="1707456"/>
            <a:ext cx="1885950" cy="503237"/>
          </a:xfrm>
          <a:prstGeom prst="rect">
            <a:avLst/>
          </a:prstGeom>
          <a:solidFill>
            <a:schemeClr val="accent6">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dirty="0">
                <a:solidFill>
                  <a:sysClr val="windowText" lastClr="000000"/>
                </a:solidFill>
              </a:rPr>
              <a:t>Tindak Lanjut</a:t>
            </a:r>
          </a:p>
        </p:txBody>
      </p:sp>
      <p:sp>
        <p:nvSpPr>
          <p:cNvPr id="10" name="Rectangle 9"/>
          <p:cNvSpPr/>
          <p:nvPr/>
        </p:nvSpPr>
        <p:spPr>
          <a:xfrm>
            <a:off x="7019925" y="2218631"/>
            <a:ext cx="1879600" cy="2794000"/>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d-ID" sz="1400" dirty="0">
                <a:solidFill>
                  <a:sysClr val="windowText" lastClr="000000"/>
                </a:solidFill>
              </a:rPr>
              <a:t>Implementasi hasil refleksi:</a:t>
            </a:r>
          </a:p>
          <a:p>
            <a:pPr marL="173038" indent="-173038">
              <a:buFont typeface="+mj-lt"/>
              <a:buAutoNum type="arabicPeriod"/>
              <a:defRPr/>
            </a:pPr>
            <a:r>
              <a:rPr lang="id-ID" sz="1400" dirty="0">
                <a:solidFill>
                  <a:sysClr val="windowText" lastClr="000000"/>
                </a:solidFill>
              </a:rPr>
              <a:t>Merencanakan program </a:t>
            </a:r>
            <a:r>
              <a:rPr lang="id-ID" sz="1400" dirty="0">
                <a:solidFill>
                  <a:schemeClr val="tx1"/>
                </a:solidFill>
              </a:rPr>
              <a:t>perbaikan berdasarkan penyebab kekurang-berhasilan</a:t>
            </a:r>
          </a:p>
          <a:p>
            <a:pPr marL="173038" indent="-173038">
              <a:buFont typeface="+mj-lt"/>
              <a:buAutoNum type="arabicPeriod"/>
              <a:defRPr/>
            </a:pPr>
            <a:r>
              <a:rPr lang="id-ID" sz="1400" dirty="0">
                <a:solidFill>
                  <a:schemeClr val="tx1"/>
                </a:solidFill>
              </a:rPr>
              <a:t>Kegiatan perbaikan tindakan dilakukan pada siklus berikutnya</a:t>
            </a:r>
          </a:p>
          <a:p>
            <a:pPr marL="173038" indent="-173038">
              <a:buFont typeface="+mj-lt"/>
              <a:buAutoNum type="arabicPeriod"/>
              <a:defRPr/>
            </a:pPr>
            <a:endParaRPr lang="id-ID" sz="1400" dirty="0">
              <a:solidFill>
                <a:schemeClr val="tx1"/>
              </a:solidFill>
            </a:endParaRPr>
          </a:p>
        </p:txBody>
      </p:sp>
      <p:sp>
        <p:nvSpPr>
          <p:cNvPr id="11" name="Rectangle 10"/>
          <p:cNvSpPr/>
          <p:nvPr/>
        </p:nvSpPr>
        <p:spPr>
          <a:xfrm>
            <a:off x="265427" y="5585687"/>
            <a:ext cx="8634726" cy="648072"/>
          </a:xfrm>
          <a:prstGeom prst="rect">
            <a:avLst/>
          </a:prstGeom>
          <a:solidFill>
            <a:srgbClr val="0070C0"/>
          </a:solidFill>
          <a:ln w="3175">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solidFill>
                  <a:schemeClr val="bg1"/>
                </a:solidFill>
              </a:rPr>
              <a:t>Disediakan dukungan layanan on-line untuk belajar mandiri, ko</a:t>
            </a:r>
            <a:r>
              <a:rPr lang="en-SG" b="1" dirty="0">
                <a:solidFill>
                  <a:schemeClr val="bg1"/>
                </a:solidFill>
              </a:rPr>
              <a:t>n</a:t>
            </a:r>
            <a:r>
              <a:rPr lang="id-ID" b="1" dirty="0">
                <a:solidFill>
                  <a:schemeClr val="bg1"/>
                </a:solidFill>
              </a:rPr>
              <a:t>sultasi, berbagi pengalaman sesama guru dan narasumber serta pelaporan </a:t>
            </a:r>
          </a:p>
        </p:txBody>
      </p:sp>
      <p:sp>
        <p:nvSpPr>
          <p:cNvPr id="12" name="Rectangle 11"/>
          <p:cNvSpPr/>
          <p:nvPr/>
        </p:nvSpPr>
        <p:spPr>
          <a:xfrm>
            <a:off x="251520" y="692696"/>
            <a:ext cx="2102139" cy="504056"/>
          </a:xfrm>
          <a:prstGeom prst="rect">
            <a:avLst/>
          </a:prstGeom>
          <a:solidFill>
            <a:srgbClr val="0070C0"/>
          </a:solidFill>
          <a:ln w="3175">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80000"/>
              </a:lnSpc>
              <a:defRPr/>
            </a:pPr>
            <a:r>
              <a:rPr lang="id-ID" sz="2000" b="1" dirty="0">
                <a:solidFill>
                  <a:schemeClr val="bg1"/>
                </a:solidFill>
              </a:rPr>
              <a:t>Minggu ke 2 bulan Juli</a:t>
            </a:r>
          </a:p>
        </p:txBody>
      </p:sp>
      <p:sp>
        <p:nvSpPr>
          <p:cNvPr id="13" name="Rectangle 12"/>
          <p:cNvSpPr/>
          <p:nvPr/>
        </p:nvSpPr>
        <p:spPr>
          <a:xfrm>
            <a:off x="2425667" y="692696"/>
            <a:ext cx="6474486" cy="504056"/>
          </a:xfrm>
          <a:prstGeom prst="rect">
            <a:avLst/>
          </a:prstGeom>
          <a:solidFill>
            <a:schemeClr val="accent6">
              <a:lumMod val="20000"/>
              <a:lumOff val="80000"/>
            </a:schemeClr>
          </a:solidFill>
          <a:ln w="3175">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b="1" dirty="0">
                <a:solidFill>
                  <a:schemeClr val="accent4">
                    <a:lumMod val="50000"/>
                  </a:schemeClr>
                </a:solidFill>
              </a:rPr>
              <a:t>Agustus s.d Desember</a:t>
            </a:r>
          </a:p>
        </p:txBody>
      </p:sp>
      <p:sp>
        <p:nvSpPr>
          <p:cNvPr id="14" name="Rectangle 13"/>
          <p:cNvSpPr/>
          <p:nvPr/>
        </p:nvSpPr>
        <p:spPr>
          <a:xfrm>
            <a:off x="827088" y="115888"/>
            <a:ext cx="7561262" cy="50482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b="1" dirty="0">
                <a:solidFill>
                  <a:schemeClr val="accent5">
                    <a:lumMod val="50000"/>
                  </a:schemeClr>
                </a:solidFill>
              </a:rPr>
              <a:t>SKENARIO PENDAMPINGAN IMPLEMENTASI KURIKULUM 2013</a:t>
            </a:r>
          </a:p>
        </p:txBody>
      </p:sp>
      <p:cxnSp>
        <p:nvCxnSpPr>
          <p:cNvPr id="16" name="Elbow Connector 15"/>
          <p:cNvCxnSpPr>
            <a:stCxn id="9" idx="0"/>
            <a:endCxn id="5" idx="0"/>
          </p:cNvCxnSpPr>
          <p:nvPr/>
        </p:nvCxnSpPr>
        <p:spPr>
          <a:xfrm rot="16200000" flipV="1">
            <a:off x="5856288" y="-399157"/>
            <a:ext cx="12700" cy="4213225"/>
          </a:xfrm>
          <a:prstGeom prst="bentConnector3">
            <a:avLst>
              <a:gd name="adj1" fmla="val 2668945"/>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Up Arrow 18"/>
          <p:cNvSpPr/>
          <p:nvPr/>
        </p:nvSpPr>
        <p:spPr>
          <a:xfrm>
            <a:off x="1181100" y="5085656"/>
            <a:ext cx="366713" cy="390525"/>
          </a:xfrm>
          <a:prstGeom prst="up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0" name="Right Arrow 19"/>
          <p:cNvSpPr/>
          <p:nvPr/>
        </p:nvSpPr>
        <p:spPr>
          <a:xfrm>
            <a:off x="2425700" y="3356868"/>
            <a:ext cx="274638" cy="2889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400"/>
          </a:p>
        </p:txBody>
      </p:sp>
      <p:sp>
        <p:nvSpPr>
          <p:cNvPr id="21" name="Right Arrow 20"/>
          <p:cNvSpPr/>
          <p:nvPr/>
        </p:nvSpPr>
        <p:spPr>
          <a:xfrm>
            <a:off x="4819650" y="3356868"/>
            <a:ext cx="274638" cy="2889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400"/>
          </a:p>
        </p:txBody>
      </p:sp>
      <p:sp>
        <p:nvSpPr>
          <p:cNvPr id="22" name="Right Arrow 21"/>
          <p:cNvSpPr/>
          <p:nvPr/>
        </p:nvSpPr>
        <p:spPr>
          <a:xfrm>
            <a:off x="6746875" y="3356868"/>
            <a:ext cx="273050" cy="2889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400"/>
          </a:p>
        </p:txBody>
      </p:sp>
      <p:sp>
        <p:nvSpPr>
          <p:cNvPr id="23" name="Up Arrow 22"/>
          <p:cNvSpPr/>
          <p:nvPr/>
        </p:nvSpPr>
        <p:spPr>
          <a:xfrm>
            <a:off x="3621088" y="5085656"/>
            <a:ext cx="368300" cy="390525"/>
          </a:xfrm>
          <a:prstGeom prst="up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4" name="Up Arrow 23"/>
          <p:cNvSpPr/>
          <p:nvPr/>
        </p:nvSpPr>
        <p:spPr>
          <a:xfrm>
            <a:off x="5646738" y="5093593"/>
            <a:ext cx="368300" cy="390525"/>
          </a:xfrm>
          <a:prstGeom prst="up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5" name="Up Arrow 24"/>
          <p:cNvSpPr/>
          <p:nvPr/>
        </p:nvSpPr>
        <p:spPr>
          <a:xfrm>
            <a:off x="7747000" y="5092006"/>
            <a:ext cx="366713" cy="388937"/>
          </a:xfrm>
          <a:prstGeom prst="up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7" name="Slide Number Placeholder 2"/>
          <p:cNvSpPr txBox="1"/>
          <p:nvPr/>
        </p:nvSpPr>
        <p:spPr>
          <a:xfrm>
            <a:off x="8539380" y="6472961"/>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143</a:t>
            </a:fld>
            <a:endParaRPr lang="id-ID" sz="1100" b="1" dirty="0">
              <a:solidFill>
                <a:schemeClr val="bg1"/>
              </a:solidFill>
              <a:effectLst>
                <a:outerShdw blurRad="38100" dist="38100" dir="2700000" algn="tl">
                  <a:srgbClr val="000000"/>
                </a:outerShdw>
              </a:effectLst>
            </a:endParaRPr>
          </a:p>
        </p:txBody>
      </p:sp>
      <p:sp>
        <p:nvSpPr>
          <p:cNvPr id="2" name="Down Arrow 1"/>
          <p:cNvSpPr/>
          <p:nvPr/>
        </p:nvSpPr>
        <p:spPr>
          <a:xfrm>
            <a:off x="827088" y="1196752"/>
            <a:ext cx="720725" cy="50435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50750103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7667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1115616" y="15007"/>
            <a:ext cx="7390549" cy="461665"/>
          </a:xfrm>
          <a:prstGeom prst="rect">
            <a:avLst/>
          </a:prstGeom>
          <a:noFill/>
        </p:spPr>
        <p:txBody>
          <a:bodyPr wrap="none" rtlCol="0">
            <a:spAutoFit/>
          </a:bodyPr>
          <a:lstStyle/>
          <a:p>
            <a:r>
              <a:rPr lang="id-ID" sz="2400" b="1" dirty="0" smtClean="0">
                <a:solidFill>
                  <a:schemeClr val="accent5">
                    <a:lumMod val="50000"/>
                  </a:schemeClr>
                </a:solidFill>
              </a:rPr>
              <a:t>PERAN GURU PADA IMPLEMENTASI KURIKLUM 2013 :...1</a:t>
            </a:r>
            <a:endParaRPr lang="id-ID" sz="2400" b="1" dirty="0">
              <a:solidFill>
                <a:schemeClr val="accent5">
                  <a:lumMod val="50000"/>
                </a:schemeClr>
              </a:solidFill>
            </a:endParaRPr>
          </a:p>
        </p:txBody>
      </p:sp>
      <p:sp>
        <p:nvSpPr>
          <p:cNvPr id="5" name="Slide Number Placeholder 2"/>
          <p:cNvSpPr txBox="1"/>
          <p:nvPr/>
        </p:nvSpPr>
        <p:spPr>
          <a:xfrm>
            <a:off x="8532038" y="6602486"/>
            <a:ext cx="611962" cy="238341"/>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144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3" name="Rectangle 32"/>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72</a:t>
            </a:r>
            <a:endParaRPr lang="id-ID" b="1" dirty="0"/>
          </a:p>
        </p:txBody>
      </p:sp>
      <p:sp>
        <p:nvSpPr>
          <p:cNvPr id="8" name="Rectangle 7"/>
          <p:cNvSpPr/>
          <p:nvPr/>
        </p:nvSpPr>
        <p:spPr>
          <a:xfrm>
            <a:off x="335338" y="1669275"/>
            <a:ext cx="2088232" cy="1512168"/>
          </a:xfrm>
          <a:prstGeom prst="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PENGAWAS</a:t>
            </a:r>
          </a:p>
          <a:p>
            <a:pPr algn="ctr"/>
            <a:r>
              <a:rPr lang="id-ID" sz="2400" b="1" dirty="0" smtClean="0"/>
              <a:t>INTI</a:t>
            </a:r>
            <a:endParaRPr lang="id-ID" sz="2400" b="1" dirty="0"/>
          </a:p>
        </p:txBody>
      </p:sp>
      <p:sp>
        <p:nvSpPr>
          <p:cNvPr id="49" name="Rectangle 48"/>
          <p:cNvSpPr/>
          <p:nvPr/>
        </p:nvSpPr>
        <p:spPr>
          <a:xfrm>
            <a:off x="3563888" y="1669275"/>
            <a:ext cx="2088232" cy="1525185"/>
          </a:xfrm>
          <a:prstGeom prst="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KEPALA  SEKOLAH</a:t>
            </a:r>
          </a:p>
          <a:p>
            <a:pPr algn="ctr"/>
            <a:r>
              <a:rPr lang="id-ID" sz="2400" b="1" smtClean="0"/>
              <a:t>INTI </a:t>
            </a:r>
            <a:endParaRPr lang="id-ID" sz="2400" b="1" dirty="0"/>
          </a:p>
        </p:txBody>
      </p:sp>
      <p:sp>
        <p:nvSpPr>
          <p:cNvPr id="51" name="Rectangle 50"/>
          <p:cNvSpPr/>
          <p:nvPr/>
        </p:nvSpPr>
        <p:spPr>
          <a:xfrm>
            <a:off x="6588224" y="1669276"/>
            <a:ext cx="2088232" cy="1543700"/>
          </a:xfrm>
          <a:prstGeom prst="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t>GURU INTI</a:t>
            </a:r>
            <a:endParaRPr lang="id-ID" sz="2800" b="1" dirty="0"/>
          </a:p>
        </p:txBody>
      </p:sp>
      <p:sp>
        <p:nvSpPr>
          <p:cNvPr id="2" name="Rectangle 1"/>
          <p:cNvSpPr/>
          <p:nvPr/>
        </p:nvSpPr>
        <p:spPr>
          <a:xfrm>
            <a:off x="179512" y="3573016"/>
            <a:ext cx="8784976" cy="3096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Down Arrow 3"/>
          <p:cNvSpPr/>
          <p:nvPr/>
        </p:nvSpPr>
        <p:spPr>
          <a:xfrm>
            <a:off x="899592" y="3212976"/>
            <a:ext cx="648072" cy="360040"/>
          </a:xfrm>
          <a:prstGeom prst="down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251520" y="3789040"/>
            <a:ext cx="2088232" cy="2304256"/>
          </a:xfrm>
          <a:prstGeom prst="rect">
            <a:avLst/>
          </a:prstGeom>
          <a:solidFill>
            <a:schemeClr val="accent6">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solidFill>
                  <a:schemeClr val="accent5">
                    <a:lumMod val="50000"/>
                  </a:schemeClr>
                </a:solidFill>
              </a:rPr>
              <a:t>PENGAWAS</a:t>
            </a:r>
            <a:endParaRPr lang="id-ID" sz="2800" b="1" dirty="0">
              <a:solidFill>
                <a:schemeClr val="accent5">
                  <a:lumMod val="50000"/>
                </a:schemeClr>
              </a:solidFill>
            </a:endParaRPr>
          </a:p>
        </p:txBody>
      </p:sp>
      <p:sp>
        <p:nvSpPr>
          <p:cNvPr id="16" name="Rectangle 15"/>
          <p:cNvSpPr/>
          <p:nvPr/>
        </p:nvSpPr>
        <p:spPr>
          <a:xfrm>
            <a:off x="3527884" y="3789040"/>
            <a:ext cx="2088232" cy="2304256"/>
          </a:xfrm>
          <a:prstGeom prst="rect">
            <a:avLst/>
          </a:prstGeom>
          <a:solidFill>
            <a:schemeClr val="accent6">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solidFill>
                  <a:schemeClr val="accent5">
                    <a:lumMod val="50000"/>
                  </a:schemeClr>
                </a:solidFill>
              </a:rPr>
              <a:t>KEPALA SEKOLAH</a:t>
            </a:r>
            <a:endParaRPr lang="id-ID" sz="2800" b="1" dirty="0">
              <a:solidFill>
                <a:schemeClr val="accent5">
                  <a:lumMod val="50000"/>
                </a:schemeClr>
              </a:solidFill>
            </a:endParaRPr>
          </a:p>
        </p:txBody>
      </p:sp>
      <p:sp>
        <p:nvSpPr>
          <p:cNvPr id="17" name="Rectangle 16"/>
          <p:cNvSpPr/>
          <p:nvPr/>
        </p:nvSpPr>
        <p:spPr>
          <a:xfrm>
            <a:off x="6660232" y="3794902"/>
            <a:ext cx="2088232" cy="2298394"/>
          </a:xfrm>
          <a:prstGeom prst="rect">
            <a:avLst/>
          </a:prstGeom>
          <a:solidFill>
            <a:schemeClr val="accent6">
              <a:lumMod val="20000"/>
              <a:lumOff val="8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solidFill>
                  <a:schemeClr val="accent5">
                    <a:lumMod val="50000"/>
                  </a:schemeClr>
                </a:solidFill>
              </a:rPr>
              <a:t>GURU KELAS/ GURU MAPEL</a:t>
            </a:r>
            <a:endParaRPr lang="id-ID" sz="2400" b="1" dirty="0">
              <a:solidFill>
                <a:schemeClr val="accent5">
                  <a:lumMod val="50000"/>
                </a:schemeClr>
              </a:solidFill>
            </a:endParaRPr>
          </a:p>
        </p:txBody>
      </p:sp>
      <p:sp>
        <p:nvSpPr>
          <p:cNvPr id="9" name="Right Arrow 8"/>
          <p:cNvSpPr/>
          <p:nvPr/>
        </p:nvSpPr>
        <p:spPr>
          <a:xfrm>
            <a:off x="2411760" y="2245340"/>
            <a:ext cx="1116124" cy="576064"/>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ight Arrow 18"/>
          <p:cNvSpPr/>
          <p:nvPr/>
        </p:nvSpPr>
        <p:spPr>
          <a:xfrm>
            <a:off x="5605473" y="2245340"/>
            <a:ext cx="1116124" cy="576064"/>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ight Arrow 20"/>
          <p:cNvSpPr/>
          <p:nvPr/>
        </p:nvSpPr>
        <p:spPr>
          <a:xfrm>
            <a:off x="2401899" y="4581128"/>
            <a:ext cx="1116124" cy="576064"/>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ight Arrow 21"/>
          <p:cNvSpPr/>
          <p:nvPr/>
        </p:nvSpPr>
        <p:spPr>
          <a:xfrm>
            <a:off x="5574592" y="4581128"/>
            <a:ext cx="1116124" cy="576064"/>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25" name="Elbow Connector 24"/>
          <p:cNvCxnSpPr>
            <a:stCxn id="7" idx="2"/>
          </p:cNvCxnSpPr>
          <p:nvPr/>
        </p:nvCxnSpPr>
        <p:spPr>
          <a:xfrm rot="16200000" flipH="1">
            <a:off x="4590002" y="2798930"/>
            <a:ext cx="12700" cy="6588732"/>
          </a:xfrm>
          <a:prstGeom prst="bentConnector4">
            <a:avLst>
              <a:gd name="adj1" fmla="val 2793102"/>
              <a:gd name="adj2" fmla="val 100036"/>
            </a:avLst>
          </a:prstGeom>
          <a:ln w="57150">
            <a:solidFill>
              <a:schemeClr val="accent6">
                <a:lumMod val="20000"/>
                <a:lumOff val="8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Down Arrow 33"/>
          <p:cNvSpPr/>
          <p:nvPr/>
        </p:nvSpPr>
        <p:spPr>
          <a:xfrm>
            <a:off x="4211960" y="3185356"/>
            <a:ext cx="648072" cy="360040"/>
          </a:xfrm>
          <a:prstGeom prst="down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Down Arrow 34"/>
          <p:cNvSpPr/>
          <p:nvPr/>
        </p:nvSpPr>
        <p:spPr>
          <a:xfrm>
            <a:off x="7380312" y="3212976"/>
            <a:ext cx="648072" cy="360040"/>
          </a:xfrm>
          <a:prstGeom prst="down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Rectangle 30"/>
          <p:cNvSpPr/>
          <p:nvPr/>
        </p:nvSpPr>
        <p:spPr>
          <a:xfrm>
            <a:off x="348238" y="764704"/>
            <a:ext cx="2135530" cy="576064"/>
          </a:xfrm>
          <a:prstGeom prst="rect">
            <a:avLst/>
          </a:prstGeom>
          <a:solidFill>
            <a:schemeClr val="accent6">
              <a:lumMod val="20000"/>
              <a:lumOff val="80000"/>
            </a:schemeClr>
          </a:solidFill>
          <a:ln>
            <a:noFill/>
          </a:ln>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accent5">
                    <a:lumMod val="50000"/>
                  </a:schemeClr>
                </a:solidFill>
              </a:rPr>
              <a:t>PENGAWAS SENIOR</a:t>
            </a:r>
            <a:endParaRPr lang="id-ID" b="1" dirty="0">
              <a:solidFill>
                <a:schemeClr val="accent5">
                  <a:lumMod val="50000"/>
                </a:schemeClr>
              </a:solidFill>
            </a:endParaRPr>
          </a:p>
        </p:txBody>
      </p:sp>
      <p:sp>
        <p:nvSpPr>
          <p:cNvPr id="38" name="Down Arrow 37"/>
          <p:cNvSpPr/>
          <p:nvPr/>
        </p:nvSpPr>
        <p:spPr>
          <a:xfrm>
            <a:off x="1055418" y="1371454"/>
            <a:ext cx="648072" cy="360040"/>
          </a:xfrm>
          <a:prstGeom prst="down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150787318"/>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p:cNvSpPr/>
          <p:nvPr/>
        </p:nvSpPr>
        <p:spPr>
          <a:xfrm>
            <a:off x="3131840" y="5517232"/>
            <a:ext cx="5942662" cy="1155844"/>
          </a:xfrm>
          <a:prstGeom prst="rect">
            <a:avLst/>
          </a:prstGeom>
          <a:solidFill>
            <a:schemeClr val="bg2"/>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Rectangle 39"/>
          <p:cNvSpPr/>
          <p:nvPr/>
        </p:nvSpPr>
        <p:spPr>
          <a:xfrm>
            <a:off x="5436096" y="541304"/>
            <a:ext cx="2128708" cy="484991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0" y="0"/>
            <a:ext cx="9144000" cy="47667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1115616" y="15007"/>
            <a:ext cx="7342008" cy="461665"/>
          </a:xfrm>
          <a:prstGeom prst="rect">
            <a:avLst/>
          </a:prstGeom>
          <a:noFill/>
        </p:spPr>
        <p:txBody>
          <a:bodyPr wrap="square" rtlCol="0">
            <a:spAutoFit/>
          </a:bodyPr>
          <a:lstStyle/>
          <a:p>
            <a:r>
              <a:rPr lang="id-ID" sz="2400" b="1" dirty="0" smtClean="0">
                <a:solidFill>
                  <a:schemeClr val="accent5">
                    <a:lumMod val="50000"/>
                  </a:schemeClr>
                </a:solidFill>
              </a:rPr>
              <a:t>PERAN GURU PADA IMPLEMENTASI KURIKLUM 2013 :...2</a:t>
            </a:r>
            <a:endParaRPr lang="id-ID" sz="2400" b="1" dirty="0">
              <a:solidFill>
                <a:schemeClr val="accent5">
                  <a:lumMod val="50000"/>
                </a:schemeClr>
              </a:solidFill>
            </a:endParaRPr>
          </a:p>
        </p:txBody>
      </p:sp>
      <p:sp>
        <p:nvSpPr>
          <p:cNvPr id="5" name="Slide Number Placeholder 2"/>
          <p:cNvSpPr txBox="1"/>
          <p:nvPr/>
        </p:nvSpPr>
        <p:spPr>
          <a:xfrm>
            <a:off x="8532038" y="6602486"/>
            <a:ext cx="611962" cy="238341"/>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145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9" name="Flowchart: Internal Storage 8"/>
          <p:cNvSpPr/>
          <p:nvPr/>
        </p:nvSpPr>
        <p:spPr>
          <a:xfrm>
            <a:off x="2987824" y="584684"/>
            <a:ext cx="2143624" cy="756084"/>
          </a:xfrm>
          <a:prstGeom prst="flowChartInternalStora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KOMPETENSI</a:t>
            </a:r>
            <a:endParaRPr lang="id-ID" sz="2000" b="1" dirty="0"/>
          </a:p>
        </p:txBody>
      </p:sp>
      <p:sp>
        <p:nvSpPr>
          <p:cNvPr id="10" name="Flowchart: Predefined Process 9"/>
          <p:cNvSpPr/>
          <p:nvPr/>
        </p:nvSpPr>
        <p:spPr>
          <a:xfrm>
            <a:off x="3032136" y="1772816"/>
            <a:ext cx="2115928" cy="792088"/>
          </a:xfrm>
          <a:prstGeom prst="flowChartPredefined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MATERI </a:t>
            </a:r>
            <a:endParaRPr lang="id-ID" sz="2000" b="1" dirty="0"/>
          </a:p>
        </p:txBody>
      </p:sp>
      <p:sp>
        <p:nvSpPr>
          <p:cNvPr id="11" name="Flowchart: Decision 10"/>
          <p:cNvSpPr/>
          <p:nvPr/>
        </p:nvSpPr>
        <p:spPr>
          <a:xfrm>
            <a:off x="2900658" y="3024412"/>
            <a:ext cx="2447027" cy="1080120"/>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PROSES</a:t>
            </a:r>
            <a:endParaRPr lang="id-ID" sz="2000" b="1" dirty="0"/>
          </a:p>
        </p:txBody>
      </p:sp>
      <p:sp>
        <p:nvSpPr>
          <p:cNvPr id="12" name="Flowchart: Document 11"/>
          <p:cNvSpPr/>
          <p:nvPr/>
        </p:nvSpPr>
        <p:spPr>
          <a:xfrm>
            <a:off x="3078968" y="4466481"/>
            <a:ext cx="2141104" cy="720779"/>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PENILAIAN</a:t>
            </a:r>
            <a:endParaRPr lang="id-ID" sz="2000" b="1" dirty="0"/>
          </a:p>
        </p:txBody>
      </p:sp>
      <p:sp>
        <p:nvSpPr>
          <p:cNvPr id="13" name="Right Arrow 12"/>
          <p:cNvSpPr/>
          <p:nvPr/>
        </p:nvSpPr>
        <p:spPr>
          <a:xfrm>
            <a:off x="2483768" y="848616"/>
            <a:ext cx="475793" cy="276128"/>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ound Diagonal Corner Rectangle 16"/>
          <p:cNvSpPr/>
          <p:nvPr/>
        </p:nvSpPr>
        <p:spPr>
          <a:xfrm>
            <a:off x="87617" y="1761959"/>
            <a:ext cx="2900207" cy="2890827"/>
          </a:xfrm>
          <a:prstGeom prst="round2Diag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AMANAT UUD, UU SISDIKNAS, PP 19</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DAYA SAING,  DAYA SANDING, DAN KAPASITAS ADAPTASI</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KOMPETENSI ABAD 21</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BONUS DEMOGRAFI</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FILOSOFI PENDIDIKAN</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FILOSOFI KURIKULUM</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TEORI PENGEMBANGAN KURIKULUM</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PSIKOLOGI PERKEMBANGAN</a:t>
            </a:r>
          </a:p>
          <a:p>
            <a:pPr marL="173038" indent="-173038">
              <a:lnSpc>
                <a:spcPct val="80000"/>
              </a:lnSpc>
              <a:spcBef>
                <a:spcPts val="300"/>
              </a:spcBef>
              <a:spcAft>
                <a:spcPts val="300"/>
              </a:spcAft>
              <a:buFont typeface="Arial" pitchFamily="34" charset="0"/>
              <a:buChar char="•"/>
            </a:pPr>
            <a:r>
              <a:rPr lang="id-ID" sz="1400" b="1" dirty="0" smtClean="0">
                <a:solidFill>
                  <a:schemeClr val="bg1"/>
                </a:solidFill>
              </a:rPr>
              <a:t>DATA-DATA EMPIRIK</a:t>
            </a:r>
          </a:p>
          <a:p>
            <a:pPr marL="285750" indent="-285750">
              <a:buFont typeface="Arial" pitchFamily="34" charset="0"/>
              <a:buChar char="•"/>
            </a:pPr>
            <a:endParaRPr lang="id-ID" sz="1400" b="1" dirty="0" smtClean="0">
              <a:solidFill>
                <a:schemeClr val="bg1"/>
              </a:solidFill>
            </a:endParaRPr>
          </a:p>
          <a:p>
            <a:pPr marL="285750" indent="-285750">
              <a:buFont typeface="Arial" pitchFamily="34" charset="0"/>
              <a:buChar char="•"/>
            </a:pPr>
            <a:endParaRPr lang="id-ID" sz="1400" b="1" dirty="0">
              <a:solidFill>
                <a:schemeClr val="bg1"/>
              </a:solidFill>
            </a:endParaRPr>
          </a:p>
        </p:txBody>
      </p:sp>
      <p:sp>
        <p:nvSpPr>
          <p:cNvPr id="18" name="Up Arrow 17"/>
          <p:cNvSpPr/>
          <p:nvPr/>
        </p:nvSpPr>
        <p:spPr>
          <a:xfrm>
            <a:off x="621504" y="1268760"/>
            <a:ext cx="998168" cy="450050"/>
          </a:xfrm>
          <a:prstGeom prst="up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172722" y="657562"/>
            <a:ext cx="2284601" cy="646331"/>
          </a:xfrm>
          <a:prstGeom prst="rect">
            <a:avLst/>
          </a:prstGeom>
          <a:solidFill>
            <a:schemeClr val="accent6">
              <a:lumMod val="40000"/>
              <a:lumOff val="60000"/>
            </a:schemeClr>
          </a:solidFill>
          <a:ln>
            <a:solidFill>
              <a:schemeClr val="accent5">
                <a:lumMod val="50000"/>
              </a:schemeClr>
            </a:solidFill>
          </a:ln>
          <a:scene3d>
            <a:camera prst="orthographicFront"/>
            <a:lightRig rig="threePt" dir="t"/>
          </a:scene3d>
          <a:sp3d>
            <a:bevelT w="165100" prst="coolSlant"/>
          </a:sp3d>
        </p:spPr>
        <p:txBody>
          <a:bodyPr wrap="none" rtlCol="0">
            <a:spAutoFit/>
          </a:bodyPr>
          <a:lstStyle/>
          <a:p>
            <a:pPr algn="ctr"/>
            <a:r>
              <a:rPr lang="id-ID" b="1" dirty="0"/>
              <a:t>KARAKTERISTIK </a:t>
            </a:r>
          </a:p>
          <a:p>
            <a:pPr algn="ctr"/>
            <a:r>
              <a:rPr lang="id-ID" b="1" dirty="0"/>
              <a:t>GENERASI EMAS </a:t>
            </a:r>
            <a:r>
              <a:rPr lang="id-ID" b="1" dirty="0" smtClean="0"/>
              <a:t>2045</a:t>
            </a:r>
            <a:endParaRPr lang="id-ID" b="1" dirty="0"/>
          </a:p>
        </p:txBody>
      </p:sp>
      <p:sp>
        <p:nvSpPr>
          <p:cNvPr id="7" name="TextBox 6"/>
          <p:cNvSpPr txBox="1"/>
          <p:nvPr/>
        </p:nvSpPr>
        <p:spPr>
          <a:xfrm>
            <a:off x="5469750" y="541303"/>
            <a:ext cx="2037962" cy="830997"/>
          </a:xfrm>
          <a:prstGeom prst="rect">
            <a:avLst/>
          </a:prstGeom>
          <a:solidFill>
            <a:schemeClr val="accent5">
              <a:lumMod val="75000"/>
            </a:schemeClr>
          </a:solidFill>
        </p:spPr>
        <p:txBody>
          <a:bodyPr wrap="square" rtlCol="0">
            <a:spAutoFit/>
          </a:bodyPr>
          <a:lstStyle/>
          <a:p>
            <a:pPr marL="173038" indent="-173038">
              <a:buFont typeface="Arial" pitchFamily="34" charset="0"/>
              <a:buChar char="•"/>
            </a:pPr>
            <a:r>
              <a:rPr lang="id-ID" sz="1600" b="1" dirty="0" smtClean="0">
                <a:solidFill>
                  <a:schemeClr val="bg1"/>
                </a:solidFill>
              </a:rPr>
              <a:t>SIKAP &amp; PERILAKU</a:t>
            </a:r>
          </a:p>
          <a:p>
            <a:pPr marL="173038" indent="-173038">
              <a:buFont typeface="Arial" pitchFamily="34" charset="0"/>
              <a:buChar char="•"/>
            </a:pPr>
            <a:r>
              <a:rPr lang="id-ID" sz="1600" b="1" dirty="0" smtClean="0">
                <a:solidFill>
                  <a:schemeClr val="bg1"/>
                </a:solidFill>
              </a:rPr>
              <a:t>KETERAMPILAN</a:t>
            </a:r>
          </a:p>
          <a:p>
            <a:pPr marL="173038" indent="-173038">
              <a:buFont typeface="Arial" pitchFamily="34" charset="0"/>
              <a:buChar char="•"/>
            </a:pPr>
            <a:r>
              <a:rPr lang="id-ID" sz="1600" b="1" dirty="0" smtClean="0">
                <a:solidFill>
                  <a:schemeClr val="bg1"/>
                </a:solidFill>
              </a:rPr>
              <a:t>PENGETAHUAN</a:t>
            </a:r>
            <a:endParaRPr lang="id-ID" sz="1600" b="1" dirty="0">
              <a:solidFill>
                <a:schemeClr val="bg1"/>
              </a:solidFill>
            </a:endParaRPr>
          </a:p>
        </p:txBody>
      </p:sp>
      <p:sp>
        <p:nvSpPr>
          <p:cNvPr id="23" name="Right Arrow 22"/>
          <p:cNvSpPr/>
          <p:nvPr/>
        </p:nvSpPr>
        <p:spPr>
          <a:xfrm>
            <a:off x="5148064" y="764704"/>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TextBox 23"/>
          <p:cNvSpPr txBox="1"/>
          <p:nvPr/>
        </p:nvSpPr>
        <p:spPr>
          <a:xfrm>
            <a:off x="7806744" y="404664"/>
            <a:ext cx="1301760" cy="982448"/>
          </a:xfrm>
          <a:prstGeom prst="rect">
            <a:avLst/>
          </a:prstGeom>
          <a:solidFill>
            <a:schemeClr val="accent6">
              <a:lumMod val="60000"/>
              <a:lumOff val="40000"/>
            </a:schemeClr>
          </a:solidFill>
        </p:spPr>
        <p:txBody>
          <a:bodyPr wrap="square" rtlCol="0">
            <a:spAutoFit/>
          </a:bodyPr>
          <a:lstStyle/>
          <a:p>
            <a:pPr marL="173038" indent="-173038">
              <a:lnSpc>
                <a:spcPct val="80000"/>
              </a:lnSpc>
              <a:buFont typeface="Arial" pitchFamily="34" charset="0"/>
              <a:buChar char="•"/>
            </a:pPr>
            <a:r>
              <a:rPr lang="id-ID" sz="1200" b="1" dirty="0" smtClean="0"/>
              <a:t>NALAR</a:t>
            </a:r>
          </a:p>
          <a:p>
            <a:pPr marL="173038" indent="-173038">
              <a:lnSpc>
                <a:spcPct val="80000"/>
              </a:lnSpc>
              <a:buFont typeface="Arial" pitchFamily="34" charset="0"/>
              <a:buChar char="•"/>
            </a:pPr>
            <a:r>
              <a:rPr lang="id-ID" sz="1200" b="1" dirty="0" smtClean="0"/>
              <a:t>HIGH ORDER THINKING</a:t>
            </a:r>
          </a:p>
          <a:p>
            <a:pPr marL="173038" indent="-173038">
              <a:lnSpc>
                <a:spcPct val="80000"/>
              </a:lnSpc>
              <a:buFont typeface="Arial" pitchFamily="34" charset="0"/>
              <a:buChar char="•"/>
            </a:pPr>
            <a:r>
              <a:rPr lang="id-ID" sz="1200" b="1" dirty="0" smtClean="0"/>
              <a:t>CRITICAL THINKING</a:t>
            </a:r>
          </a:p>
          <a:p>
            <a:pPr marL="173038" indent="-173038">
              <a:lnSpc>
                <a:spcPct val="80000"/>
              </a:lnSpc>
              <a:buFont typeface="Arial" pitchFamily="34" charset="0"/>
              <a:buChar char="•"/>
            </a:pPr>
            <a:r>
              <a:rPr lang="id-ID" sz="1200" b="1" dirty="0" smtClean="0"/>
              <a:t>CREATIVE</a:t>
            </a:r>
            <a:endParaRPr lang="id-ID" sz="1200" b="1" dirty="0"/>
          </a:p>
        </p:txBody>
      </p:sp>
      <p:sp>
        <p:nvSpPr>
          <p:cNvPr id="25" name="Right Arrow 24"/>
          <p:cNvSpPr/>
          <p:nvPr/>
        </p:nvSpPr>
        <p:spPr>
          <a:xfrm>
            <a:off x="7579720" y="749246"/>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TextBox 25"/>
          <p:cNvSpPr txBox="1"/>
          <p:nvPr/>
        </p:nvSpPr>
        <p:spPr>
          <a:xfrm>
            <a:off x="5436096" y="1772816"/>
            <a:ext cx="2088232" cy="911660"/>
          </a:xfrm>
          <a:prstGeom prst="rect">
            <a:avLst/>
          </a:prstGeom>
          <a:solidFill>
            <a:schemeClr val="accent5">
              <a:lumMod val="75000"/>
            </a:schemeClr>
          </a:solidFill>
        </p:spPr>
        <p:txBody>
          <a:bodyPr wrap="square" rtlCol="0">
            <a:spAutoFit/>
          </a:bodyPr>
          <a:lstStyle/>
          <a:p>
            <a:pPr marL="173038" indent="-173038">
              <a:lnSpc>
                <a:spcPct val="80000"/>
              </a:lnSpc>
              <a:spcBef>
                <a:spcPts val="300"/>
              </a:spcBef>
              <a:spcAft>
                <a:spcPts val="300"/>
              </a:spcAft>
              <a:buFont typeface="Arial" pitchFamily="34" charset="0"/>
              <a:buChar char="•"/>
            </a:pPr>
            <a:r>
              <a:rPr lang="id-ID" sz="1200" b="1" dirty="0" smtClean="0">
                <a:solidFill>
                  <a:schemeClr val="bg1"/>
                </a:solidFill>
              </a:rPr>
              <a:t>MENGAKOMODASI MATERI TIMSS, PISA, PIRLS</a:t>
            </a:r>
          </a:p>
          <a:p>
            <a:pPr marL="173038" indent="-173038">
              <a:lnSpc>
                <a:spcPct val="80000"/>
              </a:lnSpc>
              <a:spcBef>
                <a:spcPts val="300"/>
              </a:spcBef>
              <a:spcAft>
                <a:spcPts val="300"/>
              </a:spcAft>
              <a:buFont typeface="Arial" pitchFamily="34" charset="0"/>
              <a:buChar char="•"/>
            </a:pPr>
            <a:r>
              <a:rPr lang="id-ID" sz="1200" b="1" dirty="0" smtClean="0">
                <a:solidFill>
                  <a:schemeClr val="bg1"/>
                </a:solidFill>
              </a:rPr>
              <a:t>MENAMBAH, MEMPERTAHANKAN, ATAU MENGURANGI</a:t>
            </a:r>
            <a:endParaRPr lang="id-ID" sz="1200" b="1" dirty="0">
              <a:solidFill>
                <a:schemeClr val="bg1"/>
              </a:solidFill>
            </a:endParaRPr>
          </a:p>
        </p:txBody>
      </p:sp>
      <p:sp>
        <p:nvSpPr>
          <p:cNvPr id="27" name="Right Arrow 26"/>
          <p:cNvSpPr/>
          <p:nvPr/>
        </p:nvSpPr>
        <p:spPr>
          <a:xfrm>
            <a:off x="5165102" y="1916832"/>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TextBox 27"/>
          <p:cNvSpPr txBox="1"/>
          <p:nvPr/>
        </p:nvSpPr>
        <p:spPr>
          <a:xfrm>
            <a:off x="5467628" y="2996952"/>
            <a:ext cx="2040084" cy="1311128"/>
          </a:xfrm>
          <a:prstGeom prst="rect">
            <a:avLst/>
          </a:prstGeom>
          <a:solidFill>
            <a:schemeClr val="accent5">
              <a:lumMod val="75000"/>
            </a:schemeClr>
          </a:solidFill>
        </p:spPr>
        <p:txBody>
          <a:bodyPr wrap="square" rtlCol="0">
            <a:spAutoFit/>
          </a:bodyPr>
          <a:lstStyle/>
          <a:p>
            <a:pPr marL="173038" indent="-173038">
              <a:lnSpc>
                <a:spcPct val="80000"/>
              </a:lnSpc>
              <a:buFont typeface="Arial" pitchFamily="34" charset="0"/>
              <a:buChar char="•"/>
            </a:pPr>
            <a:r>
              <a:rPr lang="id-ID" sz="1100" b="1" dirty="0" smtClean="0">
                <a:solidFill>
                  <a:schemeClr val="bg1"/>
                </a:solidFill>
              </a:rPr>
              <a:t>SCIENTIFIC APROACH</a:t>
            </a:r>
          </a:p>
          <a:p>
            <a:pPr marL="173038" indent="-173038">
              <a:lnSpc>
                <a:spcPct val="80000"/>
              </a:lnSpc>
              <a:buFont typeface="Arial" pitchFamily="34" charset="0"/>
              <a:buChar char="•"/>
            </a:pPr>
            <a:r>
              <a:rPr lang="id-ID" sz="1100" b="1" dirty="0" smtClean="0">
                <a:solidFill>
                  <a:schemeClr val="bg1"/>
                </a:solidFill>
              </a:rPr>
              <a:t>TEMATIK INETGRATIF</a:t>
            </a:r>
          </a:p>
          <a:p>
            <a:pPr marL="173038" indent="-173038">
              <a:lnSpc>
                <a:spcPct val="80000"/>
              </a:lnSpc>
              <a:buFont typeface="Arial" pitchFamily="34" charset="0"/>
              <a:buChar char="•"/>
            </a:pPr>
            <a:r>
              <a:rPr lang="id-ID" sz="1100" b="1" dirty="0" smtClean="0">
                <a:solidFill>
                  <a:schemeClr val="bg1"/>
                </a:solidFill>
              </a:rPr>
              <a:t>BAHASA SEBAGAI CARRIER OF KNOWLEDGE</a:t>
            </a:r>
          </a:p>
          <a:p>
            <a:pPr marL="173038" indent="-173038">
              <a:lnSpc>
                <a:spcPct val="80000"/>
              </a:lnSpc>
              <a:buFont typeface="Arial" pitchFamily="34" charset="0"/>
              <a:buChar char="•"/>
            </a:pPr>
            <a:r>
              <a:rPr lang="id-ID" sz="1100" b="1" dirty="0" smtClean="0">
                <a:solidFill>
                  <a:schemeClr val="bg1"/>
                </a:solidFill>
              </a:rPr>
              <a:t>DISCOVERY LEARNING</a:t>
            </a:r>
          </a:p>
          <a:p>
            <a:pPr marL="173038" indent="-173038">
              <a:lnSpc>
                <a:spcPct val="80000"/>
              </a:lnSpc>
              <a:buFont typeface="Arial" pitchFamily="34" charset="0"/>
              <a:buChar char="•"/>
            </a:pPr>
            <a:r>
              <a:rPr lang="id-ID" sz="1100" b="1" dirty="0" smtClean="0">
                <a:solidFill>
                  <a:schemeClr val="bg1"/>
                </a:solidFill>
              </a:rPr>
              <a:t>PROJECT BASED LEARNING</a:t>
            </a:r>
          </a:p>
          <a:p>
            <a:pPr marL="173038" indent="-173038">
              <a:lnSpc>
                <a:spcPct val="80000"/>
              </a:lnSpc>
              <a:buFont typeface="Arial" pitchFamily="34" charset="0"/>
              <a:buChar char="•"/>
            </a:pPr>
            <a:r>
              <a:rPr lang="id-ID" sz="1100" b="1" dirty="0" smtClean="0">
                <a:solidFill>
                  <a:schemeClr val="bg1"/>
                </a:solidFill>
              </a:rPr>
              <a:t>Models of teaching</a:t>
            </a:r>
          </a:p>
          <a:p>
            <a:pPr marL="173038" indent="-173038">
              <a:lnSpc>
                <a:spcPct val="80000"/>
              </a:lnSpc>
              <a:buFont typeface="Arial" pitchFamily="34" charset="0"/>
              <a:buChar char="•"/>
            </a:pPr>
            <a:r>
              <a:rPr lang="id-ID" sz="1100" b="1" dirty="0" smtClean="0">
                <a:solidFill>
                  <a:schemeClr val="bg1"/>
                </a:solidFill>
              </a:rPr>
              <a:t>Instructional effect, nurturabt effect</a:t>
            </a:r>
          </a:p>
        </p:txBody>
      </p:sp>
      <p:sp>
        <p:nvSpPr>
          <p:cNvPr id="29" name="Right Arrow 28"/>
          <p:cNvSpPr/>
          <p:nvPr/>
        </p:nvSpPr>
        <p:spPr>
          <a:xfrm>
            <a:off x="5181920" y="3312444"/>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TextBox 29"/>
          <p:cNvSpPr txBox="1"/>
          <p:nvPr/>
        </p:nvSpPr>
        <p:spPr>
          <a:xfrm>
            <a:off x="5467628" y="4437112"/>
            <a:ext cx="2040084" cy="954107"/>
          </a:xfrm>
          <a:prstGeom prst="rect">
            <a:avLst/>
          </a:prstGeom>
          <a:solidFill>
            <a:schemeClr val="accent5">
              <a:lumMod val="75000"/>
            </a:schemeClr>
          </a:solidFill>
        </p:spPr>
        <p:txBody>
          <a:bodyPr wrap="square" rtlCol="0">
            <a:spAutoFit/>
          </a:bodyPr>
          <a:lstStyle/>
          <a:p>
            <a:pPr marL="173038" indent="-173038">
              <a:buFont typeface="Arial" pitchFamily="34" charset="0"/>
              <a:buChar char="•"/>
            </a:pPr>
            <a:r>
              <a:rPr lang="id-ID" sz="1400" b="1" dirty="0" smtClean="0">
                <a:solidFill>
                  <a:schemeClr val="bg1"/>
                </a:solidFill>
              </a:rPr>
              <a:t>TES </a:t>
            </a:r>
            <a:r>
              <a:rPr lang="id-ID" sz="1400" b="1" dirty="0" smtClean="0">
                <a:solidFill>
                  <a:schemeClr val="bg1"/>
                </a:solidFill>
                <a:sym typeface="Wingdings" pitchFamily="2" charset="2"/>
              </a:rPr>
              <a:t> TES DAN NON TES (PORTFOLIO)</a:t>
            </a:r>
            <a:endParaRPr lang="id-ID" sz="1400" b="1" dirty="0" smtClean="0">
              <a:solidFill>
                <a:schemeClr val="bg1"/>
              </a:solidFill>
            </a:endParaRPr>
          </a:p>
          <a:p>
            <a:pPr marL="173038" indent="-173038">
              <a:buFont typeface="Arial" pitchFamily="34" charset="0"/>
              <a:buChar char="•"/>
            </a:pPr>
            <a:r>
              <a:rPr lang="id-ID" sz="1400" b="1" dirty="0" smtClean="0">
                <a:solidFill>
                  <a:schemeClr val="bg1"/>
                </a:solidFill>
              </a:rPr>
              <a:t>OUTPUT </a:t>
            </a:r>
            <a:r>
              <a:rPr lang="id-ID" sz="1400" b="1" dirty="0" smtClean="0">
                <a:solidFill>
                  <a:schemeClr val="bg1"/>
                </a:solidFill>
                <a:sym typeface="Wingdings" pitchFamily="2" charset="2"/>
              </a:rPr>
              <a:t> PROSES DAN OUTPUT</a:t>
            </a:r>
            <a:endParaRPr lang="id-ID" sz="1400" b="1" dirty="0" smtClean="0">
              <a:solidFill>
                <a:schemeClr val="bg1"/>
              </a:solidFill>
            </a:endParaRPr>
          </a:p>
        </p:txBody>
      </p:sp>
      <p:sp>
        <p:nvSpPr>
          <p:cNvPr id="31" name="Right Arrow 30"/>
          <p:cNvSpPr/>
          <p:nvPr/>
        </p:nvSpPr>
        <p:spPr>
          <a:xfrm>
            <a:off x="5220072" y="4509120"/>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107504" y="4871369"/>
            <a:ext cx="2955901" cy="1869999"/>
          </a:xfrm>
          <a:prstGeom prst="rect">
            <a:avLst/>
          </a:prstGeom>
          <a:solidFill>
            <a:schemeClr val="accent5">
              <a:lumMod val="50000"/>
            </a:schemeClr>
          </a:solidFill>
          <a:ln>
            <a:solidFill>
              <a:srgbClr val="C00000"/>
            </a:solidFill>
          </a:ln>
          <a:scene3d>
            <a:camera prst="orthographicFront"/>
            <a:lightRig rig="threePt" dir="t"/>
          </a:scene3d>
          <a:sp3d>
            <a:bevelT w="139700" h="139700" prst="divot"/>
          </a:sp3d>
        </p:spPr>
        <p:txBody>
          <a:bodyPr wrap="square">
            <a:spAutoFit/>
          </a:bodyPr>
          <a:lstStyle/>
          <a:p>
            <a:pPr algn="ctr">
              <a:lnSpc>
                <a:spcPct val="80000"/>
              </a:lnSpc>
            </a:pPr>
            <a:r>
              <a:rPr lang="id-ID" sz="1600" b="1" dirty="0" smtClean="0">
                <a:solidFill>
                  <a:schemeClr val="bg1"/>
                </a:solidFill>
              </a:rPr>
              <a:t>Generasi yang secara </a:t>
            </a:r>
            <a:r>
              <a:rPr lang="id-ID" sz="1600" b="1" dirty="0">
                <a:solidFill>
                  <a:schemeClr val="bg1"/>
                </a:solidFill>
              </a:rPr>
              <a:t>aktif </a:t>
            </a:r>
            <a:r>
              <a:rPr lang="id-ID" sz="1600" b="1" dirty="0" smtClean="0">
                <a:solidFill>
                  <a:schemeClr val="bg1"/>
                </a:solidFill>
              </a:rPr>
              <a:t>mampu mengembangkan potensi dirinya </a:t>
            </a:r>
            <a:r>
              <a:rPr lang="id-ID" sz="1600" b="1" dirty="0">
                <a:solidFill>
                  <a:schemeClr val="bg1"/>
                </a:solidFill>
              </a:rPr>
              <a:t>untuk memiliki kekuatan spiritual keagamaan, pengendalian diri, kepribadian,</a:t>
            </a:r>
          </a:p>
          <a:p>
            <a:pPr algn="ctr">
              <a:lnSpc>
                <a:spcPct val="80000"/>
              </a:lnSpc>
            </a:pPr>
            <a:r>
              <a:rPr lang="id-ID" sz="1600" b="1" dirty="0">
                <a:solidFill>
                  <a:schemeClr val="bg1"/>
                </a:solidFill>
              </a:rPr>
              <a:t>kecerdasan, akhlak mulia, serta keterampilan yang diperlukan dirinya, masyarakat, bangsa dan </a:t>
            </a:r>
            <a:r>
              <a:rPr lang="id-ID" sz="1600" b="1" dirty="0" smtClean="0">
                <a:solidFill>
                  <a:schemeClr val="bg1"/>
                </a:solidFill>
              </a:rPr>
              <a:t>negara serta dunia secara global. </a:t>
            </a:r>
            <a:endParaRPr lang="id-ID" sz="1600" b="1" dirty="0">
              <a:solidFill>
                <a:schemeClr val="bg1"/>
              </a:solidFill>
            </a:endParaRPr>
          </a:p>
        </p:txBody>
      </p:sp>
      <p:cxnSp>
        <p:nvCxnSpPr>
          <p:cNvPr id="38" name="Elbow Connector 37"/>
          <p:cNvCxnSpPr>
            <a:stCxn id="24" idx="2"/>
          </p:cNvCxnSpPr>
          <p:nvPr/>
        </p:nvCxnSpPr>
        <p:spPr>
          <a:xfrm rot="5400000">
            <a:off x="3082445" y="1227307"/>
            <a:ext cx="5215374" cy="5534984"/>
          </a:xfrm>
          <a:prstGeom prst="bentConnector2">
            <a:avLst/>
          </a:prstGeom>
          <a:ln w="38100">
            <a:solidFill>
              <a:schemeClr val="accent6">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1" name="Up-Down Arrow 40"/>
          <p:cNvSpPr/>
          <p:nvPr/>
        </p:nvSpPr>
        <p:spPr>
          <a:xfrm>
            <a:off x="6300192" y="1390880"/>
            <a:ext cx="231790" cy="371079"/>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Up-Down Arrow 43"/>
          <p:cNvSpPr/>
          <p:nvPr/>
        </p:nvSpPr>
        <p:spPr>
          <a:xfrm>
            <a:off x="6347490" y="2661288"/>
            <a:ext cx="200258" cy="42573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72</a:t>
            </a:r>
            <a:endParaRPr lang="id-ID" b="1" dirty="0"/>
          </a:p>
        </p:txBody>
      </p:sp>
      <p:sp>
        <p:nvSpPr>
          <p:cNvPr id="4" name="TextBox 3"/>
          <p:cNvSpPr txBox="1"/>
          <p:nvPr/>
        </p:nvSpPr>
        <p:spPr>
          <a:xfrm>
            <a:off x="7806744" y="1484784"/>
            <a:ext cx="1301760" cy="1015663"/>
          </a:xfrm>
          <a:prstGeom prst="rect">
            <a:avLst/>
          </a:prstGeom>
          <a:solidFill>
            <a:schemeClr val="accent6">
              <a:alpha val="50000"/>
            </a:schemeClr>
          </a:solidFill>
        </p:spPr>
        <p:txBody>
          <a:bodyPr wrap="square" rtlCol="0">
            <a:spAutoFit/>
          </a:bodyPr>
          <a:lstStyle/>
          <a:p>
            <a:r>
              <a:rPr lang="id-ID" sz="1200" dirty="0" smtClean="0"/>
              <a:t>Materi dan tes (benchmark dgn soal-soal  TIMSS, PISA, PIRLS, EGRA, dsb)</a:t>
            </a:r>
            <a:endParaRPr lang="id-ID" sz="1200" dirty="0"/>
          </a:p>
        </p:txBody>
      </p:sp>
      <p:sp>
        <p:nvSpPr>
          <p:cNvPr id="35" name="TextBox 34"/>
          <p:cNvSpPr txBox="1"/>
          <p:nvPr/>
        </p:nvSpPr>
        <p:spPr>
          <a:xfrm>
            <a:off x="7806744" y="2564904"/>
            <a:ext cx="1301760" cy="1785104"/>
          </a:xfrm>
          <a:prstGeom prst="rect">
            <a:avLst/>
          </a:prstGeom>
          <a:solidFill>
            <a:schemeClr val="accent6">
              <a:alpha val="50000"/>
            </a:schemeClr>
          </a:solidFill>
        </p:spPr>
        <p:txBody>
          <a:bodyPr wrap="square" rtlCol="0">
            <a:spAutoFit/>
          </a:bodyPr>
          <a:lstStyle/>
          <a:p>
            <a:pPr marL="95250" indent="-95250">
              <a:buFont typeface="Arial" pitchFamily="34" charset="0"/>
              <a:buChar char="•"/>
            </a:pPr>
            <a:r>
              <a:rPr lang="id-ID" sz="1100" b="1" dirty="0" smtClean="0"/>
              <a:t>Observing, questioning, associating, experimenting,  presenting</a:t>
            </a:r>
          </a:p>
          <a:p>
            <a:pPr marL="95250" indent="-95250">
              <a:buFont typeface="Arial" pitchFamily="34" charset="0"/>
              <a:buChar char="•"/>
            </a:pPr>
            <a:r>
              <a:rPr lang="id-ID" sz="1100" b="1" dirty="0" smtClean="0"/>
              <a:t>Receiving, Responding, Valuing, Organization, &amp; Characterization</a:t>
            </a:r>
            <a:endParaRPr lang="id-ID" sz="1100" b="1" dirty="0"/>
          </a:p>
        </p:txBody>
      </p:sp>
      <p:sp>
        <p:nvSpPr>
          <p:cNvPr id="36" name="Right Arrow 35"/>
          <p:cNvSpPr/>
          <p:nvPr/>
        </p:nvSpPr>
        <p:spPr>
          <a:xfrm>
            <a:off x="7507712" y="3319446"/>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7772742" y="4509120"/>
            <a:ext cx="1301760" cy="834716"/>
          </a:xfrm>
          <a:prstGeom prst="rect">
            <a:avLst/>
          </a:prstGeom>
          <a:solidFill>
            <a:schemeClr val="accent6">
              <a:alpha val="50000"/>
            </a:schemeClr>
          </a:solidFill>
        </p:spPr>
        <p:txBody>
          <a:bodyPr wrap="square" rtlCol="0">
            <a:spAutoFit/>
          </a:bodyPr>
          <a:lstStyle/>
          <a:p>
            <a:pPr marL="95250" indent="-95250">
              <a:lnSpc>
                <a:spcPct val="80000"/>
              </a:lnSpc>
              <a:buFont typeface="Arial" pitchFamily="34" charset="0"/>
              <a:buChar char="•"/>
            </a:pPr>
            <a:r>
              <a:rPr lang="id-ID" sz="1200" dirty="0" smtClean="0"/>
              <a:t>Instrumentasi</a:t>
            </a:r>
          </a:p>
          <a:p>
            <a:pPr marL="95250" indent="-95250">
              <a:lnSpc>
                <a:spcPct val="80000"/>
              </a:lnSpc>
              <a:buFont typeface="Arial" pitchFamily="34" charset="0"/>
              <a:buChar char="•"/>
            </a:pPr>
            <a:r>
              <a:rPr lang="id-ID" sz="1200" dirty="0" smtClean="0"/>
              <a:t>Analisis dan Penafsiran</a:t>
            </a:r>
          </a:p>
          <a:p>
            <a:pPr marL="95250" indent="-95250">
              <a:lnSpc>
                <a:spcPct val="80000"/>
              </a:lnSpc>
              <a:buFont typeface="Arial" pitchFamily="34" charset="0"/>
              <a:buChar char="•"/>
            </a:pPr>
            <a:r>
              <a:rPr lang="id-ID" sz="1200" dirty="0" smtClean="0"/>
              <a:t>Konsistensi penerapanya.</a:t>
            </a:r>
            <a:endParaRPr lang="id-ID" sz="1200" dirty="0"/>
          </a:p>
        </p:txBody>
      </p:sp>
      <p:sp>
        <p:nvSpPr>
          <p:cNvPr id="39" name="Right Arrow 38"/>
          <p:cNvSpPr/>
          <p:nvPr/>
        </p:nvSpPr>
        <p:spPr>
          <a:xfrm>
            <a:off x="7524328" y="1916832"/>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Right Arrow 41"/>
          <p:cNvSpPr/>
          <p:nvPr/>
        </p:nvSpPr>
        <p:spPr>
          <a:xfrm>
            <a:off x="7524328" y="4653136"/>
            <a:ext cx="304648" cy="504056"/>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Down Arrow 19"/>
          <p:cNvSpPr/>
          <p:nvPr/>
        </p:nvSpPr>
        <p:spPr>
          <a:xfrm>
            <a:off x="3779912" y="1340768"/>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Down Arrow 42"/>
          <p:cNvSpPr/>
          <p:nvPr/>
        </p:nvSpPr>
        <p:spPr>
          <a:xfrm>
            <a:off x="3795678" y="2580670"/>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6" name="Down Arrow 45"/>
          <p:cNvSpPr/>
          <p:nvPr/>
        </p:nvSpPr>
        <p:spPr>
          <a:xfrm>
            <a:off x="3820388" y="4077072"/>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Up-Down Arrow 46"/>
          <p:cNvSpPr/>
          <p:nvPr/>
        </p:nvSpPr>
        <p:spPr>
          <a:xfrm>
            <a:off x="6372200" y="4066033"/>
            <a:ext cx="231790" cy="371079"/>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TextBox 21"/>
          <p:cNvSpPr txBox="1"/>
          <p:nvPr/>
        </p:nvSpPr>
        <p:spPr>
          <a:xfrm>
            <a:off x="3131840" y="5509681"/>
            <a:ext cx="2952329" cy="1163395"/>
          </a:xfrm>
          <a:prstGeom prst="rect">
            <a:avLst/>
          </a:prstGeom>
          <a:noFill/>
        </p:spPr>
        <p:txBody>
          <a:bodyPr wrap="square" rtlCol="0">
            <a:spAutoFit/>
          </a:bodyPr>
          <a:lstStyle/>
          <a:p>
            <a:r>
              <a:rPr lang="id-ID" sz="1200" b="1" dirty="0" smtClean="0"/>
              <a:t>MANAGEMEN SEKOLAH : </a:t>
            </a:r>
          </a:p>
          <a:p>
            <a:pPr marL="173038" indent="-173038">
              <a:lnSpc>
                <a:spcPct val="80000"/>
              </a:lnSpc>
              <a:buFont typeface="Arial" pitchFamily="34" charset="0"/>
              <a:buChar char="•"/>
            </a:pPr>
            <a:r>
              <a:rPr lang="id-ID" sz="1200" b="1" dirty="0" smtClean="0"/>
              <a:t>PEMINATAN </a:t>
            </a:r>
          </a:p>
          <a:p>
            <a:pPr marL="173038" indent="-173038">
              <a:lnSpc>
                <a:spcPct val="80000"/>
              </a:lnSpc>
              <a:buFont typeface="Arial" pitchFamily="34" charset="0"/>
              <a:buChar char="•"/>
            </a:pPr>
            <a:r>
              <a:rPr lang="id-ID" sz="1200" b="1" dirty="0" smtClean="0"/>
              <a:t>Mekanisme dan Pola Supervisi</a:t>
            </a:r>
          </a:p>
          <a:p>
            <a:pPr marL="173038" indent="-173038">
              <a:lnSpc>
                <a:spcPct val="80000"/>
              </a:lnSpc>
              <a:buFont typeface="Arial" pitchFamily="34" charset="0"/>
              <a:buChar char="•"/>
            </a:pPr>
            <a:r>
              <a:rPr lang="id-ID" sz="1200" b="1" dirty="0" smtClean="0"/>
              <a:t>Portfolio Guru dan Siswa</a:t>
            </a:r>
          </a:p>
          <a:p>
            <a:pPr marL="173038" indent="-173038">
              <a:lnSpc>
                <a:spcPct val="80000"/>
              </a:lnSpc>
              <a:buFont typeface="Arial" pitchFamily="34" charset="0"/>
              <a:buChar char="•"/>
            </a:pPr>
            <a:r>
              <a:rPr lang="id-ID" sz="1200" b="1" dirty="0" smtClean="0"/>
              <a:t>Pengelolaan Kegiatan Ekstrakurikuler</a:t>
            </a:r>
          </a:p>
          <a:p>
            <a:pPr marL="173038" indent="-173038">
              <a:lnSpc>
                <a:spcPct val="80000"/>
              </a:lnSpc>
              <a:buFont typeface="Arial" pitchFamily="34" charset="0"/>
              <a:buChar char="•"/>
            </a:pPr>
            <a:r>
              <a:rPr lang="id-ID" sz="1200" b="1" dirty="0" smtClean="0"/>
              <a:t>Rapor (transfer kegiatan ekstra dan portfolio ke dalam rapaor)</a:t>
            </a:r>
            <a:endParaRPr lang="id-ID" sz="1200" b="1" dirty="0"/>
          </a:p>
        </p:txBody>
      </p:sp>
      <p:sp>
        <p:nvSpPr>
          <p:cNvPr id="34" name="TextBox 33"/>
          <p:cNvSpPr txBox="1"/>
          <p:nvPr/>
        </p:nvSpPr>
        <p:spPr>
          <a:xfrm>
            <a:off x="5831913" y="5703116"/>
            <a:ext cx="2592287" cy="781752"/>
          </a:xfrm>
          <a:prstGeom prst="rect">
            <a:avLst/>
          </a:prstGeom>
          <a:noFill/>
        </p:spPr>
        <p:txBody>
          <a:bodyPr wrap="square" rtlCol="0">
            <a:spAutoFit/>
          </a:bodyPr>
          <a:lstStyle/>
          <a:p>
            <a:pPr marL="95250" indent="-95250">
              <a:lnSpc>
                <a:spcPct val="80000"/>
              </a:lnSpc>
              <a:buFont typeface="Arial" pitchFamily="34" charset="0"/>
              <a:buChar char="•"/>
            </a:pPr>
            <a:r>
              <a:rPr lang="id-ID" sz="1400" b="1" dirty="0" smtClean="0"/>
              <a:t>PK Guru</a:t>
            </a:r>
          </a:p>
          <a:p>
            <a:pPr marL="95250" indent="-95250">
              <a:lnSpc>
                <a:spcPct val="80000"/>
              </a:lnSpc>
              <a:buFont typeface="Arial" pitchFamily="34" charset="0"/>
              <a:buChar char="•"/>
            </a:pPr>
            <a:r>
              <a:rPr lang="id-ID" sz="1400" b="1" dirty="0" smtClean="0"/>
              <a:t>PKB Guru</a:t>
            </a:r>
          </a:p>
          <a:p>
            <a:pPr marL="95250" indent="-95250">
              <a:lnSpc>
                <a:spcPct val="80000"/>
              </a:lnSpc>
              <a:buFont typeface="Arial" pitchFamily="34" charset="0"/>
              <a:buChar char="•"/>
            </a:pPr>
            <a:r>
              <a:rPr lang="id-ID" sz="1400" b="1" dirty="0" smtClean="0"/>
              <a:t>Isian monitoring dan keterlibatan orang tua</a:t>
            </a:r>
            <a:endParaRPr lang="id-ID" sz="1400" b="1" dirty="0"/>
          </a:p>
        </p:txBody>
      </p:sp>
      <p:sp>
        <p:nvSpPr>
          <p:cNvPr id="50" name="Down Arrow 49"/>
          <p:cNvSpPr/>
          <p:nvPr/>
        </p:nvSpPr>
        <p:spPr>
          <a:xfrm>
            <a:off x="3779912" y="5085184"/>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Down Arrow 51"/>
          <p:cNvSpPr/>
          <p:nvPr/>
        </p:nvSpPr>
        <p:spPr>
          <a:xfrm>
            <a:off x="6588224" y="5301208"/>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Down Arrow 52"/>
          <p:cNvSpPr/>
          <p:nvPr/>
        </p:nvSpPr>
        <p:spPr>
          <a:xfrm>
            <a:off x="7817048" y="5301208"/>
            <a:ext cx="643384" cy="432048"/>
          </a:xfrm>
          <a:prstGeom prst="down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Rectangle 53"/>
          <p:cNvSpPr/>
          <p:nvPr/>
        </p:nvSpPr>
        <p:spPr>
          <a:xfrm>
            <a:off x="2959561" y="404664"/>
            <a:ext cx="6148943" cy="4939172"/>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64253001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418058"/>
          </a:xfrm>
        </p:spPr>
        <p:txBody>
          <a:bodyPr>
            <a:noAutofit/>
          </a:bodyPr>
          <a:lstStyle/>
          <a:p>
            <a:r>
              <a:rPr lang="id-ID" sz="2800" dirty="0" smtClean="0"/>
              <a:t>Acep Iwan Saidi : </a:t>
            </a:r>
            <a:r>
              <a:rPr lang="id-ID" sz="2000" dirty="0" smtClean="0"/>
              <a:t>(Kompas, Sabtu 2 Maret 2013)</a:t>
            </a:r>
            <a:endParaRPr lang="id-ID" sz="2000" dirty="0"/>
          </a:p>
        </p:txBody>
      </p:sp>
      <p:sp>
        <p:nvSpPr>
          <p:cNvPr id="3" name="Content Placeholder 2"/>
          <p:cNvSpPr>
            <a:spLocks noGrp="1"/>
          </p:cNvSpPr>
          <p:nvPr>
            <p:ph idx="1"/>
          </p:nvPr>
        </p:nvSpPr>
        <p:spPr>
          <a:xfrm>
            <a:off x="457200" y="692696"/>
            <a:ext cx="8229600" cy="5433467"/>
          </a:xfrm>
        </p:spPr>
        <p:txBody>
          <a:bodyPr>
            <a:noAutofit/>
          </a:bodyPr>
          <a:lstStyle/>
          <a:p>
            <a:r>
              <a:rPr lang="id-ID" sz="1200" dirty="0" smtClean="0"/>
              <a:t>Empat KI sama untuk seluruh kelas, KD dikembangkan secara </a:t>
            </a:r>
            <a:r>
              <a:rPr lang="id-ID" sz="1200" dirty="0"/>
              <a:t>formalistik </a:t>
            </a:r>
            <a:r>
              <a:rPr lang="id-ID" sz="1200" dirty="0" smtClean="0"/>
              <a:t>(dibutuhkan </a:t>
            </a:r>
            <a:r>
              <a:rPr lang="id-ID" sz="1200" dirty="0"/>
              <a:t>pemhaman yang memadai tentang teori pengembangan kurikulum berbasis kompetensi dengan filosofi progresivisme rekonstruksionisme</a:t>
            </a:r>
            <a:r>
              <a:rPr lang="id-ID" sz="1200" dirty="0" smtClean="0"/>
              <a:t>). Banyak pengamat atau bahkan akademisi menempatkan bidang studi menjadi tujuan bukan sebagai alat untuk mencapai tujuan kompetensi. </a:t>
            </a:r>
            <a:r>
              <a:rPr lang="id-ID" sz="1200" dirty="0"/>
              <a:t> </a:t>
            </a:r>
            <a:r>
              <a:rPr lang="id-ID" sz="1200" dirty="0" smtClean="0"/>
              <a:t>Dari sinilah bermula kesalahpahaman spt yang ditulis pada Kompas (2/3/2013).  Kaum esensialis selalu mengutamakan bidang studi  mulai dari SD sampai perguruan tinggi, padahal tidak mungkin rasanya menurunkan kompetensi dari mapel.. Jika aliran esesnialis bersikukuh untuk menempatkan bahasa indonesia sebagai tujuan adalah keliru, dan sudah lama kekeliruan ini kita geluti dan pelihara. Karenanya, barang siapa yang berpikir jernih pasilah dengan mudah memahami perbedaan antara tujuan dengan cara dan alat mencapai tujuan. Kompetensiilah yang menjadi tujuan bukanlah bahasa. Karena itu untuk tingkat pendidikan dasar adalah lenih beralasan menempatkan bahasa indonesia sebagai alat bukanlah sebagai disiplin ilmu. Ada saatnya menempatkan bahasa sebagai dsiplin ilmu bagai mereka yang kulaiah di jurusan bahasa. Seringa sekali kita memakasakan pikiran pendidikan tinggi dari kacamata keilmuan untuk menata pendidikan di SD. Barang siapa yg berpikir jernih pastilah dengan mudah memahami perbedaan paradigma pendidikan dasar dengan pendidikan tinggi. Sekali lagi barang siapa yang berpikiran jernih tentulah tidk akan pernah menolak kurikulum  2013, tetapi memperbaikinya dengan ide-ide yang brilian mungkin menjadi pilihan,apaligi sebagai orang yang tekun di pusat kaijan. </a:t>
            </a:r>
          </a:p>
          <a:p>
            <a:r>
              <a:rPr lang="id-ID" sz="1200" dirty="0" smtClean="0"/>
              <a:t>Pola pikir positivistik telah membelanggu kurikulum 2013 ini, soal kemanusiaan (bahasa) direduksi atau disimflikasi dengan penyeragaman di lapis permukaan. </a:t>
            </a:r>
          </a:p>
          <a:p>
            <a:r>
              <a:rPr lang="id-ID" sz="1200" dirty="0" smtClean="0"/>
              <a:t>Secara ontologi dan epistimologi kurikulum 2013 tidak berbeda dengan kurikulum sebelumnya, hanya berbeda pada kemasan. </a:t>
            </a:r>
          </a:p>
          <a:p>
            <a:r>
              <a:rPr lang="id-ID" sz="1200" dirty="0" smtClean="0"/>
              <a:t>Kontradiktif dengan semangat yg digemborkan menciptakan siswa kreatif dan berkarakter</a:t>
            </a:r>
          </a:p>
          <a:p>
            <a:r>
              <a:rPr lang="id-ID" sz="1200" dirty="0" smtClean="0"/>
              <a:t>Bagaimana mungkin sebuah bidang studi yang dinamakan bahasa Indonesia, didalam KInya tdk sedikitpun bicara inti pelajaran bahasa Indonesia. Demikian juga dalam KDnya.</a:t>
            </a:r>
          </a:p>
          <a:p>
            <a:r>
              <a:rPr lang="id-ID" sz="1200" dirty="0" smtClean="0"/>
              <a:t>Secara substansial, Bahasa Indonesia tidak pernah diajarkan. Bahasa Indonesia hanya disikapi sebagai alat dalam sebuah bidang studi yang dinamai Pelajaran Bahasa Indonesia. Mengintegrasikan IPA ke dalam bahasa terkesan mengada-ada.</a:t>
            </a:r>
          </a:p>
          <a:p>
            <a:r>
              <a:rPr lang="id-ID" sz="1200" dirty="0" smtClean="0"/>
              <a:t>Nama sebuah bidang studi adalah pusat dari berbagai disiplin yang diintegrasikan pada bidang yg bersangkutan. Jadi untuk bahasa Indonesia pokok kalimat KI dan Kdnya harus bahasa Indonesia. Pd kasus tadi, memiliki kepedulian dan tanggung jawab melalui pemanfaatan bahasa  jelas berbeda dengan memahami bahasa untuk memiliki keperdulian dan tanggung jawab. Yang terakhir itulah mestinya yang menjadi KD bidang studi bahasa Indonesia.</a:t>
            </a:r>
          </a:p>
          <a:p>
            <a:r>
              <a:rPr lang="id-ID" sz="1200" dirty="0" smtClean="0"/>
              <a:t>Tergesa-gesa sering akan mengurangi kecepatan(tergesa-gesa berbuat kebaikan jauh lebih baik , setara dengan menunda segala sesuatu yg mendatangkan kemudaratan)</a:t>
            </a:r>
          </a:p>
          <a:p>
            <a:endParaRPr lang="id-ID" sz="1200" dirty="0" smtClean="0"/>
          </a:p>
        </p:txBody>
      </p:sp>
    </p:spTree>
    <p:extLst>
      <p:ext uri="{BB962C8B-B14F-4D97-AF65-F5344CB8AC3E}">
        <p14:creationId xmlns:p14="http://schemas.microsoft.com/office/powerpoint/2010/main" val="383883618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lstStyle/>
          <a:p>
            <a:r>
              <a:rPr lang="id-ID" dirty="0" smtClean="0"/>
              <a:t>RPP dan panduan buku guru</a:t>
            </a:r>
          </a:p>
          <a:p>
            <a:r>
              <a:rPr lang="id-ID" dirty="0" smtClean="0"/>
              <a:t>LKS: apakah masih ada ?</a:t>
            </a:r>
          </a:p>
          <a:p>
            <a:r>
              <a:rPr lang="id-ID" dirty="0" smtClean="0"/>
              <a:t>Siswa : kreatif dan berpikir tingkat tinggi ?</a:t>
            </a:r>
          </a:p>
          <a:p>
            <a:r>
              <a:rPr lang="id-ID" dirty="0" smtClean="0"/>
              <a:t>Pelatihan hanya 52 jam : mungkinkah guru mampu dengan skor UKG 42,25. Tidak mudah melakukan pembelajaran aktif ? Bagaimana strateginya sehingga mengubah paradigma guru ?</a:t>
            </a:r>
            <a:endParaRPr lang="id-ID" dirty="0"/>
          </a:p>
        </p:txBody>
      </p:sp>
    </p:spTree>
    <p:extLst>
      <p:ext uri="{BB962C8B-B14F-4D97-AF65-F5344CB8AC3E}">
        <p14:creationId xmlns:p14="http://schemas.microsoft.com/office/powerpoint/2010/main" val="44053808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6553200" y="6356366"/>
            <a:ext cx="2133600" cy="365125"/>
          </a:xfrm>
          <a:prstGeom prst="rect">
            <a:avLst/>
          </a:prstGeom>
        </p:spPr>
        <p:txBody>
          <a:bodyPr/>
          <a:lstStyle/>
          <a:p>
            <a:fld id="{F9FDEDF1-2D69-4A24-90B2-688D088CE037}" type="slidenum">
              <a:rPr smtClean="0"/>
              <a:pPr/>
              <a:t>148</a:t>
            </a:fld>
            <a:endParaRPr/>
          </a:p>
        </p:txBody>
      </p:sp>
      <p:sp>
        <p:nvSpPr>
          <p:cNvPr id="3"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Proses Pembelajaran yang Mendukung Kreativitas</a:t>
            </a:r>
            <a:endParaRPr lang="id-ID" sz="2800" b="1" dirty="0" smtClean="0">
              <a:solidFill>
                <a:srgbClr val="F79646">
                  <a:lumMod val="75000"/>
                </a:srgbClr>
              </a:solidFill>
            </a:endParaRPr>
          </a:p>
        </p:txBody>
      </p:sp>
      <p:cxnSp>
        <p:nvCxnSpPr>
          <p:cNvPr id="4" name="Straight Connector 3"/>
          <p:cNvCxnSpPr/>
          <p:nvPr/>
        </p:nvCxnSpPr>
        <p:spPr>
          <a:xfrm>
            <a:off x="0" y="76200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6" name="TextBox 15"/>
          <p:cNvSpPr txBox="1"/>
          <p:nvPr/>
        </p:nvSpPr>
        <p:spPr>
          <a:xfrm>
            <a:off x="185052" y="836715"/>
            <a:ext cx="8851444" cy="3847207"/>
          </a:xfrm>
          <a:prstGeom prst="rect">
            <a:avLst/>
          </a:prstGeom>
          <a:solidFill>
            <a:schemeClr val="accent1">
              <a:lumMod val="20000"/>
              <a:lumOff val="80000"/>
            </a:schemeClr>
          </a:solidFill>
          <a:ln>
            <a:solidFill>
              <a:schemeClr val="accent6">
                <a:lumMod val="40000"/>
                <a:lumOff val="60000"/>
              </a:schemeClr>
            </a:solidFill>
          </a:ln>
        </p:spPr>
        <p:txBody>
          <a:bodyPr wrap="square" rtlCol="0">
            <a:spAutoFit/>
          </a:bodyPr>
          <a:lstStyle/>
          <a:p>
            <a:pPr fontAlgn="auto">
              <a:spcBef>
                <a:spcPts val="0"/>
              </a:spcBef>
              <a:spcAft>
                <a:spcPts val="0"/>
              </a:spcAft>
            </a:pPr>
            <a:r>
              <a:rPr lang="id-ID" sz="2400" b="1" dirty="0" smtClean="0">
                <a:solidFill>
                  <a:srgbClr val="0070C0"/>
                </a:solidFill>
                <a:latin typeface="Calibri"/>
                <a:ea typeface="+mn-ea"/>
              </a:rPr>
              <a:t>Dyers</a:t>
            </a:r>
            <a:r>
              <a:rPr lang="id-ID" sz="2400" b="1" dirty="0">
                <a:solidFill>
                  <a:srgbClr val="0070C0"/>
                </a:solidFill>
                <a:latin typeface="Calibri"/>
                <a:ea typeface="+mn-ea"/>
              </a:rPr>
              <a:t>, J.H. et al [2011], Innovators DNA, Harvard </a:t>
            </a:r>
            <a:r>
              <a:rPr lang="id-ID" sz="2400" b="1" dirty="0" smtClean="0">
                <a:solidFill>
                  <a:srgbClr val="0070C0"/>
                </a:solidFill>
                <a:latin typeface="Calibri"/>
                <a:ea typeface="+mn-ea"/>
              </a:rPr>
              <a:t>Business </a:t>
            </a:r>
            <a:r>
              <a:rPr lang="id-ID" sz="2400" b="1" dirty="0">
                <a:solidFill>
                  <a:srgbClr val="0070C0"/>
                </a:solidFill>
                <a:latin typeface="Calibri"/>
                <a:ea typeface="+mn-ea"/>
              </a:rPr>
              <a:t>Review:</a:t>
            </a:r>
          </a:p>
          <a:p>
            <a:pPr marL="457200" indent="-457200" fontAlgn="auto">
              <a:spcBef>
                <a:spcPts val="0"/>
              </a:spcBef>
              <a:spcAft>
                <a:spcPts val="0"/>
              </a:spcAft>
              <a:buFont typeface="Arial" pitchFamily="34" charset="0"/>
              <a:buChar char="•"/>
            </a:pPr>
            <a:r>
              <a:rPr lang="id-ID" sz="2400" dirty="0">
                <a:solidFill>
                  <a:srgbClr val="C00000"/>
                </a:solidFill>
                <a:latin typeface="Calibri"/>
                <a:ea typeface="+mn-ea"/>
              </a:rPr>
              <a:t>2/3 dari kemampuan kreativitas seseorang diperoleh melalui pendidikan</a:t>
            </a:r>
            <a:r>
              <a:rPr lang="id-ID" sz="2400" dirty="0">
                <a:solidFill>
                  <a:prstClr val="black"/>
                </a:solidFill>
                <a:latin typeface="Calibri"/>
                <a:ea typeface="+mn-ea"/>
              </a:rPr>
              <a:t>, 1/3 sisanya berasal dari genetik.</a:t>
            </a:r>
          </a:p>
          <a:p>
            <a:pPr marL="457200" indent="-457200" fontAlgn="auto">
              <a:spcBef>
                <a:spcPts val="0"/>
              </a:spcBef>
              <a:spcAft>
                <a:spcPts val="0"/>
              </a:spcAft>
              <a:buFont typeface="Arial" pitchFamily="34" charset="0"/>
              <a:buChar char="•"/>
            </a:pPr>
            <a:r>
              <a:rPr lang="id-ID" sz="2400" dirty="0">
                <a:solidFill>
                  <a:prstClr val="black"/>
                </a:solidFill>
                <a:latin typeface="Calibri"/>
                <a:ea typeface="+mn-ea"/>
              </a:rPr>
              <a:t>Kebalikannya berlaku untuk kemampuan </a:t>
            </a:r>
            <a:r>
              <a:rPr lang="id-ID" sz="2400" dirty="0" smtClean="0">
                <a:solidFill>
                  <a:prstClr val="black"/>
                </a:solidFill>
                <a:latin typeface="Calibri"/>
                <a:ea typeface="+mn-ea"/>
              </a:rPr>
              <a:t>intelijensia </a:t>
            </a:r>
            <a:r>
              <a:rPr lang="id-ID" sz="2400" dirty="0">
                <a:solidFill>
                  <a:prstClr val="black"/>
                </a:solidFill>
                <a:latin typeface="Calibri"/>
                <a:ea typeface="+mn-ea"/>
              </a:rPr>
              <a:t>yaitu: 1/3 dari pendidikan, 2/3 </a:t>
            </a:r>
            <a:r>
              <a:rPr lang="id-ID" sz="2400" dirty="0" smtClean="0">
                <a:solidFill>
                  <a:prstClr val="black"/>
                </a:solidFill>
                <a:latin typeface="Calibri"/>
                <a:ea typeface="+mn-ea"/>
              </a:rPr>
              <a:t>sisanya dari </a:t>
            </a:r>
            <a:r>
              <a:rPr lang="id-ID" sz="2400" dirty="0">
                <a:solidFill>
                  <a:prstClr val="black"/>
                </a:solidFill>
                <a:latin typeface="Calibri"/>
                <a:ea typeface="+mn-ea"/>
              </a:rPr>
              <a:t>genetik.</a:t>
            </a:r>
          </a:p>
          <a:p>
            <a:pPr marL="457200" indent="-457200" fontAlgn="auto">
              <a:spcBef>
                <a:spcPts val="0"/>
              </a:spcBef>
              <a:spcAft>
                <a:spcPts val="0"/>
              </a:spcAft>
              <a:buFont typeface="Arial" pitchFamily="34" charset="0"/>
              <a:buChar char="•"/>
            </a:pPr>
            <a:r>
              <a:rPr lang="id-ID" sz="2400" dirty="0">
                <a:solidFill>
                  <a:prstClr val="black"/>
                </a:solidFill>
                <a:latin typeface="Calibri"/>
                <a:ea typeface="+mn-ea"/>
              </a:rPr>
              <a:t>Kemampuan kreativitas diperoleh melalui:</a:t>
            </a:r>
          </a:p>
          <a:p>
            <a:pPr lvl="2" indent="-457200" fontAlgn="auto">
              <a:spcBef>
                <a:spcPts val="0"/>
              </a:spcBef>
              <a:spcAft>
                <a:spcPts val="0"/>
              </a:spcAft>
              <a:buFontTx/>
              <a:buChar char="-"/>
            </a:pPr>
            <a:r>
              <a:rPr lang="id-ID" sz="2000" dirty="0">
                <a:solidFill>
                  <a:prstClr val="black"/>
                </a:solidFill>
                <a:latin typeface="Calibri"/>
                <a:ea typeface="+mn-ea"/>
              </a:rPr>
              <a:t>Observing [mengamati]</a:t>
            </a:r>
          </a:p>
          <a:p>
            <a:pPr lvl="2" indent="-457200" fontAlgn="auto">
              <a:spcBef>
                <a:spcPts val="0"/>
              </a:spcBef>
              <a:spcAft>
                <a:spcPts val="0"/>
              </a:spcAft>
              <a:buFontTx/>
              <a:buChar char="-"/>
            </a:pPr>
            <a:r>
              <a:rPr lang="id-ID" sz="2000" dirty="0">
                <a:solidFill>
                  <a:prstClr val="black"/>
                </a:solidFill>
                <a:latin typeface="Calibri"/>
                <a:ea typeface="+mn-ea"/>
              </a:rPr>
              <a:t>Questioning [menanya]</a:t>
            </a:r>
          </a:p>
          <a:p>
            <a:pPr lvl="2" indent="-457200" fontAlgn="auto">
              <a:spcBef>
                <a:spcPts val="0"/>
              </a:spcBef>
              <a:spcAft>
                <a:spcPts val="0"/>
              </a:spcAft>
              <a:buFontTx/>
              <a:buChar char="-"/>
            </a:pPr>
            <a:r>
              <a:rPr lang="id-ID" sz="2000" dirty="0">
                <a:solidFill>
                  <a:prstClr val="black"/>
                </a:solidFill>
                <a:latin typeface="Calibri"/>
                <a:ea typeface="+mn-ea"/>
              </a:rPr>
              <a:t>Associating [menalar]</a:t>
            </a:r>
          </a:p>
          <a:p>
            <a:pPr lvl="2" indent="-457200">
              <a:buFontTx/>
              <a:buChar char="-"/>
            </a:pPr>
            <a:r>
              <a:rPr lang="id-ID" sz="2000" dirty="0">
                <a:solidFill>
                  <a:prstClr val="black"/>
                </a:solidFill>
                <a:latin typeface="Calibri"/>
                <a:ea typeface="+mn-ea"/>
              </a:rPr>
              <a:t>Experimenting [mencoba</a:t>
            </a:r>
            <a:r>
              <a:rPr lang="id-ID" sz="2000" dirty="0" smtClean="0">
                <a:solidFill>
                  <a:prstClr val="black"/>
                </a:solidFill>
                <a:latin typeface="Calibri"/>
                <a:ea typeface="+mn-ea"/>
              </a:rPr>
              <a:t>]</a:t>
            </a:r>
            <a:r>
              <a:rPr lang="id-ID" sz="2000" dirty="0">
                <a:solidFill>
                  <a:prstClr val="black"/>
                </a:solidFill>
              </a:rPr>
              <a:t> </a:t>
            </a:r>
            <a:endParaRPr lang="id-ID" sz="2000" dirty="0" smtClean="0">
              <a:solidFill>
                <a:prstClr val="black"/>
              </a:solidFill>
            </a:endParaRPr>
          </a:p>
          <a:p>
            <a:pPr lvl="2" indent="-457200">
              <a:buFontTx/>
              <a:buChar char="-"/>
            </a:pPr>
            <a:r>
              <a:rPr lang="id-ID" sz="2000" dirty="0" smtClean="0">
                <a:solidFill>
                  <a:prstClr val="black"/>
                </a:solidFill>
              </a:rPr>
              <a:t>Networking </a:t>
            </a:r>
            <a:r>
              <a:rPr lang="id-ID" sz="2000" dirty="0">
                <a:solidFill>
                  <a:prstClr val="black"/>
                </a:solidFill>
              </a:rPr>
              <a:t>[Membentuk jejaring</a:t>
            </a:r>
            <a:r>
              <a:rPr lang="id-ID" sz="2000" dirty="0" smtClean="0">
                <a:solidFill>
                  <a:prstClr val="black"/>
                </a:solidFill>
              </a:rPr>
              <a:t>]</a:t>
            </a:r>
            <a:endParaRPr lang="id-ID" sz="2000" dirty="0">
              <a:solidFill>
                <a:prstClr val="black"/>
              </a:solidFill>
            </a:endParaRPr>
          </a:p>
        </p:txBody>
      </p:sp>
      <p:sp>
        <p:nvSpPr>
          <p:cNvPr id="17" name="Down Arrow 16"/>
          <p:cNvSpPr/>
          <p:nvPr/>
        </p:nvSpPr>
        <p:spPr>
          <a:xfrm>
            <a:off x="3242622" y="4653136"/>
            <a:ext cx="2658757" cy="576064"/>
          </a:xfrm>
          <a:prstGeom prst="downArrow">
            <a:avLst/>
          </a:prstGeom>
          <a:solidFill>
            <a:schemeClr val="accent6">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id-ID">
              <a:solidFill>
                <a:prstClr val="white"/>
              </a:solidFill>
            </a:endParaRPr>
          </a:p>
        </p:txBody>
      </p:sp>
      <p:sp>
        <p:nvSpPr>
          <p:cNvPr id="8" name="Right Brace 7"/>
          <p:cNvSpPr/>
          <p:nvPr/>
        </p:nvSpPr>
        <p:spPr>
          <a:xfrm>
            <a:off x="3851925" y="3140968"/>
            <a:ext cx="360040" cy="1152128"/>
          </a:xfrm>
          <a:prstGeom prst="rightBrace">
            <a:avLst>
              <a:gd name="adj1" fmla="val 32143"/>
              <a:gd name="adj2" fmla="val 50000"/>
            </a:avLst>
          </a:pr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id-ID"/>
          </a:p>
        </p:txBody>
      </p:sp>
      <p:sp>
        <p:nvSpPr>
          <p:cNvPr id="9" name="TextBox 8"/>
          <p:cNvSpPr txBox="1"/>
          <p:nvPr/>
        </p:nvSpPr>
        <p:spPr>
          <a:xfrm>
            <a:off x="4160876" y="3563724"/>
            <a:ext cx="987193" cy="369332"/>
          </a:xfrm>
          <a:prstGeom prst="rect">
            <a:avLst/>
          </a:prstGeom>
          <a:noFill/>
        </p:spPr>
        <p:txBody>
          <a:bodyPr wrap="none" rtlCol="0">
            <a:spAutoFit/>
          </a:bodyPr>
          <a:lstStyle/>
          <a:p>
            <a:r>
              <a:rPr lang="id-ID" dirty="0" smtClean="0"/>
              <a:t>Personal</a:t>
            </a:r>
            <a:endParaRPr lang="id-ID" dirty="0"/>
          </a:p>
        </p:txBody>
      </p:sp>
      <p:cxnSp>
        <p:nvCxnSpPr>
          <p:cNvPr id="11" name="Straight Arrow Connector 10"/>
          <p:cNvCxnSpPr/>
          <p:nvPr/>
        </p:nvCxnSpPr>
        <p:spPr>
          <a:xfrm>
            <a:off x="4716016" y="4465687"/>
            <a:ext cx="648072"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3" name="TextBox 12"/>
          <p:cNvSpPr txBox="1"/>
          <p:nvPr/>
        </p:nvSpPr>
        <p:spPr>
          <a:xfrm>
            <a:off x="5312999" y="4283804"/>
            <a:ext cx="1512978" cy="369332"/>
          </a:xfrm>
          <a:prstGeom prst="rect">
            <a:avLst/>
          </a:prstGeom>
          <a:noFill/>
        </p:spPr>
        <p:txBody>
          <a:bodyPr wrap="none" rtlCol="0">
            <a:spAutoFit/>
          </a:bodyPr>
          <a:lstStyle/>
          <a:p>
            <a:r>
              <a:rPr lang="id-ID" dirty="0" smtClean="0"/>
              <a:t>Inter-personal</a:t>
            </a:r>
            <a:endParaRPr lang="id-ID" dirty="0"/>
          </a:p>
        </p:txBody>
      </p:sp>
      <p:sp>
        <p:nvSpPr>
          <p:cNvPr id="18" name="Rectangle 17"/>
          <p:cNvSpPr/>
          <p:nvPr/>
        </p:nvSpPr>
        <p:spPr>
          <a:xfrm>
            <a:off x="118582" y="5229200"/>
            <a:ext cx="8906836" cy="1446250"/>
          </a:xfrm>
          <a:prstGeom prst="rect">
            <a:avLst/>
          </a:prstGeom>
          <a:solidFill>
            <a:schemeClr val="accent5">
              <a:lumMod val="20000"/>
              <a:lumOff val="8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id-ID" sz="2000" dirty="0">
                <a:solidFill>
                  <a:schemeClr val="tx2">
                    <a:lumMod val="50000"/>
                  </a:schemeClr>
                </a:solidFill>
              </a:rPr>
              <a:t>Perlunya merumuskan kurikulum </a:t>
            </a:r>
            <a:r>
              <a:rPr lang="id-ID" sz="2000" dirty="0" smtClean="0">
                <a:solidFill>
                  <a:schemeClr val="tx2">
                    <a:lumMod val="50000"/>
                  </a:schemeClr>
                </a:solidFill>
              </a:rPr>
              <a:t>berbasis proses pembelajaran yang </a:t>
            </a:r>
            <a:r>
              <a:rPr lang="id-ID" sz="2000" dirty="0">
                <a:solidFill>
                  <a:schemeClr val="tx2">
                    <a:lumMod val="50000"/>
                  </a:schemeClr>
                </a:solidFill>
              </a:rPr>
              <a:t>mengedepankan pengalaman personal melalui proses </a:t>
            </a:r>
            <a:r>
              <a:rPr lang="id-ID" sz="2000" b="1" dirty="0">
                <a:solidFill>
                  <a:srgbClr val="C00000"/>
                </a:solidFill>
              </a:rPr>
              <a:t>mengamati, menanya, menalar, dan mencoba </a:t>
            </a:r>
            <a:r>
              <a:rPr lang="id-ID" sz="2000" b="1" dirty="0" smtClean="0">
                <a:solidFill>
                  <a:srgbClr val="C00000"/>
                </a:solidFill>
              </a:rPr>
              <a:t>[observation based learning] </a:t>
            </a:r>
            <a:r>
              <a:rPr lang="id-ID" sz="2000" dirty="0" smtClean="0">
                <a:solidFill>
                  <a:schemeClr val="tx2">
                    <a:lumMod val="50000"/>
                  </a:schemeClr>
                </a:solidFill>
              </a:rPr>
              <a:t>untuk meningkatkan kreativitas peserta didik. Disamping itu, dibiasakan bagi peserta didik untuk bekerja dalam jejaringan melalui </a:t>
            </a:r>
            <a:r>
              <a:rPr lang="id-ID" sz="2000" b="1" dirty="0" smtClean="0">
                <a:solidFill>
                  <a:srgbClr val="C00000"/>
                </a:solidFill>
              </a:rPr>
              <a:t>collaborative learning</a:t>
            </a:r>
            <a:endParaRPr lang="id-ID" sz="2000" b="1" dirty="0">
              <a:solidFill>
                <a:srgbClr val="C00000"/>
              </a:solidFill>
            </a:endParaRPr>
          </a:p>
        </p:txBody>
      </p:sp>
      <p:sp>
        <p:nvSpPr>
          <p:cNvPr id="15"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148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TextBox 13"/>
          <p:cNvSpPr txBox="1"/>
          <p:nvPr/>
        </p:nvSpPr>
        <p:spPr>
          <a:xfrm>
            <a:off x="5779519" y="2527736"/>
            <a:ext cx="3256977" cy="1754326"/>
          </a:xfrm>
          <a:prstGeom prst="rect">
            <a:avLst/>
          </a:prstGeom>
          <a:solidFill>
            <a:schemeClr val="accent6">
              <a:lumMod val="20000"/>
              <a:lumOff val="80000"/>
            </a:schemeClr>
          </a:solidFill>
        </p:spPr>
        <p:txBody>
          <a:bodyPr wrap="square" rtlCol="0">
            <a:spAutoFit/>
          </a:bodyPr>
          <a:lstStyle/>
          <a:p>
            <a:r>
              <a:rPr lang="id-ID" dirty="0" smtClean="0"/>
              <a:t>Pembelajaran berbasis intelejensia tidak akan memberikan hasil siginifikan (hanya peningkatan 50%) dibandingkan yang berbasis kreativitas (sampai 200%)</a:t>
            </a:r>
            <a:endParaRPr lang="id-ID" dirty="0"/>
          </a:p>
        </p:txBody>
      </p:sp>
      <p:sp>
        <p:nvSpPr>
          <p:cNvPr id="19" name="Rectangle 1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14</a:t>
            </a:r>
            <a:endParaRPr lang="id-ID" b="1" dirty="0"/>
          </a:p>
        </p:txBody>
      </p:sp>
    </p:spTree>
    <p:extLst>
      <p:ext uri="{BB962C8B-B14F-4D97-AF65-F5344CB8AC3E}">
        <p14:creationId xmlns:p14="http://schemas.microsoft.com/office/powerpoint/2010/main" val="3058857408"/>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r>
              <a:rPr lang="id-ID" dirty="0" smtClean="0"/>
              <a:t>Bagaimana cara menilai sikap/perilaku di kelas 1 SD sampai kelas 6</a:t>
            </a:r>
            <a:endParaRPr lang="id-ID" dirty="0"/>
          </a:p>
        </p:txBody>
      </p:sp>
    </p:spTree>
    <p:extLst>
      <p:ext uri="{BB962C8B-B14F-4D97-AF65-F5344CB8AC3E}">
        <p14:creationId xmlns:p14="http://schemas.microsoft.com/office/powerpoint/2010/main" val="12760406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72608"/>
          </a:xfrm>
          <a:solidFill>
            <a:schemeClr val="accent5">
              <a:lumMod val="20000"/>
              <a:lumOff val="80000"/>
            </a:schemeClr>
          </a:solidFill>
          <a:ln>
            <a:solidFill>
              <a:srgbClr val="C00000"/>
            </a:solidFill>
          </a:ln>
        </p:spPr>
        <p:txBody>
          <a:bodyPr>
            <a:normAutofit fontScale="85000" lnSpcReduction="10000"/>
          </a:bodyPr>
          <a:lstStyle/>
          <a:p>
            <a:pPr>
              <a:lnSpc>
                <a:spcPct val="90000"/>
              </a:lnSpc>
              <a:spcBef>
                <a:spcPts val="600"/>
              </a:spcBef>
              <a:spcAft>
                <a:spcPts val="600"/>
              </a:spcAft>
            </a:pPr>
            <a:r>
              <a:rPr lang="id-ID" dirty="0" smtClean="0"/>
              <a:t>TIMSS [Trends in International Mathematics and Science Studies] dan PIRLS [Progress in International Reading and Literature Studies] diselenggarakan </a:t>
            </a:r>
            <a:r>
              <a:rPr lang="id-ID" b="1" dirty="0" smtClean="0"/>
              <a:t>International Study Center, Lynch School of Education, Boston College, AS </a:t>
            </a:r>
          </a:p>
          <a:p>
            <a:pPr>
              <a:lnSpc>
                <a:spcPct val="90000"/>
              </a:lnSpc>
              <a:spcBef>
                <a:spcPts val="600"/>
              </a:spcBef>
              <a:spcAft>
                <a:spcPts val="600"/>
              </a:spcAft>
            </a:pPr>
            <a:r>
              <a:rPr lang="id-ID" b="1" dirty="0" smtClean="0"/>
              <a:t>TIMSS</a:t>
            </a:r>
            <a:r>
              <a:rPr lang="id-ID" dirty="0" smtClean="0"/>
              <a:t> diselenggarakan pada bulan April dan Oktober 2011. Indonesia hanya ikut untuk yang siswa </a:t>
            </a:r>
            <a:r>
              <a:rPr lang="id-ID" b="1" dirty="0" smtClean="0"/>
              <a:t>SMP Kelas VIII </a:t>
            </a:r>
            <a:r>
              <a:rPr lang="id-ID" dirty="0" smtClean="0"/>
              <a:t>saja pada April 2011. </a:t>
            </a:r>
            <a:r>
              <a:rPr lang="id-ID" b="1" dirty="0" smtClean="0"/>
              <a:t>Diikuti oleh 600.000 siswa dari 63 negara termasuk 14 acuan [benchmark]</a:t>
            </a:r>
            <a:r>
              <a:rPr lang="id-ID" dirty="0" smtClean="0"/>
              <a:t>, walaupun yang di rangking hanya 42 Negara. Sebelumnya diselenggarakan pada Tahun 2007</a:t>
            </a:r>
          </a:p>
          <a:p>
            <a:pPr>
              <a:lnSpc>
                <a:spcPct val="90000"/>
              </a:lnSpc>
              <a:spcBef>
                <a:spcPts val="600"/>
              </a:spcBef>
              <a:spcAft>
                <a:spcPts val="600"/>
              </a:spcAft>
            </a:pPr>
            <a:r>
              <a:rPr lang="id-ID" b="1" dirty="0" smtClean="0"/>
              <a:t>PIRLS</a:t>
            </a:r>
            <a:r>
              <a:rPr lang="id-ID" dirty="0" smtClean="0"/>
              <a:t> diselenggarakan pada saat yang sama. Indonesia mengikuti PIRLS untuk siswa </a:t>
            </a:r>
            <a:r>
              <a:rPr lang="id-ID" b="1" dirty="0" smtClean="0"/>
              <a:t>SD Kelas IV </a:t>
            </a:r>
            <a:r>
              <a:rPr lang="id-ID" dirty="0" smtClean="0"/>
              <a:t>saja. Sebelumnya diselenggarakan pada Tahun 2006</a:t>
            </a:r>
            <a:endParaRPr lang="id-ID" dirty="0"/>
          </a:p>
        </p:txBody>
      </p:sp>
      <p:sp>
        <p:nvSpPr>
          <p:cNvPr id="4" name="TextBox 18"/>
          <p:cNvSpPr txBox="1">
            <a:spLocks noChangeArrowheads="1"/>
          </p:cNvSpPr>
          <p:nvPr/>
        </p:nvSpPr>
        <p:spPr bwMode="auto">
          <a:xfrm>
            <a:off x="118698" y="-37108"/>
            <a:ext cx="8573965" cy="646331"/>
          </a:xfrm>
          <a:prstGeom prst="rect">
            <a:avLst/>
          </a:prstGeom>
          <a:noFill/>
          <a:ln w="9525">
            <a:noFill/>
            <a:miter lim="800000"/>
            <a:headEnd/>
            <a:tailEnd/>
          </a:ln>
        </p:spPr>
        <p:txBody>
          <a:bodyPr anchorCtr="1">
            <a:spAutoFit/>
          </a:bodyPr>
          <a:lstStyle/>
          <a:p>
            <a:pPr algn="ctr"/>
            <a:r>
              <a:rPr lang="id-ID" sz="3600" b="1" dirty="0" smtClean="0">
                <a:solidFill>
                  <a:srgbClr val="E46C0A"/>
                </a:solidFill>
              </a:rPr>
              <a:t>Sekilas Tentang TIMSS dan PIRLS</a:t>
            </a:r>
            <a:endParaRPr lang="id-ID" sz="3600" b="1" dirty="0">
              <a:solidFill>
                <a:srgbClr val="E46C0A"/>
              </a:solidFill>
            </a:endParaRPr>
          </a:p>
        </p:txBody>
      </p:sp>
      <p:cxnSp>
        <p:nvCxnSpPr>
          <p:cNvPr id="5" name="Straight Connector 3"/>
          <p:cNvCxnSpPr>
            <a:cxnSpLocks noChangeShapeType="1"/>
          </p:cNvCxnSpPr>
          <p:nvPr/>
        </p:nvCxnSpPr>
        <p:spPr bwMode="auto">
          <a:xfrm>
            <a:off x="0" y="609600"/>
            <a:ext cx="9144000" cy="0"/>
          </a:xfrm>
          <a:prstGeom prst="straightConnector1">
            <a:avLst/>
          </a:prstGeom>
          <a:noFill/>
          <a:ln w="9528">
            <a:solidFill>
              <a:srgbClr val="4A7EBB"/>
            </a:solidFill>
            <a:round/>
            <a:headEnd/>
            <a:tailEnd/>
          </a:ln>
        </p:spPr>
      </p:cxnSp>
      <p:sp>
        <p:nvSpPr>
          <p:cNvPr id="6" name="Slide Number Placeholder 2"/>
          <p:cNvSpPr txBox="1"/>
          <p:nvPr/>
        </p:nvSpPr>
        <p:spPr>
          <a:xfrm>
            <a:off x="8651635" y="649288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8</a:t>
            </a:r>
            <a:endParaRPr lang="id-ID" b="1" dirty="0"/>
          </a:p>
        </p:txBody>
      </p:sp>
    </p:spTree>
    <p:extLst>
      <p:ext uri="{BB962C8B-B14F-4D97-AF65-F5344CB8AC3E}">
        <p14:creationId xmlns:p14="http://schemas.microsoft.com/office/powerpoint/2010/main" val="748664458"/>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MATERI RAPAT</a:t>
            </a:r>
            <a:endParaRPr lang="id-ID" dirty="0"/>
          </a:p>
        </p:txBody>
      </p:sp>
      <p:sp>
        <p:nvSpPr>
          <p:cNvPr id="3" name="Content Placeholder 2"/>
          <p:cNvSpPr>
            <a:spLocks noGrp="1"/>
          </p:cNvSpPr>
          <p:nvPr>
            <p:ph idx="1"/>
          </p:nvPr>
        </p:nvSpPr>
        <p:spPr/>
        <p:txBody>
          <a:bodyPr/>
          <a:lstStyle/>
          <a:p>
            <a:r>
              <a:rPr lang="id-ID" dirty="0" smtClean="0"/>
              <a:t>SARAN/USUL ATAU CATATAN PENTING PARA REKTOR UNTUK KURIKULUM 2013</a:t>
            </a:r>
          </a:p>
          <a:p>
            <a:r>
              <a:rPr lang="id-ID" dirty="0" smtClean="0"/>
              <a:t>KETERLIBATAN LULUSAN SERTIFIKASI 2013 PADA IMPLEMENTASI KURIKULUM 2013</a:t>
            </a:r>
          </a:p>
          <a:p>
            <a:r>
              <a:rPr lang="id-ID" dirty="0" smtClean="0"/>
              <a:t>KETERLIBATAN LPTK SEBAGAI NARASUMBER NASIONAL DAN INSTRUKTUR NASIONAL</a:t>
            </a:r>
            <a:endParaRPr lang="id-ID" dirty="0"/>
          </a:p>
        </p:txBody>
      </p:sp>
    </p:spTree>
    <p:extLst>
      <p:ext uri="{BB962C8B-B14F-4D97-AF65-F5344CB8AC3E}">
        <p14:creationId xmlns:p14="http://schemas.microsoft.com/office/powerpoint/2010/main" val="12879233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nvGraphicFramePr>
        <p:xfrm>
          <a:off x="107504" y="692696"/>
          <a:ext cx="3888432" cy="3463280"/>
        </p:xfrm>
        <a:graphic>
          <a:graphicData uri="http://schemas.openxmlformats.org/drawingml/2006/chart">
            <c:chart xmlns:c="http://schemas.openxmlformats.org/drawingml/2006/chart" xmlns:r="http://schemas.openxmlformats.org/officeDocument/2006/relationships" r:id="rId2"/>
          </a:graphicData>
        </a:graphic>
      </p:graphicFrame>
      <p:sp>
        <p:nvSpPr>
          <p:cNvPr id="7"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Refleksi dari Hasil PISA 2009</a:t>
            </a:r>
            <a:endParaRPr lang="id-ID" sz="3600" b="1" dirty="0" smtClean="0">
              <a:solidFill>
                <a:srgbClr val="F79646">
                  <a:lumMod val="75000"/>
                </a:srgbClr>
              </a:solidFill>
            </a:endParaRPr>
          </a:p>
        </p:txBody>
      </p:sp>
      <p:cxnSp>
        <p:nvCxnSpPr>
          <p:cNvPr id="9" name="Straight Connector 8"/>
          <p:cNvCxnSpPr/>
          <p:nvPr/>
        </p:nvCxnSpPr>
        <p:spPr>
          <a:xfrm>
            <a:off x="0" y="619125"/>
            <a:ext cx="9144000" cy="0"/>
          </a:xfrm>
          <a:prstGeom prst="line">
            <a:avLst/>
          </a:prstGeom>
        </p:spPr>
        <p:style>
          <a:lnRef idx="1">
            <a:schemeClr val="accent2"/>
          </a:lnRef>
          <a:fillRef idx="0">
            <a:schemeClr val="accent2"/>
          </a:fillRef>
          <a:effectRef idx="0">
            <a:schemeClr val="accent2"/>
          </a:effectRef>
          <a:fontRef idx="minor">
            <a:schemeClr val="tx1"/>
          </a:fontRef>
        </p:style>
      </p:cxnSp>
      <p:graphicFrame>
        <p:nvGraphicFramePr>
          <p:cNvPr id="10" name="Chart 9"/>
          <p:cNvGraphicFramePr/>
          <p:nvPr/>
        </p:nvGraphicFramePr>
        <p:xfrm>
          <a:off x="3923928" y="764704"/>
          <a:ext cx="5220072" cy="34632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nvGraphicFramePr>
        <p:xfrm>
          <a:off x="107509" y="3933056"/>
          <a:ext cx="4608512" cy="2924944"/>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p:cNvSpPr/>
          <p:nvPr/>
        </p:nvSpPr>
        <p:spPr>
          <a:xfrm>
            <a:off x="4716016" y="4293096"/>
            <a:ext cx="4320480" cy="2376264"/>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Hampir semua siswa Indonesia hanya menguasai pelajaran </a:t>
            </a:r>
            <a:r>
              <a:rPr lang="id-ID" b="1" dirty="0" smtClean="0">
                <a:solidFill>
                  <a:srgbClr val="FFC000"/>
                </a:solidFill>
              </a:rPr>
              <a:t>sampai level 3 </a:t>
            </a:r>
            <a:r>
              <a:rPr lang="id-ID" dirty="0" smtClean="0"/>
              <a:t>saja, sementara negara lain banyak yang sampai level 4, 5, bahkan 6. Dengan keyakinan bahwa semua manusia diciptakan sama, interpretasi dari hasil ini hanya satu, yaitu: </a:t>
            </a:r>
            <a:r>
              <a:rPr lang="id-ID" b="1" dirty="0" smtClean="0">
                <a:solidFill>
                  <a:srgbClr val="FFC000"/>
                </a:solidFill>
              </a:rPr>
              <a:t>yang kita ajarkan berbeda dengan tuntutan zaman </a:t>
            </a:r>
            <a:r>
              <a:rPr lang="id-ID" b="1" dirty="0" smtClean="0">
                <a:solidFill>
                  <a:srgbClr val="FFC000"/>
                </a:solidFill>
                <a:sym typeface="Wingdings" pitchFamily="2" charset="2"/>
              </a:rPr>
              <a:t> penyesuaian kurikulum</a:t>
            </a:r>
            <a:endParaRPr lang="id-ID" b="1" dirty="0">
              <a:solidFill>
                <a:srgbClr val="FFC000"/>
              </a:solidFill>
            </a:endParaRPr>
          </a:p>
        </p:txBody>
      </p:sp>
      <p:sp>
        <p:nvSpPr>
          <p:cNvPr id="13" name="TextBox 12"/>
          <p:cNvSpPr txBox="1"/>
          <p:nvPr/>
        </p:nvSpPr>
        <p:spPr>
          <a:xfrm>
            <a:off x="1115616" y="2339588"/>
            <a:ext cx="1348190" cy="369332"/>
          </a:xfrm>
          <a:prstGeom prst="rect">
            <a:avLst/>
          </a:prstGeom>
          <a:noFill/>
        </p:spPr>
        <p:txBody>
          <a:bodyPr wrap="none" rtlCol="0">
            <a:spAutoFit/>
          </a:bodyPr>
          <a:lstStyle/>
          <a:p>
            <a:r>
              <a:rPr lang="id-ID" b="1" dirty="0" smtClean="0"/>
              <a:t>Matematika</a:t>
            </a:r>
            <a:endParaRPr lang="id-ID" b="1" dirty="0"/>
          </a:p>
        </p:txBody>
      </p:sp>
      <p:sp>
        <p:nvSpPr>
          <p:cNvPr id="14" name="TextBox 13"/>
          <p:cNvSpPr txBox="1"/>
          <p:nvPr/>
        </p:nvSpPr>
        <p:spPr>
          <a:xfrm>
            <a:off x="5447331" y="2411596"/>
            <a:ext cx="492827" cy="369332"/>
          </a:xfrm>
          <a:prstGeom prst="rect">
            <a:avLst/>
          </a:prstGeom>
          <a:noFill/>
        </p:spPr>
        <p:txBody>
          <a:bodyPr wrap="none" rtlCol="0">
            <a:spAutoFit/>
          </a:bodyPr>
          <a:lstStyle/>
          <a:p>
            <a:r>
              <a:rPr lang="id-ID" b="1" dirty="0" smtClean="0"/>
              <a:t>IPA</a:t>
            </a:r>
            <a:endParaRPr lang="id-ID" b="1" dirty="0"/>
          </a:p>
        </p:txBody>
      </p:sp>
      <p:sp>
        <p:nvSpPr>
          <p:cNvPr id="15" name="TextBox 14"/>
          <p:cNvSpPr txBox="1"/>
          <p:nvPr/>
        </p:nvSpPr>
        <p:spPr>
          <a:xfrm>
            <a:off x="1547665" y="5147900"/>
            <a:ext cx="870751" cy="369332"/>
          </a:xfrm>
          <a:prstGeom prst="rect">
            <a:avLst/>
          </a:prstGeom>
          <a:noFill/>
        </p:spPr>
        <p:txBody>
          <a:bodyPr wrap="none" rtlCol="0">
            <a:spAutoFit/>
          </a:bodyPr>
          <a:lstStyle/>
          <a:p>
            <a:r>
              <a:rPr lang="id-ID" b="1" dirty="0" smtClean="0"/>
              <a:t>Bahasa</a:t>
            </a:r>
            <a:endParaRPr lang="id-ID" b="1" dirty="0"/>
          </a:p>
        </p:txBody>
      </p:sp>
      <p:sp>
        <p:nvSpPr>
          <p:cNvPr id="16"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16</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6688132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4572000" y="883920"/>
          <a:ext cx="4572000" cy="39319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Chart 15"/>
          <p:cNvGraphicFramePr/>
          <p:nvPr/>
        </p:nvGraphicFramePr>
        <p:xfrm>
          <a:off x="0" y="883920"/>
          <a:ext cx="457200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0" y="0"/>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id-ID" sz="2400" b="1" dirty="0" smtClean="0"/>
              <a:t>Results of</a:t>
            </a:r>
            <a:r>
              <a:rPr lang="en-US" sz="2400" b="1" dirty="0" smtClean="0"/>
              <a:t> </a:t>
            </a:r>
            <a:r>
              <a:rPr lang="id-ID" sz="2400" b="1" dirty="0" smtClean="0"/>
              <a:t>Math</a:t>
            </a:r>
            <a:r>
              <a:rPr lang="en-US" sz="2400" b="1" dirty="0" err="1" smtClean="0"/>
              <a:t>ematics</a:t>
            </a:r>
            <a:r>
              <a:rPr lang="en-US" sz="2400" b="1" dirty="0" smtClean="0"/>
              <a:t> (8</a:t>
            </a:r>
            <a:r>
              <a:rPr lang="en-US" sz="2400" b="1" baseline="30000" dirty="0" smtClean="0"/>
              <a:t>th</a:t>
            </a:r>
            <a:r>
              <a:rPr lang="en-US" sz="2400" b="1" dirty="0" smtClean="0"/>
              <a:t> Grade)</a:t>
            </a:r>
          </a:p>
        </p:txBody>
      </p:sp>
      <p:sp>
        <p:nvSpPr>
          <p:cNvPr id="7" name="Rounded Rectangle 6"/>
          <p:cNvSpPr/>
          <p:nvPr/>
        </p:nvSpPr>
        <p:spPr>
          <a:xfrm>
            <a:off x="3429000" y="1264920"/>
            <a:ext cx="3048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Rounded Rectangle 8"/>
          <p:cNvSpPr/>
          <p:nvPr/>
        </p:nvSpPr>
        <p:spPr>
          <a:xfrm>
            <a:off x="8686800" y="1264920"/>
            <a:ext cx="3048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7" name="TextBox 16"/>
          <p:cNvSpPr txBox="1"/>
          <p:nvPr/>
        </p:nvSpPr>
        <p:spPr>
          <a:xfrm>
            <a:off x="1752604" y="533400"/>
            <a:ext cx="704039" cy="400110"/>
          </a:xfrm>
          <a:prstGeom prst="rect">
            <a:avLst/>
          </a:prstGeom>
          <a:noFill/>
        </p:spPr>
        <p:txBody>
          <a:bodyPr wrap="none" rtlCol="0">
            <a:spAutoFit/>
          </a:bodyPr>
          <a:lstStyle/>
          <a:p>
            <a:r>
              <a:rPr lang="en-US" sz="2000" b="1" dirty="0" smtClean="0"/>
              <a:t>2007</a:t>
            </a:r>
            <a:endParaRPr lang="id-ID" sz="2000" b="1" dirty="0"/>
          </a:p>
        </p:txBody>
      </p:sp>
      <p:sp>
        <p:nvSpPr>
          <p:cNvPr id="18" name="TextBox 17"/>
          <p:cNvSpPr txBox="1"/>
          <p:nvPr/>
        </p:nvSpPr>
        <p:spPr>
          <a:xfrm>
            <a:off x="6553204" y="533400"/>
            <a:ext cx="704039" cy="400110"/>
          </a:xfrm>
          <a:prstGeom prst="rect">
            <a:avLst/>
          </a:prstGeom>
          <a:noFill/>
        </p:spPr>
        <p:txBody>
          <a:bodyPr wrap="none" rtlCol="0">
            <a:spAutoFit/>
          </a:bodyPr>
          <a:lstStyle/>
          <a:p>
            <a:r>
              <a:rPr lang="en-US" sz="2000" b="1" dirty="0" smtClean="0"/>
              <a:t>2011</a:t>
            </a:r>
            <a:endParaRPr lang="id-ID" sz="2000" b="1" dirty="0"/>
          </a:p>
        </p:txBody>
      </p:sp>
      <p:sp>
        <p:nvSpPr>
          <p:cNvPr id="19" name="TextBox 18"/>
          <p:cNvSpPr txBox="1"/>
          <p:nvPr/>
        </p:nvSpPr>
        <p:spPr>
          <a:xfrm>
            <a:off x="381000" y="5181608"/>
            <a:ext cx="8458200" cy="1200329"/>
          </a:xfrm>
          <a:prstGeom prst="rect">
            <a:avLst/>
          </a:prstGeom>
          <a:solidFill>
            <a:schemeClr val="accent5">
              <a:lumMod val="20000"/>
              <a:lumOff val="80000"/>
            </a:schemeClr>
          </a:solidFill>
          <a:ln>
            <a:solidFill>
              <a:srgbClr val="C00000"/>
            </a:solidFill>
          </a:ln>
        </p:spPr>
        <p:txBody>
          <a:bodyPr wrap="square" rtlCol="0">
            <a:spAutoFit/>
          </a:bodyPr>
          <a:lstStyle/>
          <a:p>
            <a:r>
              <a:rPr lang="id-ID" b="1" dirty="0" smtClean="0">
                <a:solidFill>
                  <a:srgbClr val="0070C0"/>
                </a:solidFill>
              </a:rPr>
              <a:t>Lebih dari </a:t>
            </a:r>
            <a:r>
              <a:rPr lang="id-ID" b="1" dirty="0" smtClean="0">
                <a:solidFill>
                  <a:srgbClr val="C00000"/>
                </a:solidFill>
              </a:rPr>
              <a:t>95%</a:t>
            </a:r>
            <a:r>
              <a:rPr lang="id-ID" b="1" dirty="0" smtClean="0">
                <a:solidFill>
                  <a:srgbClr val="0070C0"/>
                </a:solidFill>
              </a:rPr>
              <a:t> </a:t>
            </a:r>
            <a:r>
              <a:rPr lang="id-ID" b="1" dirty="0" smtClean="0">
                <a:solidFill>
                  <a:srgbClr val="C00000"/>
                </a:solidFill>
              </a:rPr>
              <a:t>siswa Indonesia </a:t>
            </a:r>
            <a:r>
              <a:rPr lang="id-ID" b="1" dirty="0" smtClean="0">
                <a:solidFill>
                  <a:srgbClr val="0070C0"/>
                </a:solidFill>
              </a:rPr>
              <a:t>hanya mampu </a:t>
            </a:r>
            <a:r>
              <a:rPr lang="id-ID" b="1" dirty="0" smtClean="0">
                <a:solidFill>
                  <a:srgbClr val="C00000"/>
                </a:solidFill>
              </a:rPr>
              <a:t>sampai level menengah</a:t>
            </a:r>
            <a:r>
              <a:rPr lang="id-ID" b="1" dirty="0" smtClean="0">
                <a:solidFill>
                  <a:srgbClr val="0070C0"/>
                </a:solidFill>
              </a:rPr>
              <a:t>, sementara hampir </a:t>
            </a:r>
            <a:r>
              <a:rPr lang="id-ID" b="1" dirty="0" smtClean="0">
                <a:solidFill>
                  <a:srgbClr val="C00000"/>
                </a:solidFill>
              </a:rPr>
              <a:t>50%  siswa Taiwan</a:t>
            </a:r>
            <a:r>
              <a:rPr lang="id-ID" b="1" dirty="0" smtClean="0">
                <a:solidFill>
                  <a:srgbClr val="0070C0"/>
                </a:solidFill>
              </a:rPr>
              <a:t> mampu mencapai </a:t>
            </a:r>
            <a:r>
              <a:rPr lang="id-ID" b="1" dirty="0" smtClean="0">
                <a:solidFill>
                  <a:srgbClr val="C00000"/>
                </a:solidFill>
              </a:rPr>
              <a:t>level tinggi dan advance</a:t>
            </a:r>
            <a:r>
              <a:rPr lang="id-ID" b="1" dirty="0" smtClean="0">
                <a:solidFill>
                  <a:srgbClr val="0070C0"/>
                </a:solidFill>
              </a:rPr>
              <a:t>. Dengan keyakinan bahwa semua anak dilahirkan sama, kesimpulan dari hasil ini adalah yang </a:t>
            </a:r>
            <a:r>
              <a:rPr lang="id-ID" b="1" dirty="0" smtClean="0">
                <a:solidFill>
                  <a:srgbClr val="C00000"/>
                </a:solidFill>
              </a:rPr>
              <a:t>di</a:t>
            </a:r>
            <a:r>
              <a:rPr lang="en-US" b="1" dirty="0" smtClean="0">
                <a:solidFill>
                  <a:srgbClr val="C00000"/>
                </a:solidFill>
              </a:rPr>
              <a:t>a</a:t>
            </a:r>
            <a:r>
              <a:rPr lang="id-ID" b="1" dirty="0" smtClean="0">
                <a:solidFill>
                  <a:srgbClr val="C00000"/>
                </a:solidFill>
              </a:rPr>
              <a:t>jarkan di Indonesia berbeda dengan yang diujikan [yang distandarkan] internasional</a:t>
            </a:r>
            <a:endParaRPr lang="id-ID" b="1" dirty="0">
              <a:solidFill>
                <a:srgbClr val="C00000"/>
              </a:solidFill>
            </a:endParaRPr>
          </a:p>
        </p:txBody>
      </p: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588116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nvGraphicFramePr>
        <p:xfrm>
          <a:off x="0" y="883920"/>
          <a:ext cx="4572000" cy="39319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nvGraphicFramePr>
        <p:xfrm>
          <a:off x="4572000" y="883920"/>
          <a:ext cx="457200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0" y="0"/>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id-ID" sz="2400" b="1" dirty="0" smtClean="0"/>
              <a:t>Results of</a:t>
            </a:r>
            <a:r>
              <a:rPr lang="en-US" sz="2400" b="1" dirty="0" smtClean="0"/>
              <a:t> Science(8</a:t>
            </a:r>
            <a:r>
              <a:rPr lang="en-US" sz="2400" b="1" baseline="30000" dirty="0" smtClean="0"/>
              <a:t>th</a:t>
            </a:r>
            <a:r>
              <a:rPr lang="en-US" sz="2400" b="1" dirty="0" smtClean="0"/>
              <a:t> Grade)</a:t>
            </a:r>
          </a:p>
        </p:txBody>
      </p:sp>
      <p:sp>
        <p:nvSpPr>
          <p:cNvPr id="7" name="Rounded Rectangle 6"/>
          <p:cNvSpPr/>
          <p:nvPr/>
        </p:nvSpPr>
        <p:spPr>
          <a:xfrm>
            <a:off x="3429000" y="1264920"/>
            <a:ext cx="3048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Rounded Rectangle 8"/>
          <p:cNvSpPr/>
          <p:nvPr/>
        </p:nvSpPr>
        <p:spPr>
          <a:xfrm>
            <a:off x="8305800" y="1264920"/>
            <a:ext cx="3810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7" name="TextBox 16"/>
          <p:cNvSpPr txBox="1"/>
          <p:nvPr/>
        </p:nvSpPr>
        <p:spPr>
          <a:xfrm>
            <a:off x="1752604" y="533400"/>
            <a:ext cx="704039" cy="400110"/>
          </a:xfrm>
          <a:prstGeom prst="rect">
            <a:avLst/>
          </a:prstGeom>
          <a:noFill/>
        </p:spPr>
        <p:txBody>
          <a:bodyPr wrap="none" rtlCol="0">
            <a:spAutoFit/>
          </a:bodyPr>
          <a:lstStyle/>
          <a:p>
            <a:r>
              <a:rPr lang="en-US" sz="2000" b="1" dirty="0" smtClean="0"/>
              <a:t>2007</a:t>
            </a:r>
            <a:endParaRPr lang="id-ID" sz="2000" b="1" dirty="0"/>
          </a:p>
        </p:txBody>
      </p:sp>
      <p:sp>
        <p:nvSpPr>
          <p:cNvPr id="18" name="TextBox 17"/>
          <p:cNvSpPr txBox="1"/>
          <p:nvPr/>
        </p:nvSpPr>
        <p:spPr>
          <a:xfrm>
            <a:off x="6553204" y="533400"/>
            <a:ext cx="704039" cy="400110"/>
          </a:xfrm>
          <a:prstGeom prst="rect">
            <a:avLst/>
          </a:prstGeom>
          <a:noFill/>
        </p:spPr>
        <p:txBody>
          <a:bodyPr wrap="none" rtlCol="0">
            <a:spAutoFit/>
          </a:bodyPr>
          <a:lstStyle/>
          <a:p>
            <a:r>
              <a:rPr lang="en-US" sz="2000" b="1" dirty="0" smtClean="0"/>
              <a:t>2011</a:t>
            </a:r>
            <a:endParaRPr lang="id-ID" sz="2000" b="1" dirty="0"/>
          </a:p>
        </p:txBody>
      </p:sp>
      <p:sp>
        <p:nvSpPr>
          <p:cNvPr id="19" name="TextBox 18"/>
          <p:cNvSpPr txBox="1"/>
          <p:nvPr/>
        </p:nvSpPr>
        <p:spPr>
          <a:xfrm>
            <a:off x="381000" y="5181608"/>
            <a:ext cx="8458200" cy="1200329"/>
          </a:xfrm>
          <a:prstGeom prst="rect">
            <a:avLst/>
          </a:prstGeom>
          <a:solidFill>
            <a:schemeClr val="accent5">
              <a:lumMod val="20000"/>
              <a:lumOff val="80000"/>
            </a:schemeClr>
          </a:solidFill>
          <a:ln>
            <a:solidFill>
              <a:srgbClr val="C00000"/>
            </a:solidFill>
          </a:ln>
        </p:spPr>
        <p:txBody>
          <a:bodyPr wrap="square" rtlCol="0">
            <a:spAutoFit/>
          </a:bodyPr>
          <a:lstStyle/>
          <a:p>
            <a:r>
              <a:rPr lang="id-ID" b="1" dirty="0" smtClean="0">
                <a:solidFill>
                  <a:srgbClr val="0070C0"/>
                </a:solidFill>
              </a:rPr>
              <a:t>Lebih dari </a:t>
            </a:r>
            <a:r>
              <a:rPr lang="id-ID" b="1" dirty="0" smtClean="0">
                <a:solidFill>
                  <a:srgbClr val="C00000"/>
                </a:solidFill>
              </a:rPr>
              <a:t>95%</a:t>
            </a:r>
            <a:r>
              <a:rPr lang="id-ID" b="1" dirty="0" smtClean="0">
                <a:solidFill>
                  <a:srgbClr val="0070C0"/>
                </a:solidFill>
              </a:rPr>
              <a:t> </a:t>
            </a:r>
            <a:r>
              <a:rPr lang="id-ID" b="1" dirty="0" smtClean="0">
                <a:solidFill>
                  <a:srgbClr val="C00000"/>
                </a:solidFill>
              </a:rPr>
              <a:t>siswa Indonesia </a:t>
            </a:r>
            <a:r>
              <a:rPr lang="id-ID" b="1" dirty="0" smtClean="0">
                <a:solidFill>
                  <a:srgbClr val="0070C0"/>
                </a:solidFill>
              </a:rPr>
              <a:t>hanya mampu </a:t>
            </a:r>
            <a:r>
              <a:rPr lang="id-ID" b="1" dirty="0" smtClean="0">
                <a:solidFill>
                  <a:srgbClr val="C00000"/>
                </a:solidFill>
              </a:rPr>
              <a:t>sampai level menengah</a:t>
            </a:r>
            <a:r>
              <a:rPr lang="id-ID" b="1" dirty="0" smtClean="0">
                <a:solidFill>
                  <a:srgbClr val="0070C0"/>
                </a:solidFill>
              </a:rPr>
              <a:t>, sementara hampir </a:t>
            </a:r>
            <a:r>
              <a:rPr lang="en-US" b="1" dirty="0" smtClean="0">
                <a:solidFill>
                  <a:srgbClr val="C00000"/>
                </a:solidFill>
              </a:rPr>
              <a:t>4</a:t>
            </a:r>
            <a:r>
              <a:rPr lang="id-ID" b="1" dirty="0" smtClean="0">
                <a:solidFill>
                  <a:srgbClr val="C00000"/>
                </a:solidFill>
              </a:rPr>
              <a:t>0%  siswa Taiwan</a:t>
            </a:r>
            <a:r>
              <a:rPr lang="id-ID" b="1" dirty="0" smtClean="0">
                <a:solidFill>
                  <a:srgbClr val="0070C0"/>
                </a:solidFill>
              </a:rPr>
              <a:t> mampu mencapai </a:t>
            </a:r>
            <a:r>
              <a:rPr lang="id-ID" b="1" dirty="0" smtClean="0">
                <a:solidFill>
                  <a:srgbClr val="C00000"/>
                </a:solidFill>
              </a:rPr>
              <a:t>level tinggi dan advance</a:t>
            </a:r>
            <a:r>
              <a:rPr lang="id-ID" b="1" dirty="0" smtClean="0">
                <a:solidFill>
                  <a:srgbClr val="0070C0"/>
                </a:solidFill>
              </a:rPr>
              <a:t>. Dengan keyakinan bahwa semua anak dilahirkan sama, kesimpulan dari hasil ini adalah yang </a:t>
            </a:r>
            <a:r>
              <a:rPr lang="id-ID" b="1" dirty="0" smtClean="0">
                <a:solidFill>
                  <a:srgbClr val="C00000"/>
                </a:solidFill>
              </a:rPr>
              <a:t>di</a:t>
            </a:r>
            <a:r>
              <a:rPr lang="en-US" b="1" dirty="0" smtClean="0">
                <a:solidFill>
                  <a:srgbClr val="C00000"/>
                </a:solidFill>
              </a:rPr>
              <a:t>a</a:t>
            </a:r>
            <a:r>
              <a:rPr lang="id-ID" b="1" dirty="0" smtClean="0">
                <a:solidFill>
                  <a:srgbClr val="C00000"/>
                </a:solidFill>
              </a:rPr>
              <a:t>jarkan di Indonesia berbeda dengan yang diujikan [yang distandarkan] internasional</a:t>
            </a:r>
            <a:endParaRPr lang="id-ID" b="1" dirty="0">
              <a:solidFill>
                <a:srgbClr val="C00000"/>
              </a:solidFill>
            </a:endParaRPr>
          </a:p>
        </p:txBody>
      </p: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18</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955023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nvGraphicFramePr>
        <p:xfrm>
          <a:off x="4572000" y="883920"/>
          <a:ext cx="4572000" cy="39319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17"/>
          <p:cNvGraphicFramePr/>
          <p:nvPr/>
        </p:nvGraphicFramePr>
        <p:xfrm>
          <a:off x="0" y="883920"/>
          <a:ext cx="429768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0" y="0"/>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id-ID" sz="2400" b="1" dirty="0" smtClean="0"/>
              <a:t>Results of</a:t>
            </a:r>
            <a:r>
              <a:rPr lang="en-US" sz="2400" b="1" dirty="0" smtClean="0"/>
              <a:t> </a:t>
            </a:r>
            <a:r>
              <a:rPr lang="id-ID" sz="2400" b="1" dirty="0" smtClean="0"/>
              <a:t>Reading (4</a:t>
            </a:r>
            <a:r>
              <a:rPr lang="id-ID" sz="2400" b="1" baseline="30000" dirty="0" smtClean="0"/>
              <a:t>th</a:t>
            </a:r>
            <a:r>
              <a:rPr lang="id-ID" sz="2400" b="1" dirty="0" smtClean="0"/>
              <a:t> Grade)</a:t>
            </a:r>
            <a:endParaRPr lang="en-US" sz="2400" b="1" dirty="0" smtClean="0"/>
          </a:p>
        </p:txBody>
      </p:sp>
      <p:sp>
        <p:nvSpPr>
          <p:cNvPr id="9" name="Rounded Rectangle 8"/>
          <p:cNvSpPr/>
          <p:nvPr/>
        </p:nvSpPr>
        <p:spPr>
          <a:xfrm>
            <a:off x="7848600" y="1234440"/>
            <a:ext cx="4572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1" name="Rounded Rectangle 10"/>
          <p:cNvSpPr/>
          <p:nvPr/>
        </p:nvSpPr>
        <p:spPr>
          <a:xfrm>
            <a:off x="2895600" y="1234440"/>
            <a:ext cx="457200" cy="3124200"/>
          </a:xfrm>
          <a:prstGeom prst="roundRect">
            <a:avLst/>
          </a:prstGeom>
          <a:no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9" name="TextBox 18"/>
          <p:cNvSpPr txBox="1"/>
          <p:nvPr/>
        </p:nvSpPr>
        <p:spPr>
          <a:xfrm>
            <a:off x="1752604" y="533400"/>
            <a:ext cx="704039" cy="400110"/>
          </a:xfrm>
          <a:prstGeom prst="rect">
            <a:avLst/>
          </a:prstGeom>
          <a:noFill/>
        </p:spPr>
        <p:txBody>
          <a:bodyPr wrap="none" rtlCol="0">
            <a:spAutoFit/>
          </a:bodyPr>
          <a:lstStyle/>
          <a:p>
            <a:r>
              <a:rPr lang="en-US" sz="2000" b="1" dirty="0" smtClean="0"/>
              <a:t>2006</a:t>
            </a:r>
            <a:endParaRPr lang="id-ID" sz="2000" b="1" dirty="0"/>
          </a:p>
        </p:txBody>
      </p:sp>
      <p:sp>
        <p:nvSpPr>
          <p:cNvPr id="20" name="TextBox 19"/>
          <p:cNvSpPr txBox="1"/>
          <p:nvPr/>
        </p:nvSpPr>
        <p:spPr>
          <a:xfrm>
            <a:off x="6553204" y="533400"/>
            <a:ext cx="704039" cy="400110"/>
          </a:xfrm>
          <a:prstGeom prst="rect">
            <a:avLst/>
          </a:prstGeom>
          <a:noFill/>
        </p:spPr>
        <p:txBody>
          <a:bodyPr wrap="none" rtlCol="0">
            <a:spAutoFit/>
          </a:bodyPr>
          <a:lstStyle/>
          <a:p>
            <a:r>
              <a:rPr lang="en-US" sz="2000" b="1" dirty="0" smtClean="0"/>
              <a:t>2011</a:t>
            </a:r>
            <a:endParaRPr lang="id-ID" sz="2000" b="1" dirty="0"/>
          </a:p>
        </p:txBody>
      </p:sp>
      <p:sp>
        <p:nvSpPr>
          <p:cNvPr id="21" name="TextBox 20"/>
          <p:cNvSpPr txBox="1"/>
          <p:nvPr/>
        </p:nvSpPr>
        <p:spPr>
          <a:xfrm>
            <a:off x="381000" y="5181608"/>
            <a:ext cx="8458200" cy="1200329"/>
          </a:xfrm>
          <a:prstGeom prst="rect">
            <a:avLst/>
          </a:prstGeom>
          <a:solidFill>
            <a:schemeClr val="accent5">
              <a:lumMod val="20000"/>
              <a:lumOff val="80000"/>
            </a:schemeClr>
          </a:solidFill>
          <a:ln>
            <a:solidFill>
              <a:srgbClr val="C00000"/>
            </a:solidFill>
          </a:ln>
        </p:spPr>
        <p:txBody>
          <a:bodyPr wrap="square" rtlCol="0">
            <a:spAutoFit/>
          </a:bodyPr>
          <a:lstStyle/>
          <a:p>
            <a:r>
              <a:rPr lang="id-ID" b="1" dirty="0" smtClean="0">
                <a:solidFill>
                  <a:srgbClr val="0070C0"/>
                </a:solidFill>
              </a:rPr>
              <a:t>Lebih dari </a:t>
            </a:r>
            <a:r>
              <a:rPr lang="id-ID" b="1" dirty="0" smtClean="0">
                <a:solidFill>
                  <a:srgbClr val="C00000"/>
                </a:solidFill>
              </a:rPr>
              <a:t>95%</a:t>
            </a:r>
            <a:r>
              <a:rPr lang="id-ID" b="1" dirty="0" smtClean="0">
                <a:solidFill>
                  <a:srgbClr val="0070C0"/>
                </a:solidFill>
              </a:rPr>
              <a:t> </a:t>
            </a:r>
            <a:r>
              <a:rPr lang="id-ID" b="1" dirty="0" smtClean="0">
                <a:solidFill>
                  <a:srgbClr val="C00000"/>
                </a:solidFill>
              </a:rPr>
              <a:t>siswa Indonesia </a:t>
            </a:r>
            <a:r>
              <a:rPr lang="id-ID" b="1" dirty="0" smtClean="0">
                <a:solidFill>
                  <a:srgbClr val="0070C0"/>
                </a:solidFill>
              </a:rPr>
              <a:t>hanya mampu </a:t>
            </a:r>
            <a:r>
              <a:rPr lang="id-ID" b="1" dirty="0" smtClean="0">
                <a:solidFill>
                  <a:srgbClr val="C00000"/>
                </a:solidFill>
              </a:rPr>
              <a:t>sampai level menengah</a:t>
            </a:r>
            <a:r>
              <a:rPr lang="id-ID" b="1" dirty="0" smtClean="0">
                <a:solidFill>
                  <a:srgbClr val="0070C0"/>
                </a:solidFill>
              </a:rPr>
              <a:t>, sementara </a:t>
            </a:r>
            <a:r>
              <a:rPr lang="en-US" b="1" dirty="0" err="1" smtClean="0">
                <a:solidFill>
                  <a:srgbClr val="0070C0"/>
                </a:solidFill>
              </a:rPr>
              <a:t>lebih</a:t>
            </a:r>
            <a:r>
              <a:rPr lang="en-US" b="1" dirty="0" smtClean="0">
                <a:solidFill>
                  <a:srgbClr val="0070C0"/>
                </a:solidFill>
              </a:rPr>
              <a:t> </a:t>
            </a:r>
            <a:r>
              <a:rPr lang="en-US" b="1" dirty="0" err="1" smtClean="0">
                <a:solidFill>
                  <a:srgbClr val="0070C0"/>
                </a:solidFill>
              </a:rPr>
              <a:t>dari</a:t>
            </a:r>
            <a:r>
              <a:rPr lang="en-US" b="1" dirty="0" smtClean="0">
                <a:solidFill>
                  <a:srgbClr val="0070C0"/>
                </a:solidFill>
              </a:rPr>
              <a:t> </a:t>
            </a:r>
            <a:r>
              <a:rPr lang="id-ID" b="1" dirty="0" smtClean="0">
                <a:solidFill>
                  <a:srgbClr val="0070C0"/>
                </a:solidFill>
              </a:rPr>
              <a:t> </a:t>
            </a:r>
            <a:r>
              <a:rPr lang="en-US" b="1" dirty="0" smtClean="0">
                <a:solidFill>
                  <a:srgbClr val="FF0000"/>
                </a:solidFill>
              </a:rPr>
              <a:t>50</a:t>
            </a:r>
            <a:r>
              <a:rPr lang="id-ID" b="1" dirty="0" smtClean="0">
                <a:solidFill>
                  <a:srgbClr val="C00000"/>
                </a:solidFill>
              </a:rPr>
              <a:t>%  siswa Taiwan</a:t>
            </a:r>
            <a:r>
              <a:rPr lang="id-ID" b="1" dirty="0" smtClean="0">
                <a:solidFill>
                  <a:srgbClr val="0070C0"/>
                </a:solidFill>
              </a:rPr>
              <a:t> mampu mencapai </a:t>
            </a:r>
            <a:r>
              <a:rPr lang="id-ID" b="1" dirty="0" smtClean="0">
                <a:solidFill>
                  <a:srgbClr val="C00000"/>
                </a:solidFill>
              </a:rPr>
              <a:t>level tinggi dan advance</a:t>
            </a:r>
            <a:r>
              <a:rPr lang="id-ID" b="1" dirty="0" smtClean="0">
                <a:solidFill>
                  <a:srgbClr val="0070C0"/>
                </a:solidFill>
              </a:rPr>
              <a:t>. Dengan keyakinan bahwa semua anak dilahirkan sama, kesimpulan dari hasil ini adalah yang </a:t>
            </a:r>
            <a:r>
              <a:rPr lang="id-ID" b="1" dirty="0" smtClean="0">
                <a:solidFill>
                  <a:srgbClr val="C00000"/>
                </a:solidFill>
              </a:rPr>
              <a:t>di</a:t>
            </a:r>
            <a:r>
              <a:rPr lang="en-US" b="1" dirty="0" smtClean="0">
                <a:solidFill>
                  <a:srgbClr val="C00000"/>
                </a:solidFill>
              </a:rPr>
              <a:t>a</a:t>
            </a:r>
            <a:r>
              <a:rPr lang="id-ID" b="1" dirty="0" smtClean="0">
                <a:solidFill>
                  <a:srgbClr val="C00000"/>
                </a:solidFill>
              </a:rPr>
              <a:t>jarkan di Indonesia berbeda dengan yang diujikan [yang distandarkan] internasional</a:t>
            </a:r>
            <a:endParaRPr lang="id-ID" b="1" dirty="0">
              <a:solidFill>
                <a:srgbClr val="C00000"/>
              </a:solidFill>
            </a:endParaRPr>
          </a:p>
        </p:txBody>
      </p: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19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7732780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0" y="3032126"/>
            <a:ext cx="9144003" cy="777875"/>
          </a:xfrm>
          <a:custGeom>
            <a:avLst/>
            <a:gdLst>
              <a:gd name="T0" fmla="*/ 4539367 w 9073005"/>
              <a:gd name="T1" fmla="*/ 0 h 1404984"/>
              <a:gd name="T2" fmla="*/ 9078735 w 9073005"/>
              <a:gd name="T3" fmla="*/ 702377 h 1404984"/>
              <a:gd name="T4" fmla="*/ 4539367 w 9073005"/>
              <a:gd name="T5" fmla="*/ 1404754 h 1404984"/>
              <a:gd name="T6" fmla="*/ 0 w 9073005"/>
              <a:gd name="T7" fmla="*/ 702377 h 1404984"/>
              <a:gd name="T8" fmla="*/ 17694720 60000 65536"/>
              <a:gd name="T9" fmla="*/ 0 60000 65536"/>
              <a:gd name="T10" fmla="*/ 5898240 60000 65536"/>
              <a:gd name="T11" fmla="*/ 11796480 60000 65536"/>
              <a:gd name="T12" fmla="*/ 68587 w 9073005"/>
              <a:gd name="T13" fmla="*/ 68587 h 1404984"/>
              <a:gd name="T14" fmla="*/ 9004421 w 9073005"/>
              <a:gd name="T15" fmla="*/ 1336397 h 1404984"/>
            </a:gdLst>
            <a:ahLst/>
            <a:cxnLst>
              <a:cxn ang="T8">
                <a:pos x="T0" y="T1"/>
              </a:cxn>
              <a:cxn ang="T9">
                <a:pos x="T2" y="T3"/>
              </a:cxn>
              <a:cxn ang="T10">
                <a:pos x="T4" y="T5"/>
              </a:cxn>
              <a:cxn ang="T11">
                <a:pos x="T6" y="T7"/>
              </a:cxn>
            </a:cxnLst>
            <a:rect l="T12" t="T13" r="T14" b="T15"/>
            <a:pathLst>
              <a:path w="9073005" h="1404984">
                <a:moveTo>
                  <a:pt x="234164" y="0"/>
                </a:moveTo>
                <a:lnTo>
                  <a:pt x="234163" y="0"/>
                </a:lnTo>
                <a:cubicBezTo>
                  <a:pt x="104838" y="0"/>
                  <a:pt x="0" y="104838"/>
                  <a:pt x="0" y="234163"/>
                </a:cubicBezTo>
                <a:lnTo>
                  <a:pt x="0" y="1170820"/>
                </a:lnTo>
                <a:cubicBezTo>
                  <a:pt x="0" y="1300145"/>
                  <a:pt x="104838" y="1404983"/>
                  <a:pt x="234163" y="1404984"/>
                </a:cubicBezTo>
                <a:lnTo>
                  <a:pt x="8838841" y="1404984"/>
                </a:lnTo>
                <a:cubicBezTo>
                  <a:pt x="8968166" y="1404983"/>
                  <a:pt x="9073005" y="1300145"/>
                  <a:pt x="9073005" y="1170820"/>
                </a:cubicBezTo>
                <a:lnTo>
                  <a:pt x="9073005" y="234164"/>
                </a:lnTo>
                <a:cubicBezTo>
                  <a:pt x="9073005" y="104838"/>
                  <a:pt x="8968166" y="0"/>
                  <a:pt x="8838841" y="0"/>
                </a:cubicBezTo>
                <a:lnTo>
                  <a:pt x="234164" y="0"/>
                </a:lnTo>
                <a:close/>
              </a:path>
            </a:pathLst>
          </a:custGeom>
          <a:solidFill>
            <a:srgbClr val="EEECE1"/>
          </a:solidFill>
          <a:ln w="9525">
            <a:noFill/>
            <a:miter lim="800000"/>
            <a:headEnd/>
            <a:tailEnd/>
          </a:ln>
        </p:spPr>
        <p:txBody>
          <a:bodyPr anchor="ctr" anchorCtr="1"/>
          <a:lstStyle/>
          <a:p>
            <a:pPr algn="ctr"/>
            <a:r>
              <a:rPr lang="id-ID" sz="4800" b="1" dirty="0" smtClean="0">
                <a:solidFill>
                  <a:schemeClr val="accent6">
                    <a:lumMod val="75000"/>
                  </a:schemeClr>
                </a:solidFill>
                <a:effectLst>
                  <a:outerShdw blurRad="38100" dist="38100" dir="2700000" algn="tl">
                    <a:srgbClr val="000000">
                      <a:alpha val="43137"/>
                    </a:srgbClr>
                  </a:outerShdw>
                </a:effectLst>
                <a:latin typeface="Calibri" pitchFamily="34" charset="0"/>
              </a:rPr>
              <a:t>K</a:t>
            </a:r>
            <a:r>
              <a:rPr lang="id-ID" sz="4400" b="1" dirty="0" smtClean="0">
                <a:solidFill>
                  <a:srgbClr val="17375E"/>
                </a:solidFill>
                <a:effectLst>
                  <a:outerShdw blurRad="38100" dist="38100" dir="2700000" algn="tl">
                    <a:srgbClr val="000000">
                      <a:alpha val="43137"/>
                    </a:srgbClr>
                  </a:outerShdw>
                </a:effectLst>
                <a:latin typeface="Calibri" pitchFamily="34" charset="0"/>
              </a:rPr>
              <a:t>urikulum 2013</a:t>
            </a:r>
            <a:endParaRPr lang="id-ID" sz="4400" b="1" dirty="0">
              <a:solidFill>
                <a:schemeClr val="accent6">
                  <a:lumMod val="75000"/>
                </a:schemeClr>
              </a:solidFill>
              <a:effectLst>
                <a:outerShdw blurRad="38100" dist="38100" dir="2700000" algn="tl">
                  <a:srgbClr val="000000">
                    <a:alpha val="43137"/>
                  </a:srgbClr>
                </a:outerShdw>
              </a:effectLst>
              <a:latin typeface="Calibri" pitchFamily="34" charset="0"/>
            </a:endParaRPr>
          </a:p>
        </p:txBody>
      </p:sp>
      <p:sp>
        <p:nvSpPr>
          <p:cNvPr id="15363" name="Rounded Rectangle 4"/>
          <p:cNvSpPr>
            <a:spLocks noChangeArrowheads="1"/>
          </p:cNvSpPr>
          <p:nvPr/>
        </p:nvSpPr>
        <p:spPr bwMode="auto">
          <a:xfrm>
            <a:off x="4173415" y="1916113"/>
            <a:ext cx="798635" cy="868362"/>
          </a:xfrm>
          <a:custGeom>
            <a:avLst/>
            <a:gdLst>
              <a:gd name="T0" fmla="*/ 432598 w 865186"/>
              <a:gd name="T1" fmla="*/ 0 h 867646"/>
              <a:gd name="T2" fmla="*/ 865196 w 865186"/>
              <a:gd name="T3" fmla="*/ 435616 h 867646"/>
              <a:gd name="T4" fmla="*/ 432598 w 865186"/>
              <a:gd name="T5" fmla="*/ 871232 h 867646"/>
              <a:gd name="T6" fmla="*/ 0 w 865186"/>
              <a:gd name="T7" fmla="*/ 435616 h 867646"/>
              <a:gd name="T8" fmla="*/ 17694720 60000 65536"/>
              <a:gd name="T9" fmla="*/ 0 60000 65536"/>
              <a:gd name="T10" fmla="*/ 5898240 60000 65536"/>
              <a:gd name="T11" fmla="*/ 11796480 60000 65536"/>
              <a:gd name="T12" fmla="*/ 42235 w 865186"/>
              <a:gd name="T13" fmla="*/ 42235 h 867646"/>
              <a:gd name="T14" fmla="*/ 822951 w 865186"/>
              <a:gd name="T15" fmla="*/ 825411 h 867646"/>
            </a:gdLst>
            <a:ahLst/>
            <a:cxnLst>
              <a:cxn ang="T8">
                <a:pos x="T0" y="T1"/>
              </a:cxn>
              <a:cxn ang="T9">
                <a:pos x="T2" y="T3"/>
              </a:cxn>
              <a:cxn ang="T10">
                <a:pos x="T4" y="T5"/>
              </a:cxn>
              <a:cxn ang="T11">
                <a:pos x="T6" y="T7"/>
              </a:cxn>
            </a:cxnLst>
            <a:rect l="T12" t="T13" r="T14" b="T15"/>
            <a:pathLst>
              <a:path w="865186" h="867646">
                <a:moveTo>
                  <a:pt x="144198" y="0"/>
                </a:moveTo>
                <a:lnTo>
                  <a:pt x="144197" y="0"/>
                </a:lnTo>
                <a:cubicBezTo>
                  <a:pt x="64559" y="0"/>
                  <a:pt x="0" y="64559"/>
                  <a:pt x="0" y="144197"/>
                </a:cubicBezTo>
                <a:lnTo>
                  <a:pt x="0" y="723448"/>
                </a:lnTo>
                <a:cubicBezTo>
                  <a:pt x="0" y="803086"/>
                  <a:pt x="64559" y="867645"/>
                  <a:pt x="144197" y="867646"/>
                </a:cubicBezTo>
                <a:lnTo>
                  <a:pt x="720988" y="867646"/>
                </a:lnTo>
                <a:cubicBezTo>
                  <a:pt x="800626" y="867645"/>
                  <a:pt x="865186" y="803086"/>
                  <a:pt x="865186" y="723448"/>
                </a:cubicBezTo>
                <a:lnTo>
                  <a:pt x="865186" y="144198"/>
                </a:lnTo>
                <a:cubicBezTo>
                  <a:pt x="865186" y="64559"/>
                  <a:pt x="800626" y="0"/>
                  <a:pt x="720988" y="0"/>
                </a:cubicBezTo>
                <a:lnTo>
                  <a:pt x="144198" y="0"/>
                </a:lnTo>
                <a:close/>
              </a:path>
            </a:pathLst>
          </a:custGeom>
          <a:noFill/>
          <a:ln w="3172">
            <a:solidFill>
              <a:srgbClr val="948A54"/>
            </a:solidFill>
            <a:miter lim="800000"/>
            <a:headEnd/>
            <a:tailEnd/>
          </a:ln>
        </p:spPr>
        <p:txBody>
          <a:bodyPr anchor="ctr" anchorCtr="1"/>
          <a:lstStyle/>
          <a:p>
            <a:pPr algn="ctr"/>
            <a:r>
              <a:rPr lang="id-ID" sz="4400" dirty="0" smtClean="0">
                <a:solidFill>
                  <a:srgbClr val="E46C0A"/>
                </a:solidFill>
                <a:latin typeface="Arial Rounded MT Bold" pitchFamily="34" charset="0"/>
              </a:rPr>
              <a:t>A</a:t>
            </a:r>
            <a:endParaRPr lang="id-ID" sz="4400" dirty="0">
              <a:solidFill>
                <a:srgbClr val="E46C0A"/>
              </a:solidFill>
              <a:latin typeface="Arial Rounded MT Bold" pitchFamily="34" charset="0"/>
            </a:endParaRPr>
          </a:p>
        </p:txBody>
      </p:sp>
      <p:sp>
        <p:nvSpPr>
          <p:cNvPr id="5" name="Slide Number Placeholder 2"/>
          <p:cNvSpPr txBox="1"/>
          <p:nvPr/>
        </p:nvSpPr>
        <p:spPr>
          <a:xfrm>
            <a:off x="8651635" y="649288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5550013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0"/>
            <a:ext cx="91440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itle 7"/>
          <p:cNvSpPr>
            <a:spLocks noGrp="1"/>
          </p:cNvSpPr>
          <p:nvPr>
            <p:ph type="title"/>
          </p:nvPr>
        </p:nvSpPr>
        <p:spPr>
          <a:xfrm>
            <a:off x="457200" y="44624"/>
            <a:ext cx="8229600" cy="562074"/>
          </a:xfrm>
        </p:spPr>
        <p:txBody>
          <a:bodyPr>
            <a:normAutofit fontScale="90000"/>
          </a:bodyPr>
          <a:lstStyle/>
          <a:p>
            <a:r>
              <a:rPr lang="en-US" dirty="0" smtClean="0">
                <a:solidFill>
                  <a:schemeClr val="bg1"/>
                </a:solidFill>
              </a:rPr>
              <a:t>PISA Released Test (Math Literacy)</a:t>
            </a:r>
            <a:endParaRPr lang="en-US" dirty="0">
              <a:solidFill>
                <a:schemeClr val="bg1"/>
              </a:solidFill>
            </a:endParaRPr>
          </a:p>
        </p:txBody>
      </p:sp>
      <p:sp>
        <p:nvSpPr>
          <p:cNvPr id="4" name="Footer Placeholder 3"/>
          <p:cNvSpPr>
            <a:spLocks noGrp="1"/>
          </p:cNvSpPr>
          <p:nvPr>
            <p:ph type="ftr" sz="quarter" idx="11"/>
          </p:nvPr>
        </p:nvSpPr>
        <p:spPr/>
        <p:txBody>
          <a:bodyPr/>
          <a:lstStyle/>
          <a:p>
            <a:r>
              <a:rPr lang="it-IT" smtClean="0"/>
              <a:t>Pendidikan Sains dan Matematika ~ @iwanpranoto</a:t>
            </a:r>
            <a:endParaRPr lang="en-US"/>
          </a:p>
        </p:txBody>
      </p:sp>
      <p:pic>
        <p:nvPicPr>
          <p:cNvPr id="6" name="Picture 5" descr="Balap 1 - PISA.emf"/>
          <p:cNvPicPr>
            <a:picLocks noChangeAspect="1"/>
          </p:cNvPicPr>
          <p:nvPr/>
        </p:nvPicPr>
        <p:blipFill>
          <a:blip r:embed="rId2" cstate="print"/>
          <a:stretch>
            <a:fillRect/>
          </a:stretch>
        </p:blipFill>
        <p:spPr>
          <a:xfrm>
            <a:off x="-1" y="1447800"/>
            <a:ext cx="4617085" cy="3429000"/>
          </a:xfrm>
          <a:prstGeom prst="rect">
            <a:avLst/>
          </a:prstGeom>
        </p:spPr>
      </p:pic>
      <p:pic>
        <p:nvPicPr>
          <p:cNvPr id="9" name="Picture 8" descr="Balap 2 - PISA.emf"/>
          <p:cNvPicPr>
            <a:picLocks noChangeAspect="1"/>
          </p:cNvPicPr>
          <p:nvPr/>
        </p:nvPicPr>
        <p:blipFill>
          <a:blip r:embed="rId3" cstate="print"/>
          <a:stretch>
            <a:fillRect/>
          </a:stretch>
        </p:blipFill>
        <p:spPr>
          <a:xfrm>
            <a:off x="4572000" y="2797605"/>
            <a:ext cx="4572000" cy="4060397"/>
          </a:xfrm>
          <a:prstGeom prst="rect">
            <a:avLst/>
          </a:prstGeom>
        </p:spPr>
      </p:pic>
      <p:sp>
        <p:nvSpPr>
          <p:cNvPr id="7" name="Slide Number Placeholder 2"/>
          <p:cNvSpPr txBox="1"/>
          <p:nvPr/>
        </p:nvSpPr>
        <p:spPr>
          <a:xfrm>
            <a:off x="8660690" y="6484868"/>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2629324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3812"/>
            <a:ext cx="9144003" cy="5730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3" name="TextBox 2"/>
          <p:cNvSpPr txBox="1"/>
          <p:nvPr/>
        </p:nvSpPr>
        <p:spPr>
          <a:xfrm>
            <a:off x="683569" y="1907540"/>
            <a:ext cx="3252198" cy="369332"/>
          </a:xfrm>
          <a:prstGeom prst="rect">
            <a:avLst/>
          </a:prstGeom>
          <a:noFill/>
        </p:spPr>
        <p:txBody>
          <a:bodyPr wrap="square" rtlCol="0">
            <a:spAutoFit/>
          </a:bodyPr>
          <a:lstStyle/>
          <a:p>
            <a:r>
              <a:rPr lang="id-ID" b="1" dirty="0" smtClean="0"/>
              <a:t>Keliling persegi panjang ini = ....</a:t>
            </a:r>
            <a:endParaRPr lang="id-ID" b="1" dirty="0"/>
          </a:p>
        </p:txBody>
      </p:sp>
      <p:sp>
        <p:nvSpPr>
          <p:cNvPr id="4" name="Rectangle 3"/>
          <p:cNvSpPr/>
          <p:nvPr/>
        </p:nvSpPr>
        <p:spPr>
          <a:xfrm>
            <a:off x="827584" y="827420"/>
            <a:ext cx="175939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5" name="TextBox 4"/>
          <p:cNvSpPr txBox="1"/>
          <p:nvPr/>
        </p:nvSpPr>
        <p:spPr>
          <a:xfrm>
            <a:off x="2555776" y="1187460"/>
            <a:ext cx="307132" cy="369332"/>
          </a:xfrm>
          <a:prstGeom prst="rect">
            <a:avLst/>
          </a:prstGeom>
          <a:noFill/>
        </p:spPr>
        <p:txBody>
          <a:bodyPr wrap="square" rtlCol="0">
            <a:spAutoFit/>
          </a:bodyPr>
          <a:lstStyle/>
          <a:p>
            <a:r>
              <a:rPr lang="id-ID" b="1" dirty="0" smtClean="0"/>
              <a:t>4</a:t>
            </a:r>
            <a:endParaRPr lang="id-ID" b="1" dirty="0"/>
          </a:p>
        </p:txBody>
      </p:sp>
      <p:sp>
        <p:nvSpPr>
          <p:cNvPr id="6" name="TextBox 5"/>
          <p:cNvSpPr txBox="1"/>
          <p:nvPr/>
        </p:nvSpPr>
        <p:spPr>
          <a:xfrm>
            <a:off x="1475656" y="827420"/>
            <a:ext cx="307132" cy="369332"/>
          </a:xfrm>
          <a:prstGeom prst="rect">
            <a:avLst/>
          </a:prstGeom>
          <a:noFill/>
        </p:spPr>
        <p:txBody>
          <a:bodyPr wrap="square" rtlCol="0">
            <a:spAutoFit/>
          </a:bodyPr>
          <a:lstStyle/>
          <a:p>
            <a:r>
              <a:rPr lang="id-ID" b="1" dirty="0" smtClean="0"/>
              <a:t>6</a:t>
            </a:r>
            <a:endParaRPr lang="id-ID" b="1" dirty="0"/>
          </a:p>
        </p:txBody>
      </p:sp>
      <p:sp>
        <p:nvSpPr>
          <p:cNvPr id="7" name="TextBox 6"/>
          <p:cNvSpPr txBox="1"/>
          <p:nvPr/>
        </p:nvSpPr>
        <p:spPr>
          <a:xfrm>
            <a:off x="251520" y="692696"/>
            <a:ext cx="365882" cy="369332"/>
          </a:xfrm>
          <a:prstGeom prst="rect">
            <a:avLst/>
          </a:prstGeom>
          <a:noFill/>
        </p:spPr>
        <p:txBody>
          <a:bodyPr wrap="square" rtlCol="0">
            <a:spAutoFit/>
          </a:bodyPr>
          <a:lstStyle/>
          <a:p>
            <a:r>
              <a:rPr lang="id-ID" b="1" dirty="0" smtClean="0"/>
              <a:t>1.</a:t>
            </a:r>
            <a:endParaRPr lang="id-ID" b="1" dirty="0"/>
          </a:p>
        </p:txBody>
      </p:sp>
      <p:sp>
        <p:nvSpPr>
          <p:cNvPr id="9" name="Right Arrow 8"/>
          <p:cNvSpPr/>
          <p:nvPr/>
        </p:nvSpPr>
        <p:spPr>
          <a:xfrm>
            <a:off x="3059831" y="1124744"/>
            <a:ext cx="953003"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10" name="TextBox 9"/>
          <p:cNvSpPr txBox="1"/>
          <p:nvPr/>
        </p:nvSpPr>
        <p:spPr>
          <a:xfrm>
            <a:off x="4427984" y="836712"/>
            <a:ext cx="4320481" cy="1754326"/>
          </a:xfrm>
          <a:prstGeom prst="rect">
            <a:avLst/>
          </a:prstGeom>
          <a:solidFill>
            <a:schemeClr val="accent4">
              <a:lumMod val="20000"/>
              <a:lumOff val="80000"/>
            </a:schemeClr>
          </a:solidFill>
        </p:spPr>
        <p:txBody>
          <a:bodyPr wrap="square" rtlCol="0">
            <a:spAutoFit/>
          </a:bodyPr>
          <a:lstStyle/>
          <a:p>
            <a:pPr>
              <a:buFontTx/>
              <a:buChar char="-"/>
            </a:pPr>
            <a:r>
              <a:rPr lang="id-ID" b="1" dirty="0" smtClean="0"/>
              <a:t>Hanya ada satu jawaban</a:t>
            </a:r>
          </a:p>
          <a:p>
            <a:pPr>
              <a:buFontTx/>
              <a:buChar char="-"/>
            </a:pPr>
            <a:r>
              <a:rPr lang="id-ID" b="1" dirty="0" smtClean="0"/>
              <a:t>Hafalan rumus</a:t>
            </a:r>
          </a:p>
          <a:p>
            <a:pPr>
              <a:buFontTx/>
              <a:buChar char="-"/>
            </a:pPr>
            <a:r>
              <a:rPr lang="id-ID" b="1" dirty="0" smtClean="0"/>
              <a:t>Mekanistis</a:t>
            </a:r>
          </a:p>
          <a:p>
            <a:pPr>
              <a:buFontTx/>
              <a:buChar char="-"/>
            </a:pPr>
            <a:r>
              <a:rPr lang="id-ID" b="1" dirty="0" smtClean="0"/>
              <a:t>Tidak terlihat prosesnya</a:t>
            </a:r>
          </a:p>
          <a:p>
            <a:pPr>
              <a:buFontTx/>
              <a:buChar char="-"/>
            </a:pPr>
            <a:r>
              <a:rPr lang="id-ID" b="1" dirty="0" smtClean="0"/>
              <a:t>Kebenaran dilihat dari jawaban</a:t>
            </a:r>
          </a:p>
          <a:p>
            <a:pPr>
              <a:buFontTx/>
              <a:buChar char="-"/>
            </a:pPr>
            <a:r>
              <a:rPr lang="id-ID" b="1" dirty="0" smtClean="0"/>
              <a:t>Pemahaman hanya biner, bukan spektrum</a:t>
            </a:r>
            <a:endParaRPr lang="id-ID" b="1" dirty="0"/>
          </a:p>
        </p:txBody>
      </p:sp>
      <p:sp>
        <p:nvSpPr>
          <p:cNvPr id="38" name="TextBox 37"/>
          <p:cNvSpPr txBox="1"/>
          <p:nvPr/>
        </p:nvSpPr>
        <p:spPr>
          <a:xfrm>
            <a:off x="683568" y="3851758"/>
            <a:ext cx="3592087" cy="646331"/>
          </a:xfrm>
          <a:prstGeom prst="rect">
            <a:avLst/>
          </a:prstGeom>
          <a:noFill/>
        </p:spPr>
        <p:txBody>
          <a:bodyPr wrap="square" rtlCol="0">
            <a:spAutoFit/>
          </a:bodyPr>
          <a:lstStyle/>
          <a:p>
            <a:r>
              <a:rPr lang="id-ID" b="1" dirty="0" smtClean="0"/>
              <a:t>Hitung keliling persegi panjang ini dengan jawaban terstruktur </a:t>
            </a:r>
            <a:endParaRPr lang="id-ID" b="1" dirty="0"/>
          </a:p>
        </p:txBody>
      </p:sp>
      <p:sp>
        <p:nvSpPr>
          <p:cNvPr id="39" name="Rectangle 38"/>
          <p:cNvSpPr/>
          <p:nvPr/>
        </p:nvSpPr>
        <p:spPr>
          <a:xfrm>
            <a:off x="827584" y="2771636"/>
            <a:ext cx="175939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40" name="TextBox 39"/>
          <p:cNvSpPr txBox="1"/>
          <p:nvPr/>
        </p:nvSpPr>
        <p:spPr>
          <a:xfrm>
            <a:off x="2555776" y="3131676"/>
            <a:ext cx="307132" cy="369332"/>
          </a:xfrm>
          <a:prstGeom prst="rect">
            <a:avLst/>
          </a:prstGeom>
          <a:noFill/>
        </p:spPr>
        <p:txBody>
          <a:bodyPr wrap="square" rtlCol="0">
            <a:spAutoFit/>
          </a:bodyPr>
          <a:lstStyle/>
          <a:p>
            <a:r>
              <a:rPr lang="id-ID" b="1" dirty="0" smtClean="0"/>
              <a:t>4</a:t>
            </a:r>
            <a:endParaRPr lang="id-ID" b="1" dirty="0"/>
          </a:p>
        </p:txBody>
      </p:sp>
      <p:sp>
        <p:nvSpPr>
          <p:cNvPr id="41" name="TextBox 40"/>
          <p:cNvSpPr txBox="1"/>
          <p:nvPr/>
        </p:nvSpPr>
        <p:spPr>
          <a:xfrm>
            <a:off x="1475656" y="2771636"/>
            <a:ext cx="307132" cy="369332"/>
          </a:xfrm>
          <a:prstGeom prst="rect">
            <a:avLst/>
          </a:prstGeom>
          <a:noFill/>
        </p:spPr>
        <p:txBody>
          <a:bodyPr wrap="square" rtlCol="0">
            <a:spAutoFit/>
          </a:bodyPr>
          <a:lstStyle/>
          <a:p>
            <a:r>
              <a:rPr lang="id-ID" b="1" dirty="0" smtClean="0"/>
              <a:t>6</a:t>
            </a:r>
            <a:endParaRPr lang="id-ID" b="1" dirty="0"/>
          </a:p>
        </p:txBody>
      </p:sp>
      <p:sp>
        <p:nvSpPr>
          <p:cNvPr id="42" name="TextBox 41"/>
          <p:cNvSpPr txBox="1"/>
          <p:nvPr/>
        </p:nvSpPr>
        <p:spPr>
          <a:xfrm>
            <a:off x="251520" y="2636912"/>
            <a:ext cx="365882" cy="369332"/>
          </a:xfrm>
          <a:prstGeom prst="rect">
            <a:avLst/>
          </a:prstGeom>
          <a:noFill/>
        </p:spPr>
        <p:txBody>
          <a:bodyPr wrap="square" rtlCol="0">
            <a:spAutoFit/>
          </a:bodyPr>
          <a:lstStyle/>
          <a:p>
            <a:r>
              <a:rPr lang="id-ID" b="1" dirty="0"/>
              <a:t>2</a:t>
            </a:r>
            <a:r>
              <a:rPr lang="id-ID" b="1" dirty="0" smtClean="0"/>
              <a:t>.</a:t>
            </a:r>
            <a:endParaRPr lang="id-ID" b="1" dirty="0"/>
          </a:p>
        </p:txBody>
      </p:sp>
      <p:sp>
        <p:nvSpPr>
          <p:cNvPr id="43" name="Right Arrow 42"/>
          <p:cNvSpPr/>
          <p:nvPr/>
        </p:nvSpPr>
        <p:spPr>
          <a:xfrm>
            <a:off x="3059831" y="3068960"/>
            <a:ext cx="953003"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44" name="TextBox 43"/>
          <p:cNvSpPr txBox="1"/>
          <p:nvPr/>
        </p:nvSpPr>
        <p:spPr>
          <a:xfrm>
            <a:off x="4427984" y="2754794"/>
            <a:ext cx="4320481" cy="1754326"/>
          </a:xfrm>
          <a:prstGeom prst="rect">
            <a:avLst/>
          </a:prstGeom>
          <a:solidFill>
            <a:schemeClr val="accent5">
              <a:lumMod val="20000"/>
              <a:lumOff val="80000"/>
            </a:schemeClr>
          </a:solidFill>
        </p:spPr>
        <p:txBody>
          <a:bodyPr wrap="square" rtlCol="0">
            <a:spAutoFit/>
          </a:bodyPr>
          <a:lstStyle/>
          <a:p>
            <a:pPr>
              <a:buFontTx/>
              <a:buChar char="-"/>
            </a:pPr>
            <a:r>
              <a:rPr lang="id-ID" b="1" dirty="0" smtClean="0"/>
              <a:t>Banyak cara menjawab</a:t>
            </a:r>
          </a:p>
          <a:p>
            <a:pPr>
              <a:buFontTx/>
              <a:buChar char="-"/>
            </a:pPr>
            <a:r>
              <a:rPr lang="id-ID" b="1" dirty="0" smtClean="0"/>
              <a:t>Algoritmis</a:t>
            </a:r>
          </a:p>
          <a:p>
            <a:pPr>
              <a:buFontTx/>
              <a:buChar char="-"/>
            </a:pPr>
            <a:r>
              <a:rPr lang="id-ID" b="1" dirty="0" smtClean="0"/>
              <a:t>Terlihat prosesnya</a:t>
            </a:r>
          </a:p>
          <a:p>
            <a:pPr marL="92075" indent="-92075">
              <a:buFontTx/>
              <a:buChar char="-"/>
            </a:pPr>
            <a:r>
              <a:rPr lang="id-ID" b="1" dirty="0" smtClean="0"/>
              <a:t>Kebenaran dilihat dari cara berfikirnya,  bukan jawabannya</a:t>
            </a:r>
          </a:p>
          <a:p>
            <a:pPr>
              <a:buFontTx/>
              <a:buChar char="-"/>
            </a:pPr>
            <a:r>
              <a:rPr lang="id-ID" b="1" dirty="0" smtClean="0"/>
              <a:t>Dapat diukur spektrum pemahamannya</a:t>
            </a:r>
            <a:endParaRPr lang="id-ID" b="1" dirty="0"/>
          </a:p>
        </p:txBody>
      </p:sp>
      <p:sp>
        <p:nvSpPr>
          <p:cNvPr id="45" name="TextBox 44"/>
          <p:cNvSpPr txBox="1"/>
          <p:nvPr/>
        </p:nvSpPr>
        <p:spPr>
          <a:xfrm>
            <a:off x="755576" y="4653138"/>
            <a:ext cx="3232222" cy="2031325"/>
          </a:xfrm>
          <a:prstGeom prst="rect">
            <a:avLst/>
          </a:prstGeom>
          <a:solidFill>
            <a:schemeClr val="accent6">
              <a:lumMod val="20000"/>
              <a:lumOff val="80000"/>
            </a:schemeClr>
          </a:solidFill>
        </p:spPr>
        <p:txBody>
          <a:bodyPr wrap="square" rtlCol="0">
            <a:spAutoFit/>
          </a:bodyPr>
          <a:lstStyle/>
          <a:p>
            <a:r>
              <a:rPr lang="id-ID" b="1" dirty="0" smtClean="0"/>
              <a:t>1. Diketahui: </a:t>
            </a:r>
          </a:p>
          <a:p>
            <a:pPr>
              <a:buFontTx/>
              <a:buChar char="-"/>
            </a:pPr>
            <a:r>
              <a:rPr lang="id-ID" b="1" dirty="0" smtClean="0"/>
              <a:t>panjang = 6</a:t>
            </a:r>
          </a:p>
          <a:p>
            <a:pPr>
              <a:buFontTx/>
              <a:buChar char="-"/>
            </a:pPr>
            <a:r>
              <a:rPr lang="id-ID" b="1" dirty="0" smtClean="0"/>
              <a:t>Lebar = 4</a:t>
            </a:r>
          </a:p>
          <a:p>
            <a:r>
              <a:rPr lang="id-ID" b="1" dirty="0" smtClean="0"/>
              <a:t>2. Ditanya:</a:t>
            </a:r>
          </a:p>
          <a:p>
            <a:pPr>
              <a:buFontTx/>
              <a:buChar char="-"/>
            </a:pPr>
            <a:r>
              <a:rPr lang="id-ID" b="1" dirty="0" smtClean="0"/>
              <a:t>Keliling</a:t>
            </a:r>
          </a:p>
          <a:p>
            <a:r>
              <a:rPr lang="id-ID" b="1" dirty="0" smtClean="0"/>
              <a:t>3. Rumus yang digunakan:</a:t>
            </a:r>
          </a:p>
          <a:p>
            <a:r>
              <a:rPr lang="id-ID" b="1" dirty="0" smtClean="0"/>
              <a:t>- Keliling = (panjang + lebar) x 2</a:t>
            </a:r>
            <a:endParaRPr lang="id-ID" b="1" dirty="0"/>
          </a:p>
        </p:txBody>
      </p:sp>
      <p:sp>
        <p:nvSpPr>
          <p:cNvPr id="46" name="TextBox 45"/>
          <p:cNvSpPr txBox="1"/>
          <p:nvPr/>
        </p:nvSpPr>
        <p:spPr>
          <a:xfrm>
            <a:off x="3995936" y="4653138"/>
            <a:ext cx="2376264" cy="2031325"/>
          </a:xfrm>
          <a:prstGeom prst="rect">
            <a:avLst/>
          </a:prstGeom>
          <a:solidFill>
            <a:schemeClr val="accent6">
              <a:lumMod val="20000"/>
              <a:lumOff val="80000"/>
            </a:schemeClr>
          </a:solidFill>
        </p:spPr>
        <p:txBody>
          <a:bodyPr wrap="square" rtlCol="0">
            <a:spAutoFit/>
          </a:bodyPr>
          <a:lstStyle/>
          <a:p>
            <a:r>
              <a:rPr lang="id-ID" b="1" dirty="0" smtClean="0"/>
              <a:t>4. Penyelesaian:</a:t>
            </a:r>
          </a:p>
          <a:p>
            <a:r>
              <a:rPr lang="id-ID" b="1" dirty="0" smtClean="0"/>
              <a:t>Keliling 	= (6 + 4 ) x 2</a:t>
            </a:r>
          </a:p>
          <a:p>
            <a:r>
              <a:rPr lang="id-ID" b="1" dirty="0"/>
              <a:t>	</a:t>
            </a:r>
            <a:r>
              <a:rPr lang="id-ID" b="1" dirty="0" smtClean="0"/>
              <a:t>= 10 x 2</a:t>
            </a:r>
          </a:p>
          <a:p>
            <a:r>
              <a:rPr lang="id-ID" b="1" dirty="0"/>
              <a:t>	</a:t>
            </a:r>
            <a:r>
              <a:rPr lang="id-ID" b="1" dirty="0" smtClean="0"/>
              <a:t>= 20</a:t>
            </a:r>
          </a:p>
          <a:p>
            <a:r>
              <a:rPr lang="id-ID" b="1" dirty="0" smtClean="0"/>
              <a:t>5. Jawab: 20</a:t>
            </a:r>
          </a:p>
          <a:p>
            <a:endParaRPr lang="id-ID" b="1" dirty="0" smtClean="0"/>
          </a:p>
          <a:p>
            <a:endParaRPr lang="id-ID" b="1" dirty="0" smtClean="0"/>
          </a:p>
        </p:txBody>
      </p:sp>
      <p:sp>
        <p:nvSpPr>
          <p:cNvPr id="47" name="TextBox 34"/>
          <p:cNvSpPr txBox="1">
            <a:spLocks noChangeArrowheads="1"/>
          </p:cNvSpPr>
          <p:nvPr/>
        </p:nvSpPr>
        <p:spPr bwMode="auto">
          <a:xfrm>
            <a:off x="0" y="-23812"/>
            <a:ext cx="9144000" cy="538163"/>
          </a:xfrm>
          <a:prstGeom prst="rect">
            <a:avLst/>
          </a:prstGeom>
          <a:noFill/>
          <a:ln w="9525">
            <a:noFill/>
            <a:miter lim="800000"/>
            <a:headEnd/>
            <a:tailEnd/>
          </a:ln>
        </p:spPr>
        <p:txBody>
          <a:bodyPr anchor="ctr" anchorCtr="1"/>
          <a:lstStyle/>
          <a:p>
            <a:pPr algn="ctr"/>
            <a:r>
              <a:rPr lang="id-ID" sz="2400" dirty="0" smtClean="0">
                <a:ln w="12700">
                  <a:solidFill>
                    <a:schemeClr val="tx2">
                      <a:satMod val="155000"/>
                    </a:schemeClr>
                  </a:solidFill>
                  <a:prstDash val="solid"/>
                </a:ln>
                <a:solidFill>
                  <a:schemeClr val="accent5">
                    <a:lumMod val="50000"/>
                  </a:schemeClr>
                </a:solidFill>
                <a:latin typeface="Calibri" pitchFamily="34" charset="0"/>
              </a:rPr>
              <a:t>Mudah untuk Membuat Anak Berpikir Sistematis dan Kreatif</a:t>
            </a:r>
            <a:endParaRPr lang="en-US" sz="2400" dirty="0">
              <a:ln w="12700">
                <a:solidFill>
                  <a:schemeClr val="tx2">
                    <a:satMod val="155000"/>
                  </a:schemeClr>
                </a:solidFill>
                <a:prstDash val="solid"/>
              </a:ln>
              <a:solidFill>
                <a:schemeClr val="accent5">
                  <a:lumMod val="50000"/>
                </a:schemeClr>
              </a:solidFill>
              <a:latin typeface="Calibri" pitchFamily="34" charset="0"/>
            </a:endParaRPr>
          </a:p>
        </p:txBody>
      </p:sp>
      <p:cxnSp>
        <p:nvCxnSpPr>
          <p:cNvPr id="48" name="Straight Connector 40"/>
          <p:cNvCxnSpPr>
            <a:cxnSpLocks noChangeShapeType="1"/>
          </p:cNvCxnSpPr>
          <p:nvPr/>
        </p:nvCxnSpPr>
        <p:spPr bwMode="auto">
          <a:xfrm>
            <a:off x="0" y="549275"/>
            <a:ext cx="9144000" cy="0"/>
          </a:xfrm>
          <a:prstGeom prst="straightConnector1">
            <a:avLst/>
          </a:prstGeom>
          <a:noFill/>
          <a:ln w="9528">
            <a:solidFill>
              <a:srgbClr val="F69240"/>
            </a:solidFill>
            <a:round/>
            <a:headEnd/>
            <a:tailEnd/>
          </a:ln>
        </p:spPr>
      </p:cxnSp>
      <p:sp>
        <p:nvSpPr>
          <p:cNvPr id="20" name="Slide Number Placeholder 2"/>
          <p:cNvSpPr txBox="1"/>
          <p:nvPr/>
        </p:nvSpPr>
        <p:spPr>
          <a:xfrm>
            <a:off x="8651634" y="6492882"/>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120607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0"/>
            <a:ext cx="9144000" cy="549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1"/>
          <p:cNvSpPr txBox="1"/>
          <p:nvPr/>
        </p:nvSpPr>
        <p:spPr>
          <a:xfrm>
            <a:off x="251520" y="1062028"/>
            <a:ext cx="362600" cy="369332"/>
          </a:xfrm>
          <a:prstGeom prst="rect">
            <a:avLst/>
          </a:prstGeom>
          <a:noFill/>
        </p:spPr>
        <p:txBody>
          <a:bodyPr wrap="none" rtlCol="0">
            <a:spAutoFit/>
          </a:bodyPr>
          <a:lstStyle/>
          <a:p>
            <a:r>
              <a:rPr lang="id-ID" b="1" dirty="0"/>
              <a:t>3</a:t>
            </a:r>
            <a:r>
              <a:rPr lang="id-ID" b="1" dirty="0" smtClean="0"/>
              <a:t>.</a:t>
            </a:r>
            <a:endParaRPr lang="id-ID" b="1" dirty="0"/>
          </a:p>
        </p:txBody>
      </p:sp>
      <p:cxnSp>
        <p:nvCxnSpPr>
          <p:cNvPr id="3" name="Straight Connector 2"/>
          <p:cNvCxnSpPr/>
          <p:nvPr/>
        </p:nvCxnSpPr>
        <p:spPr>
          <a:xfrm>
            <a:off x="827584" y="1278052"/>
            <a:ext cx="2592288" cy="0"/>
          </a:xfrm>
          <a:prstGeom prst="line">
            <a:avLst/>
          </a:prstGeom>
          <a:ln w="19050">
            <a:solidFill>
              <a:schemeClr val="tx2">
                <a:lumMod val="75000"/>
              </a:schemeClr>
            </a:solidFill>
          </a:ln>
        </p:spPr>
        <p:style>
          <a:lnRef idx="3">
            <a:schemeClr val="accent1"/>
          </a:lnRef>
          <a:fillRef idx="0">
            <a:schemeClr val="accent1"/>
          </a:fillRef>
          <a:effectRef idx="2">
            <a:schemeClr val="accent1"/>
          </a:effectRef>
          <a:fontRef idx="minor">
            <a:schemeClr val="tx1"/>
          </a:fontRef>
        </p:style>
      </p:cxnSp>
      <p:sp>
        <p:nvSpPr>
          <p:cNvPr id="4" name="TextBox 3"/>
          <p:cNvSpPr txBox="1"/>
          <p:nvPr/>
        </p:nvSpPr>
        <p:spPr>
          <a:xfrm>
            <a:off x="2411760" y="990020"/>
            <a:ext cx="418704" cy="369332"/>
          </a:xfrm>
          <a:prstGeom prst="rect">
            <a:avLst/>
          </a:prstGeom>
          <a:noFill/>
        </p:spPr>
        <p:txBody>
          <a:bodyPr wrap="none" rtlCol="0">
            <a:spAutoFit/>
          </a:bodyPr>
          <a:lstStyle/>
          <a:p>
            <a:r>
              <a:rPr lang="id-ID" b="1" dirty="0" smtClean="0"/>
              <a:t>20</a:t>
            </a:r>
            <a:endParaRPr lang="id-ID" b="1" dirty="0"/>
          </a:p>
        </p:txBody>
      </p:sp>
      <p:sp>
        <p:nvSpPr>
          <p:cNvPr id="5" name="TextBox 4"/>
          <p:cNvSpPr txBox="1"/>
          <p:nvPr/>
        </p:nvSpPr>
        <p:spPr>
          <a:xfrm>
            <a:off x="611560" y="1566084"/>
            <a:ext cx="3528392" cy="646331"/>
          </a:xfrm>
          <a:prstGeom prst="rect">
            <a:avLst/>
          </a:prstGeom>
          <a:noFill/>
        </p:spPr>
        <p:txBody>
          <a:bodyPr wrap="square" rtlCol="0">
            <a:spAutoFit/>
          </a:bodyPr>
          <a:lstStyle/>
          <a:p>
            <a:pPr marL="182563" indent="-182563"/>
            <a:r>
              <a:rPr lang="id-ID" b="1" dirty="0" smtClean="0"/>
              <a:t>a. Persegi panjang yang dapat dibentuk dari kawat ini adalah....</a:t>
            </a:r>
            <a:endParaRPr lang="id-ID" b="1" dirty="0"/>
          </a:p>
        </p:txBody>
      </p:sp>
      <p:sp>
        <p:nvSpPr>
          <p:cNvPr id="6" name="Right Arrow 5"/>
          <p:cNvSpPr/>
          <p:nvPr/>
        </p:nvSpPr>
        <p:spPr>
          <a:xfrm>
            <a:off x="3851920" y="1434842"/>
            <a:ext cx="936104"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7" name="TextBox 6"/>
          <p:cNvSpPr txBox="1"/>
          <p:nvPr/>
        </p:nvSpPr>
        <p:spPr>
          <a:xfrm>
            <a:off x="4932040" y="1218818"/>
            <a:ext cx="3744416" cy="923330"/>
          </a:xfrm>
          <a:prstGeom prst="rect">
            <a:avLst/>
          </a:prstGeom>
          <a:solidFill>
            <a:schemeClr val="accent6">
              <a:lumMod val="20000"/>
              <a:lumOff val="80000"/>
            </a:schemeClr>
          </a:solidFill>
        </p:spPr>
        <p:txBody>
          <a:bodyPr wrap="square" rtlCol="0">
            <a:spAutoFit/>
          </a:bodyPr>
          <a:lstStyle/>
          <a:p>
            <a:pPr>
              <a:buFontTx/>
              <a:buChar char="-"/>
            </a:pPr>
            <a:r>
              <a:rPr lang="id-ID" b="1" dirty="0" smtClean="0"/>
              <a:t>Banyak jawaban</a:t>
            </a:r>
          </a:p>
          <a:p>
            <a:pPr>
              <a:buFontTx/>
              <a:buChar char="-"/>
            </a:pPr>
            <a:r>
              <a:rPr lang="id-ID" b="1" dirty="0" smtClean="0"/>
              <a:t>Paham konsep persegi panjang</a:t>
            </a:r>
          </a:p>
          <a:p>
            <a:pPr>
              <a:buFontTx/>
              <a:buChar char="-"/>
            </a:pPr>
            <a:r>
              <a:rPr lang="id-ID" b="1" dirty="0" smtClean="0"/>
              <a:t>Kreatif, bahkan ada yang nyeleneh</a:t>
            </a:r>
          </a:p>
        </p:txBody>
      </p:sp>
      <p:sp>
        <p:nvSpPr>
          <p:cNvPr id="8" name="TextBox 7"/>
          <p:cNvSpPr txBox="1"/>
          <p:nvPr/>
        </p:nvSpPr>
        <p:spPr>
          <a:xfrm>
            <a:off x="611560" y="2393013"/>
            <a:ext cx="3240360" cy="1477328"/>
          </a:xfrm>
          <a:prstGeom prst="rect">
            <a:avLst/>
          </a:prstGeom>
          <a:noFill/>
        </p:spPr>
        <p:txBody>
          <a:bodyPr wrap="square" rtlCol="0">
            <a:spAutoFit/>
          </a:bodyPr>
          <a:lstStyle/>
          <a:p>
            <a:pPr marL="182563" indent="-182563"/>
            <a:r>
              <a:rPr lang="id-ID" b="1" dirty="0"/>
              <a:t>b</a:t>
            </a:r>
            <a:r>
              <a:rPr lang="id-ID" b="1" dirty="0" smtClean="0"/>
              <a:t>. Bandingkan luas persegi panjang yang dibuat dan cari yang luasnya terbesar dan yang bentuknya beda tetapi luasnya sama</a:t>
            </a:r>
            <a:endParaRPr lang="id-ID" b="1" dirty="0"/>
          </a:p>
        </p:txBody>
      </p:sp>
      <p:sp>
        <p:nvSpPr>
          <p:cNvPr id="9" name="Right Arrow 8"/>
          <p:cNvSpPr/>
          <p:nvPr/>
        </p:nvSpPr>
        <p:spPr>
          <a:xfrm>
            <a:off x="3851920" y="2476054"/>
            <a:ext cx="936104"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10" name="TextBox 9"/>
          <p:cNvSpPr txBox="1"/>
          <p:nvPr/>
        </p:nvSpPr>
        <p:spPr>
          <a:xfrm>
            <a:off x="4932040" y="2142150"/>
            <a:ext cx="3744416" cy="2031325"/>
          </a:xfrm>
          <a:prstGeom prst="rect">
            <a:avLst/>
          </a:prstGeom>
          <a:solidFill>
            <a:schemeClr val="accent5">
              <a:lumMod val="20000"/>
              <a:lumOff val="80000"/>
            </a:schemeClr>
          </a:solidFill>
        </p:spPr>
        <p:txBody>
          <a:bodyPr wrap="square" rtlCol="0">
            <a:spAutoFit/>
          </a:bodyPr>
          <a:lstStyle/>
          <a:p>
            <a:pPr>
              <a:buFontTx/>
              <a:buChar char="-"/>
            </a:pPr>
            <a:r>
              <a:rPr lang="id-ID" b="1" dirty="0" smtClean="0"/>
              <a:t>Banyak jawaban</a:t>
            </a:r>
          </a:p>
          <a:p>
            <a:pPr>
              <a:buFontTx/>
              <a:buChar char="-"/>
            </a:pPr>
            <a:r>
              <a:rPr lang="id-ID" b="1" dirty="0" smtClean="0"/>
              <a:t>Paham konsep luas</a:t>
            </a:r>
          </a:p>
          <a:p>
            <a:pPr>
              <a:buFontTx/>
              <a:buChar char="-"/>
            </a:pPr>
            <a:r>
              <a:rPr lang="id-ID" b="1" dirty="0" smtClean="0"/>
              <a:t>Kreatif, bahkan ada yang nyeleneh</a:t>
            </a:r>
          </a:p>
          <a:p>
            <a:pPr>
              <a:buFontTx/>
              <a:buChar char="-"/>
            </a:pPr>
            <a:r>
              <a:rPr lang="id-ID" b="1" dirty="0" smtClean="0"/>
              <a:t>Mengamati perilaku </a:t>
            </a:r>
            <a:r>
              <a:rPr lang="id-ID" b="1" dirty="0" smtClean="0">
                <a:sym typeface="Wingdings" pitchFamily="2" charset="2"/>
              </a:rPr>
              <a:t> </a:t>
            </a:r>
            <a:r>
              <a:rPr lang="id-ID" b="1" i="1" dirty="0" smtClean="0">
                <a:sym typeface="Wingdings" pitchFamily="2" charset="2"/>
              </a:rPr>
              <a:t>observation based learning</a:t>
            </a:r>
            <a:endParaRPr lang="id-ID" b="1" i="1" dirty="0" smtClean="0"/>
          </a:p>
          <a:p>
            <a:pPr>
              <a:buFontTx/>
              <a:buChar char="-"/>
            </a:pPr>
            <a:r>
              <a:rPr lang="id-ID" b="1" dirty="0" smtClean="0"/>
              <a:t>Mencoba </a:t>
            </a:r>
          </a:p>
          <a:p>
            <a:pPr>
              <a:buFontTx/>
              <a:buChar char="-"/>
            </a:pPr>
            <a:r>
              <a:rPr lang="id-ID" b="1" dirty="0" smtClean="0"/>
              <a:t>Menyimpulkan </a:t>
            </a:r>
            <a:r>
              <a:rPr lang="id-ID" b="1" dirty="0" smtClean="0">
                <a:sym typeface="Wingdings" pitchFamily="2" charset="2"/>
              </a:rPr>
              <a:t> </a:t>
            </a:r>
            <a:r>
              <a:rPr lang="id-ID" b="1" i="1" dirty="0" smtClean="0">
                <a:sym typeface="Wingdings" pitchFamily="2" charset="2"/>
              </a:rPr>
              <a:t>discovery learning</a:t>
            </a:r>
            <a:endParaRPr lang="id-ID" b="1" i="1" dirty="0" smtClean="0"/>
          </a:p>
        </p:txBody>
      </p:sp>
      <p:sp>
        <p:nvSpPr>
          <p:cNvPr id="11" name="TextBox 10"/>
          <p:cNvSpPr txBox="1"/>
          <p:nvPr/>
        </p:nvSpPr>
        <p:spPr>
          <a:xfrm>
            <a:off x="611560" y="4149082"/>
            <a:ext cx="3528392" cy="1200329"/>
          </a:xfrm>
          <a:prstGeom prst="rect">
            <a:avLst/>
          </a:prstGeom>
          <a:noFill/>
        </p:spPr>
        <p:txBody>
          <a:bodyPr wrap="square" rtlCol="0">
            <a:spAutoFit/>
          </a:bodyPr>
          <a:lstStyle/>
          <a:p>
            <a:pPr marL="342900" indent="-342900">
              <a:buFont typeface="+mj-lt"/>
              <a:buAutoNum type="alphaLcPeriod" startAt="3"/>
            </a:pPr>
            <a:r>
              <a:rPr lang="id-ID" b="1" dirty="0" smtClean="0"/>
              <a:t>Apa bisa dipakai membuat ini</a:t>
            </a:r>
          </a:p>
          <a:p>
            <a:pPr marL="342900" indent="-342900"/>
            <a:endParaRPr lang="id-ID" b="1" dirty="0"/>
          </a:p>
          <a:p>
            <a:pPr marL="342900" indent="-342900"/>
            <a:endParaRPr lang="id-ID" b="1" dirty="0" smtClean="0"/>
          </a:p>
          <a:p>
            <a:pPr marL="342900" indent="-342900"/>
            <a:endParaRPr lang="id-ID" b="1" dirty="0"/>
          </a:p>
        </p:txBody>
      </p:sp>
      <p:sp>
        <p:nvSpPr>
          <p:cNvPr id="12" name="Right Arrow 11"/>
          <p:cNvSpPr/>
          <p:nvPr/>
        </p:nvSpPr>
        <p:spPr>
          <a:xfrm>
            <a:off x="4004320" y="4379619"/>
            <a:ext cx="936104"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13" name="TextBox 12"/>
          <p:cNvSpPr txBox="1"/>
          <p:nvPr/>
        </p:nvSpPr>
        <p:spPr>
          <a:xfrm>
            <a:off x="4932040" y="4163596"/>
            <a:ext cx="3744416" cy="1200329"/>
          </a:xfrm>
          <a:prstGeom prst="rect">
            <a:avLst/>
          </a:prstGeom>
          <a:solidFill>
            <a:schemeClr val="accent4">
              <a:lumMod val="20000"/>
              <a:lumOff val="80000"/>
            </a:schemeClr>
          </a:solidFill>
        </p:spPr>
        <p:txBody>
          <a:bodyPr wrap="square" rtlCol="0">
            <a:spAutoFit/>
          </a:bodyPr>
          <a:lstStyle/>
          <a:p>
            <a:pPr marL="92075" indent="-92075">
              <a:buFontTx/>
              <a:buChar char="-"/>
            </a:pPr>
            <a:r>
              <a:rPr lang="id-ID" b="1" dirty="0" smtClean="0"/>
              <a:t>Mengerjakan tanpa menghitung, dengan informasi kurang lengkap</a:t>
            </a:r>
          </a:p>
          <a:p>
            <a:pPr>
              <a:buFontTx/>
              <a:buChar char="-"/>
            </a:pPr>
            <a:r>
              <a:rPr lang="id-ID" b="1" dirty="0" smtClean="0"/>
              <a:t>Menalar / asosiasi</a:t>
            </a:r>
          </a:p>
          <a:p>
            <a:pPr>
              <a:buFontTx/>
              <a:buChar char="-"/>
            </a:pPr>
            <a:r>
              <a:rPr lang="id-ID" b="1" dirty="0" smtClean="0"/>
              <a:t>Menyimpulkan </a:t>
            </a:r>
            <a:r>
              <a:rPr lang="id-ID" b="1" dirty="0" smtClean="0">
                <a:sym typeface="Wingdings" pitchFamily="2" charset="2"/>
              </a:rPr>
              <a:t> </a:t>
            </a:r>
            <a:r>
              <a:rPr lang="id-ID" b="1" i="1" dirty="0" smtClean="0">
                <a:sym typeface="Wingdings" pitchFamily="2" charset="2"/>
              </a:rPr>
              <a:t>discovery learning</a:t>
            </a:r>
            <a:endParaRPr lang="id-ID" b="1" i="1" dirty="0" smtClean="0"/>
          </a:p>
        </p:txBody>
      </p:sp>
      <p:sp>
        <p:nvSpPr>
          <p:cNvPr id="14" name="Flowchart: Data 13"/>
          <p:cNvSpPr/>
          <p:nvPr/>
        </p:nvSpPr>
        <p:spPr>
          <a:xfrm>
            <a:off x="1107232" y="4509120"/>
            <a:ext cx="2016224" cy="648072"/>
          </a:xfrm>
          <a:prstGeom prst="flowChartInputOutpu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15" name="TextBox 14"/>
          <p:cNvSpPr txBox="1"/>
          <p:nvPr/>
        </p:nvSpPr>
        <p:spPr>
          <a:xfrm>
            <a:off x="2115344" y="4437112"/>
            <a:ext cx="301686" cy="369332"/>
          </a:xfrm>
          <a:prstGeom prst="rect">
            <a:avLst/>
          </a:prstGeom>
          <a:noFill/>
        </p:spPr>
        <p:txBody>
          <a:bodyPr wrap="none" rtlCol="0">
            <a:spAutoFit/>
          </a:bodyPr>
          <a:lstStyle/>
          <a:p>
            <a:r>
              <a:rPr lang="id-ID" b="1" dirty="0" smtClean="0"/>
              <a:t>6</a:t>
            </a:r>
            <a:endParaRPr lang="id-ID" b="1" dirty="0"/>
          </a:p>
        </p:txBody>
      </p:sp>
      <p:cxnSp>
        <p:nvCxnSpPr>
          <p:cNvPr id="16" name="Straight Connector 15"/>
          <p:cNvCxnSpPr/>
          <p:nvPr/>
        </p:nvCxnSpPr>
        <p:spPr>
          <a:xfrm>
            <a:off x="1611288" y="4509120"/>
            <a:ext cx="0"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539281" y="4725144"/>
            <a:ext cx="144016" cy="369332"/>
          </a:xfrm>
          <a:prstGeom prst="rect">
            <a:avLst/>
          </a:prstGeom>
          <a:noFill/>
        </p:spPr>
        <p:txBody>
          <a:bodyPr wrap="square" rtlCol="0">
            <a:spAutoFit/>
          </a:bodyPr>
          <a:lstStyle/>
          <a:p>
            <a:r>
              <a:rPr lang="id-ID" b="1" dirty="0" smtClean="0"/>
              <a:t>4</a:t>
            </a:r>
            <a:endParaRPr lang="id-ID" b="1" dirty="0"/>
          </a:p>
        </p:txBody>
      </p:sp>
      <p:sp>
        <p:nvSpPr>
          <p:cNvPr id="18" name="TextBox 17"/>
          <p:cNvSpPr txBox="1"/>
          <p:nvPr/>
        </p:nvSpPr>
        <p:spPr>
          <a:xfrm>
            <a:off x="611560" y="5363926"/>
            <a:ext cx="3528392" cy="1200329"/>
          </a:xfrm>
          <a:prstGeom prst="rect">
            <a:avLst/>
          </a:prstGeom>
          <a:noFill/>
        </p:spPr>
        <p:txBody>
          <a:bodyPr wrap="square" rtlCol="0">
            <a:spAutoFit/>
          </a:bodyPr>
          <a:lstStyle/>
          <a:p>
            <a:pPr marL="342900" indent="-342900">
              <a:buFont typeface="+mj-lt"/>
              <a:buAutoNum type="alphaLcPeriod" startAt="4"/>
            </a:pPr>
            <a:r>
              <a:rPr lang="id-ID" b="1" dirty="0" smtClean="0"/>
              <a:t>Apa bisa dipakai membuat ini</a:t>
            </a:r>
          </a:p>
          <a:p>
            <a:pPr marL="342900" indent="-342900"/>
            <a:endParaRPr lang="id-ID" b="1" dirty="0"/>
          </a:p>
          <a:p>
            <a:pPr marL="342900" indent="-342900"/>
            <a:endParaRPr lang="id-ID" b="1" dirty="0" smtClean="0"/>
          </a:p>
          <a:p>
            <a:pPr marL="342900" indent="-342900"/>
            <a:endParaRPr lang="id-ID" b="1" dirty="0"/>
          </a:p>
        </p:txBody>
      </p:sp>
      <p:sp>
        <p:nvSpPr>
          <p:cNvPr id="19" name="Right Arrow 18"/>
          <p:cNvSpPr/>
          <p:nvPr/>
        </p:nvSpPr>
        <p:spPr>
          <a:xfrm>
            <a:off x="4004320" y="5594463"/>
            <a:ext cx="936104" cy="432048"/>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20" name="TextBox 19"/>
          <p:cNvSpPr txBox="1"/>
          <p:nvPr/>
        </p:nvSpPr>
        <p:spPr>
          <a:xfrm>
            <a:off x="4932040" y="5378441"/>
            <a:ext cx="3744416" cy="1200329"/>
          </a:xfrm>
          <a:prstGeom prst="rect">
            <a:avLst/>
          </a:prstGeom>
          <a:solidFill>
            <a:schemeClr val="accent4">
              <a:lumMod val="20000"/>
              <a:lumOff val="80000"/>
            </a:schemeClr>
          </a:solidFill>
        </p:spPr>
        <p:txBody>
          <a:bodyPr wrap="square" rtlCol="0">
            <a:spAutoFit/>
          </a:bodyPr>
          <a:lstStyle/>
          <a:p>
            <a:pPr marL="92075" indent="-92075">
              <a:buFontTx/>
              <a:buChar char="-"/>
            </a:pPr>
            <a:r>
              <a:rPr lang="id-ID" b="1" dirty="0" smtClean="0"/>
              <a:t>Mengerjakan tanpa menghitung, dengan informasi kurang lengkap</a:t>
            </a:r>
          </a:p>
          <a:p>
            <a:pPr>
              <a:buFontTx/>
              <a:buChar char="-"/>
            </a:pPr>
            <a:r>
              <a:rPr lang="id-ID" b="1" dirty="0" smtClean="0"/>
              <a:t>Menalar / asosiasi</a:t>
            </a:r>
          </a:p>
          <a:p>
            <a:pPr>
              <a:buFontTx/>
              <a:buChar char="-"/>
            </a:pPr>
            <a:r>
              <a:rPr lang="id-ID" b="1" dirty="0" smtClean="0"/>
              <a:t>Menyimpulkan</a:t>
            </a:r>
          </a:p>
        </p:txBody>
      </p:sp>
      <p:sp>
        <p:nvSpPr>
          <p:cNvPr id="22" name="TextBox 21"/>
          <p:cNvSpPr txBox="1"/>
          <p:nvPr/>
        </p:nvSpPr>
        <p:spPr>
          <a:xfrm>
            <a:off x="1678026" y="6362744"/>
            <a:ext cx="301686" cy="369332"/>
          </a:xfrm>
          <a:prstGeom prst="rect">
            <a:avLst/>
          </a:prstGeom>
          <a:noFill/>
        </p:spPr>
        <p:txBody>
          <a:bodyPr wrap="none" rtlCol="0">
            <a:spAutoFit/>
          </a:bodyPr>
          <a:lstStyle/>
          <a:p>
            <a:r>
              <a:rPr lang="id-ID" b="1" dirty="0" smtClean="0"/>
              <a:t>6</a:t>
            </a:r>
            <a:endParaRPr lang="id-ID" b="1" dirty="0"/>
          </a:p>
        </p:txBody>
      </p:sp>
      <p:sp>
        <p:nvSpPr>
          <p:cNvPr id="24" name="TextBox 23"/>
          <p:cNvSpPr txBox="1"/>
          <p:nvPr/>
        </p:nvSpPr>
        <p:spPr>
          <a:xfrm>
            <a:off x="1539281" y="5939988"/>
            <a:ext cx="144016" cy="369332"/>
          </a:xfrm>
          <a:prstGeom prst="rect">
            <a:avLst/>
          </a:prstGeom>
          <a:noFill/>
          <a:ln w="19050">
            <a:noFill/>
          </a:ln>
        </p:spPr>
        <p:txBody>
          <a:bodyPr wrap="square" rtlCol="0">
            <a:spAutoFit/>
          </a:bodyPr>
          <a:lstStyle/>
          <a:p>
            <a:r>
              <a:rPr lang="id-ID" b="1" dirty="0" smtClean="0"/>
              <a:t>4</a:t>
            </a:r>
            <a:endParaRPr lang="id-ID" b="1" dirty="0"/>
          </a:p>
        </p:txBody>
      </p:sp>
      <p:cxnSp>
        <p:nvCxnSpPr>
          <p:cNvPr id="26" name="Straight Connector 25"/>
          <p:cNvCxnSpPr/>
          <p:nvPr/>
        </p:nvCxnSpPr>
        <p:spPr>
          <a:xfrm>
            <a:off x="899592" y="6444044"/>
            <a:ext cx="172819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899592" y="6084004"/>
            <a:ext cx="0" cy="36004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899592" y="6084004"/>
            <a:ext cx="43204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331640" y="5723964"/>
            <a:ext cx="0" cy="36004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331640" y="5723964"/>
            <a:ext cx="64807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1979712" y="5723964"/>
            <a:ext cx="0" cy="1440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979713" y="5867980"/>
            <a:ext cx="28803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267744" y="5867980"/>
            <a:ext cx="0" cy="2880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2267744" y="6156012"/>
            <a:ext cx="216024"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483768" y="6156012"/>
            <a:ext cx="0" cy="1440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483769" y="6300028"/>
            <a:ext cx="144016"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627784" y="6372036"/>
            <a:ext cx="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627784" y="6300028"/>
            <a:ext cx="0" cy="14401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1547664" y="5723964"/>
            <a:ext cx="0" cy="720080"/>
          </a:xfrm>
          <a:prstGeom prst="line">
            <a:avLst/>
          </a:prstGeom>
        </p:spPr>
        <p:style>
          <a:lnRef idx="1">
            <a:schemeClr val="accent1"/>
          </a:lnRef>
          <a:fillRef idx="0">
            <a:schemeClr val="accent1"/>
          </a:fillRef>
          <a:effectRef idx="0">
            <a:schemeClr val="accent1"/>
          </a:effectRef>
          <a:fontRef idx="minor">
            <a:schemeClr val="tx1"/>
          </a:fontRef>
        </p:style>
      </p:cxnSp>
      <p:sp>
        <p:nvSpPr>
          <p:cNvPr id="75" name="TextBox 34"/>
          <p:cNvSpPr txBox="1">
            <a:spLocks noChangeArrowheads="1"/>
          </p:cNvSpPr>
          <p:nvPr/>
        </p:nvSpPr>
        <p:spPr bwMode="auto">
          <a:xfrm>
            <a:off x="0" y="-23812"/>
            <a:ext cx="9144000" cy="538163"/>
          </a:xfrm>
          <a:prstGeom prst="rect">
            <a:avLst/>
          </a:prstGeom>
          <a:noFill/>
          <a:ln w="9525">
            <a:noFill/>
            <a:miter lim="800000"/>
            <a:headEnd/>
            <a:tailEnd/>
          </a:ln>
        </p:spPr>
        <p:txBody>
          <a:bodyPr anchor="ctr" anchorCtr="1"/>
          <a:lstStyle/>
          <a:p>
            <a:pPr algn="ctr"/>
            <a:r>
              <a:rPr lang="id-ID" sz="2400" dirty="0" smtClean="0">
                <a:ln w="12700">
                  <a:solidFill>
                    <a:schemeClr val="tx2">
                      <a:satMod val="155000"/>
                    </a:schemeClr>
                  </a:solidFill>
                  <a:prstDash val="solid"/>
                </a:ln>
                <a:solidFill>
                  <a:schemeClr val="accent5">
                    <a:lumMod val="50000"/>
                  </a:schemeClr>
                </a:solidFill>
                <a:latin typeface="Calibri" pitchFamily="34" charset="0"/>
              </a:rPr>
              <a:t>Mudah untuk Membuat Anak Berpikir Sistematis dan Kreatif</a:t>
            </a:r>
            <a:endParaRPr lang="en-US" sz="2400" dirty="0">
              <a:ln w="12700">
                <a:solidFill>
                  <a:schemeClr val="tx2">
                    <a:satMod val="155000"/>
                  </a:schemeClr>
                </a:solidFill>
                <a:prstDash val="solid"/>
              </a:ln>
              <a:solidFill>
                <a:schemeClr val="accent5">
                  <a:lumMod val="50000"/>
                </a:schemeClr>
              </a:solidFill>
              <a:latin typeface="Calibri" pitchFamily="34" charset="0"/>
            </a:endParaRPr>
          </a:p>
        </p:txBody>
      </p:sp>
      <p:cxnSp>
        <p:nvCxnSpPr>
          <p:cNvPr id="76" name="Straight Connector 40"/>
          <p:cNvCxnSpPr>
            <a:cxnSpLocks noChangeShapeType="1"/>
          </p:cNvCxnSpPr>
          <p:nvPr/>
        </p:nvCxnSpPr>
        <p:spPr bwMode="auto">
          <a:xfrm>
            <a:off x="0" y="549275"/>
            <a:ext cx="9144000" cy="0"/>
          </a:xfrm>
          <a:prstGeom prst="straightConnector1">
            <a:avLst/>
          </a:prstGeom>
          <a:noFill/>
          <a:ln w="9528">
            <a:solidFill>
              <a:srgbClr val="F69240"/>
            </a:solidFill>
            <a:round/>
            <a:headEnd/>
            <a:tailEnd/>
          </a:ln>
        </p:spPr>
      </p:cxnSp>
      <p:sp>
        <p:nvSpPr>
          <p:cNvPr id="40" name="Slide Number Placeholder 2"/>
          <p:cNvSpPr txBox="1"/>
          <p:nvPr/>
        </p:nvSpPr>
        <p:spPr>
          <a:xfrm>
            <a:off x="8651634" y="6492882"/>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478829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49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extBox 34"/>
          <p:cNvSpPr txBox="1">
            <a:spLocks noChangeArrowheads="1"/>
          </p:cNvSpPr>
          <p:nvPr/>
        </p:nvSpPr>
        <p:spPr bwMode="auto">
          <a:xfrm>
            <a:off x="0" y="-23812"/>
            <a:ext cx="9144000" cy="538163"/>
          </a:xfrm>
          <a:prstGeom prst="rect">
            <a:avLst/>
          </a:prstGeom>
          <a:noFill/>
          <a:ln w="9525">
            <a:noFill/>
            <a:miter lim="800000"/>
            <a:headEnd/>
            <a:tailEnd/>
          </a:ln>
        </p:spPr>
        <p:txBody>
          <a:bodyPr anchor="ctr" anchorCtr="1"/>
          <a:lstStyle/>
          <a:p>
            <a:pPr algn="ctr"/>
            <a:r>
              <a:rPr lang="id-ID" sz="2400" dirty="0" smtClean="0">
                <a:ln w="12700">
                  <a:solidFill>
                    <a:schemeClr val="tx2">
                      <a:satMod val="155000"/>
                    </a:schemeClr>
                  </a:solidFill>
                  <a:prstDash val="solid"/>
                </a:ln>
                <a:solidFill>
                  <a:schemeClr val="accent5">
                    <a:lumMod val="50000"/>
                  </a:schemeClr>
                </a:solidFill>
                <a:latin typeface="Calibri" pitchFamily="34" charset="0"/>
              </a:rPr>
              <a:t>Mudah untuk Membuat Anak Berpikir Sistematis dan Kreatif</a:t>
            </a:r>
            <a:endParaRPr lang="en-US" sz="2400" dirty="0">
              <a:ln w="12700">
                <a:solidFill>
                  <a:schemeClr val="tx2">
                    <a:satMod val="155000"/>
                  </a:schemeClr>
                </a:solidFill>
                <a:prstDash val="solid"/>
              </a:ln>
              <a:solidFill>
                <a:schemeClr val="accent5">
                  <a:lumMod val="50000"/>
                </a:schemeClr>
              </a:solidFill>
              <a:latin typeface="Calibri" pitchFamily="34" charset="0"/>
            </a:endParaRPr>
          </a:p>
        </p:txBody>
      </p:sp>
      <p:cxnSp>
        <p:nvCxnSpPr>
          <p:cNvPr id="3" name="Straight Connector 40"/>
          <p:cNvCxnSpPr>
            <a:cxnSpLocks noChangeShapeType="1"/>
          </p:cNvCxnSpPr>
          <p:nvPr/>
        </p:nvCxnSpPr>
        <p:spPr bwMode="auto">
          <a:xfrm>
            <a:off x="0" y="549275"/>
            <a:ext cx="9144000" cy="0"/>
          </a:xfrm>
          <a:prstGeom prst="straightConnector1">
            <a:avLst/>
          </a:prstGeom>
          <a:noFill/>
          <a:ln w="9528">
            <a:solidFill>
              <a:srgbClr val="F69240"/>
            </a:solidFill>
            <a:round/>
            <a:headEnd/>
            <a:tailEnd/>
          </a:ln>
        </p:spPr>
      </p:cxnSp>
      <p:sp>
        <p:nvSpPr>
          <p:cNvPr id="4" name="TextBox 3"/>
          <p:cNvSpPr txBox="1"/>
          <p:nvPr/>
        </p:nvSpPr>
        <p:spPr>
          <a:xfrm>
            <a:off x="179512" y="836714"/>
            <a:ext cx="3960440" cy="3693319"/>
          </a:xfrm>
          <a:prstGeom prst="rect">
            <a:avLst/>
          </a:prstGeom>
          <a:solidFill>
            <a:schemeClr val="accent1">
              <a:lumMod val="20000"/>
              <a:lumOff val="80000"/>
            </a:schemeClr>
          </a:solidFill>
        </p:spPr>
        <p:txBody>
          <a:bodyPr wrap="square" rtlCol="0">
            <a:spAutoFit/>
          </a:bodyPr>
          <a:lstStyle/>
          <a:p>
            <a:pPr marL="182563" indent="-182563"/>
            <a:r>
              <a:rPr lang="id-ID" b="1" dirty="0" smtClean="0"/>
              <a:t>4. Paman memiliki kebun di belakang rumahnya. Denahnya memperlihatkan bahwa kebun tersebut melintang dari utara ke selatan sepanjang 6 meter dan membujur dari timur ke barat sepanjang 4 meter. Paman akan memasang tiga lapis kawat mengelilingi kebun tersebut untuk menjaga agar tanamannya tidak terinjak-injak.  Cari panjang kawat yang harus disiapkan paman dengan jawaban terstruktur.</a:t>
            </a:r>
            <a:endParaRPr lang="id-ID" b="1" dirty="0"/>
          </a:p>
        </p:txBody>
      </p:sp>
      <p:sp>
        <p:nvSpPr>
          <p:cNvPr id="5" name="Right Arrow 4"/>
          <p:cNvSpPr/>
          <p:nvPr/>
        </p:nvSpPr>
        <p:spPr>
          <a:xfrm>
            <a:off x="4211961" y="1988840"/>
            <a:ext cx="1224136" cy="504056"/>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b="1"/>
          </a:p>
        </p:txBody>
      </p:sp>
      <p:sp>
        <p:nvSpPr>
          <p:cNvPr id="6" name="TextBox 5"/>
          <p:cNvSpPr txBox="1"/>
          <p:nvPr/>
        </p:nvSpPr>
        <p:spPr>
          <a:xfrm>
            <a:off x="5508104" y="1120678"/>
            <a:ext cx="3456384" cy="2585323"/>
          </a:xfrm>
          <a:prstGeom prst="rect">
            <a:avLst/>
          </a:prstGeom>
          <a:solidFill>
            <a:schemeClr val="accent1">
              <a:lumMod val="20000"/>
              <a:lumOff val="80000"/>
            </a:schemeClr>
          </a:solidFill>
        </p:spPr>
        <p:txBody>
          <a:bodyPr wrap="square" rtlCol="0">
            <a:spAutoFit/>
          </a:bodyPr>
          <a:lstStyle/>
          <a:p>
            <a:pPr marL="92075" indent="-92075">
              <a:buFontTx/>
              <a:buChar char="-"/>
            </a:pPr>
            <a:r>
              <a:rPr lang="id-ID" b="1" dirty="0" smtClean="0"/>
              <a:t>Memahami banyak konsep: bahasa, geografi, matematika</a:t>
            </a:r>
          </a:p>
          <a:p>
            <a:pPr marL="92075" indent="-92075">
              <a:buFontTx/>
              <a:buChar char="-"/>
            </a:pPr>
            <a:r>
              <a:rPr lang="id-ID" b="1" dirty="0" smtClean="0"/>
              <a:t>Pembelajaran terintegrasi</a:t>
            </a:r>
          </a:p>
          <a:p>
            <a:pPr marL="92075" indent="-92075">
              <a:buFontTx/>
              <a:buChar char="-"/>
            </a:pPr>
            <a:r>
              <a:rPr lang="id-ID" b="1" dirty="0" smtClean="0"/>
              <a:t>Penerapan pada permasalahan faktual</a:t>
            </a:r>
          </a:p>
          <a:p>
            <a:pPr marL="92075" indent="-92075">
              <a:buFontTx/>
              <a:buChar char="-"/>
            </a:pPr>
            <a:r>
              <a:rPr lang="id-ID" b="1" dirty="0" smtClean="0"/>
              <a:t>Melatih berfikir jernih/clarity</a:t>
            </a:r>
          </a:p>
          <a:p>
            <a:pPr marL="92075" indent="-92075">
              <a:buFontTx/>
              <a:buChar char="-"/>
            </a:pPr>
            <a:r>
              <a:rPr lang="id-ID" b="1" dirty="0" smtClean="0"/>
              <a:t>Mampu merumuskan masalah</a:t>
            </a:r>
          </a:p>
          <a:p>
            <a:pPr marL="92075" indent="-92075">
              <a:buFontTx/>
              <a:buChar char="-"/>
            </a:pPr>
            <a:r>
              <a:rPr lang="id-ID" b="1" dirty="0" smtClean="0"/>
              <a:t>Mampu membayangkan, menggambarkan dan menyajikan</a:t>
            </a:r>
          </a:p>
        </p:txBody>
      </p:sp>
      <p:sp>
        <p:nvSpPr>
          <p:cNvPr id="7" name="Slide Number Placeholder 2"/>
          <p:cNvSpPr txBox="1"/>
          <p:nvPr/>
        </p:nvSpPr>
        <p:spPr>
          <a:xfrm>
            <a:off x="8651634" y="6492882"/>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912729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5"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3" name="Content Placeholder 2"/>
          <p:cNvSpPr>
            <a:spLocks noGrp="1"/>
          </p:cNvSpPr>
          <p:nvPr>
            <p:ph idx="1"/>
          </p:nvPr>
        </p:nvSpPr>
        <p:spPr>
          <a:xfrm>
            <a:off x="457200" y="1124744"/>
            <a:ext cx="8229600" cy="4525963"/>
          </a:xfrm>
          <a:solidFill>
            <a:schemeClr val="accent5">
              <a:lumMod val="20000"/>
              <a:lumOff val="80000"/>
            </a:schemeClr>
          </a:solidFill>
          <a:ln>
            <a:solidFill>
              <a:srgbClr val="C00000"/>
            </a:solidFill>
          </a:ln>
        </p:spPr>
        <p:txBody>
          <a:bodyPr>
            <a:normAutofit/>
          </a:bodyPr>
          <a:lstStyle/>
          <a:p>
            <a:pPr>
              <a:buNone/>
            </a:pPr>
            <a:r>
              <a:rPr lang="id-ID" dirty="0" smtClean="0"/>
              <a:t>	TIMSS dan PIRLS membagi soal-soalnya menjadi empat katagori: </a:t>
            </a:r>
          </a:p>
          <a:p>
            <a:pPr lvl="1"/>
            <a:r>
              <a:rPr lang="id-ID" b="1" dirty="0" smtClean="0"/>
              <a:t>Low</a:t>
            </a:r>
            <a:r>
              <a:rPr lang="id-ID" dirty="0" smtClean="0"/>
              <a:t> mengukur kemampuan sampai level </a:t>
            </a:r>
            <a:r>
              <a:rPr lang="id-ID" b="1" dirty="0" smtClean="0"/>
              <a:t>knowing</a:t>
            </a:r>
          </a:p>
          <a:p>
            <a:pPr lvl="1"/>
            <a:r>
              <a:rPr lang="id-ID" b="1" dirty="0" smtClean="0"/>
              <a:t>Intermediate</a:t>
            </a:r>
            <a:r>
              <a:rPr lang="id-ID" dirty="0" smtClean="0"/>
              <a:t> mengukur kemampuan sampai level </a:t>
            </a:r>
            <a:r>
              <a:rPr lang="id-ID" b="1" dirty="0" smtClean="0"/>
              <a:t>applying</a:t>
            </a:r>
            <a:r>
              <a:rPr lang="id-ID" dirty="0" smtClean="0"/>
              <a:t> </a:t>
            </a:r>
          </a:p>
          <a:p>
            <a:pPr lvl="1"/>
            <a:r>
              <a:rPr lang="id-ID" b="1" dirty="0" smtClean="0"/>
              <a:t>High</a:t>
            </a:r>
            <a:r>
              <a:rPr lang="id-ID" dirty="0" smtClean="0"/>
              <a:t> mengukur kemampuan sampai level </a:t>
            </a:r>
            <a:r>
              <a:rPr lang="id-ID" b="1" dirty="0" smtClean="0"/>
              <a:t>reasoning </a:t>
            </a:r>
          </a:p>
          <a:p>
            <a:pPr lvl="1"/>
            <a:r>
              <a:rPr lang="id-ID" b="1" dirty="0" smtClean="0"/>
              <a:t>Advance</a:t>
            </a:r>
            <a:r>
              <a:rPr lang="id-ID" dirty="0" smtClean="0"/>
              <a:t> mengukur kemampuan sampai level </a:t>
            </a:r>
            <a:r>
              <a:rPr lang="id-ID" b="1" dirty="0" smtClean="0"/>
              <a:t>reasoning with incomplete information</a:t>
            </a:r>
          </a:p>
          <a:p>
            <a:pPr lvl="1"/>
            <a:endParaRPr lang="id-ID" dirty="0" smtClean="0"/>
          </a:p>
          <a:p>
            <a:endParaRPr lang="id-ID" dirty="0"/>
          </a:p>
        </p:txBody>
      </p:sp>
      <p:sp>
        <p:nvSpPr>
          <p:cNvPr id="4" name="TextBox 18"/>
          <p:cNvSpPr txBox="1">
            <a:spLocks noChangeArrowheads="1"/>
          </p:cNvSpPr>
          <p:nvPr/>
        </p:nvSpPr>
        <p:spPr bwMode="auto">
          <a:xfrm>
            <a:off x="118698" y="-37108"/>
            <a:ext cx="8573965" cy="646331"/>
          </a:xfrm>
          <a:prstGeom prst="rect">
            <a:avLst/>
          </a:prstGeom>
          <a:noFill/>
          <a:ln w="9525">
            <a:noFill/>
            <a:miter lim="800000"/>
            <a:headEnd/>
            <a:tailEnd/>
          </a:ln>
        </p:spPr>
        <p:txBody>
          <a:bodyPr anchorCtr="1">
            <a:spAutoFit/>
          </a:bodyPr>
          <a:lstStyle/>
          <a:p>
            <a:pPr algn="ctr"/>
            <a:r>
              <a:rPr lang="id-ID" sz="3600" b="1" dirty="0" smtClean="0">
                <a:solidFill>
                  <a:schemeClr val="bg1"/>
                </a:solidFill>
              </a:rPr>
              <a:t>Model Soal TIMSS</a:t>
            </a:r>
            <a:endParaRPr lang="id-ID" sz="3600" b="1" dirty="0">
              <a:solidFill>
                <a:schemeClr val="bg1"/>
              </a:solidFill>
            </a:endParaRPr>
          </a:p>
        </p:txBody>
      </p:sp>
      <p:cxnSp>
        <p:nvCxnSpPr>
          <p:cNvPr id="5" name="Straight Connector 3"/>
          <p:cNvCxnSpPr>
            <a:cxnSpLocks noChangeShapeType="1"/>
          </p:cNvCxnSpPr>
          <p:nvPr/>
        </p:nvCxnSpPr>
        <p:spPr bwMode="auto">
          <a:xfrm>
            <a:off x="0" y="609600"/>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6"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3860615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400110"/>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000" b="1" dirty="0" smtClean="0"/>
              <a:t>Percentage </a:t>
            </a:r>
            <a:r>
              <a:rPr lang="id-ID" sz="2000" b="1" dirty="0" smtClean="0"/>
              <a:t>o</a:t>
            </a:r>
            <a:r>
              <a:rPr lang="en-US" sz="2000" b="1" dirty="0" smtClean="0"/>
              <a:t>f </a:t>
            </a:r>
            <a:r>
              <a:rPr lang="id-ID" sz="2000" b="1" dirty="0" smtClean="0"/>
              <a:t>Eight Grade </a:t>
            </a:r>
            <a:r>
              <a:rPr lang="en-US" sz="2000" b="1" dirty="0" smtClean="0"/>
              <a:t>Students</a:t>
            </a:r>
            <a:r>
              <a:rPr lang="id-ID" sz="2000" b="1" dirty="0" smtClean="0"/>
              <a:t> </a:t>
            </a:r>
            <a:r>
              <a:rPr lang="en-US" sz="2000" b="1" dirty="0" smtClean="0"/>
              <a:t>Taught The TIMSS Science Topics</a:t>
            </a:r>
          </a:p>
        </p:txBody>
      </p:sp>
      <p:sp>
        <p:nvSpPr>
          <p:cNvPr id="5" name="TextBox 4"/>
          <p:cNvSpPr txBox="1"/>
          <p:nvPr/>
        </p:nvSpPr>
        <p:spPr>
          <a:xfrm>
            <a:off x="0" y="6581011"/>
            <a:ext cx="9144000" cy="276999"/>
          </a:xfrm>
          <a:prstGeom prst="rect">
            <a:avLst/>
          </a:prstGeom>
          <a:noFill/>
        </p:spPr>
        <p:txBody>
          <a:bodyPr wrap="square" rtlCol="0">
            <a:spAutoFit/>
          </a:bodyPr>
          <a:lstStyle/>
          <a:p>
            <a:r>
              <a:rPr lang="en-US" sz="1200" i="1" dirty="0" smtClean="0"/>
              <a:t>Source</a:t>
            </a:r>
            <a:r>
              <a:rPr lang="en-US" sz="1200" dirty="0" smtClean="0"/>
              <a:t>: TIMSS 2011 International Science Report.</a:t>
            </a:r>
            <a:endParaRPr lang="en-US" sz="1200" dirty="0"/>
          </a:p>
        </p:txBody>
      </p:sp>
      <p:graphicFrame>
        <p:nvGraphicFramePr>
          <p:cNvPr id="6" name="Table 5"/>
          <p:cNvGraphicFramePr>
            <a:graphicFrameLocks noGrp="1"/>
          </p:cNvGraphicFramePr>
          <p:nvPr/>
        </p:nvGraphicFramePr>
        <p:xfrm>
          <a:off x="152402" y="685800"/>
          <a:ext cx="8867601" cy="4627880"/>
        </p:xfrm>
        <a:graphic>
          <a:graphicData uri="http://schemas.openxmlformats.org/drawingml/2006/table">
            <a:tbl>
              <a:tblPr firstRow="1" bandRow="1">
                <a:tableStyleId>{5C22544A-7EE6-4342-B048-85BDC9FD1C3A}</a:tableStyleId>
              </a:tblPr>
              <a:tblGrid>
                <a:gridCol w="2051165"/>
                <a:gridCol w="1269769"/>
                <a:gridCol w="1269769"/>
                <a:gridCol w="1269769"/>
                <a:gridCol w="1269769"/>
                <a:gridCol w="1737360"/>
              </a:tblGrid>
              <a:tr h="370840">
                <a:tc>
                  <a:txBody>
                    <a:bodyPr/>
                    <a:lstStyle/>
                    <a:p>
                      <a:pPr algn="l" fontAlgn="b"/>
                      <a:endParaRPr lang="en-US" sz="1800" b="1" i="0" u="none" strike="noStrike" dirty="0">
                        <a:solidFill>
                          <a:schemeClr val="bg1"/>
                        </a:solidFill>
                        <a:latin typeface="Calibri"/>
                      </a:endParaRPr>
                    </a:p>
                  </a:txBody>
                  <a:tcPr marL="0" marR="0" marT="0" marB="0" anchor="ctr"/>
                </a:tc>
                <a:tc>
                  <a:txBody>
                    <a:bodyPr/>
                    <a:lstStyle/>
                    <a:p>
                      <a:pPr algn="ctr" fontAlgn="b"/>
                      <a:r>
                        <a:rPr lang="en-US" sz="1800" u="none" strike="noStrike" dirty="0" smtClean="0"/>
                        <a:t>All Science</a:t>
                      </a:r>
                    </a:p>
                    <a:p>
                      <a:pPr algn="ctr" fontAlgn="b"/>
                      <a:r>
                        <a:rPr lang="en-US" sz="1800" u="none" strike="noStrike" dirty="0" smtClean="0"/>
                        <a:t>(20 Topics)</a:t>
                      </a:r>
                      <a:endParaRPr lang="en-US" sz="1800" b="1" i="0" u="none" strike="noStrike" dirty="0">
                        <a:solidFill>
                          <a:schemeClr val="bg1"/>
                        </a:solidFill>
                        <a:latin typeface="Calibri"/>
                      </a:endParaRPr>
                    </a:p>
                  </a:txBody>
                  <a:tcPr marL="0" marR="0" marT="0" marB="0" anchor="ctr"/>
                </a:tc>
                <a:tc>
                  <a:txBody>
                    <a:bodyPr/>
                    <a:lstStyle/>
                    <a:p>
                      <a:pPr algn="ctr" fontAlgn="b"/>
                      <a:r>
                        <a:rPr lang="en-US" sz="1800" u="none" strike="noStrike" dirty="0" smtClean="0"/>
                        <a:t>Biology</a:t>
                      </a:r>
                    </a:p>
                    <a:p>
                      <a:pPr algn="ctr" fontAlgn="b"/>
                      <a:r>
                        <a:rPr lang="en-US" sz="1800" u="none" strike="noStrike" dirty="0" smtClean="0"/>
                        <a:t>(7 Topics)</a:t>
                      </a:r>
                      <a:endParaRPr lang="en-US" sz="1800" b="1" i="0" u="none" strike="noStrike" dirty="0" smtClean="0">
                        <a:solidFill>
                          <a:schemeClr val="bg1"/>
                        </a:solidFill>
                        <a:latin typeface="+mn-lt"/>
                      </a:endParaRPr>
                    </a:p>
                  </a:txBody>
                  <a:tcPr marL="0" marR="0" marT="0" marB="0" anchor="ctr"/>
                </a:tc>
                <a:tc>
                  <a:txBody>
                    <a:bodyPr/>
                    <a:lstStyle/>
                    <a:p>
                      <a:pPr algn="ctr" fontAlgn="b"/>
                      <a:r>
                        <a:rPr lang="en-US" sz="1800" u="none" strike="noStrike" dirty="0" smtClean="0"/>
                        <a:t>Chemistry</a:t>
                      </a:r>
                    </a:p>
                    <a:p>
                      <a:pPr algn="ctr" fontAlgn="b"/>
                      <a:r>
                        <a:rPr lang="en-US" sz="1800" u="none" strike="noStrike" dirty="0" smtClean="0"/>
                        <a:t>(4 Topics)</a:t>
                      </a:r>
                      <a:endParaRPr lang="en-US" sz="1800" b="1" i="0" u="none" strike="noStrike" dirty="0" smtClean="0">
                        <a:solidFill>
                          <a:schemeClr val="bg1"/>
                        </a:solidFill>
                        <a:latin typeface="+mn-lt"/>
                      </a:endParaRPr>
                    </a:p>
                  </a:txBody>
                  <a:tcPr marL="0" marR="0" marT="0" marB="0" anchor="ctr"/>
                </a:tc>
                <a:tc>
                  <a:txBody>
                    <a:bodyPr/>
                    <a:lstStyle/>
                    <a:p>
                      <a:pPr algn="ctr" fontAlgn="b"/>
                      <a:r>
                        <a:rPr lang="en-US" sz="1800" u="none" strike="noStrike" dirty="0" smtClean="0"/>
                        <a:t>Physics</a:t>
                      </a:r>
                    </a:p>
                    <a:p>
                      <a:pPr algn="ctr" fontAlgn="b"/>
                      <a:r>
                        <a:rPr lang="en-US" sz="1800" u="none" strike="noStrike" dirty="0" smtClean="0"/>
                        <a:t>(5 Topics)</a:t>
                      </a:r>
                      <a:endParaRPr lang="en-US" sz="1800" b="1" i="0" u="none" strike="noStrike" dirty="0" smtClean="0">
                        <a:solidFill>
                          <a:schemeClr val="bg1"/>
                        </a:solidFill>
                        <a:latin typeface="+mn-lt"/>
                      </a:endParaRPr>
                    </a:p>
                  </a:txBody>
                  <a:tcPr marL="0" marR="0" marT="0" marB="0" anchor="ctr"/>
                </a:tc>
                <a:tc>
                  <a:txBody>
                    <a:bodyPr/>
                    <a:lstStyle/>
                    <a:p>
                      <a:pPr algn="ctr" fontAlgn="b"/>
                      <a:r>
                        <a:rPr lang="en-US" sz="1800" u="none" strike="noStrike" dirty="0"/>
                        <a:t>Earth </a:t>
                      </a:r>
                      <a:r>
                        <a:rPr lang="en-US" sz="1800" u="none" strike="noStrike" dirty="0" smtClean="0"/>
                        <a:t>Science</a:t>
                      </a:r>
                    </a:p>
                    <a:p>
                      <a:pPr algn="ctr" fontAlgn="b"/>
                      <a:r>
                        <a:rPr lang="en-US" sz="1800" u="none" strike="noStrike" dirty="0" smtClean="0"/>
                        <a:t>(4 Topics)</a:t>
                      </a:r>
                      <a:endParaRPr lang="en-US" sz="1800" b="1" i="0" u="none" strike="noStrike" dirty="0" smtClean="0">
                        <a:solidFill>
                          <a:schemeClr val="bg1"/>
                        </a:solidFill>
                        <a:latin typeface="+mn-lt"/>
                      </a:endParaRPr>
                    </a:p>
                  </a:txBody>
                  <a:tcPr marL="0" marR="0" marT="0" marB="0" anchor="ctr"/>
                </a:tc>
              </a:tr>
              <a:tr h="370840">
                <a:tc>
                  <a:txBody>
                    <a:bodyPr/>
                    <a:lstStyle/>
                    <a:p>
                      <a:pPr algn="l" rtl="0" fontAlgn="t"/>
                      <a:r>
                        <a:rPr lang="en-US" sz="1800" u="none" strike="noStrike" dirty="0"/>
                        <a:t>Iran </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91</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82</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98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91</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dirty="0"/>
                        <a:t>Turkey </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89</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93</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99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63</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Saudi Arabia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86</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91</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85</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Thailand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74</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69</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67</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72</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Chinese Taipei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59</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5</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b="1" u="none" strike="noStrike">
                          <a:solidFill>
                            <a:srgbClr val="FF0000"/>
                          </a:solidFill>
                        </a:rPr>
                        <a:t>Indonesia </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67</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73</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dirty="0">
                          <a:solidFill>
                            <a:srgbClr val="FF0000"/>
                          </a:solidFill>
                        </a:rPr>
                        <a:t>82</a:t>
                      </a:r>
                      <a:endParaRPr lang="en-US" sz="1800" b="1" i="0" u="none" strike="noStrike" dirty="0">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79</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dirty="0">
                          <a:solidFill>
                            <a:srgbClr val="FF0000"/>
                          </a:solidFill>
                        </a:rPr>
                        <a:t>27</a:t>
                      </a:r>
                      <a:endParaRPr lang="en-US" sz="1800" b="1" i="0" u="none" strike="noStrike" dirty="0">
                        <a:solidFill>
                          <a:srgbClr val="FF0000"/>
                        </a:solidFill>
                        <a:latin typeface="Calibri"/>
                      </a:endParaRPr>
                    </a:p>
                  </a:txBody>
                  <a:tcPr marL="0" marR="0" marT="0" marB="0" anchor="ctr"/>
                </a:tc>
              </a:tr>
              <a:tr h="370840">
                <a:tc>
                  <a:txBody>
                    <a:bodyPr/>
                    <a:lstStyle/>
                    <a:p>
                      <a:pPr algn="l" rtl="0" fontAlgn="t"/>
                      <a:r>
                        <a:rPr lang="en-US" sz="1800" u="none" strike="noStrike"/>
                        <a:t>Singapore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65</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83</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31</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Malaysia</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61</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72</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38</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u="none" strike="noStrike"/>
                        <a:t>Morocco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57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56</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59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55</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62</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u="none" strike="noStrike"/>
                        <a:t>Japan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57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35</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86</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76</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41</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u="none" strike="noStrike" dirty="0" smtClean="0"/>
                        <a:t>Korea, </a:t>
                      </a:r>
                      <a:r>
                        <a:rPr lang="en-US" sz="1800" u="none" strike="noStrike" dirty="0" err="1"/>
                        <a:t>Rep.Of</a:t>
                      </a:r>
                      <a:r>
                        <a:rPr lang="en-US" sz="1800" u="none" strike="noStrike" dirty="0"/>
                        <a:t> </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54</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38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42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64</a:t>
                      </a:r>
                      <a:endParaRPr lang="en-US" sz="1800" b="0" i="0" u="none" strike="noStrike" dirty="0">
                        <a:solidFill>
                          <a:srgbClr val="000000"/>
                        </a:solidFill>
                        <a:latin typeface="Calibri"/>
                      </a:endParaRPr>
                    </a:p>
                  </a:txBody>
                  <a:tcPr marL="0" marR="0" marT="0" marB="0" anchor="ctr"/>
                </a:tc>
              </a:tr>
            </a:tbl>
          </a:graphicData>
        </a:graphic>
      </p:graphicFrame>
      <p:sp>
        <p:nvSpPr>
          <p:cNvPr id="8" name="TextBox 7"/>
          <p:cNvSpPr txBox="1"/>
          <p:nvPr/>
        </p:nvSpPr>
        <p:spPr>
          <a:xfrm>
            <a:off x="152400" y="5352879"/>
            <a:ext cx="8839200" cy="1200329"/>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Walaupun hampir semua materi IPA ada pada kurikulum, tetapi tidak semua memperoleh pelajaran tersebut. Menunjukkan banyak materi kurikulum yang tidak diajarkan . Hal ini sangat mungkin terkait dengan kemampuan profesi guru, mengajarkan apa yang mereka pahami, dan melompati yang mereka merasa kurang paham</a:t>
            </a:r>
            <a:endParaRPr lang="id-ID" b="1" dirty="0">
              <a:solidFill>
                <a:schemeClr val="bg1"/>
              </a:solidFill>
            </a:endParaRPr>
          </a:p>
        </p:txBody>
      </p:sp>
      <p:sp>
        <p:nvSpPr>
          <p:cNvPr id="7"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6435720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5"/>
            <a:ext cx="8748464" cy="830997"/>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2400" b="1" dirty="0" smtClean="0"/>
              <a:t>Percentage Of </a:t>
            </a:r>
            <a:r>
              <a:rPr lang="id-ID" sz="2400" b="1" dirty="0" smtClean="0"/>
              <a:t>Eight Grade </a:t>
            </a:r>
            <a:r>
              <a:rPr lang="en-US" sz="2400" b="1" dirty="0" err="1" smtClean="0"/>
              <a:t>StudentsTaught</a:t>
            </a:r>
            <a:r>
              <a:rPr lang="en-US" sz="2400" b="1" dirty="0" smtClean="0"/>
              <a:t> The TIMSS </a:t>
            </a:r>
            <a:endParaRPr lang="id-ID" sz="2400" b="1" dirty="0" smtClean="0"/>
          </a:p>
          <a:p>
            <a:pPr algn="ctr"/>
            <a:r>
              <a:rPr lang="en-US" sz="2400" b="1" dirty="0" smtClean="0"/>
              <a:t>Mathematics Topics</a:t>
            </a:r>
          </a:p>
        </p:txBody>
      </p:sp>
      <p:sp>
        <p:nvSpPr>
          <p:cNvPr id="5" name="TextBox 4"/>
          <p:cNvSpPr txBox="1"/>
          <p:nvPr/>
        </p:nvSpPr>
        <p:spPr>
          <a:xfrm>
            <a:off x="0" y="6581011"/>
            <a:ext cx="9144000" cy="276999"/>
          </a:xfrm>
          <a:prstGeom prst="rect">
            <a:avLst/>
          </a:prstGeom>
          <a:noFill/>
        </p:spPr>
        <p:txBody>
          <a:bodyPr wrap="square" rtlCol="0">
            <a:spAutoFit/>
          </a:bodyPr>
          <a:lstStyle/>
          <a:p>
            <a:r>
              <a:rPr lang="en-US" sz="1200" i="1" dirty="0" smtClean="0"/>
              <a:t>Source</a:t>
            </a:r>
            <a:r>
              <a:rPr lang="en-US" sz="1200" dirty="0" smtClean="0"/>
              <a:t>: TIMSS 2011 International Mathematics Report.</a:t>
            </a:r>
            <a:endParaRPr lang="en-US" sz="1200" dirty="0"/>
          </a:p>
        </p:txBody>
      </p:sp>
      <p:graphicFrame>
        <p:nvGraphicFramePr>
          <p:cNvPr id="6" name="Table 5"/>
          <p:cNvGraphicFramePr>
            <a:graphicFrameLocks noGrp="1"/>
          </p:cNvGraphicFramePr>
          <p:nvPr/>
        </p:nvGraphicFramePr>
        <p:xfrm>
          <a:off x="133005" y="685800"/>
          <a:ext cx="8877992" cy="4907560"/>
        </p:xfrm>
        <a:graphic>
          <a:graphicData uri="http://schemas.openxmlformats.org/drawingml/2006/table">
            <a:tbl>
              <a:tblPr firstRow="1" bandRow="1">
                <a:tableStyleId>{5C22544A-7EE6-4342-B048-85BDC9FD1C3A}</a:tableStyleId>
              </a:tblPr>
              <a:tblGrid>
                <a:gridCol w="2051165"/>
                <a:gridCol w="1463040"/>
                <a:gridCol w="1269769"/>
                <a:gridCol w="1269769"/>
                <a:gridCol w="1269769"/>
                <a:gridCol w="1554480"/>
              </a:tblGrid>
              <a:tr h="370840">
                <a:tc>
                  <a:txBody>
                    <a:bodyPr/>
                    <a:lstStyle/>
                    <a:p>
                      <a:pPr algn="l" fontAlgn="b"/>
                      <a:endParaRPr lang="en-US" sz="1800" b="1" i="0" u="none" strike="noStrike" dirty="0">
                        <a:solidFill>
                          <a:schemeClr val="bg1"/>
                        </a:solidFill>
                        <a:latin typeface="Calibri"/>
                      </a:endParaRPr>
                    </a:p>
                  </a:txBody>
                  <a:tcPr marL="0" marR="0" marT="0" marB="0" anchor="ctr"/>
                </a:tc>
                <a:tc>
                  <a:txBody>
                    <a:bodyPr/>
                    <a:lstStyle/>
                    <a:p>
                      <a:pPr algn="ctr" fontAlgn="b"/>
                      <a:r>
                        <a:rPr lang="en-US" sz="1800" u="none" strike="noStrike" dirty="0"/>
                        <a:t>All </a:t>
                      </a:r>
                      <a:r>
                        <a:rPr lang="en-US" sz="1800" u="none" strike="noStrike" dirty="0" smtClean="0"/>
                        <a:t>Mathematics</a:t>
                      </a:r>
                    </a:p>
                    <a:p>
                      <a:pPr algn="ctr" fontAlgn="b"/>
                      <a:r>
                        <a:rPr lang="en-US" sz="1800" u="none" strike="noStrike" dirty="0" smtClean="0"/>
                        <a:t>(19 </a:t>
                      </a:r>
                      <a:r>
                        <a:rPr lang="en-US" sz="1800" u="none" strike="noStrike" dirty="0"/>
                        <a:t>Topics)</a:t>
                      </a:r>
                      <a:endParaRPr lang="en-US" sz="1800" b="1" i="0" u="none" strike="noStrike" dirty="0">
                        <a:solidFill>
                          <a:schemeClr val="bg1"/>
                        </a:solidFill>
                        <a:latin typeface="Calibri"/>
                      </a:endParaRPr>
                    </a:p>
                  </a:txBody>
                  <a:tcPr marL="5360" marR="5360" marT="5360" marB="0" anchor="ctr"/>
                </a:tc>
                <a:tc>
                  <a:txBody>
                    <a:bodyPr/>
                    <a:lstStyle/>
                    <a:p>
                      <a:pPr algn="ctr" fontAlgn="b"/>
                      <a:r>
                        <a:rPr lang="en-US" sz="1800" u="none" strike="noStrike" dirty="0" smtClean="0"/>
                        <a:t>Number</a:t>
                      </a:r>
                    </a:p>
                    <a:p>
                      <a:pPr algn="ctr" fontAlgn="b"/>
                      <a:r>
                        <a:rPr lang="en-US" sz="1800" u="none" strike="noStrike" dirty="0" smtClean="0"/>
                        <a:t>(5 </a:t>
                      </a:r>
                      <a:r>
                        <a:rPr lang="en-US" sz="1800" u="none" strike="noStrike" dirty="0"/>
                        <a:t>Topics)</a:t>
                      </a:r>
                      <a:endParaRPr lang="en-US" sz="1800" b="1" i="0" u="none" strike="noStrike" dirty="0">
                        <a:solidFill>
                          <a:schemeClr val="bg1"/>
                        </a:solidFill>
                        <a:latin typeface="Calibri"/>
                      </a:endParaRPr>
                    </a:p>
                  </a:txBody>
                  <a:tcPr marL="5360" marR="5360" marT="5360" marB="0" anchor="ctr"/>
                </a:tc>
                <a:tc>
                  <a:txBody>
                    <a:bodyPr/>
                    <a:lstStyle/>
                    <a:p>
                      <a:pPr algn="ctr" fontAlgn="b"/>
                      <a:r>
                        <a:rPr lang="en-US" sz="1800" u="none" strike="noStrike" dirty="0" smtClean="0"/>
                        <a:t>Algebra</a:t>
                      </a:r>
                    </a:p>
                    <a:p>
                      <a:pPr algn="ctr" fontAlgn="b"/>
                      <a:r>
                        <a:rPr lang="en-US" sz="1800" u="none" strike="noStrike" dirty="0" smtClean="0"/>
                        <a:t>(5 </a:t>
                      </a:r>
                      <a:r>
                        <a:rPr lang="en-US" sz="1800" u="none" strike="noStrike" dirty="0"/>
                        <a:t>Topics)</a:t>
                      </a:r>
                      <a:endParaRPr lang="en-US" sz="1800" b="1" i="0" u="none" strike="noStrike" dirty="0">
                        <a:solidFill>
                          <a:schemeClr val="bg1"/>
                        </a:solidFill>
                        <a:latin typeface="Calibri"/>
                      </a:endParaRPr>
                    </a:p>
                  </a:txBody>
                  <a:tcPr marL="5360" marR="5360" marT="5360" marB="0" anchor="ctr"/>
                </a:tc>
                <a:tc>
                  <a:txBody>
                    <a:bodyPr/>
                    <a:lstStyle/>
                    <a:p>
                      <a:pPr algn="ctr" fontAlgn="b"/>
                      <a:r>
                        <a:rPr lang="en-US" sz="1800" u="none" strike="noStrike" dirty="0" smtClean="0"/>
                        <a:t>Geometry</a:t>
                      </a:r>
                    </a:p>
                    <a:p>
                      <a:pPr algn="ctr" fontAlgn="b"/>
                      <a:r>
                        <a:rPr lang="en-US" sz="1800" u="none" strike="noStrike" dirty="0" smtClean="0"/>
                        <a:t>(6 </a:t>
                      </a:r>
                      <a:r>
                        <a:rPr lang="en-US" sz="1800" u="none" strike="noStrike" dirty="0"/>
                        <a:t>Topics)</a:t>
                      </a:r>
                      <a:endParaRPr lang="en-US" sz="1800" b="1" i="0" u="none" strike="noStrike" dirty="0">
                        <a:solidFill>
                          <a:schemeClr val="bg1"/>
                        </a:solidFill>
                        <a:latin typeface="Calibri"/>
                      </a:endParaRPr>
                    </a:p>
                  </a:txBody>
                  <a:tcPr marL="5360" marR="5360" marT="5360" marB="0" anchor="ctr"/>
                </a:tc>
                <a:tc>
                  <a:txBody>
                    <a:bodyPr/>
                    <a:lstStyle/>
                    <a:p>
                      <a:pPr algn="ctr" fontAlgn="b"/>
                      <a:r>
                        <a:rPr lang="en-US" sz="1800" u="none" strike="noStrike" dirty="0" smtClean="0"/>
                        <a:t>Data and Chance</a:t>
                      </a:r>
                    </a:p>
                    <a:p>
                      <a:pPr algn="ctr" fontAlgn="b"/>
                      <a:r>
                        <a:rPr lang="en-US" sz="1800" u="none" strike="noStrike" dirty="0" smtClean="0"/>
                        <a:t>(3 </a:t>
                      </a:r>
                      <a:r>
                        <a:rPr lang="en-US" sz="1800" u="none" strike="noStrike" dirty="0"/>
                        <a:t>Topics)</a:t>
                      </a:r>
                      <a:endParaRPr lang="en-US" sz="1800" b="1" i="0" u="none" strike="noStrike" dirty="0">
                        <a:solidFill>
                          <a:schemeClr val="bg1"/>
                        </a:solidFill>
                        <a:latin typeface="Calibri"/>
                      </a:endParaRPr>
                    </a:p>
                  </a:txBody>
                  <a:tcPr marL="5360" marR="5360" marT="5360" marB="0" anchor="ctr"/>
                </a:tc>
              </a:tr>
              <a:tr h="370840">
                <a:tc>
                  <a:txBody>
                    <a:bodyPr/>
                    <a:lstStyle/>
                    <a:p>
                      <a:pPr algn="l" rtl="0" fontAlgn="t"/>
                      <a:r>
                        <a:rPr lang="en-US" sz="1800" u="none" strike="noStrike" dirty="0"/>
                        <a:t>Turkey </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94</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100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98</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u="none" strike="noStrike" dirty="0" smtClean="0"/>
                        <a:t>Korea, </a:t>
                      </a:r>
                      <a:r>
                        <a:rPr lang="en-US" sz="1800" u="none" strike="noStrike" dirty="0" err="1"/>
                        <a:t>Rep.Of</a:t>
                      </a:r>
                      <a:r>
                        <a:rPr lang="en-US" sz="1800" u="none" strike="noStrike" dirty="0"/>
                        <a:t> </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dirty="0"/>
                        <a:t>92</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100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91</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81</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Saudi Arabia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85</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88</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Japan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91</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75</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Singapore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94</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75</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83</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Malaysia</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84</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93</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63</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Iran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100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74</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81</a:t>
                      </a:r>
                      <a:endParaRPr lang="en-US" sz="1800" b="0" i="0" u="none" strike="noStrike" dirty="0">
                        <a:solidFill>
                          <a:srgbClr val="000000"/>
                        </a:solidFill>
                        <a:latin typeface="Calibri"/>
                      </a:endParaRPr>
                    </a:p>
                  </a:txBody>
                  <a:tcPr marL="0" marR="0" marT="0" marB="0" anchor="ctr"/>
                </a:tc>
                <a:tc>
                  <a:txBody>
                    <a:bodyPr/>
                    <a:lstStyle/>
                    <a:p>
                      <a:pPr algn="ctr" rtl="0" fontAlgn="t"/>
                      <a:r>
                        <a:rPr lang="en-US" sz="1800" u="none" strike="noStrike"/>
                        <a:t>58</a:t>
                      </a:r>
                      <a:endParaRPr lang="en-US" sz="1800" b="0" i="0" u="none" strike="noStrike">
                        <a:solidFill>
                          <a:srgbClr val="000000"/>
                        </a:solidFill>
                        <a:latin typeface="Calibri"/>
                      </a:endParaRPr>
                    </a:p>
                  </a:txBody>
                  <a:tcPr marL="0" marR="0" marT="0" marB="0" anchor="ctr"/>
                </a:tc>
              </a:tr>
              <a:tr h="370840">
                <a:tc>
                  <a:txBody>
                    <a:bodyPr/>
                    <a:lstStyle/>
                    <a:p>
                      <a:pPr algn="l" rtl="0" fontAlgn="t"/>
                      <a:r>
                        <a:rPr lang="en-US" sz="1800" u="none" strike="noStrike"/>
                        <a:t>Chinese Taipei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99</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84</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4</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u="none" strike="noStrike"/>
                        <a:t>Thailand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77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98</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80</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65</a:t>
                      </a:r>
                      <a:endParaRPr lang="en-US" sz="1800" b="0" i="0" u="none" strike="noStrike" dirty="0">
                        <a:solidFill>
                          <a:srgbClr val="000000"/>
                        </a:solidFill>
                        <a:latin typeface="Calibri"/>
                      </a:endParaRPr>
                    </a:p>
                  </a:txBody>
                  <a:tcPr marL="0" marR="0" marT="0" marB="0" anchor="ctr"/>
                </a:tc>
              </a:tr>
              <a:tr h="370840">
                <a:tc>
                  <a:txBody>
                    <a:bodyPr/>
                    <a:lstStyle/>
                    <a:p>
                      <a:pPr algn="l" rtl="0" fontAlgn="t"/>
                      <a:r>
                        <a:rPr lang="en-US" sz="1800" b="1" u="none" strike="noStrike">
                          <a:solidFill>
                            <a:srgbClr val="FF0000"/>
                          </a:solidFill>
                        </a:rPr>
                        <a:t>Indonesia </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69</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97</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84</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a:solidFill>
                            <a:srgbClr val="FF0000"/>
                          </a:solidFill>
                        </a:rPr>
                        <a:t>61</a:t>
                      </a:r>
                      <a:endParaRPr lang="en-US" sz="1800" b="1" i="0" u="none" strike="noStrike">
                        <a:solidFill>
                          <a:srgbClr val="FF0000"/>
                        </a:solidFill>
                        <a:latin typeface="Calibri"/>
                      </a:endParaRPr>
                    </a:p>
                  </a:txBody>
                  <a:tcPr marL="0" marR="0" marT="0" marB="0" anchor="ctr"/>
                </a:tc>
                <a:tc>
                  <a:txBody>
                    <a:bodyPr/>
                    <a:lstStyle/>
                    <a:p>
                      <a:pPr algn="ctr" rtl="0" fontAlgn="t"/>
                      <a:r>
                        <a:rPr lang="en-US" sz="1800" b="1" u="none" strike="noStrike" dirty="0">
                          <a:solidFill>
                            <a:srgbClr val="FF0000"/>
                          </a:solidFill>
                        </a:rPr>
                        <a:t>12</a:t>
                      </a:r>
                      <a:endParaRPr lang="en-US" sz="1800" b="1" i="0" u="none" strike="noStrike" dirty="0">
                        <a:solidFill>
                          <a:srgbClr val="FF0000"/>
                        </a:solidFill>
                        <a:latin typeface="Calibri"/>
                      </a:endParaRPr>
                    </a:p>
                  </a:txBody>
                  <a:tcPr marL="0" marR="0" marT="0" marB="0" anchor="ctr"/>
                </a:tc>
              </a:tr>
              <a:tr h="370840">
                <a:tc>
                  <a:txBody>
                    <a:bodyPr/>
                    <a:lstStyle/>
                    <a:p>
                      <a:pPr algn="l" rtl="0" fontAlgn="t"/>
                      <a:r>
                        <a:rPr lang="en-US" sz="1800" u="none" strike="noStrike"/>
                        <a:t>Morocco </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62</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97</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61</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a:t>46</a:t>
                      </a:r>
                      <a:endParaRPr lang="en-US" sz="1800" b="0" i="0" u="none" strike="noStrike">
                        <a:solidFill>
                          <a:srgbClr val="000000"/>
                        </a:solidFill>
                        <a:latin typeface="Calibri"/>
                      </a:endParaRPr>
                    </a:p>
                  </a:txBody>
                  <a:tcPr marL="0" marR="0" marT="0" marB="0" anchor="ctr"/>
                </a:tc>
                <a:tc>
                  <a:txBody>
                    <a:bodyPr/>
                    <a:lstStyle/>
                    <a:p>
                      <a:pPr algn="ctr" rtl="0" fontAlgn="t"/>
                      <a:r>
                        <a:rPr lang="en-US" sz="1800" u="none" strike="noStrike" dirty="0"/>
                        <a:t>35</a:t>
                      </a:r>
                      <a:endParaRPr lang="en-US" sz="1800" b="0" i="0" u="none" strike="noStrike" dirty="0">
                        <a:solidFill>
                          <a:srgbClr val="000000"/>
                        </a:solidFill>
                        <a:latin typeface="Calibri"/>
                      </a:endParaRPr>
                    </a:p>
                  </a:txBody>
                  <a:tcPr marL="0" marR="0" marT="0" marB="0" anchor="ctr"/>
                </a:tc>
              </a:tr>
            </a:tbl>
          </a:graphicData>
        </a:graphic>
      </p:graphicFrame>
      <p:sp>
        <p:nvSpPr>
          <p:cNvPr id="7" name="TextBox 6"/>
          <p:cNvSpPr txBox="1"/>
          <p:nvPr/>
        </p:nvSpPr>
        <p:spPr>
          <a:xfrm>
            <a:off x="128230" y="5638808"/>
            <a:ext cx="8939570" cy="646331"/>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Mengingat tidak semua materi matematika TIMSS terdapat pada kurikulum, sehingga wajar apabila persentase siswa yang telah diajar materi TIMSS adalah rendah</a:t>
            </a:r>
            <a:endParaRPr lang="id-ID" b="1" dirty="0">
              <a:solidFill>
                <a:schemeClr val="bg1"/>
              </a:solidFill>
            </a:endParaRPr>
          </a:p>
        </p:txBody>
      </p:sp>
      <p:sp>
        <p:nvSpPr>
          <p:cNvPr id="8"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41922839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0" y="467360"/>
          <a:ext cx="9067800" cy="5608320"/>
        </p:xfrm>
        <a:graphic>
          <a:graphicData uri="http://schemas.openxmlformats.org/drawingml/2006/table">
            <a:tbl>
              <a:tblPr firstRow="1" bandRow="1">
                <a:tableStyleId>{5C22544A-7EE6-4342-B048-85BDC9FD1C3A}</a:tableStyleId>
              </a:tblPr>
              <a:tblGrid>
                <a:gridCol w="1295400"/>
                <a:gridCol w="7772400"/>
              </a:tblGrid>
              <a:tr h="392113">
                <a:tc>
                  <a:txBody>
                    <a:bodyPr/>
                    <a:lstStyle/>
                    <a:p>
                      <a:r>
                        <a:rPr lang="id-ID" sz="2400" dirty="0" smtClean="0"/>
                        <a:t>Domain</a:t>
                      </a:r>
                      <a:endParaRPr lang="id-ID" sz="2400" dirty="0"/>
                    </a:p>
                  </a:txBody>
                  <a:tcPr/>
                </a:tc>
                <a:tc>
                  <a:txBody>
                    <a:bodyPr/>
                    <a:lstStyle/>
                    <a:p>
                      <a:r>
                        <a:rPr lang="id-ID" sz="2400" b="1" dirty="0" smtClean="0"/>
                        <a:t>Topics</a:t>
                      </a:r>
                      <a:endParaRPr lang="id-ID" sz="2400" b="1" dirty="0"/>
                    </a:p>
                  </a:txBody>
                  <a:tcPr/>
                </a:tc>
              </a:tr>
              <a:tr h="1333183">
                <a:tc>
                  <a:txBody>
                    <a:bodyPr/>
                    <a:lstStyle/>
                    <a:p>
                      <a:r>
                        <a:rPr lang="id-ID" sz="2000" b="1" dirty="0" smtClean="0"/>
                        <a:t>Life</a:t>
                      </a:r>
                      <a:r>
                        <a:rPr lang="id-ID" sz="2000" b="1" baseline="0" dirty="0" smtClean="0"/>
                        <a:t> Science</a:t>
                      </a:r>
                      <a:endParaRPr lang="id-ID" sz="2000" b="1" dirty="0"/>
                    </a:p>
                  </a:txBody>
                  <a:tcPr/>
                </a:tc>
                <a:tc>
                  <a:txBody>
                    <a:bodyPr/>
                    <a:lstStyle/>
                    <a:p>
                      <a:pPr marL="231775" indent="-231775">
                        <a:buFont typeface="+mj-lt"/>
                        <a:buAutoNum type="arabicPeriod"/>
                      </a:pPr>
                      <a:r>
                        <a:rPr lang="en-US" sz="1600" b="1" dirty="0" smtClean="0"/>
                        <a:t>Major body structures and their functions in humans and other organisms </a:t>
                      </a:r>
                    </a:p>
                    <a:p>
                      <a:pPr marL="231775" indent="-231775">
                        <a:buFont typeface="+mj-lt"/>
                        <a:buAutoNum type="arabicPeriod"/>
                      </a:pPr>
                      <a:r>
                        <a:rPr lang="en-US" sz="1600" b="1" dirty="0" smtClean="0"/>
                        <a:t>Life cycles and reproduction in plants and animals</a:t>
                      </a:r>
                    </a:p>
                    <a:p>
                      <a:pPr marL="231775" indent="-231775">
                        <a:buFont typeface="+mj-lt"/>
                        <a:buAutoNum type="arabicPeriod"/>
                      </a:pPr>
                      <a:r>
                        <a:rPr lang="en-US" sz="1600" b="1" dirty="0" smtClean="0"/>
                        <a:t>Physical features, behavior, and survival of organisms living in different environments</a:t>
                      </a:r>
                    </a:p>
                    <a:p>
                      <a:pPr marL="231775" indent="-231775">
                        <a:buFont typeface="+mj-lt"/>
                        <a:buAutoNum type="arabicPeriod"/>
                      </a:pPr>
                      <a:r>
                        <a:rPr lang="en-US" sz="1600" b="1" dirty="0" smtClean="0"/>
                        <a:t>Relationships in a given community (simple food chains, predator-prey relationships)</a:t>
                      </a:r>
                    </a:p>
                    <a:p>
                      <a:pPr marL="231775" indent="-231775">
                        <a:buFont typeface="+mj-lt"/>
                        <a:buAutoNum type="arabicPeriod"/>
                      </a:pPr>
                      <a:r>
                        <a:rPr lang="en-US" sz="1600" b="1" dirty="0" smtClean="0"/>
                        <a:t>Changes in environments (effects of human activity, pollution and its prevention)</a:t>
                      </a:r>
                    </a:p>
                    <a:p>
                      <a:pPr marL="231775" indent="-231775">
                        <a:buFont typeface="+mj-lt"/>
                        <a:buAutoNum type="arabicPeriod"/>
                      </a:pPr>
                      <a:r>
                        <a:rPr lang="en-US" sz="1600" b="1" dirty="0" smtClean="0"/>
                        <a:t>Human health (transmission/prevention diseases, signs of health/illness, diet, exercise)</a:t>
                      </a:r>
                    </a:p>
                  </a:txBody>
                  <a:tcPr/>
                </a:tc>
              </a:tr>
              <a:tr h="1960563">
                <a:tc>
                  <a:txBody>
                    <a:bodyPr/>
                    <a:lstStyle/>
                    <a:p>
                      <a:r>
                        <a:rPr lang="id-ID" sz="2000" b="1" dirty="0" smtClean="0"/>
                        <a:t>Physical</a:t>
                      </a:r>
                      <a:r>
                        <a:rPr lang="id-ID" sz="2000" b="1" baseline="0" dirty="0" smtClean="0"/>
                        <a:t> Science</a:t>
                      </a:r>
                      <a:endParaRPr lang="id-ID" sz="2000" b="1" dirty="0"/>
                    </a:p>
                  </a:txBody>
                  <a:tcPr/>
                </a:tc>
                <a:tc>
                  <a:txBody>
                    <a:bodyPr/>
                    <a:lstStyle/>
                    <a:p>
                      <a:pPr marL="231775" indent="-231775">
                        <a:buFont typeface="+mj-lt"/>
                        <a:buAutoNum type="arabicPeriod"/>
                      </a:pPr>
                      <a:r>
                        <a:rPr lang="en-US" sz="1600" b="1" dirty="0" smtClean="0"/>
                        <a:t>States of matter</a:t>
                      </a:r>
                      <a:r>
                        <a:rPr lang="id-ID" sz="1600" b="1" dirty="0" smtClean="0"/>
                        <a:t>,</a:t>
                      </a:r>
                      <a:r>
                        <a:rPr lang="en-US" sz="1600" b="1" dirty="0" smtClean="0"/>
                        <a:t> differences in their physical properties, including changes in state</a:t>
                      </a:r>
                    </a:p>
                    <a:p>
                      <a:pPr marL="231775" indent="-231775">
                        <a:buFont typeface="+mj-lt"/>
                        <a:buAutoNum type="arabicPeriod"/>
                      </a:pPr>
                      <a:r>
                        <a:rPr lang="en-US" sz="1600" b="1" dirty="0" smtClean="0"/>
                        <a:t>Classification of objects/materials based on physical properties</a:t>
                      </a:r>
                    </a:p>
                    <a:p>
                      <a:pPr marL="231775" indent="-231775">
                        <a:buFont typeface="+mj-lt"/>
                        <a:buAutoNum type="arabicPeriod"/>
                      </a:pPr>
                      <a:r>
                        <a:rPr lang="en-US" sz="1600" b="1" dirty="0" smtClean="0"/>
                        <a:t>Forming and separating mixtures</a:t>
                      </a:r>
                    </a:p>
                    <a:p>
                      <a:pPr marL="231775" indent="-231775">
                        <a:buFont typeface="+mj-lt"/>
                        <a:buAutoNum type="arabicPeriod"/>
                      </a:pPr>
                      <a:r>
                        <a:rPr lang="en-US" sz="1600" b="1" dirty="0" smtClean="0"/>
                        <a:t>Familiar changes in materials (e.g., decaying, burning, rusting, cooking)</a:t>
                      </a:r>
                    </a:p>
                    <a:p>
                      <a:pPr marL="231775" indent="-231775">
                        <a:buFont typeface="+mj-lt"/>
                        <a:buAutoNum type="arabicPeriod"/>
                      </a:pPr>
                      <a:r>
                        <a:rPr lang="en-US" sz="1600" b="1" dirty="0" smtClean="0"/>
                        <a:t>Common energy sources/forms and their practical uses (Sun, electricity, water, wind)</a:t>
                      </a:r>
                    </a:p>
                    <a:p>
                      <a:pPr marL="231775" indent="-231775">
                        <a:buFont typeface="+mj-lt"/>
                        <a:buAutoNum type="arabicPeriod"/>
                      </a:pPr>
                      <a:r>
                        <a:rPr lang="en-US" sz="1600" b="1" dirty="0" smtClean="0"/>
                        <a:t>Light (e.g., sources, behavior)</a:t>
                      </a:r>
                    </a:p>
                    <a:p>
                      <a:pPr marL="231775" indent="-231775">
                        <a:buFont typeface="+mj-lt"/>
                        <a:buAutoNum type="arabicPeriod"/>
                      </a:pPr>
                      <a:r>
                        <a:rPr lang="en-US" sz="1600" b="1" dirty="0" smtClean="0"/>
                        <a:t>Electrical circuits and properties of magnets</a:t>
                      </a:r>
                    </a:p>
                    <a:p>
                      <a:pPr marL="231775" indent="-231775">
                        <a:buFont typeface="+mj-lt"/>
                        <a:buAutoNum type="arabicPeriod"/>
                      </a:pPr>
                      <a:r>
                        <a:rPr lang="en-US" sz="1600" b="1" dirty="0" smtClean="0"/>
                        <a:t>Forces that cause objects to move (e.g., gravity, push/pull forces)</a:t>
                      </a:r>
                    </a:p>
                  </a:txBody>
                  <a:tcPr/>
                </a:tc>
              </a:tr>
              <a:tr h="1333183">
                <a:tc>
                  <a:txBody>
                    <a:bodyPr/>
                    <a:lstStyle/>
                    <a:p>
                      <a:r>
                        <a:rPr lang="id-ID" sz="2000" b="1" dirty="0" smtClean="0"/>
                        <a:t>Earth</a:t>
                      </a:r>
                      <a:r>
                        <a:rPr lang="id-ID" sz="2000" b="1" baseline="0" dirty="0" smtClean="0"/>
                        <a:t> Science</a:t>
                      </a:r>
                      <a:endParaRPr lang="id-ID" sz="2000" b="1" dirty="0"/>
                    </a:p>
                  </a:txBody>
                  <a:tcPr/>
                </a:tc>
                <a:tc>
                  <a:txBody>
                    <a:bodyPr/>
                    <a:lstStyle/>
                    <a:p>
                      <a:pPr marL="231775" indent="-231775">
                        <a:buFont typeface="+mj-lt"/>
                        <a:buAutoNum type="arabicPeriod"/>
                      </a:pPr>
                      <a:r>
                        <a:rPr lang="en-US" sz="1600" b="1" dirty="0" smtClean="0"/>
                        <a:t>Water on Earth (location, types, and movement</a:t>
                      </a:r>
                      <a:r>
                        <a:rPr lang="id-ID" sz="1600" b="1" dirty="0" smtClean="0"/>
                        <a:t>)</a:t>
                      </a:r>
                      <a:r>
                        <a:rPr lang="en-US" sz="1600" b="1" dirty="0" smtClean="0"/>
                        <a:t> and air (composition, existence, uses)</a:t>
                      </a:r>
                    </a:p>
                    <a:p>
                      <a:pPr marL="231775" indent="-231775">
                        <a:buFont typeface="+mj-lt"/>
                        <a:buAutoNum type="arabicPeriod"/>
                      </a:pPr>
                      <a:r>
                        <a:rPr lang="en-US" sz="1600" b="1" dirty="0" smtClean="0"/>
                        <a:t>Common features of Earth’s landscape and relationship to human use</a:t>
                      </a:r>
                    </a:p>
                    <a:p>
                      <a:pPr marL="231775" indent="-231775">
                        <a:buFont typeface="+mj-lt"/>
                        <a:buAutoNum type="arabicPeriod"/>
                      </a:pPr>
                      <a:r>
                        <a:rPr lang="en-US" sz="1600" b="1" dirty="0" smtClean="0"/>
                        <a:t>Weather conditions from day to day or over the seasons</a:t>
                      </a:r>
                    </a:p>
                    <a:p>
                      <a:pPr marL="231775" indent="-231775">
                        <a:buFont typeface="+mj-lt"/>
                        <a:buAutoNum type="arabicPeriod"/>
                      </a:pPr>
                      <a:r>
                        <a:rPr lang="en-US" sz="1600" b="1" dirty="0" smtClean="0"/>
                        <a:t>Fossils of animals and plants (age, location, formation)</a:t>
                      </a:r>
                    </a:p>
                    <a:p>
                      <a:pPr marL="231775" indent="-231775">
                        <a:buFont typeface="+mj-lt"/>
                        <a:buAutoNum type="arabicPeriod"/>
                      </a:pPr>
                      <a:r>
                        <a:rPr lang="en-US" sz="1600" b="1" dirty="0" smtClean="0"/>
                        <a:t>Earth’s solar system (planets, Sun, moon)</a:t>
                      </a:r>
                    </a:p>
                    <a:p>
                      <a:pPr marL="231775" indent="-231775">
                        <a:buFont typeface="+mj-lt"/>
                        <a:buAutoNum type="arabicPeriod"/>
                      </a:pPr>
                      <a:r>
                        <a:rPr lang="en-US" sz="1600" b="1" dirty="0" smtClean="0"/>
                        <a:t>Day, night, and shadows due to Earth’s rotation and its relationship to the Sun</a:t>
                      </a:r>
                    </a:p>
                  </a:txBody>
                  <a:tcPr/>
                </a:tc>
              </a:tr>
            </a:tbl>
          </a:graphicData>
        </a:graphic>
      </p:graphicFrame>
      <p:sp>
        <p:nvSpPr>
          <p:cNvPr id="5" name="TextBox 4"/>
          <p:cNvSpPr txBox="1"/>
          <p:nvPr/>
        </p:nvSpPr>
        <p:spPr>
          <a:xfrm>
            <a:off x="76200" y="6096008"/>
            <a:ext cx="8915400" cy="646331"/>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Ada beberapa topik yang tidak terdapat pada kurikulum saat ini, sehingga menyulitkan bagi siswa kelas VIII yang mengikuti TIMSS</a:t>
            </a:r>
            <a:endParaRPr lang="id-ID" b="1" dirty="0">
              <a:solidFill>
                <a:schemeClr val="bg1"/>
              </a:solidFill>
            </a:endParaRPr>
          </a:p>
        </p:txBody>
      </p:sp>
      <p:sp>
        <p:nvSpPr>
          <p:cNvPr id="6" name="TextBox 18"/>
          <p:cNvSpPr txBox="1">
            <a:spLocks noChangeArrowheads="1"/>
          </p:cNvSpPr>
          <p:nvPr/>
        </p:nvSpPr>
        <p:spPr bwMode="auto">
          <a:xfrm>
            <a:off x="0" y="-37108"/>
            <a:ext cx="9144000" cy="461665"/>
          </a:xfrm>
          <a:prstGeom prst="rect">
            <a:avLst/>
          </a:prstGeom>
          <a:noFill/>
          <a:ln w="9525">
            <a:noFill/>
            <a:miter lim="800000"/>
            <a:headEnd/>
            <a:tailEnd/>
          </a:ln>
        </p:spPr>
        <p:txBody>
          <a:bodyPr wrap="square" anchorCtr="1">
            <a:spAutoFit/>
          </a:bodyPr>
          <a:lstStyle/>
          <a:p>
            <a:pPr algn="ctr"/>
            <a:r>
              <a:rPr lang="id-ID" sz="2400" b="1" dirty="0" smtClean="0">
                <a:solidFill>
                  <a:srgbClr val="0070C0"/>
                </a:solidFill>
              </a:rPr>
              <a:t>Perbandingan Kurikulum IPA SD Kelas IV dan Materi TIMSS</a:t>
            </a:r>
            <a:endParaRPr lang="id-ID" sz="2400" b="1" dirty="0">
              <a:solidFill>
                <a:srgbClr val="0070C0"/>
              </a:solidFill>
            </a:endParaRPr>
          </a:p>
        </p:txBody>
      </p:sp>
      <p:cxnSp>
        <p:nvCxnSpPr>
          <p:cNvPr id="7" name="Straight Connector 3"/>
          <p:cNvCxnSpPr>
            <a:cxnSpLocks noChangeShapeType="1"/>
          </p:cNvCxnSpPr>
          <p:nvPr/>
        </p:nvCxnSpPr>
        <p:spPr bwMode="auto">
          <a:xfrm>
            <a:off x="0" y="381000"/>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8"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199009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76200" y="467360"/>
          <a:ext cx="8991600" cy="5120640"/>
        </p:xfrm>
        <a:graphic>
          <a:graphicData uri="http://schemas.openxmlformats.org/drawingml/2006/table">
            <a:tbl>
              <a:tblPr firstRow="1" bandRow="1">
                <a:tableStyleId>{5C22544A-7EE6-4342-B048-85BDC9FD1C3A}</a:tableStyleId>
              </a:tblPr>
              <a:tblGrid>
                <a:gridCol w="1295400"/>
                <a:gridCol w="7696200"/>
              </a:tblGrid>
              <a:tr h="370840">
                <a:tc>
                  <a:txBody>
                    <a:bodyPr/>
                    <a:lstStyle/>
                    <a:p>
                      <a:r>
                        <a:rPr lang="id-ID" sz="2400" dirty="0" smtClean="0"/>
                        <a:t>Domain</a:t>
                      </a:r>
                      <a:endParaRPr lang="id-ID" sz="2400" dirty="0"/>
                    </a:p>
                  </a:txBody>
                  <a:tcPr/>
                </a:tc>
                <a:tc>
                  <a:txBody>
                    <a:bodyPr/>
                    <a:lstStyle/>
                    <a:p>
                      <a:r>
                        <a:rPr lang="id-ID" sz="2400" b="1" dirty="0" smtClean="0"/>
                        <a:t>Topics</a:t>
                      </a:r>
                      <a:endParaRPr lang="id-ID" sz="2400" b="1" dirty="0"/>
                    </a:p>
                  </a:txBody>
                  <a:tcPr/>
                </a:tc>
              </a:tr>
              <a:tr h="370840">
                <a:tc>
                  <a:txBody>
                    <a:bodyPr/>
                    <a:lstStyle/>
                    <a:p>
                      <a:r>
                        <a:rPr lang="id-ID" sz="2000" b="1" dirty="0" smtClean="0"/>
                        <a:t>Number</a:t>
                      </a:r>
                      <a:endParaRPr lang="id-ID" sz="2000" b="1" dirty="0"/>
                    </a:p>
                  </a:txBody>
                  <a:tcPr/>
                </a:tc>
                <a:tc>
                  <a:txBody>
                    <a:bodyPr/>
                    <a:lstStyle/>
                    <a:p>
                      <a:pPr marL="231775" indent="-231775">
                        <a:buFont typeface="+mj-lt"/>
                        <a:buAutoNum type="arabicPeriod"/>
                      </a:pPr>
                      <a:r>
                        <a:rPr lang="en-US" sz="1600" b="1" dirty="0" smtClean="0"/>
                        <a:t>Concepts of whole numbers, including place value and ordering</a:t>
                      </a:r>
                    </a:p>
                    <a:p>
                      <a:pPr marL="231775" indent="-231775">
                        <a:buFont typeface="+mj-lt"/>
                        <a:buAutoNum type="arabicPeriod"/>
                      </a:pPr>
                      <a:r>
                        <a:rPr lang="en-US" sz="1600" b="1" dirty="0" smtClean="0"/>
                        <a:t>Adding, subtracting, multiplying, and/or dividing with whole numbers</a:t>
                      </a:r>
                    </a:p>
                    <a:p>
                      <a:pPr marL="231775" indent="-231775">
                        <a:buFont typeface="+mj-lt"/>
                        <a:buAutoNum type="arabicPeriod"/>
                      </a:pPr>
                      <a:r>
                        <a:rPr lang="en-US" sz="1600" b="1" dirty="0" smtClean="0"/>
                        <a:t>Concepts of fractions</a:t>
                      </a:r>
                    </a:p>
                    <a:p>
                      <a:pPr marL="231775" indent="-231775">
                        <a:buFont typeface="+mj-lt"/>
                        <a:buAutoNum type="arabicPeriod"/>
                      </a:pPr>
                      <a:r>
                        <a:rPr lang="en-US" sz="1600" b="1" dirty="0" smtClean="0"/>
                        <a:t>Adding and subtracting with fractions</a:t>
                      </a:r>
                    </a:p>
                    <a:p>
                      <a:pPr marL="231775" indent="-231775">
                        <a:buFont typeface="+mj-lt"/>
                        <a:buAutoNum type="arabicPeriod"/>
                      </a:pPr>
                      <a:r>
                        <a:rPr lang="en-US" sz="1600" b="1" dirty="0" smtClean="0"/>
                        <a:t>Concepts of decimals, including place value and ordering</a:t>
                      </a:r>
                    </a:p>
                    <a:p>
                      <a:pPr marL="231775" indent="-231775">
                        <a:buFont typeface="+mj-lt"/>
                        <a:buAutoNum type="arabicPeriod"/>
                      </a:pPr>
                      <a:r>
                        <a:rPr lang="en-US" sz="1600" b="1" dirty="0" smtClean="0"/>
                        <a:t>Adding and subtracting with decimals</a:t>
                      </a:r>
                    </a:p>
                    <a:p>
                      <a:pPr marL="231775" indent="-231775">
                        <a:buFont typeface="+mj-lt"/>
                        <a:buAutoNum type="arabicPeriod"/>
                      </a:pPr>
                      <a:r>
                        <a:rPr lang="en-US" sz="1600" b="1" dirty="0" smtClean="0">
                          <a:solidFill>
                            <a:srgbClr val="FF0000"/>
                          </a:solidFill>
                        </a:rPr>
                        <a:t>Number sentences</a:t>
                      </a:r>
                    </a:p>
                    <a:p>
                      <a:pPr marL="231775" indent="-231775">
                        <a:buFont typeface="+mj-lt"/>
                        <a:buAutoNum type="arabicPeriod"/>
                      </a:pPr>
                      <a:r>
                        <a:rPr lang="en-US" sz="1600" b="1" dirty="0" smtClean="0">
                          <a:solidFill>
                            <a:srgbClr val="FF0000"/>
                          </a:solidFill>
                        </a:rPr>
                        <a:t>Number patterns </a:t>
                      </a:r>
                    </a:p>
                  </a:txBody>
                  <a:tcPr/>
                </a:tc>
              </a:tr>
              <a:tr h="370840">
                <a:tc>
                  <a:txBody>
                    <a:bodyPr/>
                    <a:lstStyle/>
                    <a:p>
                      <a:r>
                        <a:rPr lang="id-ID" sz="2000" b="1" dirty="0" smtClean="0"/>
                        <a:t>Geometry</a:t>
                      </a:r>
                      <a:r>
                        <a:rPr lang="id-ID" sz="2000" b="1" baseline="0" dirty="0" smtClean="0"/>
                        <a:t> Shapes and Measu-rement</a:t>
                      </a:r>
                      <a:endParaRPr lang="id-ID" sz="2000" b="1" dirty="0"/>
                    </a:p>
                  </a:txBody>
                  <a:tcPr/>
                </a:tc>
                <a:tc>
                  <a:txBody>
                    <a:bodyPr/>
                    <a:lstStyle/>
                    <a:p>
                      <a:pPr marL="231775" indent="-231775">
                        <a:buFont typeface="+mj-lt"/>
                        <a:buAutoNum type="arabicPeriod"/>
                      </a:pPr>
                      <a:r>
                        <a:rPr lang="en-US" sz="1600" b="1" dirty="0" smtClean="0"/>
                        <a:t>Lines: measuring, estimating length of; parallel and perpendicular lines</a:t>
                      </a:r>
                    </a:p>
                    <a:p>
                      <a:pPr marL="231775" indent="-231775">
                        <a:buFont typeface="+mj-lt"/>
                        <a:buAutoNum type="arabicPeriod"/>
                      </a:pPr>
                      <a:r>
                        <a:rPr lang="en-US" sz="1600" b="1" dirty="0" smtClean="0">
                          <a:solidFill>
                            <a:srgbClr val="FF0000"/>
                          </a:solidFill>
                        </a:rPr>
                        <a:t>Comparing and drawing angles</a:t>
                      </a:r>
                    </a:p>
                    <a:p>
                      <a:pPr marL="231775" indent="-231775">
                        <a:buFont typeface="+mj-lt"/>
                        <a:buAutoNum type="arabicPeriod"/>
                      </a:pPr>
                      <a:r>
                        <a:rPr lang="en-US" sz="1600" b="1" dirty="0" smtClean="0">
                          <a:solidFill>
                            <a:srgbClr val="FF0000"/>
                          </a:solidFill>
                        </a:rPr>
                        <a:t>Using informal coordinate systems to locate points in a plane</a:t>
                      </a:r>
                    </a:p>
                    <a:p>
                      <a:pPr marL="231775" indent="-231775">
                        <a:buFont typeface="+mj-lt"/>
                        <a:buAutoNum type="arabicPeriod"/>
                      </a:pPr>
                      <a:r>
                        <a:rPr lang="en-US" sz="1600" b="1" dirty="0" smtClean="0"/>
                        <a:t>Elementary properties of common geometric shapes</a:t>
                      </a:r>
                    </a:p>
                    <a:p>
                      <a:pPr marL="231775" indent="-231775">
                        <a:buFont typeface="+mj-lt"/>
                        <a:buAutoNum type="arabicPeriod"/>
                      </a:pPr>
                      <a:r>
                        <a:rPr lang="en-US" sz="1600" b="1" dirty="0" smtClean="0">
                          <a:solidFill>
                            <a:srgbClr val="FF0000"/>
                          </a:solidFill>
                        </a:rPr>
                        <a:t>Reflections and rotations</a:t>
                      </a:r>
                    </a:p>
                    <a:p>
                      <a:pPr marL="231775" indent="-231775">
                        <a:buFont typeface="+mj-lt"/>
                        <a:buAutoNum type="arabicPeriod"/>
                      </a:pPr>
                      <a:r>
                        <a:rPr lang="en-US" sz="1600" b="1" dirty="0" smtClean="0">
                          <a:solidFill>
                            <a:srgbClr val="FF0000"/>
                          </a:solidFill>
                        </a:rPr>
                        <a:t>Relationships between two-dimensional and three-dimensional shapes</a:t>
                      </a:r>
                    </a:p>
                    <a:p>
                      <a:pPr marL="231775" indent="-231775">
                        <a:buFont typeface="+mj-lt"/>
                        <a:buAutoNum type="arabicPeriod"/>
                      </a:pPr>
                      <a:r>
                        <a:rPr lang="en-US" sz="1600" b="1" dirty="0" smtClean="0"/>
                        <a:t>Finding and </a:t>
                      </a:r>
                      <a:r>
                        <a:rPr lang="en-US" sz="1600" b="1" dirty="0" smtClean="0">
                          <a:solidFill>
                            <a:srgbClr val="FF0000"/>
                          </a:solidFill>
                        </a:rPr>
                        <a:t>estimating </a:t>
                      </a:r>
                      <a:r>
                        <a:rPr lang="en-US" sz="1600" b="1" dirty="0" smtClean="0"/>
                        <a:t>areas, perimeters, and volumes</a:t>
                      </a:r>
                    </a:p>
                  </a:txBody>
                  <a:tcPr/>
                </a:tc>
              </a:tr>
              <a:tr h="370840">
                <a:tc>
                  <a:txBody>
                    <a:bodyPr/>
                    <a:lstStyle/>
                    <a:p>
                      <a:r>
                        <a:rPr lang="id-ID" sz="2000" b="1" dirty="0" smtClean="0"/>
                        <a:t>Data Display</a:t>
                      </a:r>
                      <a:endParaRPr lang="id-ID" sz="2000" b="1" dirty="0"/>
                    </a:p>
                  </a:txBody>
                  <a:tcPr/>
                </a:tc>
                <a:tc>
                  <a:txBody>
                    <a:bodyPr/>
                    <a:lstStyle/>
                    <a:p>
                      <a:pPr marL="231775" indent="-231775">
                        <a:buFont typeface="+mj-lt"/>
                        <a:buAutoNum type="arabicPeriod"/>
                      </a:pPr>
                      <a:r>
                        <a:rPr lang="en-US" sz="1600" b="1" dirty="0" smtClean="0">
                          <a:solidFill>
                            <a:srgbClr val="FF0000"/>
                          </a:solidFill>
                        </a:rPr>
                        <a:t>Reading data from tables, pictographs, bar graphs, or pie charts</a:t>
                      </a:r>
                    </a:p>
                    <a:p>
                      <a:pPr marL="231775" indent="-231775">
                        <a:buFont typeface="+mj-lt"/>
                        <a:buAutoNum type="arabicPeriod"/>
                      </a:pPr>
                      <a:r>
                        <a:rPr lang="en-US" sz="1600" b="1" dirty="0" smtClean="0">
                          <a:solidFill>
                            <a:srgbClr val="FF0000"/>
                          </a:solidFill>
                        </a:rPr>
                        <a:t>Drawing conclusions from data displays</a:t>
                      </a:r>
                    </a:p>
                    <a:p>
                      <a:pPr marL="231775" indent="-231775">
                        <a:buFont typeface="+mj-lt"/>
                        <a:buAutoNum type="arabicPeriod"/>
                      </a:pPr>
                      <a:r>
                        <a:rPr lang="en-US" sz="1600" b="1" dirty="0" smtClean="0">
                          <a:solidFill>
                            <a:srgbClr val="FF0000"/>
                          </a:solidFill>
                        </a:rPr>
                        <a:t>Displaying data using tables, pictographs, and bar graphs</a:t>
                      </a:r>
                    </a:p>
                  </a:txBody>
                  <a:tcPr/>
                </a:tc>
              </a:tr>
            </a:tbl>
          </a:graphicData>
        </a:graphic>
      </p:graphicFrame>
      <p:sp>
        <p:nvSpPr>
          <p:cNvPr id="5" name="TextBox 4"/>
          <p:cNvSpPr txBox="1"/>
          <p:nvPr/>
        </p:nvSpPr>
        <p:spPr>
          <a:xfrm>
            <a:off x="76200" y="5791208"/>
            <a:ext cx="8915400" cy="646331"/>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Ada beberapa topik yang tidak terdapat pada kurikulum saat ini, sehingga menyulitkan bagi siswa kelas VIII yang mengikuti TIMSS</a:t>
            </a:r>
            <a:endParaRPr lang="id-ID" b="1" dirty="0">
              <a:solidFill>
                <a:schemeClr val="bg1"/>
              </a:solidFill>
            </a:endParaRPr>
          </a:p>
        </p:txBody>
      </p:sp>
      <p:sp>
        <p:nvSpPr>
          <p:cNvPr id="6" name="TextBox 18"/>
          <p:cNvSpPr txBox="1">
            <a:spLocks noChangeArrowheads="1"/>
          </p:cNvSpPr>
          <p:nvPr/>
        </p:nvSpPr>
        <p:spPr bwMode="auto">
          <a:xfrm>
            <a:off x="0" y="-37108"/>
            <a:ext cx="9144000" cy="461665"/>
          </a:xfrm>
          <a:prstGeom prst="rect">
            <a:avLst/>
          </a:prstGeom>
          <a:noFill/>
          <a:ln w="9525">
            <a:noFill/>
            <a:miter lim="800000"/>
            <a:headEnd/>
            <a:tailEnd/>
          </a:ln>
        </p:spPr>
        <p:txBody>
          <a:bodyPr wrap="square" anchorCtr="1">
            <a:spAutoFit/>
          </a:bodyPr>
          <a:lstStyle/>
          <a:p>
            <a:pPr algn="ctr"/>
            <a:r>
              <a:rPr lang="id-ID" sz="2400" b="1" dirty="0" smtClean="0">
                <a:solidFill>
                  <a:srgbClr val="0070C0"/>
                </a:solidFill>
              </a:rPr>
              <a:t>Perbandingan Kurikulum Matematika SD Kelas IV dan Materi TIMSS</a:t>
            </a:r>
            <a:endParaRPr lang="id-ID" sz="2400" b="1" dirty="0">
              <a:solidFill>
                <a:srgbClr val="0070C0"/>
              </a:solidFill>
            </a:endParaRPr>
          </a:p>
        </p:txBody>
      </p:sp>
      <p:cxnSp>
        <p:nvCxnSpPr>
          <p:cNvPr id="7" name="Straight Connector 3"/>
          <p:cNvCxnSpPr>
            <a:cxnSpLocks noChangeShapeType="1"/>
          </p:cNvCxnSpPr>
          <p:nvPr/>
        </p:nvCxnSpPr>
        <p:spPr bwMode="auto">
          <a:xfrm>
            <a:off x="0" y="381000"/>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5410200" y="2438400"/>
            <a:ext cx="3548536" cy="369332"/>
          </a:xfrm>
          <a:prstGeom prst="rect">
            <a:avLst/>
          </a:prstGeom>
          <a:solidFill>
            <a:schemeClr val="accent6">
              <a:lumMod val="20000"/>
              <a:lumOff val="80000"/>
            </a:schemeClr>
          </a:solidFill>
          <a:ln>
            <a:solidFill>
              <a:srgbClr val="C00000"/>
            </a:solidFill>
          </a:ln>
        </p:spPr>
        <p:txBody>
          <a:bodyPr wrap="none" rtlCol="0">
            <a:spAutoFit/>
          </a:bodyPr>
          <a:lstStyle/>
          <a:p>
            <a:r>
              <a:rPr lang="id-ID" b="1" dirty="0" smtClean="0">
                <a:solidFill>
                  <a:srgbClr val="FF0000"/>
                </a:solidFill>
              </a:rPr>
              <a:t>Merah: Belum Diajarkan di Kelas IV</a:t>
            </a:r>
            <a:endParaRPr lang="id-ID" b="1" dirty="0">
              <a:solidFill>
                <a:srgbClr val="FF0000"/>
              </a:solidFill>
            </a:endParaRPr>
          </a:p>
        </p:txBody>
      </p: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2107900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04739051"/>
              </p:ext>
            </p:extLst>
          </p:nvPr>
        </p:nvGraphicFramePr>
        <p:xfrm>
          <a:off x="0" y="499069"/>
          <a:ext cx="9144000" cy="5891530"/>
        </p:xfrm>
        <a:graphic>
          <a:graphicData uri="http://schemas.openxmlformats.org/drawingml/2006/table">
            <a:tbl>
              <a:tblPr firstRow="1" bandRow="1">
                <a:tableStyleId>{5C22544A-7EE6-4342-B048-85BDC9FD1C3A}</a:tableStyleId>
              </a:tblPr>
              <a:tblGrid>
                <a:gridCol w="1828800"/>
                <a:gridCol w="1828800"/>
                <a:gridCol w="1828800"/>
                <a:gridCol w="2109936"/>
                <a:gridCol w="1547664"/>
              </a:tblGrid>
              <a:tr h="370840">
                <a:tc>
                  <a:txBody>
                    <a:bodyPr/>
                    <a:lstStyle/>
                    <a:p>
                      <a:pPr algn="ctr">
                        <a:lnSpc>
                          <a:spcPct val="115000"/>
                        </a:lnSpc>
                        <a:spcAft>
                          <a:spcPts val="0"/>
                        </a:spcAft>
                      </a:pPr>
                      <a:r>
                        <a:rPr lang="en-US" sz="1000" b="1" dirty="0">
                          <a:latin typeface="Calibri"/>
                          <a:ea typeface="Calibri"/>
                          <a:cs typeface="Calibri"/>
                        </a:rPr>
                        <a:t>PPKN SD-MI</a:t>
                      </a:r>
                      <a:endParaRPr lang="id-ID" sz="10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en-US" sz="1000" b="1" dirty="0" err="1">
                          <a:latin typeface="Calibri"/>
                          <a:ea typeface="Calibri"/>
                          <a:cs typeface="Calibri"/>
                        </a:rPr>
                        <a:t>Bahasa</a:t>
                      </a:r>
                      <a:r>
                        <a:rPr lang="en-US" sz="1000" b="1" dirty="0">
                          <a:latin typeface="Calibri"/>
                          <a:ea typeface="Calibri"/>
                          <a:cs typeface="Calibri"/>
                        </a:rPr>
                        <a:t> Indonesia SD-MI</a:t>
                      </a:r>
                      <a:endParaRPr lang="id-ID" sz="10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en-US" sz="1000" b="1" dirty="0" err="1">
                          <a:latin typeface="Calibri"/>
                          <a:ea typeface="Calibri"/>
                          <a:cs typeface="Times New Roman"/>
                        </a:rPr>
                        <a:t>Matematika</a:t>
                      </a:r>
                      <a:r>
                        <a:rPr lang="en-US" sz="1000" b="1" dirty="0">
                          <a:latin typeface="Calibri"/>
                          <a:ea typeface="Calibri"/>
                          <a:cs typeface="Times New Roman"/>
                        </a:rPr>
                        <a:t> SD-MI</a:t>
                      </a:r>
                      <a:endParaRPr lang="id-ID" sz="1000" dirty="0">
                        <a:latin typeface="Calibri"/>
                        <a:ea typeface="Calibri"/>
                        <a:cs typeface="Times New Roman"/>
                      </a:endParaRPr>
                    </a:p>
                  </a:txBody>
                  <a:tcPr marL="68580" marR="68580" marT="0" marB="0" anchor="ctr"/>
                </a:tc>
                <a:tc>
                  <a:txBody>
                    <a:bodyPr/>
                    <a:lstStyle/>
                    <a:p>
                      <a:pPr algn="ctr">
                        <a:lnSpc>
                          <a:spcPct val="115000"/>
                        </a:lnSpc>
                        <a:spcAft>
                          <a:spcPts val="0"/>
                        </a:spcAft>
                      </a:pPr>
                      <a:r>
                        <a:rPr lang="en-US" sz="1000" b="1">
                          <a:latin typeface="Calibri"/>
                          <a:ea typeface="Calibri"/>
                          <a:cs typeface="Times New Roman"/>
                        </a:rPr>
                        <a:t>IPA SD-MI</a:t>
                      </a:r>
                      <a:endParaRPr lang="id-ID" sz="1000">
                        <a:latin typeface="Calibri"/>
                        <a:ea typeface="Calibri"/>
                        <a:cs typeface="Times New Roman"/>
                      </a:endParaRPr>
                    </a:p>
                  </a:txBody>
                  <a:tcPr marL="68580" marR="68580" marT="0" marB="0" anchor="ctr"/>
                </a:tc>
                <a:tc>
                  <a:txBody>
                    <a:bodyPr/>
                    <a:lstStyle/>
                    <a:p>
                      <a:pPr algn="ctr">
                        <a:lnSpc>
                          <a:spcPct val="115000"/>
                        </a:lnSpc>
                        <a:spcAft>
                          <a:spcPts val="0"/>
                        </a:spcAft>
                      </a:pPr>
                      <a:r>
                        <a:rPr lang="en-US" sz="1000" b="1" dirty="0">
                          <a:latin typeface="Calibri"/>
                          <a:ea typeface="Calibri"/>
                          <a:cs typeface="Times New Roman"/>
                        </a:rPr>
                        <a:t>IPS SD-MI</a:t>
                      </a:r>
                      <a:endParaRPr lang="id-ID" sz="1000" dirty="0">
                        <a:latin typeface="Calibri"/>
                        <a:ea typeface="Calibri"/>
                        <a:cs typeface="Times New Roman"/>
                      </a:endParaRPr>
                    </a:p>
                  </a:txBody>
                  <a:tcPr marL="68580" marR="68580" marT="0" marB="0" anchor="ctr"/>
                </a:tc>
              </a:tr>
              <a:tr h="370840">
                <a:tc>
                  <a:txBody>
                    <a:bodyPr/>
                    <a:lstStyle/>
                    <a:p>
                      <a:pPr marL="342900" lvl="0" indent="-342900" algn="l">
                        <a:lnSpc>
                          <a:spcPct val="115000"/>
                        </a:lnSpc>
                        <a:spcAft>
                          <a:spcPts val="0"/>
                        </a:spcAft>
                        <a:buFont typeface="Symbol"/>
                        <a:buChar char=""/>
                      </a:pPr>
                      <a:r>
                        <a:rPr lang="en-US" sz="900" dirty="0" err="1" smtClean="0">
                          <a:latin typeface="Calibri"/>
                          <a:ea typeface="Calibri"/>
                          <a:cs typeface="Calibri"/>
                        </a:rPr>
                        <a:t>Menjelaskan</a:t>
                      </a:r>
                      <a:r>
                        <a:rPr lang="en-US" sz="900" dirty="0" smtClean="0">
                          <a:latin typeface="Calibri"/>
                          <a:ea typeface="Calibri"/>
                          <a:cs typeface="Calibri"/>
                        </a:rPr>
                        <a:t> </a:t>
                      </a:r>
                      <a:r>
                        <a:rPr lang="en-US" sz="900" b="1" dirty="0" err="1">
                          <a:latin typeface="Calibri"/>
                          <a:ea typeface="Calibri"/>
                          <a:cs typeface="Calibri"/>
                        </a:rPr>
                        <a:t>perbedaan</a:t>
                      </a:r>
                      <a:r>
                        <a:rPr lang="en-US" sz="900" b="1" dirty="0">
                          <a:latin typeface="Calibri"/>
                          <a:ea typeface="Calibri"/>
                          <a:cs typeface="Calibri"/>
                        </a:rPr>
                        <a:t> </a:t>
                      </a:r>
                      <a:r>
                        <a:rPr lang="en-US" sz="900" b="1" dirty="0" err="1">
                          <a:latin typeface="Calibri"/>
                          <a:ea typeface="Calibri"/>
                          <a:cs typeface="Calibri"/>
                        </a:rPr>
                        <a:t>jenis</a:t>
                      </a:r>
                      <a:r>
                        <a:rPr lang="en-US" sz="900" b="1" dirty="0">
                          <a:latin typeface="Calibri"/>
                          <a:ea typeface="Calibri"/>
                          <a:cs typeface="Calibri"/>
                        </a:rPr>
                        <a:t> </a:t>
                      </a:r>
                      <a:r>
                        <a:rPr lang="en-US" sz="900" b="1" dirty="0" err="1">
                          <a:latin typeface="Calibri"/>
                          <a:ea typeface="Calibri"/>
                          <a:cs typeface="Calibri"/>
                        </a:rPr>
                        <a:t>kelamin</a:t>
                      </a:r>
                      <a:r>
                        <a:rPr lang="en-US" sz="900" dirty="0">
                          <a:latin typeface="Calibri"/>
                          <a:ea typeface="Calibri"/>
                          <a:cs typeface="Calibri"/>
                        </a:rPr>
                        <a:t>, agama,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suku</a:t>
                      </a:r>
                      <a:r>
                        <a:rPr lang="en-US" sz="900" dirty="0">
                          <a:latin typeface="Calibri"/>
                          <a:ea typeface="Calibri"/>
                          <a:cs typeface="Calibri"/>
                        </a:rPr>
                        <a:t> </a:t>
                      </a:r>
                      <a:r>
                        <a:rPr lang="en-US" sz="900" dirty="0" err="1">
                          <a:latin typeface="Calibri"/>
                          <a:ea typeface="Calibri"/>
                          <a:cs typeface="Calibri"/>
                        </a:rPr>
                        <a:t>bangsa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Memberikan</a:t>
                      </a:r>
                      <a:r>
                        <a:rPr lang="en-US" sz="900" dirty="0">
                          <a:latin typeface="Calibri"/>
                          <a:ea typeface="Calibri"/>
                          <a:cs typeface="Calibri"/>
                        </a:rPr>
                        <a:t> </a:t>
                      </a:r>
                      <a:r>
                        <a:rPr lang="en-US" sz="900" dirty="0" err="1">
                          <a:latin typeface="Calibri"/>
                          <a:ea typeface="Calibri"/>
                          <a:cs typeface="Calibri"/>
                        </a:rPr>
                        <a:t>contoh</a:t>
                      </a:r>
                      <a:r>
                        <a:rPr lang="en-US" sz="900" dirty="0">
                          <a:latin typeface="Calibri"/>
                          <a:ea typeface="Calibri"/>
                          <a:cs typeface="Calibri"/>
                        </a:rPr>
                        <a:t> </a:t>
                      </a:r>
                      <a:r>
                        <a:rPr lang="id-ID" sz="900" dirty="0">
                          <a:latin typeface="Calibri"/>
                          <a:ea typeface="Calibri"/>
                          <a:cs typeface="Calibri"/>
                        </a:rPr>
                        <a:t>dan menerapkan </a:t>
                      </a:r>
                      <a:r>
                        <a:rPr lang="en-US" sz="900" b="1" dirty="0" err="1">
                          <a:latin typeface="Calibri"/>
                          <a:ea typeface="Calibri"/>
                          <a:cs typeface="Calibri"/>
                        </a:rPr>
                        <a:t>hidup</a:t>
                      </a:r>
                      <a:r>
                        <a:rPr lang="en-US" sz="900" b="1" dirty="0">
                          <a:latin typeface="Calibri"/>
                          <a:ea typeface="Calibri"/>
                          <a:cs typeface="Calibri"/>
                        </a:rPr>
                        <a:t> </a:t>
                      </a:r>
                      <a:r>
                        <a:rPr lang="en-US" sz="900" b="1" dirty="0" err="1">
                          <a:latin typeface="Calibri"/>
                          <a:ea typeface="Calibri"/>
                          <a:cs typeface="Calibri"/>
                        </a:rPr>
                        <a:t>rukun</a:t>
                      </a:r>
                      <a:r>
                        <a:rPr lang="en-US" sz="900" dirty="0">
                          <a:latin typeface="Calibri"/>
                          <a:ea typeface="Calibri"/>
                          <a:cs typeface="Calibri"/>
                        </a:rPr>
                        <a:t> </a:t>
                      </a:r>
                      <a:r>
                        <a:rPr lang="en-US" sz="900" dirty="0" err="1">
                          <a:latin typeface="Calibri"/>
                          <a:ea typeface="Calibri"/>
                          <a:cs typeface="Calibri"/>
                        </a:rPr>
                        <a:t>melalui</a:t>
                      </a:r>
                      <a:r>
                        <a:rPr lang="en-US" sz="900" dirty="0">
                          <a:latin typeface="Calibri"/>
                          <a:ea typeface="Calibri"/>
                          <a:cs typeface="Calibri"/>
                        </a:rPr>
                        <a:t> </a:t>
                      </a:r>
                      <a:r>
                        <a:rPr lang="en-US" sz="900" dirty="0" err="1">
                          <a:latin typeface="Calibri"/>
                          <a:ea typeface="Calibri"/>
                          <a:cs typeface="Calibri"/>
                        </a:rPr>
                        <a:t>kegiatan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rumah</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sekolah</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Menjelaskan</a:t>
                      </a:r>
                      <a:r>
                        <a:rPr lang="en-US" sz="900" dirty="0">
                          <a:latin typeface="Calibri"/>
                          <a:ea typeface="Calibri"/>
                          <a:cs typeface="Calibri"/>
                        </a:rPr>
                        <a:t> </a:t>
                      </a:r>
                      <a:r>
                        <a:rPr lang="en-US" sz="900" dirty="0" err="1">
                          <a:latin typeface="Calibri"/>
                          <a:ea typeface="Calibri"/>
                          <a:cs typeface="Calibri"/>
                        </a:rPr>
                        <a:t>pentingnya</a:t>
                      </a:r>
                      <a:r>
                        <a:rPr lang="en-US" sz="900" dirty="0">
                          <a:latin typeface="Calibri"/>
                          <a:ea typeface="Calibri"/>
                          <a:cs typeface="Calibri"/>
                        </a:rPr>
                        <a:t> </a:t>
                      </a:r>
                      <a:r>
                        <a:rPr lang="en-US" sz="900" dirty="0" err="1">
                          <a:latin typeface="Calibri"/>
                          <a:ea typeface="Calibri"/>
                          <a:cs typeface="Calibri"/>
                        </a:rPr>
                        <a:t>tata</a:t>
                      </a:r>
                      <a:r>
                        <a:rPr lang="en-US" sz="900" dirty="0">
                          <a:latin typeface="Calibri"/>
                          <a:ea typeface="Calibri"/>
                          <a:cs typeface="Calibri"/>
                        </a:rPr>
                        <a:t> </a:t>
                      </a:r>
                      <a:r>
                        <a:rPr lang="en-US" sz="900" dirty="0" err="1">
                          <a:latin typeface="Calibri"/>
                          <a:ea typeface="Calibri"/>
                          <a:cs typeface="Calibri"/>
                        </a:rPr>
                        <a:t>tertib</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rumah</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sekolah</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Melaksanakan</a:t>
                      </a:r>
                      <a:r>
                        <a:rPr lang="en-US" sz="900" dirty="0">
                          <a:latin typeface="Calibri"/>
                          <a:ea typeface="Calibri"/>
                          <a:cs typeface="Calibri"/>
                        </a:rPr>
                        <a:t> </a:t>
                      </a:r>
                      <a:r>
                        <a:rPr lang="en-US" sz="900" dirty="0" err="1">
                          <a:latin typeface="Calibri"/>
                          <a:ea typeface="Calibri"/>
                          <a:cs typeface="Calibri"/>
                        </a:rPr>
                        <a:t>tata</a:t>
                      </a:r>
                      <a:r>
                        <a:rPr lang="en-US" sz="900" dirty="0">
                          <a:latin typeface="Calibri"/>
                          <a:ea typeface="Calibri"/>
                          <a:cs typeface="Calibri"/>
                        </a:rPr>
                        <a:t> </a:t>
                      </a:r>
                      <a:r>
                        <a:rPr lang="en-US" sz="900" dirty="0" err="1">
                          <a:latin typeface="Calibri"/>
                          <a:ea typeface="Calibri"/>
                          <a:cs typeface="Calibri"/>
                        </a:rPr>
                        <a:t>tertib</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rumah</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smtClean="0">
                          <a:latin typeface="Calibri"/>
                          <a:ea typeface="Calibri"/>
                          <a:cs typeface="Calibri"/>
                        </a:rPr>
                        <a:t>sekolah</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Menjelaskan</a:t>
                      </a:r>
                      <a:r>
                        <a:rPr lang="en-US" sz="900" dirty="0">
                          <a:latin typeface="Calibri"/>
                          <a:ea typeface="Calibri"/>
                          <a:cs typeface="Calibri"/>
                        </a:rPr>
                        <a:t> </a:t>
                      </a:r>
                      <a:r>
                        <a:rPr lang="en-US" sz="900" dirty="0" err="1">
                          <a:latin typeface="Calibri"/>
                          <a:ea typeface="Calibri"/>
                          <a:cs typeface="Calibri"/>
                        </a:rPr>
                        <a:t>hak</a:t>
                      </a:r>
                      <a:r>
                        <a:rPr lang="en-US" sz="900" dirty="0">
                          <a:latin typeface="Calibri"/>
                          <a:ea typeface="Calibri"/>
                          <a:cs typeface="Calibri"/>
                        </a:rPr>
                        <a:t> </a:t>
                      </a:r>
                      <a:r>
                        <a:rPr lang="en-US" sz="900" dirty="0" err="1">
                          <a:latin typeface="Calibri"/>
                          <a:ea typeface="Calibri"/>
                          <a:cs typeface="Calibri"/>
                        </a:rPr>
                        <a:t>anak</a:t>
                      </a:r>
                      <a:r>
                        <a:rPr lang="en-US" sz="900" dirty="0">
                          <a:latin typeface="Calibri"/>
                          <a:ea typeface="Calibri"/>
                          <a:cs typeface="Calibri"/>
                        </a:rPr>
                        <a:t> </a:t>
                      </a:r>
                      <a:r>
                        <a:rPr lang="en-US" sz="900" dirty="0" err="1">
                          <a:latin typeface="Calibri"/>
                          <a:ea typeface="Calibri"/>
                          <a:cs typeface="Calibri"/>
                        </a:rPr>
                        <a:t>untuk</a:t>
                      </a:r>
                      <a:r>
                        <a:rPr lang="en-US" sz="900" dirty="0">
                          <a:latin typeface="Calibri"/>
                          <a:ea typeface="Calibri"/>
                          <a:cs typeface="Calibri"/>
                        </a:rPr>
                        <a:t> </a:t>
                      </a:r>
                      <a:r>
                        <a:rPr lang="en-US" sz="900" dirty="0" err="1">
                          <a:latin typeface="Calibri"/>
                          <a:ea typeface="Calibri"/>
                          <a:cs typeface="Calibri"/>
                        </a:rPr>
                        <a:t>bermain</a:t>
                      </a:r>
                      <a:r>
                        <a:rPr lang="en-US" sz="900" dirty="0">
                          <a:latin typeface="Calibri"/>
                          <a:ea typeface="Calibri"/>
                          <a:cs typeface="Calibri"/>
                        </a:rPr>
                        <a:t>, </a:t>
                      </a:r>
                      <a:r>
                        <a:rPr lang="en-US" sz="900" dirty="0" err="1">
                          <a:latin typeface="Calibri"/>
                          <a:ea typeface="Calibri"/>
                          <a:cs typeface="Calibri"/>
                        </a:rPr>
                        <a:t>belajar</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gembira</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didengar</a:t>
                      </a:r>
                      <a:r>
                        <a:rPr lang="en-US" sz="900" dirty="0">
                          <a:latin typeface="Calibri"/>
                          <a:ea typeface="Calibri"/>
                          <a:cs typeface="Calibri"/>
                        </a:rPr>
                        <a:t> </a:t>
                      </a:r>
                      <a:r>
                        <a:rPr lang="en-US" sz="900" dirty="0" err="1">
                          <a:latin typeface="Calibri"/>
                          <a:ea typeface="Calibri"/>
                          <a:cs typeface="Calibri"/>
                        </a:rPr>
                        <a:t>pendapatnya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Melaksanakan</a:t>
                      </a:r>
                      <a:r>
                        <a:rPr lang="en-US" sz="900" dirty="0">
                          <a:latin typeface="Calibri"/>
                          <a:ea typeface="Calibri"/>
                          <a:cs typeface="Calibri"/>
                        </a:rPr>
                        <a:t> </a:t>
                      </a:r>
                      <a:r>
                        <a:rPr lang="en-US" sz="900" dirty="0" err="1">
                          <a:latin typeface="Calibri"/>
                          <a:ea typeface="Calibri"/>
                          <a:cs typeface="Calibri"/>
                        </a:rPr>
                        <a:t>hak</a:t>
                      </a:r>
                      <a:r>
                        <a:rPr lang="en-US" sz="900" dirty="0">
                          <a:latin typeface="Calibri"/>
                          <a:ea typeface="Calibri"/>
                          <a:cs typeface="Calibri"/>
                        </a:rPr>
                        <a:t> </a:t>
                      </a:r>
                      <a:r>
                        <a:rPr lang="en-US" sz="900" dirty="0" err="1">
                          <a:latin typeface="Calibri"/>
                          <a:ea typeface="Calibri"/>
                          <a:cs typeface="Calibri"/>
                        </a:rPr>
                        <a:t>anak</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rumah</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sekolah</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Mengikuti</a:t>
                      </a:r>
                      <a:r>
                        <a:rPr lang="en-US" sz="900" dirty="0">
                          <a:latin typeface="Calibri"/>
                          <a:ea typeface="Calibri"/>
                          <a:cs typeface="Calibri"/>
                        </a:rPr>
                        <a:t> </a:t>
                      </a:r>
                      <a:r>
                        <a:rPr lang="en-US" sz="900" dirty="0" err="1">
                          <a:latin typeface="Calibri"/>
                          <a:ea typeface="Calibri"/>
                          <a:cs typeface="Calibri"/>
                        </a:rPr>
                        <a:t>tata</a:t>
                      </a:r>
                      <a:r>
                        <a:rPr lang="en-US" sz="900" dirty="0">
                          <a:latin typeface="Calibri"/>
                          <a:ea typeface="Calibri"/>
                          <a:cs typeface="Calibri"/>
                        </a:rPr>
                        <a:t> </a:t>
                      </a:r>
                      <a:r>
                        <a:rPr lang="en-US" sz="900" dirty="0" err="1">
                          <a:latin typeface="Calibri"/>
                          <a:ea typeface="Calibri"/>
                          <a:cs typeface="Calibri"/>
                        </a:rPr>
                        <a:t>tertib</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rumah</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sekolah</a:t>
                      </a:r>
                      <a:endParaRPr lang="id-ID" sz="900" dirty="0">
                        <a:latin typeface="Calibri"/>
                        <a:ea typeface="Calibri"/>
                        <a:cs typeface="Times New Roman"/>
                      </a:endParaRPr>
                    </a:p>
                  </a:txBody>
                  <a:tcPr marL="68580" marR="68580" marT="0" marB="0"/>
                </a:tc>
                <a:tc>
                  <a:txBody>
                    <a:bodyPr/>
                    <a:lstStyle/>
                    <a:p>
                      <a:pPr marL="342900" lvl="0" indent="-342900" algn="l">
                        <a:lnSpc>
                          <a:spcPct val="115000"/>
                        </a:lnSpc>
                        <a:spcAft>
                          <a:spcPts val="0"/>
                        </a:spcAft>
                        <a:buFont typeface="Symbol"/>
                        <a:buChar char=""/>
                      </a:pPr>
                      <a:r>
                        <a:rPr lang="en-US" sz="900" dirty="0" err="1" smtClean="0">
                          <a:latin typeface="Calibri"/>
                          <a:ea typeface="Calibri"/>
                          <a:cs typeface="Calibri"/>
                        </a:rPr>
                        <a:t>Membedakan</a:t>
                      </a:r>
                      <a:r>
                        <a:rPr lang="en-US" sz="900" dirty="0" smtClean="0">
                          <a:latin typeface="Calibri"/>
                          <a:ea typeface="Calibri"/>
                          <a:cs typeface="Calibri"/>
                        </a:rPr>
                        <a:t> </a:t>
                      </a:r>
                      <a:r>
                        <a:rPr lang="en-US" sz="900" dirty="0" err="1">
                          <a:latin typeface="Calibri"/>
                          <a:ea typeface="Calibri"/>
                          <a:cs typeface="Calibri"/>
                        </a:rPr>
                        <a:t>berbagai</a:t>
                      </a:r>
                      <a:r>
                        <a:rPr lang="en-US" sz="900" dirty="0">
                          <a:latin typeface="Calibri"/>
                          <a:ea typeface="Calibri"/>
                          <a:cs typeface="Calibri"/>
                        </a:rPr>
                        <a:t> </a:t>
                      </a:r>
                      <a:r>
                        <a:rPr lang="en-US" sz="900" dirty="0" err="1">
                          <a:latin typeface="Calibri"/>
                          <a:ea typeface="Calibri"/>
                          <a:cs typeface="Calibri"/>
                        </a:rPr>
                        <a:t>bunyi</a:t>
                      </a:r>
                      <a:r>
                        <a:rPr lang="en-US" sz="900" dirty="0">
                          <a:latin typeface="Calibri"/>
                          <a:ea typeface="Calibri"/>
                          <a:cs typeface="Calibri"/>
                        </a:rPr>
                        <a:t> </a:t>
                      </a:r>
                      <a:r>
                        <a:rPr lang="en-US" sz="900" dirty="0" err="1">
                          <a:latin typeface="Calibri"/>
                          <a:ea typeface="Calibri"/>
                          <a:cs typeface="Calibri"/>
                        </a:rPr>
                        <a:t>bahasa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Melaksanakan</a:t>
                      </a:r>
                      <a:r>
                        <a:rPr lang="en-US" sz="900" dirty="0">
                          <a:latin typeface="Calibri"/>
                          <a:ea typeface="Calibri"/>
                          <a:cs typeface="Calibri"/>
                        </a:rPr>
                        <a:t> </a:t>
                      </a:r>
                      <a:r>
                        <a:rPr lang="en-US" sz="900" dirty="0" err="1">
                          <a:latin typeface="Calibri"/>
                          <a:ea typeface="Calibri"/>
                          <a:cs typeface="Calibri"/>
                        </a:rPr>
                        <a:t>sesuatu</a:t>
                      </a:r>
                      <a:r>
                        <a:rPr lang="en-US" sz="900" dirty="0">
                          <a:latin typeface="Calibri"/>
                          <a:ea typeface="Calibri"/>
                          <a:cs typeface="Calibri"/>
                        </a:rPr>
                        <a:t> </a:t>
                      </a:r>
                      <a:r>
                        <a:rPr lang="en-US" sz="900" dirty="0" err="1">
                          <a:latin typeface="Calibri"/>
                          <a:ea typeface="Calibri"/>
                          <a:cs typeface="Calibri"/>
                        </a:rPr>
                        <a:t>sesuai</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perintah</a:t>
                      </a:r>
                      <a:r>
                        <a:rPr lang="en-US" sz="900" dirty="0">
                          <a:latin typeface="Calibri"/>
                          <a:ea typeface="Calibri"/>
                          <a:cs typeface="Calibri"/>
                        </a:rPr>
                        <a:t> </a:t>
                      </a:r>
                      <a:r>
                        <a:rPr lang="en-US" sz="900" dirty="0" err="1">
                          <a:latin typeface="Calibri"/>
                          <a:ea typeface="Calibri"/>
                          <a:cs typeface="Calibri"/>
                        </a:rPr>
                        <a:t>atau</a:t>
                      </a:r>
                      <a:r>
                        <a:rPr lang="en-US" sz="900" dirty="0">
                          <a:latin typeface="Calibri"/>
                          <a:ea typeface="Calibri"/>
                          <a:cs typeface="Calibri"/>
                        </a:rPr>
                        <a:t> </a:t>
                      </a:r>
                      <a:r>
                        <a:rPr lang="en-US" sz="900" dirty="0" err="1">
                          <a:latin typeface="Calibri"/>
                          <a:ea typeface="Calibri"/>
                          <a:cs typeface="Calibri"/>
                        </a:rPr>
                        <a:t>petunjuk</a:t>
                      </a:r>
                      <a:r>
                        <a:rPr lang="en-US" sz="900" dirty="0">
                          <a:latin typeface="Calibri"/>
                          <a:ea typeface="Calibri"/>
                          <a:cs typeface="Calibri"/>
                        </a:rPr>
                        <a:t> </a:t>
                      </a:r>
                      <a:r>
                        <a:rPr lang="en-US" sz="900" dirty="0" err="1">
                          <a:latin typeface="Calibri"/>
                          <a:ea typeface="Calibri"/>
                          <a:cs typeface="Calibri"/>
                        </a:rPr>
                        <a:t>sederhana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Menyebutkan</a:t>
                      </a:r>
                      <a:r>
                        <a:rPr lang="en-US" sz="900" dirty="0">
                          <a:latin typeface="Calibri"/>
                          <a:ea typeface="Calibri"/>
                          <a:cs typeface="Calibri"/>
                        </a:rPr>
                        <a:t>  </a:t>
                      </a:r>
                      <a:r>
                        <a:rPr lang="en-US" sz="900" dirty="0" err="1">
                          <a:latin typeface="Calibri"/>
                          <a:ea typeface="Calibri"/>
                          <a:cs typeface="Calibri"/>
                        </a:rPr>
                        <a:t>tokoh-tokoh</a:t>
                      </a:r>
                      <a:r>
                        <a:rPr lang="en-US" sz="900" dirty="0">
                          <a:latin typeface="Calibri"/>
                          <a:ea typeface="Calibri"/>
                          <a:cs typeface="Calibri"/>
                        </a:rPr>
                        <a:t> </a:t>
                      </a:r>
                      <a:r>
                        <a:rPr lang="en-US" sz="900" dirty="0" err="1">
                          <a:latin typeface="Calibri"/>
                          <a:ea typeface="Calibri"/>
                          <a:cs typeface="Calibri"/>
                        </a:rPr>
                        <a:t>dalam</a:t>
                      </a:r>
                      <a:r>
                        <a:rPr lang="en-US" sz="900" dirty="0">
                          <a:latin typeface="Calibri"/>
                          <a:ea typeface="Calibri"/>
                          <a:cs typeface="Calibri"/>
                        </a:rPr>
                        <a:t> </a:t>
                      </a:r>
                      <a:r>
                        <a:rPr lang="en-US" sz="900" dirty="0" err="1">
                          <a:latin typeface="Calibri"/>
                          <a:ea typeface="Calibri"/>
                          <a:cs typeface="Calibri"/>
                        </a:rPr>
                        <a:t>cerita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Memperkenalkan</a:t>
                      </a:r>
                      <a:r>
                        <a:rPr lang="en-US" sz="900" dirty="0">
                          <a:latin typeface="Calibri"/>
                          <a:ea typeface="Calibri"/>
                          <a:cs typeface="Calibri"/>
                        </a:rPr>
                        <a:t> </a:t>
                      </a:r>
                      <a:r>
                        <a:rPr lang="en-US" sz="900" b="1" dirty="0" err="1">
                          <a:latin typeface="Calibri"/>
                          <a:ea typeface="Calibri"/>
                          <a:cs typeface="Calibri"/>
                        </a:rPr>
                        <a:t>diri</a:t>
                      </a:r>
                      <a:r>
                        <a:rPr lang="en-US" sz="900" b="1" dirty="0">
                          <a:latin typeface="Calibri"/>
                          <a:ea typeface="Calibri"/>
                          <a:cs typeface="Calibri"/>
                        </a:rPr>
                        <a:t> </a:t>
                      </a:r>
                      <a:r>
                        <a:rPr lang="en-US" sz="900" b="1" dirty="0" err="1">
                          <a:latin typeface="Calibri"/>
                          <a:ea typeface="Calibri"/>
                          <a:cs typeface="Calibri"/>
                        </a:rPr>
                        <a:t>sendiri</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kalimat</a:t>
                      </a:r>
                      <a:r>
                        <a:rPr lang="en-US" sz="900" dirty="0">
                          <a:latin typeface="Calibri"/>
                          <a:ea typeface="Calibri"/>
                          <a:cs typeface="Calibri"/>
                        </a:rPr>
                        <a:t> </a:t>
                      </a:r>
                      <a:r>
                        <a:rPr lang="en-US" sz="900" dirty="0" err="1">
                          <a:latin typeface="Calibri"/>
                          <a:ea typeface="Calibri"/>
                          <a:cs typeface="Calibri"/>
                        </a:rPr>
                        <a:t>sederhana</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bahasa</a:t>
                      </a:r>
                      <a:r>
                        <a:rPr lang="en-US" sz="900" dirty="0">
                          <a:latin typeface="Calibri"/>
                          <a:ea typeface="Calibri"/>
                          <a:cs typeface="Calibri"/>
                        </a:rPr>
                        <a:t> yang </a:t>
                      </a:r>
                      <a:r>
                        <a:rPr lang="en-US" sz="900" dirty="0" err="1">
                          <a:latin typeface="Calibri"/>
                          <a:ea typeface="Calibri"/>
                          <a:cs typeface="Calibri"/>
                        </a:rPr>
                        <a:t>santun</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Menyapa</a:t>
                      </a:r>
                      <a:r>
                        <a:rPr lang="en-US" sz="900" dirty="0">
                          <a:latin typeface="Calibri"/>
                          <a:ea typeface="Calibri"/>
                          <a:cs typeface="Calibri"/>
                        </a:rPr>
                        <a:t> </a:t>
                      </a:r>
                      <a:r>
                        <a:rPr lang="en-US" sz="900" dirty="0" err="1">
                          <a:latin typeface="Calibri"/>
                          <a:ea typeface="Calibri"/>
                          <a:cs typeface="Calibri"/>
                        </a:rPr>
                        <a:t>orang</a:t>
                      </a:r>
                      <a:r>
                        <a:rPr lang="en-US" sz="900" dirty="0">
                          <a:latin typeface="Calibri"/>
                          <a:ea typeface="Calibri"/>
                          <a:cs typeface="Calibri"/>
                        </a:rPr>
                        <a:t> lain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menggunakan</a:t>
                      </a:r>
                      <a:r>
                        <a:rPr lang="en-US" sz="900" dirty="0">
                          <a:latin typeface="Calibri"/>
                          <a:ea typeface="Calibri"/>
                          <a:cs typeface="Calibri"/>
                        </a:rPr>
                        <a:t>  </a:t>
                      </a:r>
                      <a:r>
                        <a:rPr lang="en-US" sz="900" dirty="0" err="1">
                          <a:latin typeface="Calibri"/>
                          <a:ea typeface="Calibri"/>
                          <a:cs typeface="Calibri"/>
                        </a:rPr>
                        <a:t>kalimat</a:t>
                      </a:r>
                      <a:r>
                        <a:rPr lang="en-US" sz="900" dirty="0">
                          <a:latin typeface="Calibri"/>
                          <a:ea typeface="Calibri"/>
                          <a:cs typeface="Calibri"/>
                        </a:rPr>
                        <a:t>  </a:t>
                      </a:r>
                      <a:r>
                        <a:rPr lang="en-US" sz="900" dirty="0" err="1">
                          <a:latin typeface="Calibri"/>
                          <a:ea typeface="Calibri"/>
                          <a:cs typeface="Calibri"/>
                        </a:rPr>
                        <a:t>sapaan</a:t>
                      </a:r>
                      <a:r>
                        <a:rPr lang="en-US" sz="900" dirty="0">
                          <a:latin typeface="Calibri"/>
                          <a:ea typeface="Calibri"/>
                          <a:cs typeface="Calibri"/>
                        </a:rPr>
                        <a:t> yang </a:t>
                      </a:r>
                      <a:r>
                        <a:rPr lang="en-US" sz="900" dirty="0" err="1">
                          <a:latin typeface="Calibri"/>
                          <a:ea typeface="Calibri"/>
                          <a:cs typeface="Calibri"/>
                        </a:rPr>
                        <a:t>tepat</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bahasa</a:t>
                      </a:r>
                      <a:r>
                        <a:rPr lang="en-US" sz="900" dirty="0">
                          <a:latin typeface="Calibri"/>
                          <a:ea typeface="Calibri"/>
                          <a:cs typeface="Calibri"/>
                        </a:rPr>
                        <a:t> yang </a:t>
                      </a:r>
                      <a:r>
                        <a:rPr lang="en-US" sz="900" dirty="0" err="1">
                          <a:latin typeface="Calibri"/>
                          <a:ea typeface="Calibri"/>
                          <a:cs typeface="Calibri"/>
                        </a:rPr>
                        <a:t>santun</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Mendeskipsikan</a:t>
                      </a:r>
                      <a:r>
                        <a:rPr lang="en-US" sz="900" dirty="0">
                          <a:latin typeface="Calibri"/>
                          <a:ea typeface="Calibri"/>
                          <a:cs typeface="Calibri"/>
                        </a:rPr>
                        <a:t> </a:t>
                      </a:r>
                      <a:r>
                        <a:rPr lang="en-US" sz="900" b="1" dirty="0" err="1">
                          <a:latin typeface="Calibri"/>
                          <a:ea typeface="Calibri"/>
                          <a:cs typeface="Calibri"/>
                        </a:rPr>
                        <a:t>benda-benda</a:t>
                      </a:r>
                      <a:r>
                        <a:rPr lang="en-US" sz="900" dirty="0">
                          <a:latin typeface="Calibri"/>
                          <a:ea typeface="Calibri"/>
                          <a:cs typeface="Calibri"/>
                        </a:rPr>
                        <a:t> </a:t>
                      </a:r>
                      <a:r>
                        <a:rPr lang="en-US" sz="900" dirty="0" err="1">
                          <a:latin typeface="Calibri"/>
                          <a:ea typeface="Calibri"/>
                          <a:cs typeface="Calibri"/>
                        </a:rPr>
                        <a:t>di</a:t>
                      </a:r>
                      <a:r>
                        <a:rPr lang="en-US" sz="900" dirty="0">
                          <a:latin typeface="Calibri"/>
                          <a:ea typeface="Calibri"/>
                          <a:cs typeface="Calibri"/>
                        </a:rPr>
                        <a:t> </a:t>
                      </a:r>
                      <a:r>
                        <a:rPr lang="en-US" sz="900" dirty="0" err="1">
                          <a:latin typeface="Calibri"/>
                          <a:ea typeface="Calibri"/>
                          <a:cs typeface="Calibri"/>
                        </a:rPr>
                        <a:t>sekitar</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b="1" dirty="0" err="1">
                          <a:latin typeface="Calibri"/>
                          <a:ea typeface="Calibri"/>
                          <a:cs typeface="Calibri"/>
                        </a:rPr>
                        <a:t>fungsi</a:t>
                      </a:r>
                      <a:r>
                        <a:rPr lang="en-US" sz="900" b="1" dirty="0">
                          <a:latin typeface="Calibri"/>
                          <a:ea typeface="Calibri"/>
                          <a:cs typeface="Calibri"/>
                        </a:rPr>
                        <a:t> </a:t>
                      </a:r>
                      <a:r>
                        <a:rPr lang="en-US" sz="900" b="1" dirty="0" err="1">
                          <a:latin typeface="Calibri"/>
                          <a:ea typeface="Calibri"/>
                          <a:cs typeface="Calibri"/>
                        </a:rPr>
                        <a:t>anggota</a:t>
                      </a:r>
                      <a:r>
                        <a:rPr lang="en-US" sz="900" b="1" dirty="0">
                          <a:latin typeface="Calibri"/>
                          <a:ea typeface="Calibri"/>
                          <a:cs typeface="Calibri"/>
                        </a:rPr>
                        <a:t> </a:t>
                      </a:r>
                      <a:r>
                        <a:rPr lang="en-US" sz="900" b="1" dirty="0" err="1">
                          <a:latin typeface="Calibri"/>
                          <a:ea typeface="Calibri"/>
                          <a:cs typeface="Calibri"/>
                        </a:rPr>
                        <a:t>tubuh</a:t>
                      </a:r>
                      <a:r>
                        <a:rPr lang="en-US" sz="900" b="1"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kalimat</a:t>
                      </a:r>
                      <a:r>
                        <a:rPr lang="en-US" sz="900" dirty="0">
                          <a:latin typeface="Calibri"/>
                          <a:ea typeface="Calibri"/>
                          <a:cs typeface="Calibri"/>
                        </a:rPr>
                        <a:t> </a:t>
                      </a:r>
                      <a:r>
                        <a:rPr lang="en-US" sz="900" dirty="0" err="1">
                          <a:latin typeface="Calibri"/>
                          <a:ea typeface="Calibri"/>
                          <a:cs typeface="Calibri"/>
                        </a:rPr>
                        <a:t>sederhana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Mendeklamasikan</a:t>
                      </a:r>
                      <a:r>
                        <a:rPr lang="en-US" sz="900" dirty="0">
                          <a:latin typeface="Calibri"/>
                          <a:ea typeface="Calibri"/>
                          <a:cs typeface="Calibri"/>
                        </a:rPr>
                        <a:t> </a:t>
                      </a:r>
                      <a:r>
                        <a:rPr lang="en-US" sz="900" dirty="0" err="1">
                          <a:latin typeface="Calibri"/>
                          <a:ea typeface="Calibri"/>
                          <a:cs typeface="Calibri"/>
                        </a:rPr>
                        <a:t>puisi</a:t>
                      </a:r>
                      <a:r>
                        <a:rPr lang="en-US" sz="900" dirty="0">
                          <a:latin typeface="Calibri"/>
                          <a:ea typeface="Calibri"/>
                          <a:cs typeface="Calibri"/>
                        </a:rPr>
                        <a:t> </a:t>
                      </a:r>
                      <a:r>
                        <a:rPr lang="en-US" sz="900" dirty="0" err="1">
                          <a:latin typeface="Calibri"/>
                          <a:ea typeface="Calibri"/>
                          <a:cs typeface="Calibri"/>
                        </a:rPr>
                        <a:t>anak</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lafal</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intonasi</a:t>
                      </a:r>
                      <a:r>
                        <a:rPr lang="en-US" sz="900" dirty="0">
                          <a:latin typeface="Calibri"/>
                          <a:ea typeface="Calibri"/>
                          <a:cs typeface="Calibri"/>
                        </a:rPr>
                        <a:t> yang </a:t>
                      </a:r>
                      <a:r>
                        <a:rPr lang="en-US" sz="900" dirty="0" err="1">
                          <a:latin typeface="Calibri"/>
                          <a:ea typeface="Calibri"/>
                          <a:cs typeface="Calibri"/>
                        </a:rPr>
                        <a:t>sesuai</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Membaca</a:t>
                      </a:r>
                      <a:r>
                        <a:rPr lang="en-US" sz="900" dirty="0">
                          <a:latin typeface="Calibri"/>
                          <a:ea typeface="Calibri"/>
                          <a:cs typeface="Calibri"/>
                        </a:rPr>
                        <a:t> </a:t>
                      </a:r>
                      <a:r>
                        <a:rPr lang="en-US" sz="900" dirty="0" err="1">
                          <a:latin typeface="Calibri"/>
                          <a:ea typeface="Calibri"/>
                          <a:cs typeface="Calibri"/>
                        </a:rPr>
                        <a:t>nyaring</a:t>
                      </a:r>
                      <a:r>
                        <a:rPr lang="en-US" sz="900" dirty="0">
                          <a:latin typeface="Calibri"/>
                          <a:ea typeface="Calibri"/>
                          <a:cs typeface="Calibri"/>
                        </a:rPr>
                        <a:t> </a:t>
                      </a:r>
                      <a:r>
                        <a:rPr lang="en-US" sz="900" dirty="0" err="1">
                          <a:latin typeface="Calibri"/>
                          <a:ea typeface="Calibri"/>
                          <a:cs typeface="Calibri"/>
                        </a:rPr>
                        <a:t>suku</a:t>
                      </a:r>
                      <a:r>
                        <a:rPr lang="en-US" sz="900" dirty="0">
                          <a:latin typeface="Calibri"/>
                          <a:ea typeface="Calibri"/>
                          <a:cs typeface="Calibri"/>
                        </a:rPr>
                        <a:t> </a:t>
                      </a:r>
                      <a:r>
                        <a:rPr lang="en-US" sz="900" dirty="0" err="1">
                          <a:latin typeface="Calibri"/>
                          <a:ea typeface="Calibri"/>
                          <a:cs typeface="Calibri"/>
                        </a:rPr>
                        <a:t>kata</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kata</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lafal</a:t>
                      </a:r>
                      <a:r>
                        <a:rPr lang="en-US" sz="900" dirty="0">
                          <a:latin typeface="Calibri"/>
                          <a:ea typeface="Calibri"/>
                          <a:cs typeface="Calibri"/>
                        </a:rPr>
                        <a:t> yang </a:t>
                      </a:r>
                      <a:r>
                        <a:rPr lang="en-US" sz="900" dirty="0" err="1">
                          <a:latin typeface="Calibri"/>
                          <a:ea typeface="Calibri"/>
                          <a:cs typeface="Calibri"/>
                        </a:rPr>
                        <a:t>tepat</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Membaca</a:t>
                      </a:r>
                      <a:r>
                        <a:rPr lang="en-US" sz="900" dirty="0">
                          <a:latin typeface="Calibri"/>
                          <a:ea typeface="Calibri"/>
                          <a:cs typeface="Calibri"/>
                        </a:rPr>
                        <a:t> </a:t>
                      </a:r>
                      <a:r>
                        <a:rPr lang="en-US" sz="900" dirty="0" err="1">
                          <a:latin typeface="Calibri"/>
                          <a:ea typeface="Calibri"/>
                          <a:cs typeface="Calibri"/>
                        </a:rPr>
                        <a:t>nyaring</a:t>
                      </a:r>
                      <a:r>
                        <a:rPr lang="en-US" sz="900" dirty="0">
                          <a:latin typeface="Calibri"/>
                          <a:ea typeface="Calibri"/>
                          <a:cs typeface="Calibri"/>
                        </a:rPr>
                        <a:t> </a:t>
                      </a:r>
                      <a:r>
                        <a:rPr lang="en-US" sz="900" dirty="0" err="1">
                          <a:latin typeface="Calibri"/>
                          <a:ea typeface="Calibri"/>
                          <a:cs typeface="Calibri"/>
                        </a:rPr>
                        <a:t>kalimat</a:t>
                      </a:r>
                      <a:r>
                        <a:rPr lang="en-US" sz="900" dirty="0">
                          <a:latin typeface="Calibri"/>
                          <a:ea typeface="Calibri"/>
                          <a:cs typeface="Calibri"/>
                        </a:rPr>
                        <a:t>  </a:t>
                      </a:r>
                      <a:r>
                        <a:rPr lang="en-US" sz="900" dirty="0" err="1">
                          <a:latin typeface="Calibri"/>
                          <a:ea typeface="Calibri"/>
                          <a:cs typeface="Calibri"/>
                        </a:rPr>
                        <a:t>sederhana</a:t>
                      </a:r>
                      <a:r>
                        <a:rPr lang="en-US" sz="900" dirty="0">
                          <a:latin typeface="Calibri"/>
                          <a:ea typeface="Calibri"/>
                          <a:cs typeface="Calibri"/>
                        </a:rPr>
                        <a:t> </a:t>
                      </a:r>
                      <a:r>
                        <a:rPr lang="en-US" sz="900" dirty="0" err="1">
                          <a:latin typeface="Calibri"/>
                          <a:ea typeface="Calibri"/>
                          <a:cs typeface="Calibri"/>
                        </a:rPr>
                        <a:t>dengan</a:t>
                      </a:r>
                      <a:r>
                        <a:rPr lang="en-US" sz="900" dirty="0">
                          <a:latin typeface="Calibri"/>
                          <a:ea typeface="Calibri"/>
                          <a:cs typeface="Calibri"/>
                        </a:rPr>
                        <a:t> </a:t>
                      </a:r>
                      <a:r>
                        <a:rPr lang="en-US" sz="900" dirty="0" err="1">
                          <a:latin typeface="Calibri"/>
                          <a:ea typeface="Calibri"/>
                          <a:cs typeface="Calibri"/>
                        </a:rPr>
                        <a:t>lafal</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intonasi</a:t>
                      </a:r>
                      <a:r>
                        <a:rPr lang="en-US" sz="900" dirty="0">
                          <a:latin typeface="Calibri"/>
                          <a:ea typeface="Calibri"/>
                          <a:cs typeface="Calibri"/>
                        </a:rPr>
                        <a:t> yang </a:t>
                      </a:r>
                      <a:r>
                        <a:rPr lang="en-US" sz="900" dirty="0" err="1">
                          <a:latin typeface="Calibri"/>
                          <a:ea typeface="Calibri"/>
                          <a:cs typeface="Calibri"/>
                        </a:rPr>
                        <a:t>tepat</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Menjiplak</a:t>
                      </a:r>
                      <a:r>
                        <a:rPr lang="en-US" sz="900" dirty="0">
                          <a:latin typeface="Calibri"/>
                          <a:ea typeface="Calibri"/>
                          <a:cs typeface="Calibri"/>
                        </a:rPr>
                        <a:t> </a:t>
                      </a:r>
                      <a:r>
                        <a:rPr lang="en-US" sz="900" dirty="0" err="1">
                          <a:latin typeface="Calibri"/>
                          <a:ea typeface="Calibri"/>
                          <a:cs typeface="Calibri"/>
                        </a:rPr>
                        <a:t>berbagai</a:t>
                      </a:r>
                      <a:r>
                        <a:rPr lang="en-US" sz="900" dirty="0">
                          <a:latin typeface="Calibri"/>
                          <a:ea typeface="Calibri"/>
                          <a:cs typeface="Calibri"/>
                        </a:rPr>
                        <a:t> </a:t>
                      </a:r>
                      <a:r>
                        <a:rPr lang="en-US" sz="900" dirty="0" err="1">
                          <a:latin typeface="Calibri"/>
                          <a:ea typeface="Calibri"/>
                          <a:cs typeface="Calibri"/>
                        </a:rPr>
                        <a:t>bentuk</a:t>
                      </a:r>
                      <a:r>
                        <a:rPr lang="en-US" sz="900" dirty="0">
                          <a:latin typeface="Calibri"/>
                          <a:ea typeface="Calibri"/>
                          <a:cs typeface="Calibri"/>
                        </a:rPr>
                        <a:t> </a:t>
                      </a:r>
                      <a:r>
                        <a:rPr lang="en-US" sz="900" dirty="0" err="1">
                          <a:latin typeface="Calibri"/>
                          <a:ea typeface="Calibri"/>
                          <a:cs typeface="Calibri"/>
                        </a:rPr>
                        <a:t>gambar</a:t>
                      </a:r>
                      <a:r>
                        <a:rPr lang="en-US" sz="900" dirty="0">
                          <a:latin typeface="Calibri"/>
                          <a:ea typeface="Calibri"/>
                          <a:cs typeface="Calibri"/>
                        </a:rPr>
                        <a:t>, </a:t>
                      </a:r>
                      <a:r>
                        <a:rPr lang="en-US" sz="900" dirty="0" err="1">
                          <a:latin typeface="Calibri"/>
                          <a:ea typeface="Calibri"/>
                          <a:cs typeface="Calibri"/>
                        </a:rPr>
                        <a:t>lingkaran</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bentuk</a:t>
                      </a:r>
                      <a:r>
                        <a:rPr lang="en-US" sz="900" dirty="0">
                          <a:latin typeface="Calibri"/>
                          <a:ea typeface="Calibri"/>
                          <a:cs typeface="Calibri"/>
                        </a:rPr>
                        <a:t> </a:t>
                      </a:r>
                      <a:r>
                        <a:rPr lang="en-US" sz="900" dirty="0" err="1">
                          <a:latin typeface="Calibri"/>
                          <a:ea typeface="Calibri"/>
                          <a:cs typeface="Calibri"/>
                        </a:rPr>
                        <a:t>huruf</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Calibri"/>
                        </a:rPr>
                        <a:t>Menebalkan</a:t>
                      </a:r>
                      <a:r>
                        <a:rPr lang="en-US" sz="900" dirty="0">
                          <a:latin typeface="Calibri"/>
                          <a:ea typeface="Calibri"/>
                          <a:cs typeface="Calibri"/>
                        </a:rPr>
                        <a:t>    </a:t>
                      </a:r>
                      <a:r>
                        <a:rPr lang="en-US" sz="900" dirty="0" err="1">
                          <a:latin typeface="Calibri"/>
                          <a:ea typeface="Calibri"/>
                          <a:cs typeface="Calibri"/>
                        </a:rPr>
                        <a:t>berbagai</a:t>
                      </a:r>
                      <a:r>
                        <a:rPr lang="en-US" sz="900" dirty="0">
                          <a:latin typeface="Calibri"/>
                          <a:ea typeface="Calibri"/>
                          <a:cs typeface="Calibri"/>
                        </a:rPr>
                        <a:t> </a:t>
                      </a:r>
                      <a:r>
                        <a:rPr lang="en-US" sz="900" dirty="0" err="1">
                          <a:latin typeface="Calibri"/>
                          <a:ea typeface="Calibri"/>
                          <a:cs typeface="Calibri"/>
                        </a:rPr>
                        <a:t>bentuk</a:t>
                      </a:r>
                      <a:r>
                        <a:rPr lang="en-US" sz="900" dirty="0">
                          <a:latin typeface="Calibri"/>
                          <a:ea typeface="Calibri"/>
                          <a:cs typeface="Calibri"/>
                        </a:rPr>
                        <a:t> </a:t>
                      </a:r>
                      <a:r>
                        <a:rPr lang="en-US" sz="900" dirty="0" err="1">
                          <a:latin typeface="Calibri"/>
                          <a:ea typeface="Calibri"/>
                          <a:cs typeface="Calibri"/>
                        </a:rPr>
                        <a:t>gambar</a:t>
                      </a:r>
                      <a:r>
                        <a:rPr lang="en-US" sz="900" dirty="0">
                          <a:latin typeface="Calibri"/>
                          <a:ea typeface="Calibri"/>
                          <a:cs typeface="Calibri"/>
                        </a:rPr>
                        <a:t>, </a:t>
                      </a:r>
                      <a:r>
                        <a:rPr lang="en-US" sz="900" dirty="0" err="1">
                          <a:latin typeface="Calibri"/>
                          <a:ea typeface="Calibri"/>
                          <a:cs typeface="Calibri"/>
                        </a:rPr>
                        <a:t>lingkaran</a:t>
                      </a:r>
                      <a:r>
                        <a:rPr lang="en-US" sz="900" dirty="0">
                          <a:latin typeface="Calibri"/>
                          <a:ea typeface="Calibri"/>
                          <a:cs typeface="Calibri"/>
                        </a:rPr>
                        <a:t>, </a:t>
                      </a:r>
                      <a:r>
                        <a:rPr lang="en-US" sz="900" dirty="0" err="1">
                          <a:latin typeface="Calibri"/>
                          <a:ea typeface="Calibri"/>
                          <a:cs typeface="Calibri"/>
                        </a:rPr>
                        <a:t>dan</a:t>
                      </a:r>
                      <a:r>
                        <a:rPr lang="en-US" sz="900" dirty="0">
                          <a:latin typeface="Calibri"/>
                          <a:ea typeface="Calibri"/>
                          <a:cs typeface="Calibri"/>
                        </a:rPr>
                        <a:t> </a:t>
                      </a:r>
                      <a:r>
                        <a:rPr lang="en-US" sz="900" dirty="0" err="1">
                          <a:latin typeface="Calibri"/>
                          <a:ea typeface="Calibri"/>
                          <a:cs typeface="Calibri"/>
                        </a:rPr>
                        <a:t>bentuk</a:t>
                      </a:r>
                      <a:r>
                        <a:rPr lang="en-US" sz="900" dirty="0">
                          <a:latin typeface="Calibri"/>
                          <a:ea typeface="Calibri"/>
                          <a:cs typeface="Calibri"/>
                        </a:rPr>
                        <a:t> </a:t>
                      </a:r>
                      <a:r>
                        <a:rPr lang="en-US" sz="900" dirty="0" err="1">
                          <a:latin typeface="Calibri"/>
                          <a:ea typeface="Calibri"/>
                          <a:cs typeface="Calibri"/>
                        </a:rPr>
                        <a:t>huruf</a:t>
                      </a:r>
                      <a:endParaRPr lang="id-ID" sz="900" dirty="0">
                        <a:latin typeface="Calibri"/>
                        <a:ea typeface="Calibri"/>
                        <a:cs typeface="Times New Roman"/>
                      </a:endParaRPr>
                    </a:p>
                  </a:txBody>
                  <a:tcPr marL="68580" marR="68580" marT="0" marB="0"/>
                </a:tc>
                <a:tc>
                  <a:txBody>
                    <a:bodyPr/>
                    <a:lstStyle/>
                    <a:p>
                      <a:pPr marL="342900" lvl="0" indent="-342900" algn="l">
                        <a:lnSpc>
                          <a:spcPct val="115000"/>
                        </a:lnSpc>
                        <a:spcAft>
                          <a:spcPts val="0"/>
                        </a:spcAft>
                        <a:buFont typeface="Symbol"/>
                        <a:buChar char=""/>
                      </a:pPr>
                      <a:r>
                        <a:rPr lang="id-ID" sz="900" dirty="0" smtClean="0">
                          <a:latin typeface="Calibri"/>
                          <a:ea typeface="Calibri"/>
                          <a:cs typeface="Times New Roman"/>
                        </a:rPr>
                        <a:t>Membilang </a:t>
                      </a:r>
                      <a:r>
                        <a:rPr lang="id-ID" sz="900" dirty="0">
                          <a:latin typeface="Calibri"/>
                          <a:ea typeface="Calibri"/>
                          <a:cs typeface="Times New Roman"/>
                        </a:rPr>
                        <a:t>dan mengurutkan banyak benda</a:t>
                      </a:r>
                    </a:p>
                    <a:p>
                      <a:pPr marL="342900" lvl="0" indent="-342900" algn="l">
                        <a:lnSpc>
                          <a:spcPct val="115000"/>
                        </a:lnSpc>
                        <a:spcAft>
                          <a:spcPts val="0"/>
                        </a:spcAft>
                        <a:buFont typeface="Symbol"/>
                        <a:buChar char=""/>
                      </a:pPr>
                      <a:r>
                        <a:rPr lang="id-ID" sz="900" dirty="0">
                          <a:latin typeface="Calibri"/>
                          <a:ea typeface="Calibri"/>
                          <a:cs typeface="Times New Roman"/>
                        </a:rPr>
                        <a:t>penjumlahan dan pengurangan bilangan sampai 20</a:t>
                      </a:r>
                    </a:p>
                    <a:p>
                      <a:pPr marL="342900" lvl="0" indent="-342900" algn="l">
                        <a:lnSpc>
                          <a:spcPct val="115000"/>
                        </a:lnSpc>
                        <a:spcAft>
                          <a:spcPts val="0"/>
                        </a:spcAft>
                        <a:buFont typeface="Symbol"/>
                        <a:buChar char=""/>
                      </a:pPr>
                      <a:r>
                        <a:rPr lang="en-US" sz="900" dirty="0" err="1">
                          <a:latin typeface="Calibri"/>
                          <a:ea typeface="Calibri"/>
                          <a:cs typeface="Times New Roman"/>
                        </a:rPr>
                        <a:t>Menentukan</a:t>
                      </a:r>
                      <a:r>
                        <a:rPr lang="en-US" sz="900" dirty="0">
                          <a:latin typeface="Calibri"/>
                          <a:ea typeface="Calibri"/>
                          <a:cs typeface="Times New Roman"/>
                        </a:rPr>
                        <a:t> </a:t>
                      </a:r>
                      <a:r>
                        <a:rPr lang="en-US" sz="900" dirty="0" err="1">
                          <a:latin typeface="Calibri"/>
                          <a:ea typeface="Calibri"/>
                          <a:cs typeface="Times New Roman"/>
                        </a:rPr>
                        <a:t>waktu</a:t>
                      </a:r>
                      <a:r>
                        <a:rPr lang="en-US" sz="900" dirty="0">
                          <a:latin typeface="Calibri"/>
                          <a:ea typeface="Calibri"/>
                          <a:cs typeface="Times New Roman"/>
                        </a:rPr>
                        <a:t> (</a:t>
                      </a:r>
                      <a:r>
                        <a:rPr lang="en-US" sz="900" dirty="0" err="1">
                          <a:latin typeface="Calibri"/>
                          <a:ea typeface="Calibri"/>
                          <a:cs typeface="Times New Roman"/>
                        </a:rPr>
                        <a:t>pagi</a:t>
                      </a:r>
                      <a:r>
                        <a:rPr lang="en-US" sz="900" dirty="0">
                          <a:latin typeface="Calibri"/>
                          <a:ea typeface="Calibri"/>
                          <a:cs typeface="Times New Roman"/>
                        </a:rPr>
                        <a:t>, </a:t>
                      </a:r>
                      <a:r>
                        <a:rPr lang="en-US" sz="900" dirty="0" err="1">
                          <a:latin typeface="Calibri"/>
                          <a:ea typeface="Calibri"/>
                          <a:cs typeface="Times New Roman"/>
                        </a:rPr>
                        <a:t>siang</a:t>
                      </a:r>
                      <a:r>
                        <a:rPr lang="en-US" sz="900" dirty="0">
                          <a:latin typeface="Calibri"/>
                          <a:ea typeface="Calibri"/>
                          <a:cs typeface="Times New Roman"/>
                        </a:rPr>
                        <a:t>, </a:t>
                      </a:r>
                      <a:r>
                        <a:rPr lang="en-US" sz="900" dirty="0" err="1">
                          <a:latin typeface="Calibri"/>
                          <a:ea typeface="Calibri"/>
                          <a:cs typeface="Times New Roman"/>
                        </a:rPr>
                        <a:t>malam</a:t>
                      </a:r>
                      <a:r>
                        <a:rPr lang="en-US" sz="900" dirty="0">
                          <a:latin typeface="Calibri"/>
                          <a:ea typeface="Calibri"/>
                          <a:cs typeface="Times New Roman"/>
                        </a:rPr>
                        <a:t>), </a:t>
                      </a:r>
                      <a:r>
                        <a:rPr lang="en-US" sz="900" dirty="0" err="1">
                          <a:latin typeface="Calibri"/>
                          <a:ea typeface="Calibri"/>
                          <a:cs typeface="Times New Roman"/>
                        </a:rPr>
                        <a:t>hari</a:t>
                      </a:r>
                      <a:r>
                        <a:rPr lang="en-US" sz="900" dirty="0">
                          <a:latin typeface="Calibri"/>
                          <a:ea typeface="Calibri"/>
                          <a:cs typeface="Times New Roman"/>
                        </a:rPr>
                        <a:t>, </a:t>
                      </a:r>
                      <a:r>
                        <a:rPr lang="en-US" sz="900" dirty="0" err="1">
                          <a:latin typeface="Calibri"/>
                          <a:ea typeface="Calibri"/>
                          <a:cs typeface="Times New Roman"/>
                        </a:rPr>
                        <a:t>dan</a:t>
                      </a:r>
                      <a:r>
                        <a:rPr lang="en-US" sz="900" dirty="0">
                          <a:latin typeface="Calibri"/>
                          <a:ea typeface="Calibri"/>
                          <a:cs typeface="Times New Roman"/>
                        </a:rPr>
                        <a:t> jam ( </a:t>
                      </a:r>
                      <a:r>
                        <a:rPr lang="en-US" sz="900" dirty="0" err="1">
                          <a:latin typeface="Calibri"/>
                          <a:ea typeface="Calibri"/>
                          <a:cs typeface="Times New Roman"/>
                        </a:rPr>
                        <a:t>bulat</a:t>
                      </a:r>
                      <a:r>
                        <a:rPr lang="en-US" sz="900" dirty="0">
                          <a:latin typeface="Calibri"/>
                          <a:ea typeface="Calibri"/>
                          <a:cs typeface="Times New Roman"/>
                        </a:rPr>
                        <a:t>)</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Menentukan</a:t>
                      </a:r>
                      <a:r>
                        <a:rPr lang="en-US" sz="900" dirty="0">
                          <a:latin typeface="Calibri"/>
                          <a:ea typeface="Calibri"/>
                          <a:cs typeface="Times New Roman"/>
                        </a:rPr>
                        <a:t> lama </a:t>
                      </a:r>
                      <a:r>
                        <a:rPr lang="en-US" sz="900" dirty="0" err="1">
                          <a:latin typeface="Calibri"/>
                          <a:ea typeface="Calibri"/>
                          <a:cs typeface="Times New Roman"/>
                        </a:rPr>
                        <a:t>suatu</a:t>
                      </a:r>
                      <a:r>
                        <a:rPr lang="en-US" sz="900" dirty="0">
                          <a:latin typeface="Calibri"/>
                          <a:ea typeface="Calibri"/>
                          <a:cs typeface="Times New Roman"/>
                        </a:rPr>
                        <a:t> </a:t>
                      </a:r>
                      <a:r>
                        <a:rPr lang="en-US" sz="900" dirty="0" err="1">
                          <a:latin typeface="Calibri"/>
                          <a:ea typeface="Calibri"/>
                          <a:cs typeface="Times New Roman"/>
                        </a:rPr>
                        <a:t>kejadian</a:t>
                      </a:r>
                      <a:r>
                        <a:rPr lang="en-US" sz="900" dirty="0">
                          <a:latin typeface="Calibri"/>
                          <a:ea typeface="Calibri"/>
                          <a:cs typeface="Times New Roman"/>
                        </a:rPr>
                        <a:t> </a:t>
                      </a:r>
                      <a:r>
                        <a:rPr lang="en-US" sz="900" dirty="0" err="1">
                          <a:latin typeface="Calibri"/>
                          <a:ea typeface="Calibri"/>
                          <a:cs typeface="Times New Roman"/>
                        </a:rPr>
                        <a:t>berlangsung</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Mengenal</a:t>
                      </a:r>
                      <a:r>
                        <a:rPr lang="en-US" sz="900" dirty="0">
                          <a:latin typeface="Calibri"/>
                          <a:ea typeface="Calibri"/>
                          <a:cs typeface="Times New Roman"/>
                        </a:rPr>
                        <a:t> </a:t>
                      </a:r>
                      <a:r>
                        <a:rPr lang="en-US" sz="900" dirty="0" err="1">
                          <a:latin typeface="Calibri"/>
                          <a:ea typeface="Calibri"/>
                          <a:cs typeface="Times New Roman"/>
                        </a:rPr>
                        <a:t>panjang</a:t>
                      </a:r>
                      <a:r>
                        <a:rPr lang="en-US" sz="900" dirty="0">
                          <a:latin typeface="Calibri"/>
                          <a:ea typeface="Calibri"/>
                          <a:cs typeface="Times New Roman"/>
                        </a:rPr>
                        <a:t> </a:t>
                      </a:r>
                      <a:r>
                        <a:rPr lang="en-US" sz="900" dirty="0" err="1">
                          <a:latin typeface="Calibri"/>
                          <a:ea typeface="Calibri"/>
                          <a:cs typeface="Times New Roman"/>
                        </a:rPr>
                        <a:t>suatu</a:t>
                      </a:r>
                      <a:r>
                        <a:rPr lang="en-US" sz="900" dirty="0">
                          <a:latin typeface="Calibri"/>
                          <a:ea typeface="Calibri"/>
                          <a:cs typeface="Times New Roman"/>
                        </a:rPr>
                        <a:t> </a:t>
                      </a:r>
                      <a:r>
                        <a:rPr lang="en-US" sz="900" dirty="0" err="1">
                          <a:latin typeface="Calibri"/>
                          <a:ea typeface="Calibri"/>
                          <a:cs typeface="Times New Roman"/>
                        </a:rPr>
                        <a:t>benda</a:t>
                      </a:r>
                      <a:r>
                        <a:rPr lang="en-US" sz="900" dirty="0">
                          <a:latin typeface="Calibri"/>
                          <a:ea typeface="Calibri"/>
                          <a:cs typeface="Times New Roman"/>
                        </a:rPr>
                        <a:t> </a:t>
                      </a:r>
                      <a:r>
                        <a:rPr lang="en-US" sz="900" dirty="0" err="1">
                          <a:latin typeface="Calibri"/>
                          <a:ea typeface="Calibri"/>
                          <a:cs typeface="Times New Roman"/>
                        </a:rPr>
                        <a:t>melalui</a:t>
                      </a:r>
                      <a:r>
                        <a:rPr lang="en-US" sz="900" dirty="0">
                          <a:latin typeface="Calibri"/>
                          <a:ea typeface="Calibri"/>
                          <a:cs typeface="Times New Roman"/>
                        </a:rPr>
                        <a:t> </a:t>
                      </a:r>
                      <a:r>
                        <a:rPr lang="en-US" sz="900" dirty="0" err="1">
                          <a:latin typeface="Calibri"/>
                          <a:ea typeface="Calibri"/>
                          <a:cs typeface="Times New Roman"/>
                        </a:rPr>
                        <a:t>kalimat</a:t>
                      </a:r>
                      <a:r>
                        <a:rPr lang="en-US" sz="900" dirty="0">
                          <a:latin typeface="Calibri"/>
                          <a:ea typeface="Calibri"/>
                          <a:cs typeface="Times New Roman"/>
                        </a:rPr>
                        <a:t> </a:t>
                      </a:r>
                      <a:r>
                        <a:rPr lang="en-US" sz="900" dirty="0" err="1">
                          <a:latin typeface="Calibri"/>
                          <a:ea typeface="Calibri"/>
                          <a:cs typeface="Times New Roman"/>
                        </a:rPr>
                        <a:t>sehari-hari</a:t>
                      </a:r>
                      <a:r>
                        <a:rPr lang="en-US" sz="900" dirty="0">
                          <a:latin typeface="Calibri"/>
                          <a:ea typeface="Calibri"/>
                          <a:cs typeface="Times New Roman"/>
                        </a:rPr>
                        <a:t> (</a:t>
                      </a:r>
                      <a:r>
                        <a:rPr lang="en-US" sz="900" dirty="0" err="1">
                          <a:latin typeface="Calibri"/>
                          <a:ea typeface="Calibri"/>
                          <a:cs typeface="Times New Roman"/>
                        </a:rPr>
                        <a:t>pendek</a:t>
                      </a:r>
                      <a:r>
                        <a:rPr lang="en-US" sz="900" dirty="0">
                          <a:latin typeface="Calibri"/>
                          <a:ea typeface="Calibri"/>
                          <a:cs typeface="Times New Roman"/>
                        </a:rPr>
                        <a:t>, </a:t>
                      </a:r>
                      <a:r>
                        <a:rPr lang="en-US" sz="900" dirty="0" err="1">
                          <a:latin typeface="Calibri"/>
                          <a:ea typeface="Calibri"/>
                          <a:cs typeface="Times New Roman"/>
                        </a:rPr>
                        <a:t>panjang</a:t>
                      </a:r>
                      <a:r>
                        <a:rPr lang="en-US" sz="900" dirty="0">
                          <a:latin typeface="Calibri"/>
                          <a:ea typeface="Calibri"/>
                          <a:cs typeface="Times New Roman"/>
                        </a:rPr>
                        <a:t>) </a:t>
                      </a:r>
                      <a:r>
                        <a:rPr lang="en-US" sz="900" dirty="0" err="1">
                          <a:latin typeface="Calibri"/>
                          <a:ea typeface="Calibri"/>
                          <a:cs typeface="Times New Roman"/>
                        </a:rPr>
                        <a:t>dan</a:t>
                      </a:r>
                      <a:r>
                        <a:rPr lang="en-US" sz="900" dirty="0">
                          <a:latin typeface="Calibri"/>
                          <a:ea typeface="Calibri"/>
                          <a:cs typeface="Times New Roman"/>
                        </a:rPr>
                        <a:t> </a:t>
                      </a:r>
                      <a:r>
                        <a:rPr lang="en-US" sz="900" dirty="0" err="1">
                          <a:latin typeface="Calibri"/>
                          <a:ea typeface="Calibri"/>
                          <a:cs typeface="Times New Roman"/>
                        </a:rPr>
                        <a:t>membandingkannya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Mengelompokkan</a:t>
                      </a:r>
                      <a:r>
                        <a:rPr lang="en-US" sz="900" dirty="0">
                          <a:latin typeface="Calibri"/>
                          <a:ea typeface="Calibri"/>
                          <a:cs typeface="Times New Roman"/>
                        </a:rPr>
                        <a:t> </a:t>
                      </a:r>
                      <a:r>
                        <a:rPr lang="en-US" sz="900" dirty="0" err="1">
                          <a:latin typeface="Calibri"/>
                          <a:ea typeface="Calibri"/>
                          <a:cs typeface="Times New Roman"/>
                        </a:rPr>
                        <a:t>berbagai</a:t>
                      </a:r>
                      <a:r>
                        <a:rPr lang="en-US" sz="900" dirty="0">
                          <a:latin typeface="Calibri"/>
                          <a:ea typeface="Calibri"/>
                          <a:cs typeface="Times New Roman"/>
                        </a:rPr>
                        <a:t> </a:t>
                      </a:r>
                      <a:r>
                        <a:rPr lang="en-US" sz="900" dirty="0" err="1">
                          <a:latin typeface="Calibri"/>
                          <a:ea typeface="Calibri"/>
                          <a:cs typeface="Times New Roman"/>
                        </a:rPr>
                        <a:t>bangun</a:t>
                      </a:r>
                      <a:r>
                        <a:rPr lang="en-US" sz="900" dirty="0">
                          <a:latin typeface="Calibri"/>
                          <a:ea typeface="Calibri"/>
                          <a:cs typeface="Times New Roman"/>
                        </a:rPr>
                        <a:t> </a:t>
                      </a:r>
                      <a:r>
                        <a:rPr lang="en-US" sz="900" dirty="0" err="1">
                          <a:latin typeface="Calibri"/>
                          <a:ea typeface="Calibri"/>
                          <a:cs typeface="Times New Roman"/>
                        </a:rPr>
                        <a:t>ruang</a:t>
                      </a:r>
                      <a:r>
                        <a:rPr lang="en-US" sz="900" dirty="0">
                          <a:latin typeface="Calibri"/>
                          <a:ea typeface="Calibri"/>
                          <a:cs typeface="Times New Roman"/>
                        </a:rPr>
                        <a:t> </a:t>
                      </a:r>
                      <a:r>
                        <a:rPr lang="en-US" sz="900" dirty="0" err="1">
                          <a:latin typeface="Calibri"/>
                          <a:ea typeface="Calibri"/>
                          <a:cs typeface="Times New Roman"/>
                        </a:rPr>
                        <a:t>sederhana</a:t>
                      </a:r>
                      <a:r>
                        <a:rPr lang="en-US" sz="900" dirty="0">
                          <a:latin typeface="Calibri"/>
                          <a:ea typeface="Calibri"/>
                          <a:cs typeface="Times New Roman"/>
                        </a:rPr>
                        <a:t> </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Menentukan</a:t>
                      </a:r>
                      <a:r>
                        <a:rPr lang="en-US" sz="900" dirty="0">
                          <a:latin typeface="Calibri"/>
                          <a:ea typeface="Calibri"/>
                          <a:cs typeface="Times New Roman"/>
                        </a:rPr>
                        <a:t> </a:t>
                      </a:r>
                      <a:r>
                        <a:rPr lang="en-US" sz="900" dirty="0" err="1">
                          <a:latin typeface="Calibri"/>
                          <a:ea typeface="Calibri"/>
                          <a:cs typeface="Times New Roman"/>
                        </a:rPr>
                        <a:t>urutan</a:t>
                      </a:r>
                      <a:r>
                        <a:rPr lang="en-US" sz="900" dirty="0">
                          <a:latin typeface="Calibri"/>
                          <a:ea typeface="Calibri"/>
                          <a:cs typeface="Times New Roman"/>
                        </a:rPr>
                        <a:t> </a:t>
                      </a:r>
                      <a:r>
                        <a:rPr lang="en-US" sz="900" dirty="0" err="1">
                          <a:latin typeface="Calibri"/>
                          <a:ea typeface="Calibri"/>
                          <a:cs typeface="Times New Roman"/>
                        </a:rPr>
                        <a:t>benda-benda</a:t>
                      </a:r>
                      <a:r>
                        <a:rPr lang="en-US" sz="900" dirty="0">
                          <a:latin typeface="Calibri"/>
                          <a:ea typeface="Calibri"/>
                          <a:cs typeface="Times New Roman"/>
                        </a:rPr>
                        <a:t> </a:t>
                      </a:r>
                      <a:r>
                        <a:rPr lang="en-US" sz="900" dirty="0" err="1">
                          <a:latin typeface="Calibri"/>
                          <a:ea typeface="Calibri"/>
                          <a:cs typeface="Times New Roman"/>
                        </a:rPr>
                        <a:t>ruang</a:t>
                      </a:r>
                      <a:r>
                        <a:rPr lang="en-US" sz="900" dirty="0">
                          <a:latin typeface="Calibri"/>
                          <a:ea typeface="Calibri"/>
                          <a:cs typeface="Times New Roman"/>
                        </a:rPr>
                        <a:t> yang </a:t>
                      </a:r>
                      <a:r>
                        <a:rPr lang="en-US" sz="900" dirty="0" err="1">
                          <a:latin typeface="Calibri"/>
                          <a:ea typeface="Calibri"/>
                          <a:cs typeface="Times New Roman"/>
                        </a:rPr>
                        <a:t>sejenis</a:t>
                      </a:r>
                      <a:r>
                        <a:rPr lang="en-US" sz="900" dirty="0">
                          <a:latin typeface="Calibri"/>
                          <a:ea typeface="Calibri"/>
                          <a:cs typeface="Times New Roman"/>
                        </a:rPr>
                        <a:t> </a:t>
                      </a:r>
                      <a:r>
                        <a:rPr lang="en-US" sz="900" dirty="0" err="1">
                          <a:latin typeface="Calibri"/>
                          <a:ea typeface="Calibri"/>
                          <a:cs typeface="Times New Roman"/>
                        </a:rPr>
                        <a:t>menurut</a:t>
                      </a:r>
                      <a:r>
                        <a:rPr lang="en-US" sz="900" dirty="0">
                          <a:latin typeface="Calibri"/>
                          <a:ea typeface="Calibri"/>
                          <a:cs typeface="Times New Roman"/>
                        </a:rPr>
                        <a:t> </a:t>
                      </a:r>
                      <a:r>
                        <a:rPr lang="en-US" sz="900" dirty="0" err="1" smtClean="0">
                          <a:latin typeface="Calibri"/>
                          <a:ea typeface="Calibri"/>
                          <a:cs typeface="Times New Roman"/>
                        </a:rPr>
                        <a:t>besarnya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Membilang</a:t>
                      </a:r>
                      <a:r>
                        <a:rPr lang="en-US" sz="900" dirty="0">
                          <a:latin typeface="Calibri"/>
                          <a:ea typeface="Calibri"/>
                          <a:cs typeface="Times New Roman"/>
                        </a:rPr>
                        <a:t> </a:t>
                      </a:r>
                      <a:r>
                        <a:rPr lang="id-ID" sz="900" dirty="0">
                          <a:latin typeface="Calibri"/>
                          <a:ea typeface="Calibri"/>
                          <a:cs typeface="Times New Roman"/>
                        </a:rPr>
                        <a:t>dan mengurutkan </a:t>
                      </a:r>
                      <a:r>
                        <a:rPr lang="en-US" sz="900" dirty="0" err="1">
                          <a:latin typeface="Calibri"/>
                          <a:ea typeface="Calibri"/>
                          <a:cs typeface="Times New Roman"/>
                        </a:rPr>
                        <a:t>banyak</a:t>
                      </a:r>
                      <a:r>
                        <a:rPr lang="en-US" sz="900" dirty="0">
                          <a:latin typeface="Calibri"/>
                          <a:ea typeface="Calibri"/>
                          <a:cs typeface="Times New Roman"/>
                        </a:rPr>
                        <a:t> </a:t>
                      </a:r>
                      <a:r>
                        <a:rPr lang="en-US" sz="900" dirty="0" err="1">
                          <a:latin typeface="Calibri"/>
                          <a:ea typeface="Calibri"/>
                          <a:cs typeface="Times New Roman"/>
                        </a:rPr>
                        <a:t>benda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Menentukan</a:t>
                      </a:r>
                      <a:r>
                        <a:rPr lang="en-US" sz="900" dirty="0">
                          <a:latin typeface="Calibri"/>
                          <a:ea typeface="Calibri"/>
                          <a:cs typeface="Times New Roman"/>
                        </a:rPr>
                        <a:t> </a:t>
                      </a:r>
                      <a:r>
                        <a:rPr lang="en-US" sz="900" dirty="0" err="1">
                          <a:latin typeface="Calibri"/>
                          <a:ea typeface="Calibri"/>
                          <a:cs typeface="Times New Roman"/>
                        </a:rPr>
                        <a:t>nilai</a:t>
                      </a:r>
                      <a:r>
                        <a:rPr lang="en-US" sz="900" dirty="0">
                          <a:latin typeface="Calibri"/>
                          <a:ea typeface="Calibri"/>
                          <a:cs typeface="Times New Roman"/>
                        </a:rPr>
                        <a:t> </a:t>
                      </a:r>
                      <a:r>
                        <a:rPr lang="en-US" sz="900" dirty="0" err="1">
                          <a:latin typeface="Calibri"/>
                          <a:ea typeface="Calibri"/>
                          <a:cs typeface="Times New Roman"/>
                        </a:rPr>
                        <a:t>tempat</a:t>
                      </a:r>
                      <a:r>
                        <a:rPr lang="en-US" sz="900" dirty="0">
                          <a:latin typeface="Calibri"/>
                          <a:ea typeface="Calibri"/>
                          <a:cs typeface="Times New Roman"/>
                        </a:rPr>
                        <a:t> </a:t>
                      </a:r>
                      <a:r>
                        <a:rPr lang="en-US" sz="900" dirty="0" err="1">
                          <a:latin typeface="Calibri"/>
                          <a:ea typeface="Calibri"/>
                          <a:cs typeface="Times New Roman"/>
                        </a:rPr>
                        <a:t>puluhan</a:t>
                      </a:r>
                      <a:r>
                        <a:rPr lang="en-US" sz="900" dirty="0">
                          <a:latin typeface="Calibri"/>
                          <a:ea typeface="Calibri"/>
                          <a:cs typeface="Times New Roman"/>
                        </a:rPr>
                        <a:t> </a:t>
                      </a:r>
                      <a:r>
                        <a:rPr lang="en-US" sz="900" dirty="0" err="1">
                          <a:latin typeface="Calibri"/>
                          <a:ea typeface="Calibri"/>
                          <a:cs typeface="Times New Roman"/>
                        </a:rPr>
                        <a:t>dan</a:t>
                      </a:r>
                      <a:r>
                        <a:rPr lang="en-US" sz="900" dirty="0">
                          <a:latin typeface="Calibri"/>
                          <a:ea typeface="Calibri"/>
                          <a:cs typeface="Times New Roman"/>
                        </a:rPr>
                        <a:t> </a:t>
                      </a:r>
                      <a:r>
                        <a:rPr lang="en-US" sz="900" dirty="0" err="1">
                          <a:latin typeface="Calibri"/>
                          <a:ea typeface="Calibri"/>
                          <a:cs typeface="Times New Roman"/>
                        </a:rPr>
                        <a:t>satuan</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Melakukan</a:t>
                      </a:r>
                      <a:r>
                        <a:rPr lang="en-US" sz="900" dirty="0">
                          <a:latin typeface="Calibri"/>
                          <a:ea typeface="Calibri"/>
                          <a:cs typeface="Times New Roman"/>
                        </a:rPr>
                        <a:t> </a:t>
                      </a:r>
                      <a:r>
                        <a:rPr lang="en-US" sz="900" dirty="0" err="1">
                          <a:latin typeface="Calibri"/>
                          <a:ea typeface="Calibri"/>
                          <a:cs typeface="Times New Roman"/>
                        </a:rPr>
                        <a:t>penjumlahan</a:t>
                      </a:r>
                      <a:r>
                        <a:rPr lang="en-US" sz="900" dirty="0">
                          <a:latin typeface="Calibri"/>
                          <a:ea typeface="Calibri"/>
                          <a:cs typeface="Times New Roman"/>
                        </a:rPr>
                        <a:t> </a:t>
                      </a:r>
                      <a:r>
                        <a:rPr lang="en-US" sz="900" dirty="0" err="1">
                          <a:latin typeface="Calibri"/>
                          <a:ea typeface="Calibri"/>
                          <a:cs typeface="Times New Roman"/>
                        </a:rPr>
                        <a:t>dan</a:t>
                      </a:r>
                      <a:r>
                        <a:rPr lang="en-US" sz="900" dirty="0">
                          <a:latin typeface="Calibri"/>
                          <a:ea typeface="Calibri"/>
                          <a:cs typeface="Times New Roman"/>
                        </a:rPr>
                        <a:t> </a:t>
                      </a:r>
                      <a:r>
                        <a:rPr lang="en-US" sz="900" dirty="0" err="1">
                          <a:latin typeface="Calibri"/>
                          <a:ea typeface="Calibri"/>
                          <a:cs typeface="Times New Roman"/>
                        </a:rPr>
                        <a:t>pengurangan</a:t>
                      </a:r>
                      <a:r>
                        <a:rPr lang="en-US" sz="900" dirty="0">
                          <a:latin typeface="Calibri"/>
                          <a:ea typeface="Calibri"/>
                          <a:cs typeface="Times New Roman"/>
                        </a:rPr>
                        <a:t> </a:t>
                      </a:r>
                      <a:r>
                        <a:rPr lang="en-US" sz="900" dirty="0" err="1">
                          <a:latin typeface="Calibri"/>
                          <a:ea typeface="Calibri"/>
                          <a:cs typeface="Times New Roman"/>
                        </a:rPr>
                        <a:t>bilangan</a:t>
                      </a:r>
                      <a:r>
                        <a:rPr lang="en-US" sz="900" dirty="0">
                          <a:latin typeface="Calibri"/>
                          <a:ea typeface="Calibri"/>
                          <a:cs typeface="Times New Roman"/>
                        </a:rPr>
                        <a:t> </a:t>
                      </a:r>
                      <a:r>
                        <a:rPr lang="en-US" sz="900" dirty="0" err="1">
                          <a:latin typeface="Calibri"/>
                          <a:ea typeface="Calibri"/>
                          <a:cs typeface="Times New Roman"/>
                        </a:rPr>
                        <a:t>dua</a:t>
                      </a:r>
                      <a:r>
                        <a:rPr lang="en-US" sz="900" dirty="0">
                          <a:latin typeface="Calibri"/>
                          <a:ea typeface="Calibri"/>
                          <a:cs typeface="Times New Roman"/>
                        </a:rPr>
                        <a:t> </a:t>
                      </a:r>
                      <a:r>
                        <a:rPr lang="en-US" sz="900" dirty="0" err="1">
                          <a:latin typeface="Calibri"/>
                          <a:ea typeface="Calibri"/>
                          <a:cs typeface="Times New Roman"/>
                        </a:rPr>
                        <a:t>angka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Menggunakan</a:t>
                      </a:r>
                      <a:r>
                        <a:rPr lang="en-US" sz="900" dirty="0">
                          <a:latin typeface="Calibri"/>
                          <a:ea typeface="Calibri"/>
                          <a:cs typeface="Times New Roman"/>
                        </a:rPr>
                        <a:t> </a:t>
                      </a:r>
                      <a:r>
                        <a:rPr lang="en-US" sz="900" dirty="0" err="1">
                          <a:latin typeface="Calibri"/>
                          <a:ea typeface="Calibri"/>
                          <a:cs typeface="Times New Roman"/>
                        </a:rPr>
                        <a:t>sifat</a:t>
                      </a:r>
                      <a:r>
                        <a:rPr lang="en-US" sz="900" dirty="0">
                          <a:latin typeface="Calibri"/>
                          <a:ea typeface="Calibri"/>
                          <a:cs typeface="Times New Roman"/>
                        </a:rPr>
                        <a:t> </a:t>
                      </a:r>
                      <a:r>
                        <a:rPr lang="en-US" sz="900" dirty="0" err="1">
                          <a:latin typeface="Calibri"/>
                          <a:ea typeface="Calibri"/>
                          <a:cs typeface="Times New Roman"/>
                        </a:rPr>
                        <a:t>operasi</a:t>
                      </a:r>
                      <a:r>
                        <a:rPr lang="en-US" sz="900" dirty="0">
                          <a:latin typeface="Calibri"/>
                          <a:ea typeface="Calibri"/>
                          <a:cs typeface="Times New Roman"/>
                        </a:rPr>
                        <a:t> </a:t>
                      </a:r>
                      <a:r>
                        <a:rPr lang="en-US" sz="900" dirty="0" err="1">
                          <a:latin typeface="Calibri"/>
                          <a:ea typeface="Calibri"/>
                          <a:cs typeface="Times New Roman"/>
                        </a:rPr>
                        <a:t>pertukaran</a:t>
                      </a:r>
                      <a:r>
                        <a:rPr lang="en-US" sz="900" dirty="0">
                          <a:latin typeface="Calibri"/>
                          <a:ea typeface="Calibri"/>
                          <a:cs typeface="Times New Roman"/>
                        </a:rPr>
                        <a:t> </a:t>
                      </a:r>
                      <a:r>
                        <a:rPr lang="en-US" sz="900" dirty="0" err="1">
                          <a:latin typeface="Calibri"/>
                          <a:ea typeface="Calibri"/>
                          <a:cs typeface="Times New Roman"/>
                        </a:rPr>
                        <a:t>dan</a:t>
                      </a:r>
                      <a:r>
                        <a:rPr lang="en-US" sz="900" dirty="0">
                          <a:latin typeface="Calibri"/>
                          <a:ea typeface="Calibri"/>
                          <a:cs typeface="Times New Roman"/>
                        </a:rPr>
                        <a:t> </a:t>
                      </a:r>
                      <a:r>
                        <a:rPr lang="en-US" sz="900" dirty="0" err="1">
                          <a:latin typeface="Calibri"/>
                          <a:ea typeface="Calibri"/>
                          <a:cs typeface="Times New Roman"/>
                        </a:rPr>
                        <a:t>pengelompokan</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Membandingkan</a:t>
                      </a:r>
                      <a:r>
                        <a:rPr lang="en-US" sz="900" dirty="0">
                          <a:latin typeface="Calibri"/>
                          <a:ea typeface="Calibri"/>
                          <a:cs typeface="Times New Roman"/>
                        </a:rPr>
                        <a:t> </a:t>
                      </a:r>
                      <a:r>
                        <a:rPr lang="en-US" sz="900" dirty="0" err="1">
                          <a:latin typeface="Calibri"/>
                          <a:ea typeface="Calibri"/>
                          <a:cs typeface="Times New Roman"/>
                        </a:rPr>
                        <a:t>berat</a:t>
                      </a:r>
                      <a:r>
                        <a:rPr lang="en-US" sz="900" dirty="0">
                          <a:latin typeface="Calibri"/>
                          <a:ea typeface="Calibri"/>
                          <a:cs typeface="Times New Roman"/>
                        </a:rPr>
                        <a:t> </a:t>
                      </a:r>
                      <a:r>
                        <a:rPr lang="en-US" sz="900" dirty="0" err="1">
                          <a:latin typeface="Calibri"/>
                          <a:ea typeface="Calibri"/>
                          <a:cs typeface="Times New Roman"/>
                        </a:rPr>
                        <a:t>benda</a:t>
                      </a:r>
                      <a:r>
                        <a:rPr lang="en-US" sz="900" dirty="0">
                          <a:latin typeface="Calibri"/>
                          <a:ea typeface="Calibri"/>
                          <a:cs typeface="Times New Roman"/>
                        </a:rPr>
                        <a:t> (</a:t>
                      </a:r>
                      <a:r>
                        <a:rPr lang="en-US" sz="900" dirty="0" err="1">
                          <a:latin typeface="Calibri"/>
                          <a:ea typeface="Calibri"/>
                          <a:cs typeface="Times New Roman"/>
                        </a:rPr>
                        <a:t>ringan</a:t>
                      </a:r>
                      <a:r>
                        <a:rPr lang="en-US" sz="900" dirty="0">
                          <a:latin typeface="Calibri"/>
                          <a:ea typeface="Calibri"/>
                          <a:cs typeface="Times New Roman"/>
                        </a:rPr>
                        <a:t>, </a:t>
                      </a:r>
                      <a:r>
                        <a:rPr lang="en-US" sz="900" dirty="0" err="1">
                          <a:latin typeface="Calibri"/>
                          <a:ea typeface="Calibri"/>
                          <a:cs typeface="Times New Roman"/>
                        </a:rPr>
                        <a:t>berat</a:t>
                      </a:r>
                      <a:r>
                        <a:rPr lang="en-US" sz="900" dirty="0">
                          <a:latin typeface="Calibri"/>
                          <a:ea typeface="Calibri"/>
                          <a:cs typeface="Times New Roman"/>
                        </a:rPr>
                        <a:t>)</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en-US" sz="900" dirty="0" err="1">
                          <a:latin typeface="Calibri"/>
                          <a:ea typeface="Calibri"/>
                          <a:cs typeface="Times New Roman"/>
                        </a:rPr>
                        <a:t>Mengenal</a:t>
                      </a:r>
                      <a:r>
                        <a:rPr lang="en-US" sz="900" dirty="0">
                          <a:latin typeface="Calibri"/>
                          <a:ea typeface="Calibri"/>
                          <a:cs typeface="Times New Roman"/>
                        </a:rPr>
                        <a:t> </a:t>
                      </a:r>
                      <a:r>
                        <a:rPr lang="id-ID" sz="900" dirty="0">
                          <a:latin typeface="Calibri"/>
                          <a:ea typeface="Calibri"/>
                          <a:cs typeface="Times New Roman"/>
                        </a:rPr>
                        <a:t>dan mengelompokkan bangun datar </a:t>
                      </a:r>
                    </a:p>
                  </a:txBody>
                  <a:tcPr marL="68580" marR="68580" marT="0" marB="0"/>
                </a:tc>
                <a:tc>
                  <a:txBody>
                    <a:bodyPr/>
                    <a:lstStyle/>
                    <a:p>
                      <a:pPr marL="342900" lvl="0" indent="-342900" algn="l">
                        <a:lnSpc>
                          <a:spcPct val="115000"/>
                        </a:lnSpc>
                        <a:spcAft>
                          <a:spcPts val="0"/>
                        </a:spcAft>
                        <a:buFont typeface="Symbol"/>
                        <a:buChar char=""/>
                      </a:pPr>
                      <a:r>
                        <a:rPr lang="id-ID" sz="900" b="1" dirty="0" smtClean="0">
                          <a:latin typeface="Calibri"/>
                          <a:ea typeface="Calibri"/>
                          <a:cs typeface="Times New Roman"/>
                        </a:rPr>
                        <a:t>bagian </a:t>
                      </a:r>
                      <a:r>
                        <a:rPr lang="id-ID" sz="900" b="1" dirty="0">
                          <a:latin typeface="Calibri"/>
                          <a:ea typeface="Calibri"/>
                          <a:cs typeface="Times New Roman"/>
                        </a:rPr>
                        <a:t>tubuh</a:t>
                      </a:r>
                      <a:r>
                        <a:rPr lang="id-ID" sz="900" dirty="0">
                          <a:latin typeface="Calibri"/>
                          <a:ea typeface="Calibri"/>
                          <a:cs typeface="Times New Roman"/>
                        </a:rPr>
                        <a:t> dan kegunaannya serta cara perawatannya</a:t>
                      </a:r>
                    </a:p>
                    <a:p>
                      <a:pPr marL="342900" lvl="0" indent="-342900" algn="l">
                        <a:lnSpc>
                          <a:spcPct val="115000"/>
                        </a:lnSpc>
                        <a:spcAft>
                          <a:spcPts val="0"/>
                        </a:spcAft>
                        <a:buFont typeface="Symbol"/>
                        <a:buChar char=""/>
                      </a:pPr>
                      <a:r>
                        <a:rPr lang="id-ID" sz="900" b="1" dirty="0">
                          <a:latin typeface="Calibri"/>
                          <a:ea typeface="Calibri"/>
                          <a:cs typeface="Times New Roman"/>
                        </a:rPr>
                        <a:t>kebutuhan tubuh</a:t>
                      </a:r>
                      <a:r>
                        <a:rPr lang="id-ID" sz="900" dirty="0">
                          <a:latin typeface="Calibri"/>
                          <a:ea typeface="Calibri"/>
                          <a:cs typeface="Times New Roman"/>
                        </a:rPr>
                        <a:t> agar tumbuh sehat dan kuat (makanan, air, pakaian, udara, lingkungan sehat)</a:t>
                      </a:r>
                    </a:p>
                    <a:p>
                      <a:pPr marL="342900" lvl="0" indent="-342900" algn="l">
                        <a:lnSpc>
                          <a:spcPct val="115000"/>
                        </a:lnSpc>
                        <a:spcAft>
                          <a:spcPts val="0"/>
                        </a:spcAft>
                        <a:buFont typeface="Symbol"/>
                        <a:buChar char=""/>
                      </a:pPr>
                      <a:r>
                        <a:rPr lang="id-ID" sz="900" dirty="0">
                          <a:latin typeface="Calibri"/>
                          <a:ea typeface="Calibri"/>
                          <a:cs typeface="Times New Roman"/>
                        </a:rPr>
                        <a:t>Membiasakan </a:t>
                      </a:r>
                      <a:r>
                        <a:rPr lang="id-ID" sz="900" b="1" dirty="0">
                          <a:latin typeface="Calibri"/>
                          <a:ea typeface="Calibri"/>
                          <a:cs typeface="Times New Roman"/>
                        </a:rPr>
                        <a:t>hidup sehat</a:t>
                      </a:r>
                    </a:p>
                    <a:p>
                      <a:pPr marL="342900" lvl="0" indent="-342900" algn="l">
                        <a:lnSpc>
                          <a:spcPct val="115000"/>
                        </a:lnSpc>
                        <a:spcAft>
                          <a:spcPts val="0"/>
                        </a:spcAft>
                        <a:buFont typeface="Symbol"/>
                        <a:buChar char=""/>
                      </a:pPr>
                      <a:r>
                        <a:rPr lang="id-ID" sz="900" dirty="0">
                          <a:latin typeface="Calibri"/>
                          <a:ea typeface="Calibri"/>
                          <a:cs typeface="Times New Roman"/>
                        </a:rPr>
                        <a:t>menjaga lingkungan agar tetap sehat</a:t>
                      </a:r>
                    </a:p>
                    <a:p>
                      <a:pPr marL="342900" lvl="0" indent="-342900" algn="l">
                        <a:lnSpc>
                          <a:spcPct val="115000"/>
                        </a:lnSpc>
                        <a:spcAft>
                          <a:spcPts val="0"/>
                        </a:spcAft>
                        <a:buFont typeface="Symbol"/>
                        <a:buChar char=""/>
                      </a:pPr>
                      <a:r>
                        <a:rPr lang="id-ID" sz="900" b="1" dirty="0">
                          <a:latin typeface="Calibri"/>
                          <a:ea typeface="Calibri"/>
                          <a:cs typeface="Times New Roman"/>
                        </a:rPr>
                        <a:t>lingkungan sehat dan tidak sehat</a:t>
                      </a:r>
                    </a:p>
                    <a:p>
                      <a:pPr marL="342900" lvl="0" indent="-342900" algn="l">
                        <a:lnSpc>
                          <a:spcPct val="115000"/>
                        </a:lnSpc>
                        <a:spcAft>
                          <a:spcPts val="0"/>
                        </a:spcAft>
                        <a:buFont typeface="Symbol"/>
                        <a:buChar char=""/>
                      </a:pPr>
                      <a:r>
                        <a:rPr lang="id-ID" sz="900" dirty="0">
                          <a:latin typeface="Calibri"/>
                          <a:ea typeface="Calibri"/>
                          <a:cs typeface="Times New Roman"/>
                        </a:rPr>
                        <a:t>merawat tanaman, hewan peliharaan dan lingkungan sekitar</a:t>
                      </a:r>
                    </a:p>
                    <a:p>
                      <a:pPr marL="342900" lvl="0" indent="-342900" algn="l">
                        <a:lnSpc>
                          <a:spcPct val="115000"/>
                        </a:lnSpc>
                        <a:spcAft>
                          <a:spcPts val="0"/>
                        </a:spcAft>
                        <a:buFont typeface="Symbol"/>
                        <a:buChar char=""/>
                      </a:pPr>
                      <a:r>
                        <a:rPr lang="id-ID" sz="900" dirty="0">
                          <a:latin typeface="Calibri"/>
                          <a:ea typeface="Calibri"/>
                          <a:cs typeface="Times New Roman"/>
                        </a:rPr>
                        <a:t>benda yang ada di lingkungan sekitar berdasarkan cirinya melalui pengamatan</a:t>
                      </a:r>
                    </a:p>
                    <a:p>
                      <a:pPr marL="342900" lvl="0" indent="-342900" algn="l">
                        <a:lnSpc>
                          <a:spcPct val="115000"/>
                        </a:lnSpc>
                        <a:spcAft>
                          <a:spcPts val="0"/>
                        </a:spcAft>
                        <a:buFont typeface="Symbol"/>
                        <a:buChar char=""/>
                      </a:pPr>
                      <a:r>
                        <a:rPr lang="id-ID" sz="900" dirty="0">
                          <a:latin typeface="Calibri"/>
                          <a:ea typeface="Calibri"/>
                          <a:cs typeface="Times New Roman"/>
                        </a:rPr>
                        <a:t>benda yang dapat diubah bentuknya</a:t>
                      </a:r>
                    </a:p>
                    <a:p>
                      <a:pPr marL="342900" lvl="0" indent="-342900" algn="l">
                        <a:lnSpc>
                          <a:spcPct val="115000"/>
                        </a:lnSpc>
                        <a:spcAft>
                          <a:spcPts val="0"/>
                        </a:spcAft>
                        <a:buFont typeface="Symbol"/>
                        <a:buChar char=""/>
                      </a:pPr>
                      <a:r>
                        <a:rPr lang="id-ID" sz="900" dirty="0">
                          <a:latin typeface="Calibri"/>
                          <a:ea typeface="Calibri"/>
                          <a:cs typeface="Times New Roman"/>
                        </a:rPr>
                        <a:t>kegunaan benda di lingkungan </a:t>
                      </a:r>
                      <a:r>
                        <a:rPr lang="id-ID" sz="900" dirty="0" smtClean="0">
                          <a:latin typeface="Calibri"/>
                          <a:ea typeface="Calibri"/>
                          <a:cs typeface="Times New Roman"/>
                        </a:rPr>
                        <a:t>sekitar</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id-ID" sz="900" dirty="0">
                          <a:latin typeface="Calibri"/>
                          <a:ea typeface="Calibri"/>
                          <a:cs typeface="Times New Roman"/>
                        </a:rPr>
                        <a:t>Membedakan gerak benda yang mudah dan sulit bergerak melalui percobaan</a:t>
                      </a:r>
                    </a:p>
                    <a:p>
                      <a:pPr marL="342900" lvl="0" indent="-342900" algn="l">
                        <a:lnSpc>
                          <a:spcPct val="115000"/>
                        </a:lnSpc>
                        <a:spcAft>
                          <a:spcPts val="0"/>
                        </a:spcAft>
                        <a:buFont typeface="Symbol"/>
                        <a:buChar char=""/>
                      </a:pPr>
                      <a:r>
                        <a:rPr lang="id-ID" sz="900" dirty="0">
                          <a:latin typeface="Calibri"/>
                          <a:ea typeface="Calibri"/>
                          <a:cs typeface="Times New Roman"/>
                        </a:rPr>
                        <a:t>Mengidentifikasi penyebab benda bergerak (batere, per/pegas, dorongan tangan, dan magnet)</a:t>
                      </a:r>
                    </a:p>
                    <a:p>
                      <a:pPr marL="342900" lvl="0" indent="-342900" algn="l">
                        <a:lnSpc>
                          <a:spcPct val="115000"/>
                        </a:lnSpc>
                        <a:spcAft>
                          <a:spcPts val="0"/>
                        </a:spcAft>
                        <a:buFont typeface="Symbol"/>
                        <a:buChar char=""/>
                      </a:pPr>
                      <a:r>
                        <a:rPr lang="id-ID" sz="900" dirty="0">
                          <a:latin typeface="Calibri"/>
                          <a:ea typeface="Calibri"/>
                          <a:cs typeface="Times New Roman"/>
                        </a:rPr>
                        <a:t>Mengenal berbagai benda langit melalui pengamatan</a:t>
                      </a:r>
                    </a:p>
                    <a:p>
                      <a:pPr marL="342900" lvl="0" indent="-342900" algn="l">
                        <a:lnSpc>
                          <a:spcPct val="115000"/>
                        </a:lnSpc>
                        <a:spcAft>
                          <a:spcPts val="0"/>
                        </a:spcAft>
                        <a:buFont typeface="Symbol"/>
                        <a:buChar char=""/>
                      </a:pPr>
                      <a:r>
                        <a:rPr lang="id-ID" sz="900" dirty="0">
                          <a:latin typeface="Calibri"/>
                          <a:ea typeface="Calibri"/>
                          <a:cs typeface="Times New Roman"/>
                        </a:rPr>
                        <a:t>Mengenal keadaan cuaca di sekitar kita</a:t>
                      </a:r>
                    </a:p>
                    <a:p>
                      <a:pPr marL="342900" lvl="0" indent="-342900" algn="l">
                        <a:lnSpc>
                          <a:spcPct val="115000"/>
                        </a:lnSpc>
                        <a:spcAft>
                          <a:spcPts val="0"/>
                        </a:spcAft>
                        <a:buFont typeface="Symbol"/>
                        <a:buChar char=""/>
                      </a:pPr>
                      <a:r>
                        <a:rPr lang="id-ID" sz="900" dirty="0">
                          <a:latin typeface="Calibri"/>
                          <a:ea typeface="Calibri"/>
                          <a:cs typeface="Times New Roman"/>
                        </a:rPr>
                        <a:t>Membedakan pengaruh musim kemarau dengan musim hujan terhadap kegiatan manusia</a:t>
                      </a:r>
                    </a:p>
                    <a:p>
                      <a:pPr algn="l">
                        <a:lnSpc>
                          <a:spcPct val="115000"/>
                        </a:lnSpc>
                        <a:spcAft>
                          <a:spcPts val="0"/>
                        </a:spcAft>
                      </a:pPr>
                      <a:r>
                        <a:rPr lang="id-ID" sz="900" b="1" dirty="0">
                          <a:solidFill>
                            <a:srgbClr val="C00000"/>
                          </a:solidFill>
                          <a:latin typeface="Calibri"/>
                          <a:ea typeface="Calibri"/>
                          <a:cs typeface="Times New Roman"/>
                        </a:rPr>
                        <a:t>(Berapa banyak yang dapat ditampung oleh kemampuan anak normal SD Kelas I?)</a:t>
                      </a:r>
                      <a:endParaRPr lang="id-ID" sz="900" dirty="0">
                        <a:latin typeface="Calibri"/>
                        <a:ea typeface="Calibri"/>
                        <a:cs typeface="Times New Roman"/>
                      </a:endParaRPr>
                    </a:p>
                  </a:txBody>
                  <a:tcPr marL="68580" marR="68580" marT="0" marB="0"/>
                </a:tc>
                <a:tc>
                  <a:txBody>
                    <a:bodyPr/>
                    <a:lstStyle/>
                    <a:p>
                      <a:pPr marL="342900" lvl="0" indent="-342900" algn="l">
                        <a:lnSpc>
                          <a:spcPct val="115000"/>
                        </a:lnSpc>
                        <a:spcAft>
                          <a:spcPts val="0"/>
                        </a:spcAft>
                        <a:buFont typeface="Symbol"/>
                        <a:buChar char=""/>
                      </a:pPr>
                      <a:r>
                        <a:rPr lang="id-ID" sz="900" b="1" dirty="0" smtClean="0">
                          <a:latin typeface="Calibri"/>
                          <a:ea typeface="Calibri"/>
                          <a:cs typeface="Times New Roman"/>
                        </a:rPr>
                        <a:t>identitas </a:t>
                      </a:r>
                      <a:r>
                        <a:rPr lang="id-ID" sz="900" b="1" dirty="0">
                          <a:latin typeface="Calibri"/>
                          <a:ea typeface="Calibri"/>
                          <a:cs typeface="Times New Roman"/>
                        </a:rPr>
                        <a:t>diri</a:t>
                      </a:r>
                      <a:r>
                        <a:rPr lang="id-ID" sz="900" dirty="0">
                          <a:latin typeface="Calibri"/>
                          <a:ea typeface="Calibri"/>
                          <a:cs typeface="Times New Roman"/>
                        </a:rPr>
                        <a:t>, keluarga, dan kerabat</a:t>
                      </a:r>
                    </a:p>
                    <a:p>
                      <a:pPr marL="342900" lvl="0" indent="-342900" algn="l">
                        <a:lnSpc>
                          <a:spcPct val="115000"/>
                        </a:lnSpc>
                        <a:spcAft>
                          <a:spcPts val="0"/>
                        </a:spcAft>
                        <a:buFont typeface="Symbol"/>
                        <a:buChar char=""/>
                      </a:pPr>
                      <a:r>
                        <a:rPr lang="id-ID" sz="900" dirty="0">
                          <a:latin typeface="Calibri"/>
                          <a:ea typeface="Calibri"/>
                          <a:cs typeface="Times New Roman"/>
                        </a:rPr>
                        <a:t>pengalaman diri</a:t>
                      </a:r>
                    </a:p>
                    <a:p>
                      <a:pPr marL="342900" lvl="0" indent="-342900" algn="l">
                        <a:lnSpc>
                          <a:spcPct val="115000"/>
                        </a:lnSpc>
                        <a:spcAft>
                          <a:spcPts val="0"/>
                        </a:spcAft>
                        <a:buFont typeface="Symbol"/>
                        <a:buChar char=""/>
                      </a:pPr>
                      <a:r>
                        <a:rPr lang="id-ID" sz="900" dirty="0">
                          <a:latin typeface="Calibri"/>
                          <a:ea typeface="Calibri"/>
                          <a:cs typeface="Times New Roman"/>
                        </a:rPr>
                        <a:t>kasih sayang antar anggota keluarga</a:t>
                      </a:r>
                    </a:p>
                    <a:p>
                      <a:pPr marL="342900" lvl="0" indent="-342900" algn="l">
                        <a:lnSpc>
                          <a:spcPct val="115000"/>
                        </a:lnSpc>
                        <a:spcAft>
                          <a:spcPts val="0"/>
                        </a:spcAft>
                        <a:buFont typeface="Symbol"/>
                        <a:buChar char=""/>
                      </a:pPr>
                      <a:r>
                        <a:rPr lang="id-ID" sz="900" b="1" dirty="0">
                          <a:latin typeface="Calibri"/>
                          <a:ea typeface="Calibri"/>
                          <a:cs typeface="Times New Roman"/>
                        </a:rPr>
                        <a:t>hidup rukun</a:t>
                      </a:r>
                      <a:r>
                        <a:rPr lang="id-ID" sz="900" dirty="0">
                          <a:latin typeface="Calibri"/>
                          <a:ea typeface="Calibri"/>
                          <a:cs typeface="Times New Roman"/>
                        </a:rPr>
                        <a:t> dalam kemajemukan </a:t>
                      </a:r>
                      <a:r>
                        <a:rPr lang="id-ID" sz="900" dirty="0" smtClean="0">
                          <a:latin typeface="Calibri"/>
                          <a:ea typeface="Calibri"/>
                          <a:cs typeface="Times New Roman"/>
                        </a:rPr>
                        <a:t>keluarga</a:t>
                      </a:r>
                      <a:endParaRPr lang="id-ID" sz="900" dirty="0">
                        <a:latin typeface="Calibri"/>
                        <a:ea typeface="Calibri"/>
                        <a:cs typeface="Times New Roman"/>
                      </a:endParaRPr>
                    </a:p>
                    <a:p>
                      <a:pPr marL="342900" lvl="0" indent="-342900" algn="l">
                        <a:lnSpc>
                          <a:spcPct val="115000"/>
                        </a:lnSpc>
                        <a:spcAft>
                          <a:spcPts val="0"/>
                        </a:spcAft>
                        <a:buFont typeface="Symbol"/>
                        <a:buChar char=""/>
                      </a:pPr>
                      <a:r>
                        <a:rPr lang="id-ID" sz="900" dirty="0">
                          <a:latin typeface="Calibri"/>
                          <a:ea typeface="Calibri"/>
                          <a:cs typeface="Times New Roman"/>
                        </a:rPr>
                        <a:t>peristiwa penting yang dialami sendiri di lingkungan keluarga</a:t>
                      </a:r>
                    </a:p>
                    <a:p>
                      <a:pPr marL="342900" lvl="0" indent="-342900" algn="l">
                        <a:lnSpc>
                          <a:spcPct val="115000"/>
                        </a:lnSpc>
                        <a:spcAft>
                          <a:spcPts val="0"/>
                        </a:spcAft>
                        <a:buFont typeface="Symbol"/>
                        <a:buChar char=""/>
                      </a:pPr>
                      <a:r>
                        <a:rPr lang="id-ID" sz="900" dirty="0">
                          <a:latin typeface="Calibri"/>
                          <a:ea typeface="Calibri"/>
                          <a:cs typeface="Times New Roman"/>
                        </a:rPr>
                        <a:t>letak rumah</a:t>
                      </a:r>
                    </a:p>
                    <a:p>
                      <a:pPr marL="342900" lvl="0" indent="-342900" algn="l">
                        <a:lnSpc>
                          <a:spcPct val="115000"/>
                        </a:lnSpc>
                        <a:spcAft>
                          <a:spcPts val="0"/>
                        </a:spcAft>
                        <a:buFont typeface="Symbol"/>
                        <a:buChar char=""/>
                      </a:pPr>
                      <a:r>
                        <a:rPr lang="id-ID" sz="900" dirty="0">
                          <a:latin typeface="Calibri"/>
                          <a:ea typeface="Calibri"/>
                          <a:cs typeface="Times New Roman"/>
                        </a:rPr>
                        <a:t>lingkungan rumah sehat dan perilaku dalam menjaga kebersihan rumah</a:t>
                      </a:r>
                    </a:p>
                  </a:txBody>
                  <a:tcPr marL="68580" marR="68580" marT="0" marB="0"/>
                </a:tc>
              </a:tr>
            </a:tbl>
          </a:graphicData>
        </a:graphic>
      </p:graphicFrame>
      <p:cxnSp>
        <p:nvCxnSpPr>
          <p:cNvPr id="4" name="Straight Arrow Connector 3"/>
          <p:cNvCxnSpPr/>
          <p:nvPr/>
        </p:nvCxnSpPr>
        <p:spPr>
          <a:xfrm flipV="1">
            <a:off x="1647367" y="620688"/>
            <a:ext cx="6248079" cy="7200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a:off x="1647367" y="1196752"/>
            <a:ext cx="6248079" cy="7200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7164291" y="1412776"/>
            <a:ext cx="797627" cy="129614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097819" y="1988840"/>
            <a:ext cx="864096" cy="7920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375559" y="2492896"/>
            <a:ext cx="2525819" cy="648072"/>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508497" y="764704"/>
            <a:ext cx="2326412" cy="25922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3309090" y="692696"/>
            <a:ext cx="4519887" cy="115212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85051" y="4437112"/>
            <a:ext cx="1528785" cy="923330"/>
          </a:xfrm>
          <a:prstGeom prst="rect">
            <a:avLst/>
          </a:prstGeom>
          <a:solidFill>
            <a:schemeClr val="accent6">
              <a:lumMod val="20000"/>
              <a:lumOff val="80000"/>
            </a:schemeClr>
          </a:solidFill>
        </p:spPr>
        <p:txBody>
          <a:bodyPr wrap="square" rtlCol="0">
            <a:spAutoFit/>
          </a:bodyPr>
          <a:lstStyle/>
          <a:p>
            <a:r>
              <a:rPr lang="id-ID" dirty="0" smtClean="0"/>
              <a:t>Banyak yang mirip antar mapel</a:t>
            </a:r>
            <a:endParaRPr lang="id-ID" dirty="0"/>
          </a:p>
        </p:txBody>
      </p:sp>
      <p:sp>
        <p:nvSpPr>
          <p:cNvPr id="11"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29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3" name="TextBox 12"/>
          <p:cNvSpPr txBox="1"/>
          <p:nvPr/>
        </p:nvSpPr>
        <p:spPr>
          <a:xfrm>
            <a:off x="1907708" y="-36403"/>
            <a:ext cx="6530890" cy="646331"/>
          </a:xfrm>
          <a:prstGeom prst="rect">
            <a:avLst/>
          </a:prstGeom>
          <a:noFill/>
        </p:spPr>
        <p:txBody>
          <a:bodyPr wrap="none" rtlCol="0">
            <a:spAutoFit/>
          </a:bodyPr>
          <a:lstStyle/>
          <a:p>
            <a:r>
              <a:rPr lang="id-ID" sz="3600" dirty="0" smtClean="0"/>
              <a:t>Tumpang Tindih  KD antar Mapel :</a:t>
            </a:r>
            <a:endParaRPr lang="id-ID" sz="3600" dirty="0"/>
          </a:p>
        </p:txBody>
      </p:sp>
      <p:sp>
        <p:nvSpPr>
          <p:cNvPr id="15" name="Rectangle 14"/>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9</a:t>
            </a:r>
            <a:endParaRPr lang="id-ID" b="1" dirty="0"/>
          </a:p>
        </p:txBody>
      </p:sp>
    </p:spTree>
    <p:extLst>
      <p:ext uri="{BB962C8B-B14F-4D97-AF65-F5344CB8AC3E}">
        <p14:creationId xmlns:p14="http://schemas.microsoft.com/office/powerpoint/2010/main" val="10523805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2888" y="620689"/>
            <a:ext cx="2961904" cy="1354217"/>
          </a:xfrm>
          <a:prstGeom prst="rect">
            <a:avLst/>
          </a:prstGeom>
          <a:solidFill>
            <a:schemeClr val="accent5">
              <a:lumMod val="50000"/>
            </a:schemeClr>
          </a:solidFill>
        </p:spPr>
        <p:txBody>
          <a:bodyPr wrap="square" rtlCol="0">
            <a:spAutoFit/>
          </a:bodyPr>
          <a:lstStyle/>
          <a:p>
            <a:r>
              <a:rPr lang="id-ID" sz="1600" b="1" dirty="0" smtClean="0">
                <a:solidFill>
                  <a:schemeClr val="bg1"/>
                </a:solidFill>
              </a:rPr>
              <a:t>ALIRAN FILSAFAT PENDIDIKAAN</a:t>
            </a:r>
          </a:p>
          <a:p>
            <a:pPr marL="285750" indent="-285750">
              <a:buFont typeface="Arial" pitchFamily="34" charset="0"/>
              <a:buChar char="•"/>
            </a:pPr>
            <a:r>
              <a:rPr lang="en-US" sz="1600" b="1" dirty="0" err="1" smtClean="0">
                <a:solidFill>
                  <a:schemeClr val="bg1"/>
                </a:solidFill>
              </a:rPr>
              <a:t>Perrenialism</a:t>
            </a:r>
            <a:endParaRPr lang="id-ID" sz="1600" b="1" dirty="0" smtClean="0">
              <a:solidFill>
                <a:schemeClr val="bg1"/>
              </a:solidFill>
            </a:endParaRPr>
          </a:p>
          <a:p>
            <a:pPr marL="285750" indent="-285750">
              <a:buFont typeface="Arial" pitchFamily="34" charset="0"/>
              <a:buChar char="•"/>
            </a:pPr>
            <a:r>
              <a:rPr lang="en-US" sz="1600" b="1" dirty="0" smtClean="0">
                <a:solidFill>
                  <a:schemeClr val="bg1"/>
                </a:solidFill>
              </a:rPr>
              <a:t>Essentialism</a:t>
            </a:r>
            <a:endParaRPr lang="id-ID" sz="1600" b="1" dirty="0" smtClean="0">
              <a:solidFill>
                <a:schemeClr val="bg1"/>
              </a:solidFill>
            </a:endParaRPr>
          </a:p>
          <a:p>
            <a:pPr marL="285750" indent="-285750">
              <a:buFont typeface="Arial" pitchFamily="34" charset="0"/>
              <a:buChar char="•"/>
            </a:pPr>
            <a:r>
              <a:rPr lang="en-US" sz="1600" b="1" dirty="0" smtClean="0">
                <a:solidFill>
                  <a:schemeClr val="bg1"/>
                </a:solidFill>
              </a:rPr>
              <a:t>Progressivism</a:t>
            </a:r>
            <a:endParaRPr lang="id-ID" sz="1600" b="1" dirty="0" smtClean="0">
              <a:solidFill>
                <a:schemeClr val="bg1"/>
              </a:solidFill>
            </a:endParaRPr>
          </a:p>
          <a:p>
            <a:pPr marL="285750" indent="-285750">
              <a:buFont typeface="Arial" pitchFamily="34" charset="0"/>
              <a:buChar char="•"/>
            </a:pPr>
            <a:r>
              <a:rPr lang="en-US" sz="1600" b="1" dirty="0" err="1" smtClean="0">
                <a:solidFill>
                  <a:schemeClr val="bg1"/>
                </a:solidFill>
              </a:rPr>
              <a:t>Reconstructionism</a:t>
            </a:r>
            <a:endParaRPr lang="id-ID" sz="1600" b="1" dirty="0">
              <a:solidFill>
                <a:schemeClr val="bg1"/>
              </a:solidFill>
            </a:endParaRPr>
          </a:p>
        </p:txBody>
      </p:sp>
      <p:sp>
        <p:nvSpPr>
          <p:cNvPr id="3" name="Rectangle 2"/>
          <p:cNvSpPr/>
          <p:nvPr/>
        </p:nvSpPr>
        <p:spPr>
          <a:xfrm>
            <a:off x="0" y="0"/>
            <a:ext cx="9144000" cy="62068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solidFill>
                  <a:schemeClr val="accent6">
                    <a:lumMod val="75000"/>
                  </a:schemeClr>
                </a:solidFill>
              </a:rPr>
              <a:t>DIMENSI PENGEMBANGAN KURIKULUM</a:t>
            </a:r>
            <a:endParaRPr lang="id-ID" sz="2800" b="1" dirty="0">
              <a:solidFill>
                <a:schemeClr val="accent6">
                  <a:lumMod val="75000"/>
                </a:schemeClr>
              </a:solidFill>
            </a:endParaRPr>
          </a:p>
        </p:txBody>
      </p:sp>
      <p:sp>
        <p:nvSpPr>
          <p:cNvPr id="4" name="Rectangle 3"/>
          <p:cNvSpPr/>
          <p:nvPr/>
        </p:nvSpPr>
        <p:spPr>
          <a:xfrm>
            <a:off x="4837877" y="548681"/>
            <a:ext cx="4121072" cy="1225144"/>
          </a:xfrm>
          <a:prstGeom prst="rect">
            <a:avLst/>
          </a:prstGeom>
          <a:solidFill>
            <a:schemeClr val="accent6">
              <a:lumMod val="40000"/>
              <a:lumOff val="60000"/>
            </a:schemeClr>
          </a:solidFill>
        </p:spPr>
        <p:txBody>
          <a:bodyPr wrap="square">
            <a:spAutoFit/>
          </a:bodyPr>
          <a:lstStyle/>
          <a:p>
            <a:r>
              <a:rPr lang="id-ID" sz="1400" b="1" dirty="0" smtClean="0"/>
              <a:t>FILOSOFI KURIKULUM 2013 : UU Sisdiknas</a:t>
            </a:r>
          </a:p>
          <a:p>
            <a:pPr>
              <a:lnSpc>
                <a:spcPct val="80000"/>
              </a:lnSpc>
              <a:spcBef>
                <a:spcPts val="400"/>
              </a:spcBef>
              <a:spcAft>
                <a:spcPts val="400"/>
              </a:spcAft>
            </a:pPr>
            <a:r>
              <a:rPr lang="id-ID" sz="1400" b="1" dirty="0"/>
              <a:t>Pasal 1 Butir </a:t>
            </a:r>
            <a:r>
              <a:rPr lang="id-ID" sz="1400" b="1" dirty="0" smtClean="0"/>
              <a:t>1 dan 2  : </a:t>
            </a:r>
            <a:r>
              <a:rPr lang="id-ID" sz="1400" dirty="0" smtClean="0"/>
              <a:t>Hakikat</a:t>
            </a:r>
            <a:r>
              <a:rPr lang="id-ID" sz="1400" b="1" dirty="0" smtClean="0"/>
              <a:t> </a:t>
            </a:r>
            <a:r>
              <a:rPr lang="id-ID" sz="1400" dirty="0" smtClean="0"/>
              <a:t>Pendidikan : peserta didik secara </a:t>
            </a:r>
            <a:r>
              <a:rPr lang="id-ID" sz="1400" dirty="0"/>
              <a:t>aktif mengembangkan </a:t>
            </a:r>
            <a:r>
              <a:rPr lang="id-ID" sz="1400" dirty="0" smtClean="0"/>
              <a:t>potensi dirinya untuk memiliki kompetensi</a:t>
            </a:r>
            <a:r>
              <a:rPr lang="nn-NO" sz="1400" dirty="0" smtClean="0"/>
              <a:t> </a:t>
            </a:r>
            <a:r>
              <a:rPr lang="nn-NO" sz="1400" dirty="0"/>
              <a:t>yang berakar pada </a:t>
            </a:r>
            <a:r>
              <a:rPr lang="nn-NO" sz="1400" dirty="0" smtClean="0"/>
              <a:t>nilai-nilai</a:t>
            </a:r>
            <a:r>
              <a:rPr lang="id-ID" sz="1400" dirty="0" smtClean="0"/>
              <a:t> agama</a:t>
            </a:r>
            <a:r>
              <a:rPr lang="id-ID" sz="1400" dirty="0"/>
              <a:t>, </a:t>
            </a:r>
            <a:r>
              <a:rPr lang="id-ID" sz="1400" dirty="0" smtClean="0"/>
              <a:t>kebudayaan </a:t>
            </a:r>
            <a:r>
              <a:rPr lang="id-ID" sz="1400" dirty="0"/>
              <a:t>nasional Indonesia dan tanggap terhadap tuntutan </a:t>
            </a:r>
            <a:r>
              <a:rPr lang="id-ID" sz="1400" dirty="0" smtClean="0"/>
              <a:t>perubahan zaman.</a:t>
            </a:r>
          </a:p>
        </p:txBody>
      </p:sp>
      <p:sp>
        <p:nvSpPr>
          <p:cNvPr id="5" name="Rectangle 4"/>
          <p:cNvSpPr/>
          <p:nvPr/>
        </p:nvSpPr>
        <p:spPr>
          <a:xfrm>
            <a:off x="4949002" y="4622971"/>
            <a:ext cx="3988134" cy="738664"/>
          </a:xfrm>
          <a:prstGeom prst="rect">
            <a:avLst/>
          </a:prstGeom>
          <a:solidFill>
            <a:schemeClr val="accent5">
              <a:lumMod val="20000"/>
              <a:lumOff val="80000"/>
            </a:schemeClr>
          </a:solidFill>
        </p:spPr>
        <p:txBody>
          <a:bodyPr wrap="square">
            <a:spAutoFit/>
          </a:bodyPr>
          <a:lstStyle/>
          <a:p>
            <a:pPr algn="ctr"/>
            <a:r>
              <a:rPr lang="id-ID" sz="1400" b="1" dirty="0" smtClean="0"/>
              <a:t>KERANGKA DASAR DAN STRUKTUR KURIKULUM DIKEMBANGKAN  BERDASARKAN </a:t>
            </a:r>
            <a:r>
              <a:rPr lang="id-ID" sz="1400" b="1" dirty="0"/>
              <a:t>ASPEK RELEVANSI (Pasal </a:t>
            </a:r>
            <a:r>
              <a:rPr lang="id-ID" sz="1400" b="1" dirty="0" smtClean="0"/>
              <a:t>38 UU Sisdiknas)</a:t>
            </a:r>
            <a:endParaRPr lang="id-ID" sz="1400" b="1" dirty="0"/>
          </a:p>
        </p:txBody>
      </p:sp>
      <p:cxnSp>
        <p:nvCxnSpPr>
          <p:cNvPr id="10" name="Straight Arrow Connector 9"/>
          <p:cNvCxnSpPr/>
          <p:nvPr/>
        </p:nvCxnSpPr>
        <p:spPr>
          <a:xfrm flipV="1">
            <a:off x="3143842" y="1412776"/>
            <a:ext cx="1694034" cy="20904"/>
          </a:xfrm>
          <a:prstGeom prst="straightConnector1">
            <a:avLst/>
          </a:prstGeom>
          <a:ln w="38100">
            <a:prstDash val="sysDash"/>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Down Arrow 10"/>
          <p:cNvSpPr/>
          <p:nvPr/>
        </p:nvSpPr>
        <p:spPr>
          <a:xfrm>
            <a:off x="6558631" y="4300839"/>
            <a:ext cx="627176" cy="3265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Left Arrow 11"/>
          <p:cNvSpPr/>
          <p:nvPr/>
        </p:nvSpPr>
        <p:spPr>
          <a:xfrm>
            <a:off x="4548633" y="5830381"/>
            <a:ext cx="400369" cy="6773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5103751" y="5766717"/>
            <a:ext cx="3788729" cy="830997"/>
          </a:xfrm>
          <a:prstGeom prst="rect">
            <a:avLst/>
          </a:prstGeom>
          <a:solidFill>
            <a:schemeClr val="tx2">
              <a:lumMod val="50000"/>
            </a:schemeClr>
          </a:solidFill>
        </p:spPr>
        <p:txBody>
          <a:bodyPr wrap="square" rtlCol="0">
            <a:spAutoFit/>
          </a:bodyPr>
          <a:lstStyle/>
          <a:p>
            <a:r>
              <a:rPr lang="id-ID" sz="1600" b="1" dirty="0" smtClean="0">
                <a:solidFill>
                  <a:schemeClr val="bg1"/>
                </a:solidFill>
              </a:rPr>
              <a:t>KURIKULUM 2013 (KBK): Penyempurnaan Standar : KOMPETENSI LULUSAN, ISI, PROSES, dan PENILAIAN</a:t>
            </a:r>
          </a:p>
        </p:txBody>
      </p:sp>
      <p:sp>
        <p:nvSpPr>
          <p:cNvPr id="18" name="Down Arrow 17"/>
          <p:cNvSpPr/>
          <p:nvPr/>
        </p:nvSpPr>
        <p:spPr>
          <a:xfrm>
            <a:off x="6584824" y="1856726"/>
            <a:ext cx="627176" cy="3651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19" name="Table 18"/>
          <p:cNvGraphicFramePr>
            <a:graphicFrameLocks noGrp="1"/>
          </p:cNvGraphicFramePr>
          <p:nvPr>
            <p:extLst>
              <p:ext uri="{D42A27DB-BD31-4B8C-83A1-F6EECF244321}">
                <p14:modId xmlns:p14="http://schemas.microsoft.com/office/powerpoint/2010/main" val="490358713"/>
              </p:ext>
            </p:extLst>
          </p:nvPr>
        </p:nvGraphicFramePr>
        <p:xfrm>
          <a:off x="281607" y="4358848"/>
          <a:ext cx="4157456" cy="2382520"/>
        </p:xfrm>
        <a:graphic>
          <a:graphicData uri="http://schemas.openxmlformats.org/drawingml/2006/table">
            <a:tbl>
              <a:tblPr firstRow="1" bandRow="1">
                <a:tableStyleId>{5C22544A-7EE6-4342-B048-85BDC9FD1C3A}</a:tableStyleId>
              </a:tblPr>
              <a:tblGrid>
                <a:gridCol w="435196"/>
                <a:gridCol w="1129972"/>
                <a:gridCol w="2592288"/>
              </a:tblGrid>
              <a:tr h="370840">
                <a:tc>
                  <a:txBody>
                    <a:bodyPr/>
                    <a:lstStyle/>
                    <a:p>
                      <a:pPr algn="ctr"/>
                      <a:r>
                        <a:rPr lang="id-ID" sz="1400" dirty="0" smtClean="0"/>
                        <a:t>NO</a:t>
                      </a:r>
                      <a:endParaRPr lang="id-ID" sz="1400" dirty="0"/>
                    </a:p>
                  </a:txBody>
                  <a:tcPr marL="84406" marR="84406"/>
                </a:tc>
                <a:tc>
                  <a:txBody>
                    <a:bodyPr/>
                    <a:lstStyle/>
                    <a:p>
                      <a:pPr algn="ctr"/>
                      <a:r>
                        <a:rPr lang="id-ID" sz="1400" dirty="0" smtClean="0"/>
                        <a:t>STANDAR</a:t>
                      </a:r>
                      <a:endParaRPr lang="id-ID" sz="1400" dirty="0"/>
                    </a:p>
                  </a:txBody>
                  <a:tcPr marL="84406" marR="84406"/>
                </a:tc>
                <a:tc>
                  <a:txBody>
                    <a:bodyPr/>
                    <a:lstStyle/>
                    <a:p>
                      <a:pPr algn="ctr"/>
                      <a:r>
                        <a:rPr lang="id-ID" sz="1400" dirty="0" smtClean="0"/>
                        <a:t>URAIAN</a:t>
                      </a:r>
                      <a:endParaRPr lang="id-ID" sz="1400" dirty="0"/>
                    </a:p>
                  </a:txBody>
                  <a:tcPr marL="84406" marR="84406"/>
                </a:tc>
              </a:tr>
              <a:tr h="370840">
                <a:tc>
                  <a:txBody>
                    <a:bodyPr/>
                    <a:lstStyle/>
                    <a:p>
                      <a:r>
                        <a:rPr lang="id-ID" sz="1200" b="1" dirty="0" smtClean="0"/>
                        <a:t>1.</a:t>
                      </a:r>
                      <a:endParaRPr lang="id-ID" sz="1200" b="1" dirty="0"/>
                    </a:p>
                  </a:txBody>
                  <a:tcPr marL="84406" marR="84406"/>
                </a:tc>
                <a:tc>
                  <a:txBody>
                    <a:bodyPr/>
                    <a:lstStyle/>
                    <a:p>
                      <a:r>
                        <a:rPr lang="id-ID" sz="1200" b="1" dirty="0" smtClean="0"/>
                        <a:t>KOMPETENSI LULUSAN</a:t>
                      </a:r>
                      <a:endParaRPr lang="id-ID" sz="1200" b="1" dirty="0"/>
                    </a:p>
                  </a:txBody>
                  <a:tcPr marL="84406" marR="84406"/>
                </a:tc>
                <a:tc>
                  <a:txBody>
                    <a:bodyPr/>
                    <a:lstStyle/>
                    <a:p>
                      <a:r>
                        <a:rPr lang="id-ID" sz="1200" dirty="0" smtClean="0"/>
                        <a:t>Dikembangkan</a:t>
                      </a:r>
                      <a:r>
                        <a:rPr lang="id-ID" sz="1200" baseline="0" dirty="0" smtClean="0"/>
                        <a:t> sesuai tuntutan kekinian Indonesia dan masa depan sesuai kebutuhan.</a:t>
                      </a:r>
                      <a:endParaRPr lang="id-ID" sz="1200" dirty="0"/>
                    </a:p>
                  </a:txBody>
                  <a:tcPr marL="84406" marR="84406"/>
                </a:tc>
              </a:tr>
              <a:tr h="370840">
                <a:tc>
                  <a:txBody>
                    <a:bodyPr/>
                    <a:lstStyle/>
                    <a:p>
                      <a:r>
                        <a:rPr lang="id-ID" sz="1200" b="1" dirty="0" smtClean="0"/>
                        <a:t>2.</a:t>
                      </a:r>
                      <a:endParaRPr lang="id-ID" sz="1200" b="1" dirty="0"/>
                    </a:p>
                  </a:txBody>
                  <a:tcPr marL="84406" marR="84406"/>
                </a:tc>
                <a:tc>
                  <a:txBody>
                    <a:bodyPr/>
                    <a:lstStyle/>
                    <a:p>
                      <a:r>
                        <a:rPr lang="id-ID" sz="1400" b="1" dirty="0" smtClean="0"/>
                        <a:t>ISI</a:t>
                      </a:r>
                      <a:endParaRPr lang="id-ID" sz="1400" b="1" dirty="0"/>
                    </a:p>
                  </a:txBody>
                  <a:tcPr marL="84406" marR="84406"/>
                </a:tc>
                <a:tc>
                  <a:txBody>
                    <a:bodyPr/>
                    <a:lstStyle/>
                    <a:p>
                      <a:r>
                        <a:rPr lang="id-ID" sz="1200" dirty="0" smtClean="0"/>
                        <a:t>Diurai</a:t>
                      </a:r>
                      <a:r>
                        <a:rPr lang="id-ID" sz="1200" baseline="0" dirty="0" smtClean="0"/>
                        <a:t> atas kecukupan dan kesesuaian dengan kompetensi.</a:t>
                      </a:r>
                      <a:endParaRPr lang="id-ID" sz="1200" dirty="0"/>
                    </a:p>
                  </a:txBody>
                  <a:tcPr marL="84406" marR="84406"/>
                </a:tc>
              </a:tr>
              <a:tr h="370840">
                <a:tc>
                  <a:txBody>
                    <a:bodyPr/>
                    <a:lstStyle/>
                    <a:p>
                      <a:r>
                        <a:rPr lang="id-ID" sz="1200" b="1" dirty="0" smtClean="0"/>
                        <a:t>3.</a:t>
                      </a:r>
                      <a:endParaRPr lang="id-ID" sz="1200" b="1" dirty="0"/>
                    </a:p>
                  </a:txBody>
                  <a:tcPr marL="84406" marR="84406"/>
                </a:tc>
                <a:tc>
                  <a:txBody>
                    <a:bodyPr/>
                    <a:lstStyle/>
                    <a:p>
                      <a:r>
                        <a:rPr lang="id-ID" sz="1400" b="1" dirty="0" smtClean="0"/>
                        <a:t>PROSES</a:t>
                      </a:r>
                      <a:endParaRPr lang="id-ID" sz="1400" b="1" dirty="0"/>
                    </a:p>
                  </a:txBody>
                  <a:tcPr marL="84406" marR="84406"/>
                </a:tc>
                <a:tc>
                  <a:txBody>
                    <a:bodyPr/>
                    <a:lstStyle/>
                    <a:p>
                      <a:r>
                        <a:rPr lang="id-ID" sz="1200" dirty="0" smtClean="0"/>
                        <a:t>Dirancang</a:t>
                      </a:r>
                      <a:r>
                        <a:rPr lang="id-ID" sz="1200" baseline="0" dirty="0" smtClean="0"/>
                        <a:t> berbasis kompetensi dengan pendekatan </a:t>
                      </a:r>
                      <a:r>
                        <a:rPr lang="id-ID" sz="1200" i="1" baseline="0" dirty="0" smtClean="0"/>
                        <a:t>scientific</a:t>
                      </a:r>
                      <a:endParaRPr lang="id-ID" sz="1200" i="1" dirty="0"/>
                    </a:p>
                  </a:txBody>
                  <a:tcPr marL="84406" marR="84406"/>
                </a:tc>
              </a:tr>
              <a:tr h="370840">
                <a:tc>
                  <a:txBody>
                    <a:bodyPr/>
                    <a:lstStyle/>
                    <a:p>
                      <a:r>
                        <a:rPr lang="id-ID" sz="1200" b="1" dirty="0" smtClean="0"/>
                        <a:t>4.</a:t>
                      </a:r>
                      <a:endParaRPr lang="id-ID" sz="1200" b="1" dirty="0"/>
                    </a:p>
                  </a:txBody>
                  <a:tcPr marL="84406" marR="84406"/>
                </a:tc>
                <a:tc>
                  <a:txBody>
                    <a:bodyPr/>
                    <a:lstStyle/>
                    <a:p>
                      <a:r>
                        <a:rPr lang="id-ID" sz="1400" b="1" dirty="0" smtClean="0"/>
                        <a:t>PENILAIAN</a:t>
                      </a:r>
                      <a:endParaRPr lang="id-ID" sz="1400" b="1" dirty="0"/>
                    </a:p>
                  </a:txBody>
                  <a:tcPr marL="84406" marR="84406"/>
                </a:tc>
                <a:tc>
                  <a:txBody>
                    <a:bodyPr/>
                    <a:lstStyle/>
                    <a:p>
                      <a:r>
                        <a:rPr lang="id-ID" sz="1200" dirty="0" smtClean="0"/>
                        <a:t>Berbasis proses dan </a:t>
                      </a:r>
                      <a:r>
                        <a:rPr lang="id-ID" sz="1200" i="1" dirty="0" smtClean="0"/>
                        <a:t>output </a:t>
                      </a:r>
                      <a:r>
                        <a:rPr lang="id-ID" sz="1200" i="0" baseline="0" dirty="0" smtClean="0"/>
                        <a:t> dengan teknik tes dan non tes (portfolio).</a:t>
                      </a:r>
                      <a:endParaRPr lang="id-ID" sz="1200" i="1" dirty="0"/>
                    </a:p>
                  </a:txBody>
                  <a:tcPr marL="84406" marR="84406"/>
                </a:tc>
              </a:tr>
            </a:tbl>
          </a:graphicData>
        </a:graphic>
      </p:graphicFrame>
      <p:sp>
        <p:nvSpPr>
          <p:cNvPr id="6" name="Up Arrow 5"/>
          <p:cNvSpPr/>
          <p:nvPr/>
        </p:nvSpPr>
        <p:spPr>
          <a:xfrm>
            <a:off x="971600" y="3933056"/>
            <a:ext cx="1262910" cy="3651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203088" y="2362816"/>
            <a:ext cx="2568712" cy="1569660"/>
          </a:xfrm>
          <a:prstGeom prst="rect">
            <a:avLst/>
          </a:prstGeom>
          <a:solidFill>
            <a:schemeClr val="accent6">
              <a:lumMod val="60000"/>
              <a:lumOff val="40000"/>
            </a:schemeClr>
          </a:solidFill>
        </p:spPr>
        <p:txBody>
          <a:bodyPr wrap="square" rtlCol="0">
            <a:spAutoFit/>
          </a:bodyPr>
          <a:lstStyle/>
          <a:p>
            <a:r>
              <a:rPr lang="id-ID" sz="1600" dirty="0" smtClean="0"/>
              <a:t>EVALUASI KURIKULUM:</a:t>
            </a:r>
          </a:p>
          <a:p>
            <a:pPr marL="285750" indent="-285750">
              <a:buFont typeface="Arial" pitchFamily="34" charset="0"/>
              <a:buChar char="•"/>
            </a:pPr>
            <a:r>
              <a:rPr lang="id-ID" sz="1600" dirty="0" smtClean="0"/>
              <a:t>Penetapan  Konteks dan Tujuan</a:t>
            </a:r>
          </a:p>
          <a:p>
            <a:pPr marL="285750" indent="-285750">
              <a:buFont typeface="Arial" pitchFamily="34" charset="0"/>
              <a:buChar char="•"/>
            </a:pPr>
            <a:r>
              <a:rPr lang="id-ID" sz="1600" dirty="0" smtClean="0"/>
              <a:t>Pemilihan Model</a:t>
            </a:r>
          </a:p>
          <a:p>
            <a:pPr marL="285750" indent="-285750">
              <a:buFont typeface="Arial" pitchFamily="34" charset="0"/>
              <a:buChar char="•"/>
            </a:pPr>
            <a:r>
              <a:rPr lang="id-ID" sz="1600" dirty="0" smtClean="0"/>
              <a:t>Pelaksanaan </a:t>
            </a:r>
          </a:p>
          <a:p>
            <a:pPr marL="285750" indent="-285750">
              <a:buFont typeface="Arial" pitchFamily="34" charset="0"/>
              <a:buChar char="•"/>
            </a:pPr>
            <a:r>
              <a:rPr lang="id-ID" sz="1600" dirty="0" smtClean="0"/>
              <a:t>Revisi Kurikulum </a:t>
            </a:r>
          </a:p>
        </p:txBody>
      </p:sp>
      <p:cxnSp>
        <p:nvCxnSpPr>
          <p:cNvPr id="15" name="Straight Arrow Connector 14"/>
          <p:cNvCxnSpPr>
            <a:stCxn id="2" idx="2"/>
          </p:cNvCxnSpPr>
          <p:nvPr/>
        </p:nvCxnSpPr>
        <p:spPr>
          <a:xfrm>
            <a:off x="1613840" y="1974906"/>
            <a:ext cx="0" cy="387910"/>
          </a:xfrm>
          <a:prstGeom prst="straightConnector1">
            <a:avLst/>
          </a:prstGeom>
          <a:ln w="28575">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837877" y="2221839"/>
            <a:ext cx="4121072" cy="1914563"/>
          </a:xfrm>
          <a:prstGeom prst="rect">
            <a:avLst/>
          </a:prstGeom>
          <a:solidFill>
            <a:schemeClr val="accent5">
              <a:lumMod val="50000"/>
            </a:schemeClr>
          </a:solidFill>
        </p:spPr>
        <p:txBody>
          <a:bodyPr wrap="square" rtlCol="0">
            <a:spAutoFit/>
          </a:bodyPr>
          <a:lstStyle/>
          <a:p>
            <a:r>
              <a:rPr lang="id-ID" sz="1200" b="1" dirty="0" smtClean="0">
                <a:solidFill>
                  <a:schemeClr val="bg1"/>
                </a:solidFill>
              </a:rPr>
              <a:t>TEORI PENGEMBANGAN KURIKULUM </a:t>
            </a:r>
            <a:r>
              <a:rPr lang="id-ID" sz="1400" b="1" dirty="0" smtClean="0">
                <a:solidFill>
                  <a:schemeClr val="bg1"/>
                </a:solidFill>
              </a:rPr>
              <a:t>: UU Sisdiknas</a:t>
            </a:r>
          </a:p>
          <a:p>
            <a:pPr marL="285750" indent="-285750">
              <a:lnSpc>
                <a:spcPct val="80000"/>
              </a:lnSpc>
              <a:buFont typeface="Arial" pitchFamily="34" charset="0"/>
              <a:buChar char="•"/>
            </a:pPr>
            <a:r>
              <a:rPr lang="id-ID" sz="1400" b="1" dirty="0" smtClean="0">
                <a:solidFill>
                  <a:schemeClr val="bg1"/>
                </a:solidFill>
              </a:rPr>
              <a:t>Pasal </a:t>
            </a:r>
            <a:r>
              <a:rPr lang="id-ID" sz="1400" b="1" dirty="0">
                <a:solidFill>
                  <a:schemeClr val="bg1"/>
                </a:solidFill>
              </a:rPr>
              <a:t>4 </a:t>
            </a:r>
            <a:r>
              <a:rPr lang="id-ID" sz="1400" dirty="0">
                <a:solidFill>
                  <a:schemeClr val="bg1"/>
                </a:solidFill>
              </a:rPr>
              <a:t>: azas, prinsip, sistem, proses, budaya, pola, dan pengendalian mutu. </a:t>
            </a:r>
          </a:p>
          <a:p>
            <a:pPr marL="285750" indent="-285750">
              <a:lnSpc>
                <a:spcPct val="80000"/>
              </a:lnSpc>
              <a:buFont typeface="Arial" pitchFamily="34" charset="0"/>
              <a:buChar char="•"/>
            </a:pPr>
            <a:r>
              <a:rPr lang="id-ID" sz="1400" b="1" dirty="0">
                <a:solidFill>
                  <a:schemeClr val="bg1"/>
                </a:solidFill>
              </a:rPr>
              <a:t>Pasal 3 : </a:t>
            </a:r>
            <a:r>
              <a:rPr lang="id-ID" sz="1400" dirty="0">
                <a:solidFill>
                  <a:schemeClr val="bg1"/>
                </a:solidFill>
              </a:rPr>
              <a:t>fungsi (mengembangkan kemampuan dan membentuk watak serta peradaban bangsa</a:t>
            </a:r>
            <a:r>
              <a:rPr lang="id-ID" sz="1400" dirty="0" smtClean="0">
                <a:solidFill>
                  <a:schemeClr val="bg1"/>
                </a:solidFill>
              </a:rPr>
              <a:t>)</a:t>
            </a:r>
          </a:p>
          <a:p>
            <a:pPr>
              <a:lnSpc>
                <a:spcPct val="80000"/>
              </a:lnSpc>
              <a:spcBef>
                <a:spcPts val="400"/>
              </a:spcBef>
              <a:spcAft>
                <a:spcPts val="400"/>
              </a:spcAft>
            </a:pPr>
            <a:r>
              <a:rPr lang="id-ID" sz="1400" b="1" dirty="0" smtClean="0">
                <a:solidFill>
                  <a:schemeClr val="bg1"/>
                </a:solidFill>
              </a:rPr>
              <a:t>Teori berbasis Kecakapan pekerjaan </a:t>
            </a:r>
            <a:r>
              <a:rPr lang="id-ID" sz="1400" b="1" dirty="0" smtClean="0">
                <a:solidFill>
                  <a:schemeClr val="bg1"/>
                </a:solidFill>
                <a:sym typeface="Wingdings" pitchFamily="2" charset="2"/>
              </a:rPr>
              <a:t>organisasi  isi  dan kompetensi sebagai pribadi yang dewasa  kepemilikan sikap, </a:t>
            </a:r>
            <a:r>
              <a:rPr lang="fi-FI" sz="1400" b="1" dirty="0" smtClean="0">
                <a:solidFill>
                  <a:schemeClr val="bg1"/>
                </a:solidFill>
              </a:rPr>
              <a:t>keterampilan</a:t>
            </a:r>
            <a:r>
              <a:rPr lang="fi-FI" sz="1400" b="1" dirty="0">
                <a:solidFill>
                  <a:schemeClr val="bg1"/>
                </a:solidFill>
              </a:rPr>
              <a:t>, </a:t>
            </a:r>
            <a:r>
              <a:rPr lang="fi-FI" sz="1400" b="1" dirty="0" smtClean="0">
                <a:solidFill>
                  <a:schemeClr val="bg1"/>
                </a:solidFill>
              </a:rPr>
              <a:t>pengeta­huan</a:t>
            </a:r>
            <a:r>
              <a:rPr lang="id-ID" sz="1400" b="1" dirty="0" smtClean="0">
                <a:solidFill>
                  <a:schemeClr val="bg1"/>
                </a:solidFill>
              </a:rPr>
              <a:t> secara holistik, atau formal, valuasional dan praksiologi. </a:t>
            </a:r>
          </a:p>
        </p:txBody>
      </p:sp>
      <p:sp>
        <p:nvSpPr>
          <p:cNvPr id="16" name="Down Arrow 15"/>
          <p:cNvSpPr/>
          <p:nvPr/>
        </p:nvSpPr>
        <p:spPr>
          <a:xfrm>
            <a:off x="6566067" y="5406684"/>
            <a:ext cx="627176" cy="3651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ectangle 13"/>
          <p:cNvSpPr/>
          <p:nvPr/>
        </p:nvSpPr>
        <p:spPr>
          <a:xfrm>
            <a:off x="2816113" y="1613579"/>
            <a:ext cx="1971911" cy="2607509"/>
          </a:xfrm>
          <a:prstGeom prst="rect">
            <a:avLst/>
          </a:prstGeom>
          <a:solidFill>
            <a:schemeClr val="accent6">
              <a:lumMod val="50000"/>
            </a:schemeClr>
          </a:solidFill>
        </p:spPr>
        <p:txBody>
          <a:bodyPr wrap="square">
            <a:spAutoFit/>
          </a:bodyPr>
          <a:lstStyle/>
          <a:p>
            <a:pPr lvl="0">
              <a:lnSpc>
                <a:spcPct val="80000"/>
              </a:lnSpc>
            </a:pPr>
            <a:r>
              <a:rPr lang="en-US" sz="1200" b="1" dirty="0">
                <a:solidFill>
                  <a:schemeClr val="bg1"/>
                </a:solidFill>
              </a:rPr>
              <a:t>RPJMN 2010-2014  SEKTOR PENDIDIKAN</a:t>
            </a:r>
            <a:endParaRPr lang="id-ID" sz="1200" b="1" dirty="0">
              <a:solidFill>
                <a:schemeClr val="bg1"/>
              </a:solidFill>
            </a:endParaRPr>
          </a:p>
          <a:p>
            <a:pPr marL="180975" lvl="0" indent="-180975">
              <a:lnSpc>
                <a:spcPct val="80000"/>
              </a:lnSpc>
              <a:buFont typeface="Arial" pitchFamily="34" charset="0"/>
              <a:buChar char="•"/>
            </a:pPr>
            <a:r>
              <a:rPr lang="id-ID" sz="1200" b="1" dirty="0">
                <a:solidFill>
                  <a:schemeClr val="bg1"/>
                </a:solidFill>
              </a:rPr>
              <a:t>Perubahan metodologi pembelajaran</a:t>
            </a:r>
          </a:p>
          <a:p>
            <a:pPr marL="180975" lvl="0" indent="-180975">
              <a:lnSpc>
                <a:spcPct val="80000"/>
              </a:lnSpc>
              <a:buFont typeface="Arial" pitchFamily="34" charset="0"/>
              <a:buChar char="•"/>
            </a:pPr>
            <a:r>
              <a:rPr lang="id-ID" sz="1200" b="1" dirty="0">
                <a:solidFill>
                  <a:schemeClr val="bg1"/>
                </a:solidFill>
              </a:rPr>
              <a:t>Penataan kurikulum</a:t>
            </a:r>
          </a:p>
          <a:p>
            <a:pPr lvl="0">
              <a:lnSpc>
                <a:spcPct val="80000"/>
              </a:lnSpc>
            </a:pPr>
            <a:r>
              <a:rPr lang="en-US" sz="1200" b="1" dirty="0">
                <a:solidFill>
                  <a:schemeClr val="bg1"/>
                </a:solidFill>
              </a:rPr>
              <a:t>INPRES NOMOR 1 TAHUN 2010</a:t>
            </a:r>
          </a:p>
          <a:p>
            <a:pPr marL="184150" lvl="0" indent="-184150" defTabSz="805586" fontAlgn="auto">
              <a:lnSpc>
                <a:spcPct val="80000"/>
              </a:lnSpc>
              <a:buFont typeface="Arial" pitchFamily="34" charset="0"/>
              <a:buChar char="•"/>
              <a:defRPr/>
            </a:pPr>
            <a:r>
              <a:rPr lang="id-ID" sz="1200" b="1" dirty="0">
                <a:solidFill>
                  <a:schemeClr val="bg1"/>
                </a:solidFill>
              </a:rPr>
              <a:t>Percepatan  </a:t>
            </a:r>
            <a:r>
              <a:rPr lang="en-US" sz="1200" b="1" dirty="0">
                <a:solidFill>
                  <a:schemeClr val="bg1"/>
                </a:solidFill>
              </a:rPr>
              <a:t>P</a:t>
            </a:r>
            <a:r>
              <a:rPr lang="id-ID" sz="1200" b="1" dirty="0">
                <a:solidFill>
                  <a:schemeClr val="bg1"/>
                </a:solidFill>
              </a:rPr>
              <a:t>elaksanaan </a:t>
            </a:r>
            <a:r>
              <a:rPr lang="en-US" sz="1200" b="1" dirty="0">
                <a:solidFill>
                  <a:schemeClr val="bg1"/>
                </a:solidFill>
              </a:rPr>
              <a:t>P</a:t>
            </a:r>
            <a:r>
              <a:rPr lang="id-ID" sz="1200" b="1" dirty="0">
                <a:solidFill>
                  <a:schemeClr val="bg1"/>
                </a:solidFill>
              </a:rPr>
              <a:t>rioritas </a:t>
            </a:r>
            <a:r>
              <a:rPr lang="en-US" sz="1200" b="1" dirty="0">
                <a:solidFill>
                  <a:schemeClr val="bg1"/>
                </a:solidFill>
              </a:rPr>
              <a:t>P</a:t>
            </a:r>
            <a:r>
              <a:rPr lang="id-ID" sz="1200" b="1" dirty="0">
                <a:solidFill>
                  <a:schemeClr val="bg1"/>
                </a:solidFill>
              </a:rPr>
              <a:t>embangunan </a:t>
            </a:r>
            <a:r>
              <a:rPr lang="en-US" sz="1200" b="1" dirty="0">
                <a:solidFill>
                  <a:schemeClr val="bg1"/>
                </a:solidFill>
              </a:rPr>
              <a:t>N</a:t>
            </a:r>
            <a:r>
              <a:rPr lang="id-ID" sz="1200" b="1" dirty="0">
                <a:solidFill>
                  <a:schemeClr val="bg1"/>
                </a:solidFill>
              </a:rPr>
              <a:t>as</a:t>
            </a:r>
            <a:r>
              <a:rPr lang="en-US" sz="1200" b="1" dirty="0" err="1">
                <a:solidFill>
                  <a:schemeClr val="bg1"/>
                </a:solidFill>
              </a:rPr>
              <a:t>ional</a:t>
            </a:r>
            <a:r>
              <a:rPr lang="en-US" sz="1200" b="1" dirty="0">
                <a:solidFill>
                  <a:schemeClr val="bg1"/>
                </a:solidFill>
              </a:rPr>
              <a:t>: </a:t>
            </a:r>
            <a:r>
              <a:rPr lang="en-US" sz="1200" b="1" dirty="0" err="1">
                <a:solidFill>
                  <a:schemeClr val="bg1"/>
                </a:solidFill>
              </a:rPr>
              <a:t>Penyempurnaan</a:t>
            </a:r>
            <a:r>
              <a:rPr lang="en-US" sz="1200" b="1" dirty="0">
                <a:solidFill>
                  <a:schemeClr val="bg1"/>
                </a:solidFill>
              </a:rPr>
              <a:t> </a:t>
            </a:r>
            <a:r>
              <a:rPr lang="id-ID" sz="1200" b="1" dirty="0">
                <a:solidFill>
                  <a:schemeClr val="bg1"/>
                </a:solidFill>
              </a:rPr>
              <a:t>k</a:t>
            </a:r>
            <a:r>
              <a:rPr lang="en-US" sz="1200" b="1" dirty="0" err="1">
                <a:solidFill>
                  <a:schemeClr val="bg1"/>
                </a:solidFill>
              </a:rPr>
              <a:t>urikulum</a:t>
            </a:r>
            <a:r>
              <a:rPr lang="en-US" sz="1200" b="1" dirty="0">
                <a:solidFill>
                  <a:schemeClr val="bg1"/>
                </a:solidFill>
              </a:rPr>
              <a:t> </a:t>
            </a:r>
            <a:r>
              <a:rPr lang="en-US" sz="1200" b="1" dirty="0" err="1">
                <a:solidFill>
                  <a:schemeClr val="bg1"/>
                </a:solidFill>
              </a:rPr>
              <a:t>dan</a:t>
            </a:r>
            <a:r>
              <a:rPr lang="en-US" sz="1200" b="1" dirty="0">
                <a:solidFill>
                  <a:schemeClr val="bg1"/>
                </a:solidFill>
              </a:rPr>
              <a:t> </a:t>
            </a:r>
            <a:r>
              <a:rPr lang="id-ID" sz="1200" b="1" dirty="0">
                <a:solidFill>
                  <a:schemeClr val="bg1"/>
                </a:solidFill>
              </a:rPr>
              <a:t>m</a:t>
            </a:r>
            <a:r>
              <a:rPr lang="en-US" sz="1200" b="1" dirty="0" err="1">
                <a:solidFill>
                  <a:schemeClr val="bg1"/>
                </a:solidFill>
              </a:rPr>
              <a:t>etode</a:t>
            </a:r>
            <a:r>
              <a:rPr lang="en-US" sz="1200" b="1" dirty="0">
                <a:solidFill>
                  <a:schemeClr val="bg1"/>
                </a:solidFill>
              </a:rPr>
              <a:t> </a:t>
            </a:r>
            <a:r>
              <a:rPr lang="id-ID" sz="1200" b="1" dirty="0">
                <a:solidFill>
                  <a:schemeClr val="bg1"/>
                </a:solidFill>
              </a:rPr>
              <a:t>p</a:t>
            </a:r>
            <a:r>
              <a:rPr lang="en-US" sz="1200" b="1" dirty="0" err="1">
                <a:solidFill>
                  <a:schemeClr val="bg1"/>
                </a:solidFill>
              </a:rPr>
              <a:t>embelajaran</a:t>
            </a:r>
            <a:r>
              <a:rPr lang="en-US" sz="1200" b="1" dirty="0">
                <a:solidFill>
                  <a:schemeClr val="bg1"/>
                </a:solidFill>
              </a:rPr>
              <a:t> </a:t>
            </a:r>
            <a:r>
              <a:rPr lang="id-ID" sz="1200" b="1" dirty="0">
                <a:solidFill>
                  <a:schemeClr val="bg1"/>
                </a:solidFill>
              </a:rPr>
              <a:t>a</a:t>
            </a:r>
            <a:r>
              <a:rPr lang="en-US" sz="1200" b="1" dirty="0" err="1">
                <a:solidFill>
                  <a:schemeClr val="bg1"/>
                </a:solidFill>
              </a:rPr>
              <a:t>ktif</a:t>
            </a:r>
            <a:r>
              <a:rPr lang="en-US" sz="1200" b="1" dirty="0">
                <a:solidFill>
                  <a:schemeClr val="bg1"/>
                </a:solidFill>
              </a:rPr>
              <a:t> </a:t>
            </a:r>
            <a:r>
              <a:rPr lang="id-ID" sz="1200" b="1" dirty="0">
                <a:solidFill>
                  <a:schemeClr val="bg1"/>
                </a:solidFill>
              </a:rPr>
              <a:t>b</a:t>
            </a:r>
            <a:r>
              <a:rPr lang="en-US" sz="1200" b="1" dirty="0" err="1">
                <a:solidFill>
                  <a:schemeClr val="bg1"/>
                </a:solidFill>
              </a:rPr>
              <a:t>erdasarkan</a:t>
            </a:r>
            <a:r>
              <a:rPr lang="en-US" sz="1200" b="1" dirty="0">
                <a:solidFill>
                  <a:schemeClr val="bg1"/>
                </a:solidFill>
              </a:rPr>
              <a:t> </a:t>
            </a:r>
            <a:r>
              <a:rPr lang="id-ID" sz="1200" b="1" dirty="0">
                <a:solidFill>
                  <a:schemeClr val="bg1"/>
                </a:solidFill>
              </a:rPr>
              <a:t>n</a:t>
            </a:r>
            <a:r>
              <a:rPr lang="en-US" sz="1200" b="1" dirty="0" err="1">
                <a:solidFill>
                  <a:schemeClr val="bg1"/>
                </a:solidFill>
              </a:rPr>
              <a:t>ilai</a:t>
            </a:r>
            <a:r>
              <a:rPr lang="en-US" sz="1200" b="1" dirty="0">
                <a:solidFill>
                  <a:schemeClr val="bg1"/>
                </a:solidFill>
              </a:rPr>
              <a:t>-</a:t>
            </a:r>
            <a:r>
              <a:rPr lang="id-ID" sz="1200" b="1" dirty="0">
                <a:solidFill>
                  <a:schemeClr val="bg1"/>
                </a:solidFill>
              </a:rPr>
              <a:t>n</a:t>
            </a:r>
            <a:r>
              <a:rPr lang="en-US" sz="1200" b="1" dirty="0" err="1">
                <a:solidFill>
                  <a:schemeClr val="bg1"/>
                </a:solidFill>
              </a:rPr>
              <a:t>ilai</a:t>
            </a:r>
            <a:r>
              <a:rPr lang="en-US" sz="1200" b="1" dirty="0">
                <a:solidFill>
                  <a:schemeClr val="bg1"/>
                </a:solidFill>
              </a:rPr>
              <a:t> </a:t>
            </a:r>
            <a:r>
              <a:rPr lang="en-US" sz="1200" b="1" dirty="0" err="1">
                <a:solidFill>
                  <a:schemeClr val="bg1"/>
                </a:solidFill>
              </a:rPr>
              <a:t>Budaya</a:t>
            </a:r>
            <a:r>
              <a:rPr lang="en-US" sz="1200" b="1" dirty="0">
                <a:solidFill>
                  <a:schemeClr val="bg1"/>
                </a:solidFill>
              </a:rPr>
              <a:t> </a:t>
            </a:r>
            <a:r>
              <a:rPr lang="en-US" sz="1200" b="1" dirty="0" err="1">
                <a:solidFill>
                  <a:schemeClr val="bg1"/>
                </a:solidFill>
              </a:rPr>
              <a:t>bangsa</a:t>
            </a:r>
            <a:r>
              <a:rPr lang="en-US" sz="1200" b="1" dirty="0">
                <a:solidFill>
                  <a:schemeClr val="bg1"/>
                </a:solidFill>
              </a:rPr>
              <a:t> </a:t>
            </a:r>
            <a:r>
              <a:rPr lang="id-ID" sz="1200" b="1" dirty="0">
                <a:solidFill>
                  <a:schemeClr val="bg1"/>
                </a:solidFill>
              </a:rPr>
              <a:t>u</a:t>
            </a:r>
            <a:r>
              <a:rPr lang="en-US" sz="1200" b="1" dirty="0" err="1">
                <a:solidFill>
                  <a:schemeClr val="bg1"/>
                </a:solidFill>
              </a:rPr>
              <a:t>ntuk</a:t>
            </a:r>
            <a:r>
              <a:rPr lang="en-US" sz="1200" b="1" dirty="0">
                <a:solidFill>
                  <a:schemeClr val="bg1"/>
                </a:solidFill>
              </a:rPr>
              <a:t> </a:t>
            </a:r>
            <a:r>
              <a:rPr lang="id-ID" sz="1200" b="1" dirty="0">
                <a:solidFill>
                  <a:schemeClr val="bg1"/>
                </a:solidFill>
              </a:rPr>
              <a:t>m</a:t>
            </a:r>
            <a:r>
              <a:rPr lang="en-US" sz="1200" b="1" dirty="0" err="1">
                <a:solidFill>
                  <a:schemeClr val="bg1"/>
                </a:solidFill>
              </a:rPr>
              <a:t>embentuk</a:t>
            </a:r>
            <a:r>
              <a:rPr lang="en-US" sz="1200" b="1" dirty="0">
                <a:solidFill>
                  <a:schemeClr val="bg1"/>
                </a:solidFill>
              </a:rPr>
              <a:t> </a:t>
            </a:r>
            <a:r>
              <a:rPr lang="id-ID" sz="1200" b="1" dirty="0">
                <a:solidFill>
                  <a:schemeClr val="bg1"/>
                </a:solidFill>
              </a:rPr>
              <a:t>d</a:t>
            </a:r>
            <a:r>
              <a:rPr lang="en-US" sz="1200" b="1" dirty="0" err="1">
                <a:solidFill>
                  <a:schemeClr val="bg1"/>
                </a:solidFill>
              </a:rPr>
              <a:t>aya</a:t>
            </a:r>
            <a:r>
              <a:rPr lang="en-US" sz="1200" b="1" dirty="0">
                <a:solidFill>
                  <a:schemeClr val="bg1"/>
                </a:solidFill>
              </a:rPr>
              <a:t> </a:t>
            </a:r>
            <a:r>
              <a:rPr lang="id-ID" sz="1200" b="1" dirty="0">
                <a:solidFill>
                  <a:schemeClr val="bg1"/>
                </a:solidFill>
              </a:rPr>
              <a:t>s</a:t>
            </a:r>
            <a:r>
              <a:rPr lang="en-US" sz="1200" b="1" dirty="0" err="1">
                <a:solidFill>
                  <a:schemeClr val="bg1"/>
                </a:solidFill>
              </a:rPr>
              <a:t>aing</a:t>
            </a:r>
            <a:r>
              <a:rPr lang="en-US" sz="1200" b="1" dirty="0">
                <a:solidFill>
                  <a:schemeClr val="bg1"/>
                </a:solidFill>
              </a:rPr>
              <a:t> </a:t>
            </a:r>
            <a:r>
              <a:rPr lang="id-ID" sz="1200" b="1" dirty="0">
                <a:solidFill>
                  <a:schemeClr val="bg1"/>
                </a:solidFill>
              </a:rPr>
              <a:t>dan k</a:t>
            </a:r>
            <a:r>
              <a:rPr lang="en-US" sz="1200" b="1" dirty="0" err="1">
                <a:solidFill>
                  <a:schemeClr val="bg1"/>
                </a:solidFill>
              </a:rPr>
              <a:t>arakter</a:t>
            </a:r>
            <a:r>
              <a:rPr lang="en-US" sz="1200" b="1" dirty="0">
                <a:solidFill>
                  <a:schemeClr val="bg1"/>
                </a:solidFill>
              </a:rPr>
              <a:t> </a:t>
            </a:r>
            <a:r>
              <a:rPr lang="id-ID" sz="1200" b="1" dirty="0">
                <a:solidFill>
                  <a:schemeClr val="bg1"/>
                </a:solidFill>
              </a:rPr>
              <a:t>b</a:t>
            </a:r>
            <a:r>
              <a:rPr lang="en-US" sz="1200" b="1" dirty="0" err="1">
                <a:solidFill>
                  <a:schemeClr val="bg1"/>
                </a:solidFill>
              </a:rPr>
              <a:t>angsa</a:t>
            </a:r>
            <a:endParaRPr lang="id-ID" sz="1200" dirty="0">
              <a:solidFill>
                <a:schemeClr val="bg1"/>
              </a:solidFill>
            </a:endParaRPr>
          </a:p>
        </p:txBody>
      </p:sp>
      <p:sp>
        <p:nvSpPr>
          <p:cNvPr id="20" name="Slide Number Placeholder 2"/>
          <p:cNvSpPr txBox="1"/>
          <p:nvPr/>
        </p:nvSpPr>
        <p:spPr>
          <a:xfrm>
            <a:off x="8651633" y="6492880"/>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21" name="Rectangle 20"/>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2</a:t>
            </a:r>
            <a:endParaRPr lang="id-ID" b="1" dirty="0"/>
          </a:p>
        </p:txBody>
      </p:sp>
    </p:spTree>
    <p:extLst>
      <p:ext uri="{BB962C8B-B14F-4D97-AF65-F5344CB8AC3E}">
        <p14:creationId xmlns:p14="http://schemas.microsoft.com/office/powerpoint/2010/main" val="27759060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2492896"/>
            <a:ext cx="5819029" cy="1323439"/>
          </a:xfrm>
          <a:prstGeom prst="rect">
            <a:avLst/>
          </a:prstGeom>
          <a:noFill/>
        </p:spPr>
        <p:txBody>
          <a:bodyPr wrap="none" rtlCol="0">
            <a:spAutoFit/>
          </a:bodyPr>
          <a:lstStyle/>
          <a:p>
            <a:pPr algn="ctr"/>
            <a:r>
              <a:rPr lang="id-ID" sz="4000" b="1" dirty="0" smtClean="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rPr>
              <a:t>ANALISIS MATERI BUKU </a:t>
            </a:r>
          </a:p>
          <a:p>
            <a:pPr algn="ctr"/>
            <a:r>
              <a:rPr lang="id-ID" sz="4000" b="1" dirty="0" smtClean="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rPr>
              <a:t>KURIKULUM SEBELUMNYA</a:t>
            </a:r>
            <a:endParaRPr lang="id-ID" sz="4000" b="1" dirty="0">
              <a:ln w="12700">
                <a:solidFill>
                  <a:schemeClr val="tx2">
                    <a:satMod val="155000"/>
                  </a:schemeClr>
                </a:solidFill>
                <a:prstDash val="solid"/>
              </a:ln>
              <a:solidFill>
                <a:schemeClr val="accent3">
                  <a:lumMod val="40000"/>
                  <a:lumOff val="60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5658837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30200" y="0"/>
            <a:ext cx="6906096" cy="6669359"/>
          </a:xfrm>
          <a:prstGeom prst="rect">
            <a:avLst/>
          </a:prstGeom>
          <a:noFill/>
          <a:ln w="9525">
            <a:noFill/>
            <a:miter lim="800000"/>
            <a:headEnd/>
            <a:tailEnd/>
          </a:ln>
        </p:spPr>
      </p:pic>
      <p:sp>
        <p:nvSpPr>
          <p:cNvPr id="5" name="TextBox 4"/>
          <p:cNvSpPr txBox="1"/>
          <p:nvPr/>
        </p:nvSpPr>
        <p:spPr>
          <a:xfrm>
            <a:off x="7380312" y="5302957"/>
            <a:ext cx="1681294" cy="646331"/>
          </a:xfrm>
          <a:prstGeom prst="rect">
            <a:avLst/>
          </a:prstGeom>
          <a:solidFill>
            <a:schemeClr val="accent5">
              <a:lumMod val="20000"/>
              <a:lumOff val="80000"/>
            </a:schemeClr>
          </a:solidFill>
        </p:spPr>
        <p:txBody>
          <a:bodyPr wrap="none" rtlCol="0">
            <a:spAutoFit/>
          </a:bodyPr>
          <a:lstStyle/>
          <a:p>
            <a:r>
              <a:rPr lang="id-ID" b="1" dirty="0" smtClean="0"/>
              <a:t>Buku IPS Kelas I</a:t>
            </a:r>
          </a:p>
          <a:p>
            <a:r>
              <a:rPr lang="id-ID" b="1" dirty="0" smtClean="0"/>
              <a:t>Halaman 1</a:t>
            </a:r>
            <a:endParaRPr lang="id-ID" b="1" dirty="0"/>
          </a:p>
        </p:txBody>
      </p:sp>
      <p:sp>
        <p:nvSpPr>
          <p:cNvPr id="4" name="TextBox 3"/>
          <p:cNvSpPr txBox="1"/>
          <p:nvPr/>
        </p:nvSpPr>
        <p:spPr>
          <a:xfrm>
            <a:off x="4306125" y="4797152"/>
            <a:ext cx="2791695" cy="923330"/>
          </a:xfrm>
          <a:prstGeom prst="rect">
            <a:avLst/>
          </a:prstGeom>
          <a:solidFill>
            <a:schemeClr val="accent6">
              <a:lumMod val="20000"/>
              <a:lumOff val="80000"/>
            </a:schemeClr>
          </a:solidFill>
        </p:spPr>
        <p:txBody>
          <a:bodyPr wrap="square" rtlCol="0">
            <a:spAutoFit/>
          </a:bodyPr>
          <a:lstStyle/>
          <a:p>
            <a:r>
              <a:rPr lang="id-ID" b="1" dirty="0" smtClean="0">
                <a:solidFill>
                  <a:srgbClr val="C00000"/>
                </a:solidFill>
              </a:rPr>
              <a:t>Diasumsikan anak sudah lancar membaca pada saat masuk Kelas I SD</a:t>
            </a:r>
            <a:endParaRPr lang="id-ID" b="1" dirty="0">
              <a:solidFill>
                <a:srgbClr val="C00000"/>
              </a:solidFill>
            </a:endParaRPr>
          </a:p>
        </p:txBody>
      </p:sp>
      <p:sp>
        <p:nvSpPr>
          <p:cNvPr id="6"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2902236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11150" y="0"/>
            <a:ext cx="8521700" cy="6858000"/>
          </a:xfrm>
          <a:prstGeom prst="rect">
            <a:avLst/>
          </a:prstGeom>
          <a:noFill/>
          <a:ln w="9525">
            <a:noFill/>
            <a:miter lim="800000"/>
            <a:headEnd/>
            <a:tailEnd/>
          </a:ln>
        </p:spPr>
      </p:pic>
      <p:sp>
        <p:nvSpPr>
          <p:cNvPr id="3" name="TextBox 2"/>
          <p:cNvSpPr txBox="1"/>
          <p:nvPr/>
        </p:nvSpPr>
        <p:spPr>
          <a:xfrm>
            <a:off x="6948264" y="1052744"/>
            <a:ext cx="1681294" cy="646331"/>
          </a:xfrm>
          <a:prstGeom prst="rect">
            <a:avLst/>
          </a:prstGeom>
          <a:solidFill>
            <a:schemeClr val="accent5">
              <a:lumMod val="20000"/>
              <a:lumOff val="80000"/>
            </a:schemeClr>
          </a:solidFill>
        </p:spPr>
        <p:txBody>
          <a:bodyPr wrap="none" rtlCol="0">
            <a:spAutoFit/>
          </a:bodyPr>
          <a:lstStyle/>
          <a:p>
            <a:r>
              <a:rPr lang="id-ID" b="1" dirty="0" smtClean="0"/>
              <a:t>Buku IPS Kelas I</a:t>
            </a:r>
          </a:p>
          <a:p>
            <a:r>
              <a:rPr lang="id-ID" b="1" dirty="0" smtClean="0"/>
              <a:t>Halaman 3</a:t>
            </a:r>
            <a:endParaRPr lang="id-ID" b="1" dirty="0"/>
          </a:p>
        </p:txBody>
      </p:sp>
      <p:sp>
        <p:nvSpPr>
          <p:cNvPr id="4" name="Rectangle 3"/>
          <p:cNvSpPr/>
          <p:nvPr/>
        </p:nvSpPr>
        <p:spPr>
          <a:xfrm>
            <a:off x="849740" y="2060848"/>
            <a:ext cx="1395847" cy="288032"/>
          </a:xfrm>
          <a:prstGeom prst="rect">
            <a:avLst/>
          </a:prstGeom>
          <a:solidFill>
            <a:schemeClr val="accent5">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6" name="Straight Arrow Connector 5"/>
          <p:cNvCxnSpPr/>
          <p:nvPr/>
        </p:nvCxnSpPr>
        <p:spPr>
          <a:xfrm flipV="1">
            <a:off x="317989" y="2420888"/>
            <a:ext cx="531751" cy="122413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7" name="TextBox 6"/>
          <p:cNvSpPr txBox="1"/>
          <p:nvPr/>
        </p:nvSpPr>
        <p:spPr>
          <a:xfrm>
            <a:off x="118582" y="3645027"/>
            <a:ext cx="997034" cy="2246769"/>
          </a:xfrm>
          <a:prstGeom prst="rect">
            <a:avLst/>
          </a:prstGeom>
          <a:solidFill>
            <a:schemeClr val="accent5">
              <a:lumMod val="40000"/>
              <a:lumOff val="60000"/>
            </a:schemeClr>
          </a:solidFill>
        </p:spPr>
        <p:txBody>
          <a:bodyPr wrap="square" rtlCol="0">
            <a:spAutoFit/>
          </a:bodyPr>
          <a:lstStyle/>
          <a:p>
            <a:r>
              <a:rPr lang="id-ID" sz="2000" b="1" dirty="0" smtClean="0"/>
              <a:t>Masuk SD harus sudah lancar menulis</a:t>
            </a:r>
            <a:endParaRPr lang="id-ID" sz="2000" b="1" dirty="0"/>
          </a:p>
        </p:txBody>
      </p:sp>
      <p:sp>
        <p:nvSpPr>
          <p:cNvPr id="8"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5770196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339850" y="215900"/>
            <a:ext cx="6464300" cy="6426200"/>
          </a:xfrm>
          <a:prstGeom prst="rect">
            <a:avLst/>
          </a:prstGeom>
          <a:noFill/>
          <a:ln w="9525">
            <a:noFill/>
            <a:miter lim="800000"/>
            <a:headEnd/>
            <a:tailEnd/>
          </a:ln>
        </p:spPr>
      </p:pic>
      <p:sp>
        <p:nvSpPr>
          <p:cNvPr id="3" name="TextBox 2"/>
          <p:cNvSpPr txBox="1"/>
          <p:nvPr/>
        </p:nvSpPr>
        <p:spPr>
          <a:xfrm>
            <a:off x="683573" y="2852944"/>
            <a:ext cx="1696105" cy="646331"/>
          </a:xfrm>
          <a:prstGeom prst="rect">
            <a:avLst/>
          </a:prstGeom>
          <a:solidFill>
            <a:schemeClr val="accent5">
              <a:lumMod val="20000"/>
              <a:lumOff val="80000"/>
            </a:schemeClr>
          </a:solidFill>
        </p:spPr>
        <p:txBody>
          <a:bodyPr wrap="none" rtlCol="0">
            <a:spAutoFit/>
          </a:bodyPr>
          <a:lstStyle/>
          <a:p>
            <a:r>
              <a:rPr lang="id-ID" b="1" dirty="0" smtClean="0"/>
              <a:t>Buku IPA Kelas I</a:t>
            </a:r>
          </a:p>
          <a:p>
            <a:r>
              <a:rPr lang="id-ID" b="1" dirty="0" smtClean="0"/>
              <a:t>Halaman 1</a:t>
            </a:r>
            <a:endParaRPr lang="id-ID" b="1" dirty="0"/>
          </a:p>
        </p:txBody>
      </p:sp>
      <p:sp>
        <p:nvSpPr>
          <p:cNvPr id="4"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42799502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724" y="44624"/>
            <a:ext cx="6540500" cy="4933950"/>
          </a:xfrm>
          <a:prstGeom prst="rect">
            <a:avLst/>
          </a:prstGeom>
          <a:noFill/>
          <a:ln w="9525">
            <a:noFill/>
            <a:miter lim="800000"/>
            <a:headEnd/>
            <a:tailEnd/>
          </a:ln>
        </p:spPr>
      </p:pic>
      <p:sp>
        <p:nvSpPr>
          <p:cNvPr id="3" name="TextBox 2"/>
          <p:cNvSpPr txBox="1"/>
          <p:nvPr/>
        </p:nvSpPr>
        <p:spPr>
          <a:xfrm>
            <a:off x="7236301" y="2780936"/>
            <a:ext cx="1696105" cy="646331"/>
          </a:xfrm>
          <a:prstGeom prst="rect">
            <a:avLst/>
          </a:prstGeom>
          <a:solidFill>
            <a:schemeClr val="accent5">
              <a:lumMod val="20000"/>
              <a:lumOff val="80000"/>
            </a:schemeClr>
          </a:solidFill>
        </p:spPr>
        <p:txBody>
          <a:bodyPr wrap="none" rtlCol="0">
            <a:spAutoFit/>
          </a:bodyPr>
          <a:lstStyle/>
          <a:p>
            <a:r>
              <a:rPr lang="id-ID" b="1" dirty="0" smtClean="0"/>
              <a:t>Buku IPA Kelas I</a:t>
            </a:r>
          </a:p>
          <a:p>
            <a:r>
              <a:rPr lang="id-ID" b="1" dirty="0" smtClean="0"/>
              <a:t>Halaman 2</a:t>
            </a:r>
            <a:endParaRPr lang="id-ID" b="1" dirty="0"/>
          </a:p>
        </p:txBody>
      </p:sp>
      <p:sp>
        <p:nvSpPr>
          <p:cNvPr id="4" name="TextBox 3"/>
          <p:cNvSpPr txBox="1"/>
          <p:nvPr/>
        </p:nvSpPr>
        <p:spPr>
          <a:xfrm>
            <a:off x="1049147" y="5877279"/>
            <a:ext cx="6512745" cy="646331"/>
          </a:xfrm>
          <a:prstGeom prst="rect">
            <a:avLst/>
          </a:prstGeom>
          <a:solidFill>
            <a:schemeClr val="accent6">
              <a:lumMod val="20000"/>
              <a:lumOff val="80000"/>
            </a:schemeClr>
          </a:solidFill>
        </p:spPr>
        <p:txBody>
          <a:bodyPr wrap="none" rtlCol="0">
            <a:spAutoFit/>
          </a:bodyPr>
          <a:lstStyle/>
          <a:p>
            <a:r>
              <a:rPr lang="id-ID" b="1" dirty="0" smtClean="0">
                <a:solidFill>
                  <a:srgbClr val="C00000"/>
                </a:solidFill>
              </a:rPr>
              <a:t>Materi ini juga muncul di Bahasa Indonesia</a:t>
            </a:r>
          </a:p>
          <a:p>
            <a:r>
              <a:rPr lang="id-ID" b="1" dirty="0" smtClean="0">
                <a:solidFill>
                  <a:srgbClr val="C00000"/>
                </a:solidFill>
              </a:rPr>
              <a:t>Pada saat masuk SD Kleas I siswa sudah dianggap lancar membaca</a:t>
            </a:r>
            <a:endParaRPr lang="id-ID" b="1" dirty="0">
              <a:solidFill>
                <a:srgbClr val="C00000"/>
              </a:solidFill>
            </a:endParaRPr>
          </a:p>
        </p:txBody>
      </p:sp>
      <p:sp>
        <p:nvSpPr>
          <p:cNvPr id="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0777655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749304" y="0"/>
            <a:ext cx="7645400" cy="6858000"/>
          </a:xfrm>
          <a:prstGeom prst="rect">
            <a:avLst/>
          </a:prstGeom>
          <a:noFill/>
          <a:ln w="9525">
            <a:noFill/>
            <a:miter lim="800000"/>
            <a:headEnd/>
            <a:tailEnd/>
          </a:ln>
        </p:spPr>
      </p:pic>
      <p:sp>
        <p:nvSpPr>
          <p:cNvPr id="4" name="TextBox 3"/>
          <p:cNvSpPr txBox="1"/>
          <p:nvPr/>
        </p:nvSpPr>
        <p:spPr>
          <a:xfrm>
            <a:off x="7412404" y="2998701"/>
            <a:ext cx="1696105" cy="646331"/>
          </a:xfrm>
          <a:prstGeom prst="rect">
            <a:avLst/>
          </a:prstGeom>
          <a:solidFill>
            <a:schemeClr val="accent5">
              <a:lumMod val="20000"/>
              <a:lumOff val="80000"/>
            </a:schemeClr>
          </a:solidFill>
        </p:spPr>
        <p:txBody>
          <a:bodyPr wrap="none" rtlCol="0">
            <a:spAutoFit/>
          </a:bodyPr>
          <a:lstStyle/>
          <a:p>
            <a:r>
              <a:rPr lang="id-ID" b="1" dirty="0" smtClean="0"/>
              <a:t>Buku IPA Kelas I</a:t>
            </a:r>
          </a:p>
          <a:p>
            <a:r>
              <a:rPr lang="id-ID" b="1" dirty="0" smtClean="0"/>
              <a:t>Halaman 3</a:t>
            </a:r>
            <a:endParaRPr lang="id-ID" b="1" dirty="0"/>
          </a:p>
        </p:txBody>
      </p:sp>
      <p:sp>
        <p:nvSpPr>
          <p:cNvPr id="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7427705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2"/>
          <p:cNvSpPr txBox="1"/>
          <p:nvPr/>
        </p:nvSpPr>
        <p:spPr>
          <a:xfrm>
            <a:off x="5436096" y="4005064"/>
            <a:ext cx="1834990" cy="369332"/>
          </a:xfrm>
          <a:prstGeom prst="rect">
            <a:avLst/>
          </a:prstGeom>
          <a:solidFill>
            <a:schemeClr val="accent6">
              <a:lumMod val="20000"/>
              <a:lumOff val="80000"/>
            </a:schemeClr>
          </a:solidFill>
        </p:spPr>
        <p:txBody>
          <a:bodyPr wrap="none" rtlCol="0">
            <a:spAutoFit/>
          </a:bodyPr>
          <a:lstStyle/>
          <a:p>
            <a:r>
              <a:rPr lang="id-ID" b="1" dirty="0" smtClean="0">
                <a:solidFill>
                  <a:srgbClr val="C00000"/>
                </a:solidFill>
              </a:rPr>
              <a:t>Sama Dengan IPS</a:t>
            </a:r>
            <a:endParaRPr lang="id-ID" b="1" dirty="0">
              <a:solidFill>
                <a:srgbClr val="C00000"/>
              </a:solidFill>
            </a:endParaRPr>
          </a:p>
        </p:txBody>
      </p:sp>
      <p:sp>
        <p:nvSpPr>
          <p:cNvPr id="4" name="TextBox 3"/>
          <p:cNvSpPr txBox="1"/>
          <p:nvPr/>
        </p:nvSpPr>
        <p:spPr>
          <a:xfrm>
            <a:off x="6985550" y="44625"/>
            <a:ext cx="2050946" cy="646331"/>
          </a:xfrm>
          <a:prstGeom prst="rect">
            <a:avLst/>
          </a:prstGeom>
          <a:solidFill>
            <a:schemeClr val="accent5">
              <a:lumMod val="20000"/>
              <a:lumOff val="80000"/>
            </a:schemeClr>
          </a:solidFill>
        </p:spPr>
        <p:txBody>
          <a:bodyPr wrap="none" rtlCol="0">
            <a:spAutoFit/>
          </a:bodyPr>
          <a:lstStyle/>
          <a:p>
            <a:r>
              <a:rPr lang="id-ID" b="1" dirty="0" smtClean="0"/>
              <a:t>Buku Bhs Indonesia</a:t>
            </a:r>
          </a:p>
          <a:p>
            <a:r>
              <a:rPr lang="id-ID" b="1" dirty="0" smtClean="0"/>
              <a:t>Kelas I, Halaman 5</a:t>
            </a:r>
            <a:endParaRPr lang="id-ID" b="1" dirty="0"/>
          </a:p>
        </p:txBody>
      </p:sp>
      <p:sp>
        <p:nvSpPr>
          <p:cNvPr id="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2633186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63529" y="0"/>
            <a:ext cx="7116787" cy="6876113"/>
          </a:xfrm>
          <a:prstGeom prst="rect">
            <a:avLst/>
          </a:prstGeom>
          <a:noFill/>
          <a:ln w="9525">
            <a:noFill/>
            <a:miter lim="800000"/>
            <a:headEnd/>
            <a:tailEnd/>
          </a:ln>
        </p:spPr>
      </p:pic>
      <p:sp>
        <p:nvSpPr>
          <p:cNvPr id="3" name="Rectangle 2"/>
          <p:cNvSpPr/>
          <p:nvPr/>
        </p:nvSpPr>
        <p:spPr>
          <a:xfrm>
            <a:off x="1331642" y="1556792"/>
            <a:ext cx="720080" cy="288032"/>
          </a:xfrm>
          <a:prstGeom prst="rect">
            <a:avLst/>
          </a:prstGeom>
          <a:solidFill>
            <a:schemeClr val="accent6">
              <a:lumMod val="75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5" name="Straight Arrow Connector 4"/>
          <p:cNvCxnSpPr/>
          <p:nvPr/>
        </p:nvCxnSpPr>
        <p:spPr>
          <a:xfrm flipH="1" flipV="1">
            <a:off x="2046181" y="1844824"/>
            <a:ext cx="1861130" cy="504056"/>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6" name="TextBox 5"/>
          <p:cNvSpPr txBox="1"/>
          <p:nvPr/>
        </p:nvSpPr>
        <p:spPr>
          <a:xfrm>
            <a:off x="3973780" y="2276872"/>
            <a:ext cx="5457648" cy="369332"/>
          </a:xfrm>
          <a:prstGeom prst="rect">
            <a:avLst/>
          </a:prstGeom>
          <a:solidFill>
            <a:schemeClr val="accent5">
              <a:lumMod val="20000"/>
              <a:lumOff val="80000"/>
            </a:schemeClr>
          </a:solidFill>
        </p:spPr>
        <p:txBody>
          <a:bodyPr wrap="none" rtlCol="0">
            <a:spAutoFit/>
          </a:bodyPr>
          <a:lstStyle/>
          <a:p>
            <a:r>
              <a:rPr lang="id-ID" b="1" dirty="0" smtClean="0">
                <a:solidFill>
                  <a:schemeClr val="accent5">
                    <a:lumMod val="75000"/>
                  </a:schemeClr>
                </a:solidFill>
              </a:rPr>
              <a:t>Pada saat masuk Kelas I SD sudah harus Lancar menulis</a:t>
            </a:r>
            <a:endParaRPr lang="id-ID" b="1" dirty="0">
              <a:solidFill>
                <a:schemeClr val="accent5">
                  <a:lumMod val="75000"/>
                </a:schemeClr>
              </a:solidFill>
            </a:endParaRPr>
          </a:p>
        </p:txBody>
      </p:sp>
      <p:sp>
        <p:nvSpPr>
          <p:cNvPr id="7"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431968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5938" y="116632"/>
            <a:ext cx="7118350" cy="100330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899592" y="1298922"/>
            <a:ext cx="6788150" cy="4578350"/>
          </a:xfrm>
          <a:prstGeom prst="rect">
            <a:avLst/>
          </a:prstGeom>
          <a:noFill/>
          <a:ln w="9525">
            <a:noFill/>
            <a:miter lim="800000"/>
            <a:headEnd/>
            <a:tailEnd/>
          </a:ln>
        </p:spPr>
      </p:pic>
      <p:sp>
        <p:nvSpPr>
          <p:cNvPr id="4" name="TextBox 3"/>
          <p:cNvSpPr txBox="1"/>
          <p:nvPr/>
        </p:nvSpPr>
        <p:spPr>
          <a:xfrm>
            <a:off x="7092280" y="4294845"/>
            <a:ext cx="2050946" cy="646331"/>
          </a:xfrm>
          <a:prstGeom prst="rect">
            <a:avLst/>
          </a:prstGeom>
          <a:solidFill>
            <a:schemeClr val="accent5">
              <a:lumMod val="20000"/>
              <a:lumOff val="80000"/>
            </a:schemeClr>
          </a:solidFill>
        </p:spPr>
        <p:txBody>
          <a:bodyPr wrap="none" rtlCol="0">
            <a:spAutoFit/>
          </a:bodyPr>
          <a:lstStyle/>
          <a:p>
            <a:r>
              <a:rPr lang="id-ID" b="1" dirty="0" smtClean="0"/>
              <a:t>Buku Bhs Indonesia</a:t>
            </a:r>
          </a:p>
          <a:p>
            <a:r>
              <a:rPr lang="id-ID" b="1" dirty="0" smtClean="0"/>
              <a:t>Kelas I, Halaman </a:t>
            </a:r>
            <a:r>
              <a:rPr lang="id-ID" b="1" dirty="0"/>
              <a:t>7</a:t>
            </a:r>
          </a:p>
        </p:txBody>
      </p:sp>
      <p:sp>
        <p:nvSpPr>
          <p:cNvPr id="5" name="Rectangle 4"/>
          <p:cNvSpPr/>
          <p:nvPr/>
        </p:nvSpPr>
        <p:spPr>
          <a:xfrm>
            <a:off x="1115618" y="188640"/>
            <a:ext cx="1368152" cy="360040"/>
          </a:xfrm>
          <a:prstGeom prst="rect">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1187629" y="6165304"/>
            <a:ext cx="6538649" cy="369332"/>
          </a:xfrm>
          <a:prstGeom prst="rect">
            <a:avLst/>
          </a:prstGeom>
          <a:solidFill>
            <a:schemeClr val="accent5">
              <a:lumMod val="20000"/>
              <a:lumOff val="80000"/>
            </a:schemeClr>
          </a:solidFill>
        </p:spPr>
        <p:txBody>
          <a:bodyPr wrap="none" rtlCol="0">
            <a:spAutoFit/>
          </a:bodyPr>
          <a:lstStyle/>
          <a:p>
            <a:r>
              <a:rPr lang="id-ID" b="1" dirty="0" smtClean="0"/>
              <a:t>Langsung dapat membaca teks terdiri dari 8 kalimat, puluhan kata </a:t>
            </a:r>
            <a:endParaRPr lang="id-ID" b="1" dirty="0"/>
          </a:p>
        </p:txBody>
      </p:sp>
    </p:spTree>
    <p:extLst>
      <p:ext uri="{BB962C8B-B14F-4D97-AF65-F5344CB8AC3E}">
        <p14:creationId xmlns:p14="http://schemas.microsoft.com/office/powerpoint/2010/main" val="8543409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07504" y="260648"/>
            <a:ext cx="4584700" cy="5264150"/>
          </a:xfrm>
          <a:prstGeom prst="rect">
            <a:avLst/>
          </a:prstGeom>
          <a:solidFill>
            <a:schemeClr val="accent5">
              <a:lumMod val="20000"/>
              <a:lumOff val="80000"/>
            </a:schemeClr>
          </a:solid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4577611" y="-27384"/>
            <a:ext cx="4530897" cy="3040558"/>
          </a:xfrm>
          <a:prstGeom prst="rect">
            <a:avLst/>
          </a:prstGeom>
          <a:noFill/>
          <a:ln w="9525">
            <a:noFill/>
            <a:miter lim="800000"/>
            <a:headEnd/>
            <a:tailEnd/>
          </a:ln>
        </p:spPr>
      </p:pic>
      <p:pic>
        <p:nvPicPr>
          <p:cNvPr id="9220" name="Picture 4"/>
          <p:cNvPicPr>
            <a:picLocks noChangeAspect="1" noChangeArrowheads="1"/>
          </p:cNvPicPr>
          <p:nvPr/>
        </p:nvPicPr>
        <p:blipFill>
          <a:blip r:embed="rId4" cstate="print"/>
          <a:srcRect/>
          <a:stretch>
            <a:fillRect/>
          </a:stretch>
        </p:blipFill>
        <p:spPr bwMode="auto">
          <a:xfrm>
            <a:off x="4628905" y="2924944"/>
            <a:ext cx="4119559" cy="1800200"/>
          </a:xfrm>
          <a:prstGeom prst="rect">
            <a:avLst/>
          </a:prstGeom>
          <a:noFill/>
          <a:ln w="9525">
            <a:noFill/>
            <a:miter lim="800000"/>
            <a:headEnd/>
            <a:tailEnd/>
          </a:ln>
        </p:spPr>
      </p:pic>
      <p:pic>
        <p:nvPicPr>
          <p:cNvPr id="9221" name="Picture 5"/>
          <p:cNvPicPr>
            <a:picLocks noChangeAspect="1" noChangeArrowheads="1"/>
          </p:cNvPicPr>
          <p:nvPr/>
        </p:nvPicPr>
        <p:blipFill>
          <a:blip r:embed="rId5" cstate="print"/>
          <a:srcRect/>
          <a:stretch>
            <a:fillRect/>
          </a:stretch>
        </p:blipFill>
        <p:spPr bwMode="auto">
          <a:xfrm>
            <a:off x="4644007" y="4725152"/>
            <a:ext cx="4420189" cy="2096585"/>
          </a:xfrm>
          <a:prstGeom prst="rect">
            <a:avLst/>
          </a:prstGeom>
          <a:noFill/>
          <a:ln w="9525">
            <a:noFill/>
            <a:miter lim="800000"/>
            <a:headEnd/>
            <a:tailEnd/>
          </a:ln>
        </p:spPr>
      </p:pic>
      <p:sp>
        <p:nvSpPr>
          <p:cNvPr id="6" name="TextBox 5"/>
          <p:cNvSpPr txBox="1"/>
          <p:nvPr/>
        </p:nvSpPr>
        <p:spPr>
          <a:xfrm>
            <a:off x="611564" y="5877280"/>
            <a:ext cx="1913729" cy="646331"/>
          </a:xfrm>
          <a:prstGeom prst="rect">
            <a:avLst/>
          </a:prstGeom>
          <a:solidFill>
            <a:schemeClr val="accent5">
              <a:lumMod val="20000"/>
              <a:lumOff val="80000"/>
            </a:schemeClr>
          </a:solidFill>
        </p:spPr>
        <p:txBody>
          <a:bodyPr wrap="none" rtlCol="0">
            <a:spAutoFit/>
          </a:bodyPr>
          <a:lstStyle/>
          <a:p>
            <a:r>
              <a:rPr lang="id-ID" b="1" dirty="0" smtClean="0"/>
              <a:t>Buku PPKN Kelas I</a:t>
            </a:r>
          </a:p>
          <a:p>
            <a:r>
              <a:rPr lang="id-ID" b="1" dirty="0" smtClean="0"/>
              <a:t>Halaman 1 </a:t>
            </a:r>
            <a:endParaRPr lang="id-ID" b="1" dirty="0"/>
          </a:p>
        </p:txBody>
      </p:sp>
      <p:sp>
        <p:nvSpPr>
          <p:cNvPr id="7" name="TextBox 6"/>
          <p:cNvSpPr txBox="1"/>
          <p:nvPr/>
        </p:nvSpPr>
        <p:spPr>
          <a:xfrm>
            <a:off x="7230277" y="2926693"/>
            <a:ext cx="1913729" cy="646331"/>
          </a:xfrm>
          <a:prstGeom prst="rect">
            <a:avLst/>
          </a:prstGeom>
          <a:solidFill>
            <a:schemeClr val="accent5">
              <a:lumMod val="20000"/>
              <a:lumOff val="80000"/>
            </a:schemeClr>
          </a:solidFill>
        </p:spPr>
        <p:txBody>
          <a:bodyPr wrap="none" rtlCol="0">
            <a:spAutoFit/>
          </a:bodyPr>
          <a:lstStyle/>
          <a:p>
            <a:r>
              <a:rPr lang="id-ID" b="1" dirty="0" smtClean="0"/>
              <a:t>Buku PPKN Kelas I</a:t>
            </a:r>
          </a:p>
          <a:p>
            <a:r>
              <a:rPr lang="id-ID" b="1" dirty="0" smtClean="0"/>
              <a:t>Halaman 2 </a:t>
            </a:r>
            <a:endParaRPr lang="id-ID" b="1" dirty="0"/>
          </a:p>
        </p:txBody>
      </p:sp>
      <p:sp>
        <p:nvSpPr>
          <p:cNvPr id="8" name="TextBox 7"/>
          <p:cNvSpPr txBox="1"/>
          <p:nvPr/>
        </p:nvSpPr>
        <p:spPr>
          <a:xfrm>
            <a:off x="7247871" y="4294845"/>
            <a:ext cx="1927131" cy="646331"/>
          </a:xfrm>
          <a:prstGeom prst="rect">
            <a:avLst/>
          </a:prstGeom>
          <a:solidFill>
            <a:schemeClr val="accent5">
              <a:lumMod val="20000"/>
              <a:lumOff val="80000"/>
            </a:schemeClr>
          </a:solidFill>
        </p:spPr>
        <p:txBody>
          <a:bodyPr wrap="none" rtlCol="0">
            <a:spAutoFit/>
          </a:bodyPr>
          <a:lstStyle/>
          <a:p>
            <a:r>
              <a:rPr lang="id-ID" b="1" dirty="0" smtClean="0"/>
              <a:t>Mirip dengan IPS </a:t>
            </a:r>
          </a:p>
          <a:p>
            <a:r>
              <a:rPr lang="id-ID" b="1" dirty="0" smtClean="0"/>
              <a:t>dan Bhs Indonesia</a:t>
            </a:r>
            <a:endParaRPr lang="id-ID" b="1" dirty="0"/>
          </a:p>
        </p:txBody>
      </p:sp>
      <p:sp>
        <p:nvSpPr>
          <p:cNvPr id="10"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39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4159069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7019928" y="528638"/>
            <a:ext cx="2124075" cy="631507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dirty="0"/>
          </a:p>
        </p:txBody>
      </p:sp>
      <p:sp>
        <p:nvSpPr>
          <p:cNvPr id="31" name="Rectangle 30"/>
          <p:cNvSpPr/>
          <p:nvPr/>
        </p:nvSpPr>
        <p:spPr>
          <a:xfrm>
            <a:off x="3730625" y="528638"/>
            <a:ext cx="3303588" cy="63150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0" name="Rectangle 29"/>
          <p:cNvSpPr/>
          <p:nvPr/>
        </p:nvSpPr>
        <p:spPr>
          <a:xfrm>
            <a:off x="3" y="528638"/>
            <a:ext cx="3730625" cy="63150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 name="Title 1"/>
          <p:cNvSpPr>
            <a:spLocks noGrp="1"/>
          </p:cNvSpPr>
          <p:nvPr>
            <p:ph type="title"/>
          </p:nvPr>
        </p:nvSpPr>
        <p:spPr>
          <a:xfrm>
            <a:off x="28578" y="26988"/>
            <a:ext cx="9115425" cy="449262"/>
          </a:xfrm>
        </p:spPr>
        <p:txBody>
          <a:bodyPr rtlCol="0">
            <a:noAutofit/>
          </a:bodyPr>
          <a:lstStyle/>
          <a:p>
            <a:pPr eaLnBrk="1" fontAlgn="auto" hangingPunct="1">
              <a:spcAft>
                <a:spcPts val="0"/>
              </a:spcAft>
              <a:defRPr/>
            </a:pPr>
            <a:r>
              <a:rPr lang="id-ID" sz="2400" b="1" dirty="0" smtClean="0">
                <a:solidFill>
                  <a:schemeClr val="tx2">
                    <a:lumMod val="75000"/>
                  </a:schemeClr>
                </a:solidFill>
              </a:rPr>
              <a:t>Mempersiapkan Generasi </a:t>
            </a:r>
            <a:r>
              <a:rPr lang="en-AU" sz="2400" b="1" dirty="0" smtClean="0">
                <a:solidFill>
                  <a:schemeClr val="tx2">
                    <a:lumMod val="75000"/>
                  </a:schemeClr>
                </a:solidFill>
              </a:rPr>
              <a:t> </a:t>
            </a:r>
            <a:r>
              <a:rPr lang="en-AU" sz="2400" b="1" dirty="0" err="1" smtClean="0">
                <a:solidFill>
                  <a:schemeClr val="tx2">
                    <a:lumMod val="75000"/>
                  </a:schemeClr>
                </a:solidFill>
              </a:rPr>
              <a:t>Emas</a:t>
            </a:r>
            <a:r>
              <a:rPr lang="en-AU" sz="2400" b="1" dirty="0" smtClean="0">
                <a:solidFill>
                  <a:schemeClr val="tx2">
                    <a:lumMod val="75000"/>
                  </a:schemeClr>
                </a:solidFill>
              </a:rPr>
              <a:t> </a:t>
            </a:r>
            <a:r>
              <a:rPr lang="id-ID" sz="2400" b="1" dirty="0" smtClean="0">
                <a:solidFill>
                  <a:schemeClr val="tx2">
                    <a:lumMod val="75000"/>
                  </a:schemeClr>
                </a:solidFill>
              </a:rPr>
              <a:t>100 Tahun Indonesia Merdeka</a:t>
            </a:r>
            <a:endParaRPr lang="id-ID" sz="2400" b="1" dirty="0">
              <a:solidFill>
                <a:schemeClr val="tx2">
                  <a:lumMod val="75000"/>
                </a:schemeClr>
              </a:solidFill>
            </a:endParaRPr>
          </a:p>
        </p:txBody>
      </p:sp>
      <p:cxnSp>
        <p:nvCxnSpPr>
          <p:cNvPr id="3" name="Straight Connector 2"/>
          <p:cNvCxnSpPr/>
          <p:nvPr/>
        </p:nvCxnSpPr>
        <p:spPr>
          <a:xfrm>
            <a:off x="-11113" y="506413"/>
            <a:ext cx="9144001"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5" name="Chart 4"/>
          <p:cNvGraphicFramePr>
            <a:graphicFrameLocks/>
          </p:cNvGraphicFramePr>
          <p:nvPr/>
        </p:nvGraphicFramePr>
        <p:xfrm>
          <a:off x="402097" y="1110811"/>
          <a:ext cx="3449827" cy="1961003"/>
        </p:xfrm>
        <a:graphic>
          <a:graphicData uri="http://schemas.openxmlformats.org/drawingml/2006/chart">
            <c:chart xmlns:c="http://schemas.openxmlformats.org/drawingml/2006/chart" xmlns:r="http://schemas.openxmlformats.org/officeDocument/2006/relationships" r:id="rId2"/>
          </a:graphicData>
        </a:graphic>
      </p:graphicFrame>
      <p:sp>
        <p:nvSpPr>
          <p:cNvPr id="8200" name="TextBox 5"/>
          <p:cNvSpPr txBox="1">
            <a:spLocks noChangeArrowheads="1"/>
          </p:cNvSpPr>
          <p:nvPr/>
        </p:nvSpPr>
        <p:spPr bwMode="auto">
          <a:xfrm rot="-5400000">
            <a:off x="-245306" y="1629505"/>
            <a:ext cx="1124026" cy="261610"/>
          </a:xfrm>
          <a:prstGeom prst="rect">
            <a:avLst/>
          </a:prstGeom>
          <a:noFill/>
          <a:ln w="9525">
            <a:noFill/>
            <a:miter lim="800000"/>
            <a:headEnd/>
            <a:tailEnd/>
          </a:ln>
        </p:spPr>
        <p:txBody>
          <a:bodyPr wrap="none">
            <a:spAutoFit/>
          </a:bodyPr>
          <a:lstStyle/>
          <a:p>
            <a:pPr algn="ctr"/>
            <a:r>
              <a:rPr lang="id-ID" sz="1100" b="1" dirty="0">
                <a:latin typeface="Calibri" pitchFamily="34" charset="0"/>
              </a:rPr>
              <a:t>Kelompok umur</a:t>
            </a:r>
          </a:p>
        </p:txBody>
      </p:sp>
      <p:sp>
        <p:nvSpPr>
          <p:cNvPr id="7" name="TextBox 6"/>
          <p:cNvSpPr txBox="1"/>
          <p:nvPr/>
        </p:nvSpPr>
        <p:spPr>
          <a:xfrm>
            <a:off x="1428730" y="2988894"/>
            <a:ext cx="1539204" cy="253916"/>
          </a:xfrm>
          <a:prstGeom prst="rect">
            <a:avLst/>
          </a:prstGeom>
          <a:noFill/>
        </p:spPr>
        <p:txBody>
          <a:bodyPr wrap="none">
            <a:spAutoFit/>
          </a:bodyPr>
          <a:lstStyle/>
          <a:p>
            <a:pPr algn="ctr" fontAlgn="auto">
              <a:spcBef>
                <a:spcPts val="0"/>
              </a:spcBef>
              <a:spcAft>
                <a:spcPts val="0"/>
              </a:spcAft>
              <a:defRPr/>
            </a:pPr>
            <a:r>
              <a:rPr lang="id-ID" sz="1050" b="1" dirty="0">
                <a:latin typeface="+mn-lt"/>
                <a:cs typeface="+mn-cs"/>
              </a:rPr>
              <a:t>Jumlah Penduduk  (juta)</a:t>
            </a:r>
          </a:p>
        </p:txBody>
      </p:sp>
      <p:sp>
        <p:nvSpPr>
          <p:cNvPr id="8202" name="TextBox 7"/>
          <p:cNvSpPr txBox="1">
            <a:spLocks noChangeArrowheads="1"/>
          </p:cNvSpPr>
          <p:nvPr/>
        </p:nvSpPr>
        <p:spPr bwMode="auto">
          <a:xfrm>
            <a:off x="6965950" y="476672"/>
            <a:ext cx="2196114" cy="523220"/>
          </a:xfrm>
          <a:prstGeom prst="rect">
            <a:avLst/>
          </a:prstGeom>
          <a:noFill/>
          <a:ln w="9525">
            <a:noFill/>
            <a:miter lim="800000"/>
            <a:headEnd/>
            <a:tailEnd/>
          </a:ln>
        </p:spPr>
        <p:txBody>
          <a:bodyPr wrap="none">
            <a:spAutoFit/>
          </a:bodyPr>
          <a:lstStyle/>
          <a:p>
            <a:pPr algn="ctr"/>
            <a:r>
              <a:rPr lang="id-ID" sz="1400" b="1" dirty="0">
                <a:latin typeface="Calibri" pitchFamily="34" charset="0"/>
              </a:rPr>
              <a:t>Generasi 100 thn Merdeka </a:t>
            </a:r>
          </a:p>
          <a:p>
            <a:pPr algn="ctr"/>
            <a:r>
              <a:rPr lang="id-ID" sz="1400" b="1" dirty="0">
                <a:latin typeface="Calibri" pitchFamily="34" charset="0"/>
              </a:rPr>
              <a:t>(Usia pada tahun 2045)</a:t>
            </a:r>
          </a:p>
        </p:txBody>
      </p:sp>
      <p:sp>
        <p:nvSpPr>
          <p:cNvPr id="8203" name="TextBox 8"/>
          <p:cNvSpPr txBox="1">
            <a:spLocks noChangeArrowheads="1"/>
          </p:cNvSpPr>
          <p:nvPr/>
        </p:nvSpPr>
        <p:spPr bwMode="auto">
          <a:xfrm>
            <a:off x="923752" y="476672"/>
            <a:ext cx="2399439" cy="523220"/>
          </a:xfrm>
          <a:prstGeom prst="rect">
            <a:avLst/>
          </a:prstGeom>
          <a:noFill/>
          <a:ln w="9525">
            <a:noFill/>
            <a:miter lim="800000"/>
            <a:headEnd/>
            <a:tailEnd/>
          </a:ln>
        </p:spPr>
        <p:txBody>
          <a:bodyPr wrap="none">
            <a:spAutoFit/>
          </a:bodyPr>
          <a:lstStyle/>
          <a:p>
            <a:pPr algn="ctr"/>
            <a:r>
              <a:rPr lang="id-ID" sz="1400" b="1" dirty="0" smtClean="0">
                <a:latin typeface="Calibri" pitchFamily="34" charset="0"/>
              </a:rPr>
              <a:t>Struktur </a:t>
            </a:r>
            <a:r>
              <a:rPr lang="id-ID" sz="1400" b="1" dirty="0">
                <a:latin typeface="Calibri" pitchFamily="34" charset="0"/>
              </a:rPr>
              <a:t>Penduduk Indonesia </a:t>
            </a:r>
          </a:p>
          <a:p>
            <a:pPr algn="ctr"/>
            <a:r>
              <a:rPr lang="id-ID" sz="1400" b="1" dirty="0">
                <a:latin typeface="Calibri" pitchFamily="34" charset="0"/>
              </a:rPr>
              <a:t>Tahun 2010</a:t>
            </a:r>
          </a:p>
        </p:txBody>
      </p:sp>
      <p:sp>
        <p:nvSpPr>
          <p:cNvPr id="10" name="TextBox 9"/>
          <p:cNvSpPr txBox="1"/>
          <p:nvPr/>
        </p:nvSpPr>
        <p:spPr>
          <a:xfrm>
            <a:off x="7275516" y="2334620"/>
            <a:ext cx="1073755" cy="307777"/>
          </a:xfrm>
          <a:prstGeom prst="rect">
            <a:avLst/>
          </a:prstGeom>
          <a:solidFill>
            <a:schemeClr val="accent6">
              <a:lumMod val="20000"/>
              <a:lumOff val="80000"/>
            </a:schemeClr>
          </a:solidFill>
          <a:ln>
            <a:solidFill>
              <a:schemeClr val="accent6">
                <a:lumMod val="75000"/>
              </a:schemeClr>
            </a:solidFill>
          </a:ln>
        </p:spPr>
        <p:txBody>
          <a:bodyPr wrap="none">
            <a:spAutoFit/>
          </a:bodyPr>
          <a:lstStyle/>
          <a:p>
            <a:pPr algn="ctr" fontAlgn="auto">
              <a:spcBef>
                <a:spcPts val="0"/>
              </a:spcBef>
              <a:spcAft>
                <a:spcPts val="0"/>
              </a:spcAft>
              <a:defRPr/>
            </a:pPr>
            <a:r>
              <a:rPr lang="id-ID" sz="1400" dirty="0">
                <a:latin typeface="+mn-lt"/>
                <a:cs typeface="+mn-cs"/>
              </a:rPr>
              <a:t>45-54 tahun</a:t>
            </a:r>
          </a:p>
        </p:txBody>
      </p:sp>
      <p:sp>
        <p:nvSpPr>
          <p:cNvPr id="11" name="TextBox 10"/>
          <p:cNvSpPr txBox="1"/>
          <p:nvPr/>
        </p:nvSpPr>
        <p:spPr>
          <a:xfrm>
            <a:off x="7260179" y="2669780"/>
            <a:ext cx="1098038" cy="315732"/>
          </a:xfrm>
          <a:prstGeom prst="rect">
            <a:avLst/>
          </a:prstGeom>
          <a:solidFill>
            <a:schemeClr val="accent6">
              <a:lumMod val="20000"/>
              <a:lumOff val="80000"/>
            </a:schemeClr>
          </a:solidFill>
          <a:ln>
            <a:solidFill>
              <a:schemeClr val="accent6">
                <a:lumMod val="75000"/>
              </a:schemeClr>
            </a:solidFill>
          </a:ln>
        </p:spPr>
        <p:txBody>
          <a:bodyPr wrap="square">
            <a:spAutoFit/>
          </a:bodyPr>
          <a:lstStyle/>
          <a:p>
            <a:pPr algn="ctr" fontAlgn="auto">
              <a:spcBef>
                <a:spcPts val="0"/>
              </a:spcBef>
              <a:spcAft>
                <a:spcPts val="0"/>
              </a:spcAft>
              <a:defRPr/>
            </a:pPr>
            <a:r>
              <a:rPr lang="id-ID" sz="1400" dirty="0">
                <a:latin typeface="+mn-lt"/>
                <a:cs typeface="+mn-cs"/>
              </a:rPr>
              <a:t>35-44 tahun</a:t>
            </a:r>
          </a:p>
        </p:txBody>
      </p:sp>
      <p:sp>
        <p:nvSpPr>
          <p:cNvPr id="8206" name="TextBox 15"/>
          <p:cNvSpPr txBox="1">
            <a:spLocks noChangeArrowheads="1"/>
          </p:cNvSpPr>
          <p:nvPr/>
        </p:nvSpPr>
        <p:spPr bwMode="auto">
          <a:xfrm>
            <a:off x="4189416" y="476672"/>
            <a:ext cx="2079608" cy="523220"/>
          </a:xfrm>
          <a:prstGeom prst="rect">
            <a:avLst/>
          </a:prstGeom>
          <a:noFill/>
          <a:ln w="9525">
            <a:noFill/>
            <a:miter lim="800000"/>
            <a:headEnd/>
            <a:tailEnd/>
          </a:ln>
        </p:spPr>
        <p:txBody>
          <a:bodyPr wrap="none">
            <a:spAutoFit/>
          </a:bodyPr>
          <a:lstStyle/>
          <a:p>
            <a:pPr algn="ctr"/>
            <a:r>
              <a:rPr lang="id-ID" sz="1400" b="1" dirty="0">
                <a:latin typeface="Calibri" pitchFamily="34" charset="0"/>
              </a:rPr>
              <a:t>Periode Bonus Demografi</a:t>
            </a:r>
          </a:p>
          <a:p>
            <a:pPr algn="ctr"/>
            <a:r>
              <a:rPr lang="id-ID" sz="1400" b="1" dirty="0">
                <a:solidFill>
                  <a:srgbClr val="C00000"/>
                </a:solidFill>
                <a:latin typeface="Calibri" pitchFamily="34" charset="0"/>
              </a:rPr>
              <a:t>2010-2035</a:t>
            </a:r>
          </a:p>
        </p:txBody>
      </p:sp>
      <p:cxnSp>
        <p:nvCxnSpPr>
          <p:cNvPr id="20" name="Straight Arrow Connector 19"/>
          <p:cNvCxnSpPr/>
          <p:nvPr/>
        </p:nvCxnSpPr>
        <p:spPr>
          <a:xfrm>
            <a:off x="3786182" y="2520308"/>
            <a:ext cx="3286148" cy="1588"/>
          </a:xfrm>
          <a:prstGeom prst="straightConnector1">
            <a:avLst/>
          </a:prstGeom>
          <a:ln>
            <a:solidFill>
              <a:srgbClr val="C00000"/>
            </a:solidFill>
            <a:headEnd type="ova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3786182" y="2663184"/>
            <a:ext cx="3286148" cy="1588"/>
          </a:xfrm>
          <a:prstGeom prst="straightConnector1">
            <a:avLst/>
          </a:prstGeom>
          <a:ln>
            <a:solidFill>
              <a:srgbClr val="C00000"/>
            </a:solidFill>
            <a:headEnd type="oval"/>
            <a:tailEnd type="arrow"/>
          </a:ln>
        </p:spPr>
        <p:style>
          <a:lnRef idx="1">
            <a:schemeClr val="accent1"/>
          </a:lnRef>
          <a:fillRef idx="0">
            <a:schemeClr val="accent1"/>
          </a:fillRef>
          <a:effectRef idx="0">
            <a:schemeClr val="accent1"/>
          </a:effectRef>
          <a:fontRef idx="minor">
            <a:schemeClr val="tx1"/>
          </a:fontRef>
        </p:style>
      </p:cxnSp>
      <p:sp>
        <p:nvSpPr>
          <p:cNvPr id="23" name="Up Arrow 22"/>
          <p:cNvSpPr/>
          <p:nvPr/>
        </p:nvSpPr>
        <p:spPr>
          <a:xfrm>
            <a:off x="4816296" y="2714621"/>
            <a:ext cx="865188" cy="142876"/>
          </a:xfrm>
          <a:prstGeom prst="up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210" name="TextBox 24"/>
          <p:cNvSpPr txBox="1">
            <a:spLocks noChangeArrowheads="1"/>
          </p:cNvSpPr>
          <p:nvPr/>
        </p:nvSpPr>
        <p:spPr bwMode="auto">
          <a:xfrm>
            <a:off x="3714746" y="2928940"/>
            <a:ext cx="3302507" cy="769441"/>
          </a:xfrm>
          <a:prstGeom prst="rect">
            <a:avLst/>
          </a:prstGeom>
          <a:noFill/>
          <a:ln w="9525">
            <a:solidFill>
              <a:schemeClr val="tx1"/>
            </a:solidFill>
            <a:miter lim="800000"/>
            <a:headEnd/>
            <a:tailEnd/>
          </a:ln>
        </p:spPr>
        <p:txBody>
          <a:bodyPr wrap="none">
            <a:spAutoFit/>
          </a:bodyPr>
          <a:lstStyle/>
          <a:p>
            <a:pPr algn="ctr"/>
            <a:r>
              <a:rPr lang="id-ID" sz="1100" b="1" dirty="0">
                <a:latin typeface="Calibri" pitchFamily="34" charset="0"/>
              </a:rPr>
              <a:t>Paudisasi</a:t>
            </a:r>
          </a:p>
          <a:p>
            <a:pPr algn="ctr"/>
            <a:r>
              <a:rPr lang="id-ID" sz="1100" dirty="0">
                <a:latin typeface="Calibri" pitchFamily="34" charset="0"/>
              </a:rPr>
              <a:t>Pendidikan Dasar berkualitas dan merata</a:t>
            </a:r>
            <a:endParaRPr lang="en-AU" sz="1100" dirty="0">
              <a:latin typeface="Calibri" pitchFamily="34" charset="0"/>
            </a:endParaRPr>
          </a:p>
          <a:p>
            <a:pPr algn="ctr"/>
            <a:r>
              <a:rPr lang="en-AU" sz="1100" b="1" dirty="0" err="1">
                <a:latin typeface="Calibri" pitchFamily="34" charset="0"/>
              </a:rPr>
              <a:t>Pendidikan</a:t>
            </a:r>
            <a:r>
              <a:rPr lang="en-AU" sz="1100" b="1" dirty="0">
                <a:latin typeface="Calibri" pitchFamily="34" charset="0"/>
              </a:rPr>
              <a:t> </a:t>
            </a:r>
            <a:r>
              <a:rPr lang="en-AU" sz="1100" b="1" dirty="0" err="1">
                <a:latin typeface="Calibri" pitchFamily="34" charset="0"/>
              </a:rPr>
              <a:t>karakter</a:t>
            </a:r>
            <a:endParaRPr lang="id-ID" sz="1100" b="1" dirty="0">
              <a:latin typeface="Calibri" pitchFamily="34" charset="0"/>
            </a:endParaRPr>
          </a:p>
          <a:p>
            <a:pPr algn="ctr"/>
            <a:r>
              <a:rPr lang="id-ID" sz="1100" dirty="0">
                <a:latin typeface="Calibri" pitchFamily="34" charset="0"/>
              </a:rPr>
              <a:t>Memastikan semua penduduk usia sekolah bersekolah</a:t>
            </a:r>
          </a:p>
        </p:txBody>
      </p:sp>
      <p:sp>
        <p:nvSpPr>
          <p:cNvPr id="8211" name="TextBox 25"/>
          <p:cNvSpPr txBox="1">
            <a:spLocks noChangeArrowheads="1"/>
          </p:cNvSpPr>
          <p:nvPr/>
        </p:nvSpPr>
        <p:spPr bwMode="auto">
          <a:xfrm>
            <a:off x="3700465" y="1246190"/>
            <a:ext cx="3302507" cy="938719"/>
          </a:xfrm>
          <a:prstGeom prst="rect">
            <a:avLst/>
          </a:prstGeom>
          <a:noFill/>
          <a:ln w="9525">
            <a:solidFill>
              <a:schemeClr val="tx1"/>
            </a:solidFill>
            <a:miter lim="800000"/>
            <a:headEnd/>
            <a:tailEnd/>
          </a:ln>
        </p:spPr>
        <p:txBody>
          <a:bodyPr wrap="none">
            <a:spAutoFit/>
          </a:bodyPr>
          <a:lstStyle/>
          <a:p>
            <a:pPr algn="ctr"/>
            <a:r>
              <a:rPr lang="id-ID" sz="1100" b="1">
                <a:latin typeface="Calibri" pitchFamily="34" charset="0"/>
              </a:rPr>
              <a:t>Pendidikan Menengah Universal</a:t>
            </a:r>
            <a:endParaRPr lang="en-AU" sz="1100" b="1">
              <a:latin typeface="Calibri" pitchFamily="34" charset="0"/>
            </a:endParaRPr>
          </a:p>
          <a:p>
            <a:pPr algn="ctr"/>
            <a:r>
              <a:rPr lang="en-AU" sz="1100">
                <a:latin typeface="Calibri" pitchFamily="34" charset="0"/>
              </a:rPr>
              <a:t>Pendidikan Tinggi yang berkualitas dan berdaya saing</a:t>
            </a:r>
            <a:endParaRPr lang="id-ID" sz="1100">
              <a:latin typeface="Calibri" pitchFamily="34" charset="0"/>
            </a:endParaRPr>
          </a:p>
          <a:p>
            <a:pPr algn="ctr"/>
            <a:r>
              <a:rPr lang="id-ID" sz="1100">
                <a:latin typeface="Calibri" pitchFamily="34" charset="0"/>
              </a:rPr>
              <a:t>Pendidikan Dasar berkualitas dan merata</a:t>
            </a:r>
            <a:endParaRPr lang="en-AU" sz="1100">
              <a:latin typeface="Calibri" pitchFamily="34" charset="0"/>
            </a:endParaRPr>
          </a:p>
          <a:p>
            <a:pPr algn="ctr"/>
            <a:r>
              <a:rPr lang="en-AU" sz="1100" b="1">
                <a:latin typeface="Calibri" pitchFamily="34" charset="0"/>
              </a:rPr>
              <a:t>Pendidikan karakter</a:t>
            </a:r>
            <a:endParaRPr lang="id-ID" sz="1100" b="1">
              <a:latin typeface="Calibri" pitchFamily="34" charset="0"/>
            </a:endParaRPr>
          </a:p>
          <a:p>
            <a:pPr algn="ctr"/>
            <a:r>
              <a:rPr lang="id-ID" sz="1100">
                <a:latin typeface="Calibri" pitchFamily="34" charset="0"/>
              </a:rPr>
              <a:t>Memastikan semua penduduk usia sekolah bersekolah</a:t>
            </a:r>
          </a:p>
        </p:txBody>
      </p:sp>
      <p:sp>
        <p:nvSpPr>
          <p:cNvPr id="27" name="Down Arrow 26"/>
          <p:cNvSpPr/>
          <p:nvPr/>
        </p:nvSpPr>
        <p:spPr>
          <a:xfrm>
            <a:off x="4857753" y="2229544"/>
            <a:ext cx="765175" cy="142874"/>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cxnSp>
        <p:nvCxnSpPr>
          <p:cNvPr id="29" name="Straight Connector 28"/>
          <p:cNvCxnSpPr/>
          <p:nvPr/>
        </p:nvCxnSpPr>
        <p:spPr>
          <a:xfrm>
            <a:off x="77788" y="980728"/>
            <a:ext cx="8999537" cy="0"/>
          </a:xfrm>
          <a:prstGeom prst="line">
            <a:avLst/>
          </a:prstGeom>
          <a:ln>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8214" name="Picture 2"/>
          <p:cNvPicPr>
            <a:picLocks noChangeAspect="1" noChangeArrowheads="1"/>
          </p:cNvPicPr>
          <p:nvPr/>
        </p:nvPicPr>
        <p:blipFill>
          <a:blip r:embed="rId3" cstate="print"/>
          <a:srcRect/>
          <a:stretch>
            <a:fillRect/>
          </a:stretch>
        </p:blipFill>
        <p:spPr bwMode="auto">
          <a:xfrm>
            <a:off x="4860925" y="5167313"/>
            <a:ext cx="2032000" cy="1547812"/>
          </a:xfrm>
          <a:prstGeom prst="rect">
            <a:avLst/>
          </a:prstGeom>
          <a:noFill/>
          <a:ln w="9525">
            <a:noFill/>
            <a:miter lim="800000"/>
            <a:headEnd/>
            <a:tailEnd/>
          </a:ln>
        </p:spPr>
      </p:pic>
      <p:sp>
        <p:nvSpPr>
          <p:cNvPr id="36" name="TextBox 35"/>
          <p:cNvSpPr txBox="1"/>
          <p:nvPr/>
        </p:nvSpPr>
        <p:spPr>
          <a:xfrm>
            <a:off x="3751265" y="5643568"/>
            <a:ext cx="1019831" cy="577081"/>
          </a:xfrm>
          <a:prstGeom prst="rect">
            <a:avLst/>
          </a:prstGeom>
          <a:noFill/>
        </p:spPr>
        <p:txBody>
          <a:bodyPr wrap="none">
            <a:spAutoFit/>
          </a:bodyPr>
          <a:lstStyle/>
          <a:p>
            <a:pPr algn="ctr" fontAlgn="auto">
              <a:spcBef>
                <a:spcPts val="0"/>
              </a:spcBef>
              <a:spcAft>
                <a:spcPts val="0"/>
              </a:spcAft>
              <a:defRPr/>
            </a:pPr>
            <a:r>
              <a:rPr lang="id-ID" sz="1050" b="1" dirty="0">
                <a:latin typeface="+mn-lt"/>
                <a:cs typeface="+mn-cs"/>
              </a:rPr>
              <a:t>Strategi </a:t>
            </a:r>
          </a:p>
          <a:p>
            <a:pPr algn="ctr" fontAlgn="auto">
              <a:spcBef>
                <a:spcPts val="0"/>
              </a:spcBef>
              <a:spcAft>
                <a:spcPts val="0"/>
              </a:spcAft>
              <a:defRPr/>
            </a:pPr>
            <a:r>
              <a:rPr lang="id-ID" sz="1050" b="1" dirty="0">
                <a:latin typeface="+mn-lt"/>
                <a:cs typeface="+mn-cs"/>
              </a:rPr>
              <a:t>Pembangunan </a:t>
            </a:r>
          </a:p>
          <a:p>
            <a:pPr algn="ctr" fontAlgn="auto">
              <a:spcBef>
                <a:spcPts val="0"/>
              </a:spcBef>
              <a:spcAft>
                <a:spcPts val="0"/>
              </a:spcAft>
              <a:defRPr/>
            </a:pPr>
            <a:r>
              <a:rPr lang="id-ID" sz="1050" b="1" dirty="0">
                <a:latin typeface="+mn-lt"/>
                <a:cs typeface="+mn-cs"/>
              </a:rPr>
              <a:t>Pendidikan</a:t>
            </a:r>
          </a:p>
        </p:txBody>
      </p:sp>
      <p:sp>
        <p:nvSpPr>
          <p:cNvPr id="37" name="Right Arrow 36"/>
          <p:cNvSpPr/>
          <p:nvPr/>
        </p:nvSpPr>
        <p:spPr>
          <a:xfrm>
            <a:off x="319578" y="2364013"/>
            <a:ext cx="130175" cy="287338"/>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8" name="Right Arrow 37"/>
          <p:cNvSpPr/>
          <p:nvPr/>
        </p:nvSpPr>
        <p:spPr>
          <a:xfrm>
            <a:off x="317989" y="2573156"/>
            <a:ext cx="130175" cy="288925"/>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218" name="TextBox 38"/>
          <p:cNvSpPr txBox="1">
            <a:spLocks noChangeArrowheads="1"/>
          </p:cNvSpPr>
          <p:nvPr/>
        </p:nvSpPr>
        <p:spPr bwMode="auto">
          <a:xfrm>
            <a:off x="6985001" y="5130805"/>
            <a:ext cx="2088072" cy="1384995"/>
          </a:xfrm>
          <a:prstGeom prst="rect">
            <a:avLst/>
          </a:prstGeom>
          <a:noFill/>
          <a:ln w="9525">
            <a:noFill/>
            <a:miter lim="800000"/>
            <a:headEnd/>
            <a:tailEnd/>
          </a:ln>
        </p:spPr>
        <p:txBody>
          <a:bodyPr wrap="none">
            <a:spAutoFit/>
          </a:bodyPr>
          <a:lstStyle/>
          <a:p>
            <a:pPr algn="ctr"/>
            <a:r>
              <a:rPr lang="id-ID" sz="1200" b="1">
                <a:solidFill>
                  <a:srgbClr val="C00000"/>
                </a:solidFill>
                <a:latin typeface="Calibri" pitchFamily="34" charset="0"/>
              </a:rPr>
              <a:t>Generasi yang </a:t>
            </a:r>
          </a:p>
          <a:p>
            <a:pPr algn="ctr"/>
            <a:r>
              <a:rPr lang="id-ID" sz="1200" b="1">
                <a:solidFill>
                  <a:srgbClr val="C00000"/>
                </a:solidFill>
                <a:latin typeface="Calibri" pitchFamily="34" charset="0"/>
              </a:rPr>
              <a:t>cerdas komprehensif</a:t>
            </a:r>
            <a:r>
              <a:rPr lang="id-ID" sz="1200">
                <a:latin typeface="Calibri" pitchFamily="34" charset="0"/>
              </a:rPr>
              <a:t>: a.l</a:t>
            </a:r>
          </a:p>
          <a:p>
            <a:pPr algn="ctr"/>
            <a:r>
              <a:rPr lang="id-ID" sz="1200">
                <a:latin typeface="Calibri" pitchFamily="34" charset="0"/>
              </a:rPr>
              <a:t>produktif, inovatif,  damai dlm </a:t>
            </a:r>
          </a:p>
          <a:p>
            <a:pPr algn="ctr"/>
            <a:r>
              <a:rPr lang="id-ID" sz="1200">
                <a:latin typeface="Calibri" pitchFamily="34" charset="0"/>
              </a:rPr>
              <a:t>interaksi sosialnya,  sehat dan </a:t>
            </a:r>
          </a:p>
          <a:p>
            <a:pPr algn="ctr"/>
            <a:r>
              <a:rPr lang="id-ID" sz="1200">
                <a:latin typeface="Calibri" pitchFamily="34" charset="0"/>
              </a:rPr>
              <a:t>menyehatkan dalam </a:t>
            </a:r>
          </a:p>
          <a:p>
            <a:pPr algn="ctr"/>
            <a:r>
              <a:rPr lang="id-ID" sz="1200">
                <a:latin typeface="Calibri" pitchFamily="34" charset="0"/>
              </a:rPr>
              <a:t>interaksi alamnya</a:t>
            </a:r>
            <a:r>
              <a:rPr lang="en-US" sz="1200">
                <a:latin typeface="Calibri" pitchFamily="34" charset="0"/>
              </a:rPr>
              <a:t>, dan  </a:t>
            </a:r>
            <a:endParaRPr lang="id-ID" sz="1200">
              <a:latin typeface="Calibri" pitchFamily="34" charset="0"/>
            </a:endParaRPr>
          </a:p>
          <a:p>
            <a:pPr algn="ctr"/>
            <a:r>
              <a:rPr lang="en-US" sz="1200">
                <a:latin typeface="Calibri" pitchFamily="34" charset="0"/>
              </a:rPr>
              <a:t>berperadaban unggul</a:t>
            </a:r>
            <a:endParaRPr lang="id-ID" sz="1200">
              <a:latin typeface="Calibri" pitchFamily="34" charset="0"/>
            </a:endParaRPr>
          </a:p>
        </p:txBody>
      </p:sp>
      <p:sp>
        <p:nvSpPr>
          <p:cNvPr id="8219" name="TextBox 39"/>
          <p:cNvSpPr txBox="1">
            <a:spLocks noChangeArrowheads="1"/>
          </p:cNvSpPr>
          <p:nvPr/>
        </p:nvSpPr>
        <p:spPr bwMode="auto">
          <a:xfrm>
            <a:off x="968376" y="5462593"/>
            <a:ext cx="1750607" cy="584775"/>
          </a:xfrm>
          <a:prstGeom prst="rect">
            <a:avLst/>
          </a:prstGeom>
          <a:noFill/>
          <a:ln w="9525">
            <a:noFill/>
            <a:miter lim="800000"/>
            <a:headEnd/>
            <a:tailEnd/>
          </a:ln>
        </p:spPr>
        <p:txBody>
          <a:bodyPr wrap="none">
            <a:spAutoFit/>
          </a:bodyPr>
          <a:lstStyle/>
          <a:p>
            <a:pPr algn="ctr"/>
            <a:r>
              <a:rPr lang="id-ID" sz="1600" b="1">
                <a:latin typeface="Calibri" pitchFamily="34" charset="0"/>
              </a:rPr>
              <a:t>Sasaran Kelompok</a:t>
            </a:r>
          </a:p>
          <a:p>
            <a:pPr algn="ctr"/>
            <a:r>
              <a:rPr lang="id-ID" sz="1600" b="1">
                <a:latin typeface="Calibri" pitchFamily="34" charset="0"/>
              </a:rPr>
              <a:t>Strategis</a:t>
            </a:r>
          </a:p>
        </p:txBody>
      </p:sp>
      <p:cxnSp>
        <p:nvCxnSpPr>
          <p:cNvPr id="41" name="Straight Connector 40"/>
          <p:cNvCxnSpPr/>
          <p:nvPr/>
        </p:nvCxnSpPr>
        <p:spPr>
          <a:xfrm>
            <a:off x="61916" y="5083175"/>
            <a:ext cx="9001125" cy="0"/>
          </a:xfrm>
          <a:prstGeom prst="line">
            <a:avLst/>
          </a:prstGeom>
          <a:ln>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221" name="TextBox 31"/>
          <p:cNvSpPr txBox="1">
            <a:spLocks noChangeArrowheads="1"/>
          </p:cNvSpPr>
          <p:nvPr/>
        </p:nvSpPr>
        <p:spPr bwMode="auto">
          <a:xfrm>
            <a:off x="1" y="5072074"/>
            <a:ext cx="1683474" cy="215444"/>
          </a:xfrm>
          <a:prstGeom prst="rect">
            <a:avLst/>
          </a:prstGeom>
          <a:noFill/>
          <a:ln w="9525">
            <a:noFill/>
            <a:miter lim="800000"/>
            <a:headEnd/>
            <a:tailEnd/>
          </a:ln>
        </p:spPr>
        <p:txBody>
          <a:bodyPr wrap="none">
            <a:spAutoFit/>
          </a:bodyPr>
          <a:lstStyle/>
          <a:p>
            <a:r>
              <a:rPr lang="id-ID" sz="800" dirty="0">
                <a:latin typeface="Calibri" pitchFamily="34" charset="0"/>
              </a:rPr>
              <a:t>Sumber: Badan Pusat Statistik, 2011</a:t>
            </a:r>
          </a:p>
        </p:txBody>
      </p:sp>
      <p:graphicFrame>
        <p:nvGraphicFramePr>
          <p:cNvPr id="33" name="Chart 32"/>
          <p:cNvGraphicFramePr>
            <a:graphicFrameLocks/>
          </p:cNvGraphicFramePr>
          <p:nvPr/>
        </p:nvGraphicFramePr>
        <p:xfrm>
          <a:off x="214282" y="3214686"/>
          <a:ext cx="3719523" cy="1928816"/>
        </p:xfrm>
        <a:graphic>
          <a:graphicData uri="http://schemas.openxmlformats.org/drawingml/2006/chart">
            <c:chart xmlns:c="http://schemas.openxmlformats.org/drawingml/2006/chart" xmlns:r="http://schemas.openxmlformats.org/officeDocument/2006/relationships" r:id="rId4"/>
          </a:graphicData>
        </a:graphic>
      </p:graphicFrame>
      <p:sp>
        <p:nvSpPr>
          <p:cNvPr id="35" name="Slide Number Placeholder 2"/>
          <p:cNvSpPr txBox="1"/>
          <p:nvPr/>
        </p:nvSpPr>
        <p:spPr>
          <a:xfrm>
            <a:off x="8651633" y="6492880"/>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4" name="Rectangle 3"/>
          <p:cNvSpPr/>
          <p:nvPr/>
        </p:nvSpPr>
        <p:spPr>
          <a:xfrm>
            <a:off x="7019927" y="3114834"/>
            <a:ext cx="2124075" cy="1615827"/>
          </a:xfrm>
          <a:prstGeom prst="rect">
            <a:avLst/>
          </a:prstGeom>
          <a:solidFill>
            <a:schemeClr val="accent5">
              <a:lumMod val="50000"/>
            </a:schemeClr>
          </a:solidFill>
        </p:spPr>
        <p:txBody>
          <a:bodyPr wrap="square">
            <a:spAutoFit/>
          </a:bodyPr>
          <a:lstStyle/>
          <a:p>
            <a:r>
              <a:rPr lang="id-ID" sz="1100" b="1" dirty="0" smtClean="0">
                <a:solidFill>
                  <a:schemeClr val="bg1"/>
                </a:solidFill>
              </a:rPr>
              <a:t>Generasi yang secara </a:t>
            </a:r>
            <a:r>
              <a:rPr lang="id-ID" sz="1100" b="1" dirty="0">
                <a:solidFill>
                  <a:schemeClr val="bg1"/>
                </a:solidFill>
              </a:rPr>
              <a:t>aktif </a:t>
            </a:r>
            <a:r>
              <a:rPr lang="id-ID" sz="1100" b="1" dirty="0" smtClean="0">
                <a:solidFill>
                  <a:schemeClr val="bg1"/>
                </a:solidFill>
              </a:rPr>
              <a:t>mampu mengembangkan potensi dirinya </a:t>
            </a:r>
            <a:r>
              <a:rPr lang="id-ID" sz="1100" b="1" dirty="0">
                <a:solidFill>
                  <a:schemeClr val="bg1"/>
                </a:solidFill>
              </a:rPr>
              <a:t>untuk memiliki kekuatan spiritual keagamaan, pengendalian diri, kepribadian,</a:t>
            </a:r>
          </a:p>
          <a:p>
            <a:r>
              <a:rPr lang="id-ID" sz="1100" b="1" dirty="0">
                <a:solidFill>
                  <a:schemeClr val="bg1"/>
                </a:solidFill>
              </a:rPr>
              <a:t>kecerdasan, akhlak mulia, serta keterampilan yang diperlukan dirinya, masyarakat, bangsa dan </a:t>
            </a:r>
            <a:r>
              <a:rPr lang="id-ID" sz="1100" b="1" dirty="0" smtClean="0">
                <a:solidFill>
                  <a:schemeClr val="bg1"/>
                </a:solidFill>
              </a:rPr>
              <a:t>negara serta dunia secara global. </a:t>
            </a:r>
            <a:endParaRPr lang="id-ID" sz="1100" b="1" dirty="0">
              <a:solidFill>
                <a:schemeClr val="bg1"/>
              </a:solidFill>
            </a:endParaRPr>
          </a:p>
        </p:txBody>
      </p:sp>
      <p:sp>
        <p:nvSpPr>
          <p:cNvPr id="6" name="TextBox 5"/>
          <p:cNvSpPr txBox="1"/>
          <p:nvPr/>
        </p:nvSpPr>
        <p:spPr>
          <a:xfrm>
            <a:off x="7072330" y="1052737"/>
            <a:ext cx="2005268" cy="1223412"/>
          </a:xfrm>
          <a:prstGeom prst="rect">
            <a:avLst/>
          </a:prstGeom>
          <a:solidFill>
            <a:schemeClr val="accent5">
              <a:lumMod val="50000"/>
            </a:schemeClr>
          </a:solidFill>
        </p:spPr>
        <p:txBody>
          <a:bodyPr wrap="square" rtlCol="0">
            <a:spAutoFit/>
          </a:bodyPr>
          <a:lstStyle/>
          <a:p>
            <a:r>
              <a:rPr lang="id-ID" sz="1050" b="1" dirty="0" smtClean="0">
                <a:solidFill>
                  <a:schemeClr val="bg1"/>
                </a:solidFill>
              </a:rPr>
              <a:t>Manusia</a:t>
            </a:r>
            <a:r>
              <a:rPr lang="id-ID" sz="1050" b="1" dirty="0">
                <a:solidFill>
                  <a:schemeClr val="bg1"/>
                </a:solidFill>
              </a:rPr>
              <a:t> </a:t>
            </a:r>
            <a:r>
              <a:rPr lang="id-ID" sz="1050" b="1" dirty="0" smtClean="0">
                <a:solidFill>
                  <a:schemeClr val="bg1"/>
                </a:solidFill>
              </a:rPr>
              <a:t>yang </a:t>
            </a:r>
            <a:r>
              <a:rPr lang="id-ID" sz="1050" b="1" dirty="0">
                <a:solidFill>
                  <a:schemeClr val="bg1"/>
                </a:solidFill>
              </a:rPr>
              <a:t>beriman dan bertakwa kepada Tuhan Yang Maha Esa, berakhlak </a:t>
            </a:r>
            <a:r>
              <a:rPr lang="id-ID" sz="1050" b="1" dirty="0" smtClean="0">
                <a:solidFill>
                  <a:schemeClr val="bg1"/>
                </a:solidFill>
              </a:rPr>
              <a:t>mulia, sehat, berilmu</a:t>
            </a:r>
            <a:r>
              <a:rPr lang="id-ID" sz="1050" b="1" dirty="0">
                <a:solidFill>
                  <a:schemeClr val="bg1"/>
                </a:solidFill>
              </a:rPr>
              <a:t>, cakap, kreatif, mandiri, dan menjadi warga negara </a:t>
            </a:r>
            <a:r>
              <a:rPr lang="id-ID" sz="1050" b="1" dirty="0" smtClean="0">
                <a:solidFill>
                  <a:schemeClr val="bg1"/>
                </a:solidFill>
              </a:rPr>
              <a:t>yang demokratis </a:t>
            </a:r>
            <a:r>
              <a:rPr lang="id-ID" sz="1050" b="1" dirty="0">
                <a:solidFill>
                  <a:schemeClr val="bg1"/>
                </a:solidFill>
              </a:rPr>
              <a:t>serta</a:t>
            </a:r>
          </a:p>
          <a:p>
            <a:r>
              <a:rPr lang="id-ID" sz="1050" b="1" dirty="0">
                <a:solidFill>
                  <a:schemeClr val="bg1"/>
                </a:solidFill>
              </a:rPr>
              <a:t>bertanggung </a:t>
            </a:r>
            <a:r>
              <a:rPr lang="id-ID" sz="1050" b="1" dirty="0" smtClean="0">
                <a:solidFill>
                  <a:schemeClr val="bg1"/>
                </a:solidFill>
              </a:rPr>
              <a:t>jawab (Psl 3 UU 20)</a:t>
            </a:r>
            <a:endParaRPr lang="id-ID" sz="1050" b="1" dirty="0">
              <a:solidFill>
                <a:schemeClr val="bg1"/>
              </a:solidFill>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a:t>
            </a:r>
            <a:endParaRPr lang="id-ID" b="1" dirty="0"/>
          </a:p>
        </p:txBody>
      </p:sp>
    </p:spTree>
    <p:extLst>
      <p:ext uri="{BB962C8B-B14F-4D97-AF65-F5344CB8AC3E}">
        <p14:creationId xmlns:p14="http://schemas.microsoft.com/office/powerpoint/2010/main" val="35886194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317992" y="2060848"/>
            <a:ext cx="8441553" cy="2232248"/>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id-ID" sz="3200" dirty="0" smtClean="0">
                <a:solidFill>
                  <a:schemeClr val="tx1">
                    <a:lumMod val="95000"/>
                    <a:lumOff val="5000"/>
                  </a:schemeClr>
                </a:solidFill>
              </a:rPr>
              <a:t>Standar Isi</a:t>
            </a:r>
            <a:endParaRPr lang="id-ID" sz="3200" dirty="0">
              <a:solidFill>
                <a:schemeClr val="tx1">
                  <a:lumMod val="95000"/>
                  <a:lumOff val="5000"/>
                </a:schemeClr>
              </a:solidFill>
            </a:endParaRPr>
          </a:p>
        </p:txBody>
      </p:sp>
      <p:sp>
        <p:nvSpPr>
          <p:cNvPr id="4" name="Title 6"/>
          <p:cNvSpPr txBox="1">
            <a:spLocks/>
          </p:cNvSpPr>
          <p:nvPr/>
        </p:nvSpPr>
        <p:spPr>
          <a:xfrm>
            <a:off x="252536"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400" b="1" dirty="0" smtClean="0">
                <a:solidFill>
                  <a:srgbClr val="4BACC6">
                    <a:lumMod val="75000"/>
                  </a:srgbClr>
                </a:solidFill>
              </a:rPr>
              <a:t>Pendekatan Dalam Penyusunan SKL Pada KBK 2004 dan KTSP 2006</a:t>
            </a:r>
            <a:endParaRPr lang="id-ID" sz="2400" b="1" dirty="0" smtClean="0">
              <a:solidFill>
                <a:schemeClr val="accent6">
                  <a:lumMod val="75000"/>
                </a:schemeClr>
              </a:solidFill>
            </a:endParaRPr>
          </a:p>
        </p:txBody>
      </p:sp>
      <p:cxnSp>
        <p:nvCxnSpPr>
          <p:cNvPr id="5" name="Straight Connector 4"/>
          <p:cNvCxnSpPr/>
          <p:nvPr/>
        </p:nvCxnSpPr>
        <p:spPr>
          <a:xfrm>
            <a:off x="0" y="619125"/>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7"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6" name="Rectangle 15"/>
          <p:cNvSpPr/>
          <p:nvPr/>
        </p:nvSpPr>
        <p:spPr>
          <a:xfrm>
            <a:off x="384458" y="1268760"/>
            <a:ext cx="1728192" cy="7200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Mapel 1</a:t>
            </a:r>
            <a:endParaRPr lang="id-ID" sz="2000" b="1" dirty="0"/>
          </a:p>
        </p:txBody>
      </p:sp>
      <p:sp>
        <p:nvSpPr>
          <p:cNvPr id="19" name="Rectangle 18"/>
          <p:cNvSpPr/>
          <p:nvPr/>
        </p:nvSpPr>
        <p:spPr>
          <a:xfrm>
            <a:off x="384458" y="2132856"/>
            <a:ext cx="1728192" cy="72008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SKL Mapel</a:t>
            </a:r>
            <a:endParaRPr lang="id-ID" sz="2000" b="1" dirty="0"/>
          </a:p>
        </p:txBody>
      </p:sp>
      <p:sp>
        <p:nvSpPr>
          <p:cNvPr id="20" name="Rectangle 19"/>
          <p:cNvSpPr/>
          <p:nvPr/>
        </p:nvSpPr>
        <p:spPr>
          <a:xfrm>
            <a:off x="384458" y="2996952"/>
            <a:ext cx="1728192" cy="72008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SK-KD Mapel</a:t>
            </a:r>
            <a:endParaRPr lang="id-ID" sz="2000" b="1" dirty="0"/>
          </a:p>
        </p:txBody>
      </p:sp>
      <p:sp>
        <p:nvSpPr>
          <p:cNvPr id="21" name="Down Arrow 20"/>
          <p:cNvSpPr/>
          <p:nvPr/>
        </p:nvSpPr>
        <p:spPr>
          <a:xfrm>
            <a:off x="982678" y="1916832"/>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Down Arrow 21"/>
          <p:cNvSpPr/>
          <p:nvPr/>
        </p:nvSpPr>
        <p:spPr>
          <a:xfrm>
            <a:off x="982678" y="2780928"/>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ectangle 22"/>
          <p:cNvSpPr/>
          <p:nvPr/>
        </p:nvSpPr>
        <p:spPr>
          <a:xfrm>
            <a:off x="2179119" y="1268760"/>
            <a:ext cx="1728192" cy="7200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Mapel 1</a:t>
            </a:r>
            <a:endParaRPr lang="id-ID" sz="2000" b="1" dirty="0"/>
          </a:p>
        </p:txBody>
      </p:sp>
      <p:sp>
        <p:nvSpPr>
          <p:cNvPr id="24" name="Rectangle 23"/>
          <p:cNvSpPr/>
          <p:nvPr/>
        </p:nvSpPr>
        <p:spPr>
          <a:xfrm>
            <a:off x="2179119" y="2132856"/>
            <a:ext cx="1728192" cy="72008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SKL Mapel</a:t>
            </a:r>
            <a:endParaRPr lang="id-ID" sz="2000" b="1" dirty="0"/>
          </a:p>
        </p:txBody>
      </p:sp>
      <p:sp>
        <p:nvSpPr>
          <p:cNvPr id="25" name="Rectangle 24"/>
          <p:cNvSpPr/>
          <p:nvPr/>
        </p:nvSpPr>
        <p:spPr>
          <a:xfrm>
            <a:off x="2179119" y="2996952"/>
            <a:ext cx="1728192" cy="72008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SK-KD Mapel</a:t>
            </a:r>
            <a:endParaRPr lang="id-ID" sz="2000" b="1" dirty="0"/>
          </a:p>
        </p:txBody>
      </p:sp>
      <p:sp>
        <p:nvSpPr>
          <p:cNvPr id="26" name="Down Arrow 25"/>
          <p:cNvSpPr/>
          <p:nvPr/>
        </p:nvSpPr>
        <p:spPr>
          <a:xfrm>
            <a:off x="2777339" y="1916832"/>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Down Arrow 26"/>
          <p:cNvSpPr/>
          <p:nvPr/>
        </p:nvSpPr>
        <p:spPr>
          <a:xfrm>
            <a:off x="2777339" y="2780928"/>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3973780" y="1268760"/>
            <a:ext cx="1728192" cy="7200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Mapel 1</a:t>
            </a:r>
            <a:endParaRPr lang="id-ID" sz="2000" b="1" dirty="0"/>
          </a:p>
        </p:txBody>
      </p:sp>
      <p:sp>
        <p:nvSpPr>
          <p:cNvPr id="29" name="Rectangle 28"/>
          <p:cNvSpPr/>
          <p:nvPr/>
        </p:nvSpPr>
        <p:spPr>
          <a:xfrm>
            <a:off x="3973780" y="2132856"/>
            <a:ext cx="1728192" cy="72008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SKL Mapel</a:t>
            </a:r>
            <a:endParaRPr lang="id-ID" sz="2000" b="1" dirty="0"/>
          </a:p>
        </p:txBody>
      </p:sp>
      <p:sp>
        <p:nvSpPr>
          <p:cNvPr id="30" name="Rectangle 29"/>
          <p:cNvSpPr/>
          <p:nvPr/>
        </p:nvSpPr>
        <p:spPr>
          <a:xfrm>
            <a:off x="3973780" y="2996952"/>
            <a:ext cx="1728192" cy="72008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SK-KD Mapel</a:t>
            </a:r>
            <a:endParaRPr lang="id-ID" sz="2000" b="1" dirty="0"/>
          </a:p>
        </p:txBody>
      </p:sp>
      <p:sp>
        <p:nvSpPr>
          <p:cNvPr id="31" name="Down Arrow 30"/>
          <p:cNvSpPr/>
          <p:nvPr/>
        </p:nvSpPr>
        <p:spPr>
          <a:xfrm>
            <a:off x="4572000" y="1916832"/>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Down Arrow 31"/>
          <p:cNvSpPr/>
          <p:nvPr/>
        </p:nvSpPr>
        <p:spPr>
          <a:xfrm>
            <a:off x="4572000" y="2780928"/>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Rectangle 32"/>
          <p:cNvSpPr/>
          <p:nvPr/>
        </p:nvSpPr>
        <p:spPr>
          <a:xfrm>
            <a:off x="6964881" y="1268760"/>
            <a:ext cx="1728192" cy="72008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Mapel 1</a:t>
            </a:r>
            <a:endParaRPr lang="id-ID" sz="2000" b="1" dirty="0"/>
          </a:p>
        </p:txBody>
      </p:sp>
      <p:sp>
        <p:nvSpPr>
          <p:cNvPr id="34" name="Rectangle 33"/>
          <p:cNvSpPr/>
          <p:nvPr/>
        </p:nvSpPr>
        <p:spPr>
          <a:xfrm>
            <a:off x="6964881" y="2132856"/>
            <a:ext cx="1728192" cy="72008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SKL Mapel</a:t>
            </a:r>
            <a:endParaRPr lang="id-ID" sz="2000" b="1" dirty="0"/>
          </a:p>
        </p:txBody>
      </p:sp>
      <p:sp>
        <p:nvSpPr>
          <p:cNvPr id="35" name="Rectangle 34"/>
          <p:cNvSpPr/>
          <p:nvPr/>
        </p:nvSpPr>
        <p:spPr>
          <a:xfrm>
            <a:off x="6964881" y="2996952"/>
            <a:ext cx="1728192" cy="72008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SK-KD Mapel</a:t>
            </a:r>
            <a:endParaRPr lang="id-ID" sz="2000" b="1" dirty="0"/>
          </a:p>
        </p:txBody>
      </p:sp>
      <p:sp>
        <p:nvSpPr>
          <p:cNvPr id="36" name="Down Arrow 35"/>
          <p:cNvSpPr/>
          <p:nvPr/>
        </p:nvSpPr>
        <p:spPr>
          <a:xfrm>
            <a:off x="7563102" y="1916832"/>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Down Arrow 36"/>
          <p:cNvSpPr/>
          <p:nvPr/>
        </p:nvSpPr>
        <p:spPr>
          <a:xfrm>
            <a:off x="7563102" y="2780928"/>
            <a:ext cx="465282" cy="360040"/>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TextBox 37"/>
          <p:cNvSpPr txBox="1"/>
          <p:nvPr/>
        </p:nvSpPr>
        <p:spPr>
          <a:xfrm>
            <a:off x="5901382" y="1157850"/>
            <a:ext cx="806631" cy="830997"/>
          </a:xfrm>
          <a:prstGeom prst="rect">
            <a:avLst/>
          </a:prstGeom>
          <a:noFill/>
        </p:spPr>
        <p:txBody>
          <a:bodyPr wrap="none" rtlCol="0">
            <a:spAutoFit/>
          </a:bodyPr>
          <a:lstStyle/>
          <a:p>
            <a:r>
              <a:rPr lang="id-ID" sz="4800" dirty="0" smtClean="0"/>
              <a:t>....</a:t>
            </a:r>
            <a:endParaRPr lang="id-ID" sz="4800" dirty="0"/>
          </a:p>
        </p:txBody>
      </p:sp>
      <p:sp>
        <p:nvSpPr>
          <p:cNvPr id="39" name="TextBox 38"/>
          <p:cNvSpPr txBox="1"/>
          <p:nvPr/>
        </p:nvSpPr>
        <p:spPr>
          <a:xfrm>
            <a:off x="5901382" y="1877925"/>
            <a:ext cx="806631" cy="830997"/>
          </a:xfrm>
          <a:prstGeom prst="rect">
            <a:avLst/>
          </a:prstGeom>
          <a:noFill/>
        </p:spPr>
        <p:txBody>
          <a:bodyPr wrap="none" rtlCol="0">
            <a:spAutoFit/>
          </a:bodyPr>
          <a:lstStyle/>
          <a:p>
            <a:r>
              <a:rPr lang="id-ID" sz="4800" dirty="0" smtClean="0"/>
              <a:t>....</a:t>
            </a:r>
            <a:endParaRPr lang="id-ID" sz="4800" dirty="0"/>
          </a:p>
        </p:txBody>
      </p:sp>
      <p:sp>
        <p:nvSpPr>
          <p:cNvPr id="40" name="TextBox 39"/>
          <p:cNvSpPr txBox="1"/>
          <p:nvPr/>
        </p:nvSpPr>
        <p:spPr>
          <a:xfrm>
            <a:off x="5901382" y="2670018"/>
            <a:ext cx="806631" cy="830997"/>
          </a:xfrm>
          <a:prstGeom prst="rect">
            <a:avLst/>
          </a:prstGeom>
          <a:noFill/>
        </p:spPr>
        <p:txBody>
          <a:bodyPr wrap="none" rtlCol="0">
            <a:spAutoFit/>
          </a:bodyPr>
          <a:lstStyle/>
          <a:p>
            <a:r>
              <a:rPr lang="id-ID" sz="4800" dirty="0" smtClean="0"/>
              <a:t>....</a:t>
            </a:r>
            <a:endParaRPr lang="id-ID" sz="4800" dirty="0"/>
          </a:p>
        </p:txBody>
      </p:sp>
      <p:sp>
        <p:nvSpPr>
          <p:cNvPr id="42" name="Down Arrow 41"/>
          <p:cNvSpPr/>
          <p:nvPr/>
        </p:nvSpPr>
        <p:spPr>
          <a:xfrm>
            <a:off x="3375560" y="4365104"/>
            <a:ext cx="2326412" cy="504056"/>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Rectangle 42"/>
          <p:cNvSpPr/>
          <p:nvPr/>
        </p:nvSpPr>
        <p:spPr>
          <a:xfrm>
            <a:off x="317992" y="4941168"/>
            <a:ext cx="8441553" cy="72008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dirty="0" smtClean="0"/>
              <a:t>Standar Kompetensi Lulusan (SKL) Satuan Pendidikan</a:t>
            </a:r>
            <a:endParaRPr lang="id-ID" sz="3200" dirty="0"/>
          </a:p>
        </p:txBody>
      </p:sp>
      <p:sp>
        <p:nvSpPr>
          <p:cNvPr id="44" name="TextBox 43"/>
          <p:cNvSpPr txBox="1"/>
          <p:nvPr/>
        </p:nvSpPr>
        <p:spPr>
          <a:xfrm>
            <a:off x="317992" y="6381328"/>
            <a:ext cx="6446701" cy="369332"/>
          </a:xfrm>
          <a:prstGeom prst="rect">
            <a:avLst/>
          </a:prstGeom>
          <a:noFill/>
        </p:spPr>
        <p:txBody>
          <a:bodyPr wrap="none" rtlCol="0">
            <a:spAutoFit/>
          </a:bodyPr>
          <a:lstStyle/>
          <a:p>
            <a:r>
              <a:rPr lang="id-ID" dirty="0" smtClean="0"/>
              <a:t>SK-KD: Standar Kompetensi (Strand/Bidang) dan Kompetensi Dasar</a:t>
            </a:r>
            <a:endParaRPr lang="id-ID" dirty="0"/>
          </a:p>
        </p:txBody>
      </p:sp>
      <p:sp>
        <p:nvSpPr>
          <p:cNvPr id="46" name="Rectangle 45"/>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10</a:t>
            </a:r>
            <a:endParaRPr lang="id-ID" b="1" dirty="0"/>
          </a:p>
        </p:txBody>
      </p:sp>
    </p:spTree>
    <p:extLst>
      <p:ext uri="{BB962C8B-B14F-4D97-AF65-F5344CB8AC3E}">
        <p14:creationId xmlns:p14="http://schemas.microsoft.com/office/powerpoint/2010/main" val="93453411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345" y="476672"/>
            <a:ext cx="8693073" cy="602892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80898" y="6505600"/>
            <a:ext cx="6846299" cy="307777"/>
          </a:xfrm>
          <a:prstGeom prst="rect">
            <a:avLst/>
          </a:prstGeom>
        </p:spPr>
        <p:txBody>
          <a:bodyPr wrap="square">
            <a:spAutoFit/>
          </a:bodyPr>
          <a:lstStyle/>
          <a:p>
            <a:r>
              <a:rPr lang="id-ID" sz="1400" dirty="0"/>
              <a:t>http://www.scotland.gov.uk/Publications/2004/11/20178/45862</a:t>
            </a:r>
          </a:p>
        </p:txBody>
      </p:sp>
      <p:sp>
        <p:nvSpPr>
          <p:cNvPr id="6" name="Rectangle 5"/>
          <p:cNvSpPr/>
          <p:nvPr/>
        </p:nvSpPr>
        <p:spPr>
          <a:xfrm>
            <a:off x="0" y="0"/>
            <a:ext cx="9144000" cy="476672"/>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effectLst>
              </a:rPr>
              <a:t>Contoh Scotland </a:t>
            </a:r>
            <a:r>
              <a:rPr lang="id-ID" sz="3200" b="1" dirty="0" smtClean="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effectLst>
              </a:rPr>
              <a:t>: </a:t>
            </a:r>
            <a:r>
              <a:rPr lang="id-ID" sz="2400" dirty="0" smtClean="0">
                <a:ln w="18000">
                  <a:solidFill>
                    <a:schemeClr val="accent2">
                      <a:satMod val="140000"/>
                    </a:schemeClr>
                  </a:solidFill>
                  <a:prstDash val="solid"/>
                  <a:miter lim="800000"/>
                </a:ln>
                <a:solidFill>
                  <a:schemeClr val="accent6">
                    <a:lumMod val="75000"/>
                  </a:schemeClr>
                </a:solidFill>
                <a:effectLst>
                  <a:outerShdw blurRad="38100" dist="38100" dir="2700000" algn="tl">
                    <a:srgbClr val="000000">
                      <a:alpha val="43137"/>
                    </a:srgbClr>
                  </a:outerShdw>
                </a:effectLst>
              </a:rPr>
              <a:t>Purposes of The Curriculum</a:t>
            </a:r>
            <a:endParaRPr lang="id-ID" sz="2400" dirty="0">
              <a:ln w="18000">
                <a:solidFill>
                  <a:schemeClr val="accent2">
                    <a:satMod val="140000"/>
                  </a:schemeClr>
                </a:solidFill>
                <a:prstDash val="solid"/>
                <a:miter lim="800000"/>
              </a:ln>
              <a:solidFill>
                <a:schemeClr val="accent6">
                  <a:lumMod val="75000"/>
                </a:schemeClr>
              </a:solidFill>
              <a:effectLst>
                <a:outerShdw blurRad="38100" dist="38100" dir="2700000" algn="tl">
                  <a:srgbClr val="000000">
                    <a:alpha val="43137"/>
                  </a:srgbClr>
                </a:outerShdw>
              </a:effectLst>
            </a:endParaRPr>
          </a:p>
        </p:txBody>
      </p:sp>
      <p:sp>
        <p:nvSpPr>
          <p:cNvPr id="7"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11</a:t>
            </a:r>
            <a:endParaRPr lang="id-ID" b="1" dirty="0"/>
          </a:p>
        </p:txBody>
      </p:sp>
    </p:spTree>
    <p:extLst>
      <p:ext uri="{BB962C8B-B14F-4D97-AF65-F5344CB8AC3E}">
        <p14:creationId xmlns:p14="http://schemas.microsoft.com/office/powerpoint/2010/main" val="23485647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36911"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6"/>
          <p:cNvSpPr txBox="1">
            <a:spLocks/>
          </p:cNvSpPr>
          <p:nvPr/>
        </p:nvSpPr>
        <p:spPr>
          <a:xfrm>
            <a:off x="0"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800" b="1" dirty="0" smtClean="0">
                <a:solidFill>
                  <a:srgbClr val="4BACC6">
                    <a:lumMod val="75000"/>
                  </a:srgbClr>
                </a:solidFill>
              </a:rPr>
              <a:t>Penyempurnaan Pola Pikir Perumusan Kurikulum </a:t>
            </a:r>
            <a:endParaRPr lang="id-ID" sz="2800" b="1" dirty="0" smtClean="0">
              <a:solidFill>
                <a:srgbClr val="F79646">
                  <a:lumMod val="75000"/>
                </a:srgbClr>
              </a:solidFill>
            </a:endParaRPr>
          </a:p>
        </p:txBody>
      </p:sp>
      <p:cxnSp>
        <p:nvCxnSpPr>
          <p:cNvPr id="5" name="Straight Connector 4"/>
          <p:cNvCxnSpPr/>
          <p:nvPr/>
        </p:nvCxnSpPr>
        <p:spPr>
          <a:xfrm>
            <a:off x="0" y="620688"/>
            <a:ext cx="9144000" cy="0"/>
          </a:xfrm>
          <a:prstGeom prst="line">
            <a:avLst/>
          </a:prstGeom>
        </p:spPr>
        <p:style>
          <a:lnRef idx="1">
            <a:schemeClr val="accent2"/>
          </a:lnRef>
          <a:fillRef idx="0">
            <a:schemeClr val="accent2"/>
          </a:fillRef>
          <a:effectRef idx="0">
            <a:schemeClr val="accent2"/>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3591867077"/>
              </p:ext>
            </p:extLst>
          </p:nvPr>
        </p:nvGraphicFramePr>
        <p:xfrm>
          <a:off x="52115" y="792688"/>
          <a:ext cx="9039774" cy="6096000"/>
        </p:xfrm>
        <a:graphic>
          <a:graphicData uri="http://schemas.openxmlformats.org/drawingml/2006/table">
            <a:tbl>
              <a:tblPr firstRow="1" bandRow="1">
                <a:tableStyleId>{5C22544A-7EE6-4342-B048-85BDC9FD1C3A}</a:tableStyleId>
              </a:tblPr>
              <a:tblGrid>
                <a:gridCol w="648072"/>
                <a:gridCol w="2520280"/>
                <a:gridCol w="2293178"/>
                <a:gridCol w="3578244"/>
              </a:tblGrid>
              <a:tr h="370840">
                <a:tc>
                  <a:txBody>
                    <a:bodyPr/>
                    <a:lstStyle/>
                    <a:p>
                      <a:r>
                        <a:rPr lang="id-ID" sz="2400" b="1" dirty="0" smtClean="0"/>
                        <a:t>No</a:t>
                      </a:r>
                      <a:endParaRPr lang="id-ID" sz="2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400" b="1" dirty="0" smtClean="0"/>
                        <a:t>KBK 2004</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400" b="1" dirty="0" smtClean="0"/>
                        <a:t>KTSP 2006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400" b="1" dirty="0" smtClean="0"/>
                        <a:t>Kurikulum 2013</a:t>
                      </a:r>
                    </a:p>
                  </a:txBody>
                  <a:tcPr/>
                </a:tc>
              </a:tr>
              <a:tr h="370840">
                <a:tc>
                  <a:txBody>
                    <a:bodyPr/>
                    <a:lstStyle/>
                    <a:p>
                      <a:r>
                        <a:rPr lang="id-ID" sz="2000" b="1" dirty="0" smtClean="0"/>
                        <a:t>1</a:t>
                      </a:r>
                      <a:endParaRPr lang="id-ID" sz="2000" b="1" dirty="0"/>
                    </a:p>
                  </a:txBody>
                  <a:tcPr/>
                </a:tc>
                <a:tc gridSpan="2">
                  <a:txBody>
                    <a:bodyPr/>
                    <a:lstStyle/>
                    <a:p>
                      <a:r>
                        <a:rPr lang="id-ID" sz="2000" b="1" dirty="0" smtClean="0"/>
                        <a:t>Standar Kompetensi Lulusan diturunkan dari Standar Isi</a:t>
                      </a:r>
                      <a:endParaRPr lang="id-ID" sz="2000" b="1" dirty="0"/>
                    </a:p>
                  </a:txBody>
                  <a:tcPr/>
                </a:tc>
                <a:tc hMerge="1">
                  <a:txBody>
                    <a:bodyPr/>
                    <a:lstStyle/>
                    <a:p>
                      <a:endParaRPr lang="id-ID"/>
                    </a:p>
                  </a:txBody>
                  <a:tcPr/>
                </a:tc>
                <a:tc>
                  <a:txBody>
                    <a:bodyPr/>
                    <a:lstStyle/>
                    <a:p>
                      <a:r>
                        <a:rPr lang="id-ID" sz="2000" b="1" dirty="0" smtClean="0"/>
                        <a:t>Standar Kompetensi Lulusan diturunkan dari kebutuhan </a:t>
                      </a:r>
                      <a:endParaRPr lang="id-ID" sz="2000" b="1" dirty="0"/>
                    </a:p>
                  </a:txBody>
                  <a:tcPr/>
                </a:tc>
              </a:tr>
              <a:tr h="370840">
                <a:tc>
                  <a:txBody>
                    <a:bodyPr/>
                    <a:lstStyle/>
                    <a:p>
                      <a:r>
                        <a:rPr lang="id-ID" sz="2000" b="1" dirty="0" smtClean="0"/>
                        <a:t>2</a:t>
                      </a:r>
                      <a:endParaRPr lang="id-ID" sz="2000" b="1" dirty="0"/>
                    </a:p>
                  </a:txBody>
                  <a:tcPr/>
                </a:tc>
                <a:tc gridSpan="2">
                  <a:txBody>
                    <a:bodyPr/>
                    <a:lstStyle/>
                    <a:p>
                      <a:r>
                        <a:rPr lang="id-ID" sz="2000" b="1" dirty="0" smtClean="0"/>
                        <a:t>Standar Isi dirumuskan berdasarkan Tujuan </a:t>
                      </a:r>
                      <a:r>
                        <a:rPr lang="id-ID" sz="2000" b="1" baseline="0" dirty="0" smtClean="0"/>
                        <a:t>Mata Pelajaran (Standar Kompetensi Lulusan Mata Pelajaran) yang dirinci menjadi </a:t>
                      </a:r>
                      <a:r>
                        <a:rPr lang="id-ID" sz="2000" b="1" dirty="0" smtClean="0"/>
                        <a:t>Standar Kompetensi dan Kompetensi Dasar Mata Pelajaran</a:t>
                      </a:r>
                      <a:endParaRPr lang="id-ID" sz="2000" b="1" dirty="0"/>
                    </a:p>
                  </a:txBody>
                  <a:tcPr/>
                </a:tc>
                <a:tc hMerge="1">
                  <a:txBody>
                    <a:bodyPr/>
                    <a:lstStyle/>
                    <a:p>
                      <a:endParaRPr lang="id-ID"/>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2000" b="1" dirty="0" smtClean="0"/>
                        <a:t>Standar Isi diturunkan dari Standar Kompetensi Lulusan melalui Kompetensi Inti yang bebas mata pelajaran</a:t>
                      </a:r>
                    </a:p>
                  </a:txBody>
                  <a:tcPr/>
                </a:tc>
              </a:tr>
              <a:tr h="370840">
                <a:tc>
                  <a:txBody>
                    <a:bodyPr/>
                    <a:lstStyle/>
                    <a:p>
                      <a:r>
                        <a:rPr lang="id-ID" sz="2000" b="1" dirty="0" smtClean="0"/>
                        <a:t>3</a:t>
                      </a:r>
                      <a:endParaRPr lang="id-ID" sz="2000" b="1" dirty="0"/>
                    </a:p>
                  </a:txBody>
                  <a:tcPr/>
                </a:tc>
                <a:tc gridSpan="2">
                  <a:txBody>
                    <a:bodyPr/>
                    <a:lstStyle/>
                    <a:p>
                      <a:r>
                        <a:rPr lang="id-ID" sz="2000" b="1" dirty="0" smtClean="0"/>
                        <a:t>Pemisahan antara mata pelajaran pembentuk sikap, pembentuk keterampilan,</a:t>
                      </a:r>
                      <a:r>
                        <a:rPr lang="id-ID" sz="2000" b="1" baseline="0" dirty="0" smtClean="0"/>
                        <a:t> dan pembentuk pengetahuan</a:t>
                      </a:r>
                      <a:endParaRPr lang="id-ID" sz="2000" b="1" dirty="0"/>
                    </a:p>
                  </a:txBody>
                  <a:tcPr/>
                </a:tc>
                <a:tc hMerge="1">
                  <a:txBody>
                    <a:bodyPr/>
                    <a:lstStyle/>
                    <a:p>
                      <a:endParaRPr lang="id-ID"/>
                    </a:p>
                  </a:txBody>
                  <a:tcPr/>
                </a:tc>
                <a:tc>
                  <a:txBody>
                    <a:bodyPr/>
                    <a:lstStyle/>
                    <a:p>
                      <a:r>
                        <a:rPr lang="id-ID" sz="2000" b="1" dirty="0" smtClean="0"/>
                        <a:t>Semua mata pelajaran harus berkontribusi terhadap pembentukan sikap, keterampilan, dan pengetahuan,</a:t>
                      </a:r>
                      <a:endParaRPr lang="id-ID" sz="2000" b="1" dirty="0"/>
                    </a:p>
                  </a:txBody>
                  <a:tcPr/>
                </a:tc>
              </a:tr>
              <a:tr h="370840">
                <a:tc>
                  <a:txBody>
                    <a:bodyPr/>
                    <a:lstStyle/>
                    <a:p>
                      <a:r>
                        <a:rPr lang="id-ID" sz="2000" b="1" dirty="0" smtClean="0"/>
                        <a:t>4</a:t>
                      </a:r>
                      <a:endParaRPr lang="id-ID" sz="2000" b="1" dirty="0"/>
                    </a:p>
                  </a:txBody>
                  <a:tcPr/>
                </a:tc>
                <a:tc gridSpan="2">
                  <a:txBody>
                    <a:bodyPr/>
                    <a:lstStyle/>
                    <a:p>
                      <a:r>
                        <a:rPr lang="id-ID" sz="2000" b="1" dirty="0" smtClean="0"/>
                        <a:t>Kompetensi diturunkan dari mata pelajaran</a:t>
                      </a:r>
                      <a:endParaRPr lang="id-ID" sz="2000" b="1" dirty="0"/>
                    </a:p>
                  </a:txBody>
                  <a:tcPr/>
                </a:tc>
                <a:tc hMerge="1">
                  <a:txBody>
                    <a:bodyPr/>
                    <a:lstStyle/>
                    <a:p>
                      <a:endParaRPr lang="id-ID"/>
                    </a:p>
                  </a:txBody>
                  <a:tcPr/>
                </a:tc>
                <a:tc>
                  <a:txBody>
                    <a:bodyPr/>
                    <a:lstStyle/>
                    <a:p>
                      <a:r>
                        <a:rPr lang="id-ID" sz="2000" b="1" dirty="0" smtClean="0"/>
                        <a:t>Mata pelajaran diturunkan dari kompetensi yang ingin dicapai</a:t>
                      </a:r>
                      <a:endParaRPr lang="id-ID" sz="2000" b="1" dirty="0"/>
                    </a:p>
                  </a:txBody>
                  <a:tcPr/>
                </a:tc>
              </a:tr>
              <a:tr h="370840">
                <a:tc>
                  <a:txBody>
                    <a:bodyPr/>
                    <a:lstStyle/>
                    <a:p>
                      <a:r>
                        <a:rPr lang="id-ID" sz="2000" b="1" dirty="0" smtClean="0"/>
                        <a:t>5</a:t>
                      </a:r>
                      <a:endParaRPr lang="id-ID" sz="2000" b="1" dirty="0"/>
                    </a:p>
                  </a:txBody>
                  <a:tcPr/>
                </a:tc>
                <a:tc gridSpan="2">
                  <a:txBody>
                    <a:bodyPr/>
                    <a:lstStyle/>
                    <a:p>
                      <a:r>
                        <a:rPr lang="id-ID" sz="2000" b="1" dirty="0" smtClean="0"/>
                        <a:t>Mata pelajaran lepas</a:t>
                      </a:r>
                      <a:r>
                        <a:rPr lang="id-ID" sz="2000" b="1" baseline="0" dirty="0" smtClean="0"/>
                        <a:t> satu dengan yang lain, seperti sekumpulan mata pelajaran terpisah</a:t>
                      </a:r>
                      <a:endParaRPr lang="id-ID" sz="2000" b="1" dirty="0"/>
                    </a:p>
                  </a:txBody>
                  <a:tcPr/>
                </a:tc>
                <a:tc hMerge="1">
                  <a:txBody>
                    <a:bodyPr/>
                    <a:lstStyle/>
                    <a:p>
                      <a:endParaRPr lang="id-ID" dirty="0"/>
                    </a:p>
                  </a:txBody>
                  <a:tcPr/>
                </a:tc>
                <a:tc>
                  <a:txBody>
                    <a:bodyPr/>
                    <a:lstStyle/>
                    <a:p>
                      <a:r>
                        <a:rPr lang="id-ID" sz="2000" b="1" dirty="0" smtClean="0"/>
                        <a:t>Semua</a:t>
                      </a:r>
                      <a:r>
                        <a:rPr lang="id-ID" sz="2000" b="1" baseline="0" dirty="0" smtClean="0"/>
                        <a:t> mata pelajaran diikat oleh kompetensi inti (tiap kelas)</a:t>
                      </a:r>
                      <a:r>
                        <a:rPr lang="id-ID" sz="2000" b="1" dirty="0" smtClean="0"/>
                        <a:t> </a:t>
                      </a:r>
                      <a:endParaRPr lang="id-ID" sz="2000" b="1" dirty="0"/>
                    </a:p>
                  </a:txBody>
                  <a:tcPr/>
                </a:tc>
              </a:tr>
            </a:tbl>
          </a:graphicData>
        </a:graphic>
      </p:graphicFrame>
      <p:sp>
        <p:nvSpPr>
          <p:cNvPr id="7"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42</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12</a:t>
            </a:r>
            <a:endParaRPr lang="id-ID" b="1" dirty="0"/>
          </a:p>
        </p:txBody>
      </p:sp>
    </p:spTree>
    <p:extLst>
      <p:ext uri="{BB962C8B-B14F-4D97-AF65-F5344CB8AC3E}">
        <p14:creationId xmlns:p14="http://schemas.microsoft.com/office/powerpoint/2010/main" val="42233745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7504" y="717376"/>
          <a:ext cx="8965504" cy="5608320"/>
        </p:xfrm>
        <a:graphic>
          <a:graphicData uri="http://schemas.openxmlformats.org/drawingml/2006/table">
            <a:tbl>
              <a:tblPr firstRow="1" bandRow="1">
                <a:tableStyleId>{5C22544A-7EE6-4342-B048-85BDC9FD1C3A}</a:tableStyleId>
              </a:tblPr>
              <a:tblGrid>
                <a:gridCol w="2664296"/>
                <a:gridCol w="6301208"/>
              </a:tblGrid>
              <a:tr h="370840">
                <a:tc gridSpan="2">
                  <a:txBody>
                    <a:bodyPr/>
                    <a:lstStyle/>
                    <a:p>
                      <a:pPr algn="ctr"/>
                      <a:r>
                        <a:rPr lang="id-ID" sz="2400" dirty="0" smtClean="0"/>
                        <a:t>UU No. 20 Th. 2003 Tentang</a:t>
                      </a:r>
                      <a:r>
                        <a:rPr lang="id-ID" sz="2400" baseline="0" dirty="0" smtClean="0"/>
                        <a:t> Sistem Pendidikan Nasional</a:t>
                      </a:r>
                      <a:endParaRPr lang="id-ID" sz="2400" dirty="0"/>
                    </a:p>
                  </a:txBody>
                  <a:tcPr/>
                </a:tc>
                <a:tc hMerge="1">
                  <a:txBody>
                    <a:bodyPr/>
                    <a:lstStyle/>
                    <a:p>
                      <a:endParaRPr lang="id-ID" dirty="0"/>
                    </a:p>
                  </a:txBody>
                  <a:tcPr/>
                </a:tc>
              </a:tr>
              <a:tr h="370840">
                <a:tc>
                  <a:txBody>
                    <a:bodyPr/>
                    <a:lstStyle/>
                    <a:p>
                      <a:r>
                        <a:rPr lang="id-ID" sz="2400" b="1" dirty="0" smtClean="0"/>
                        <a:t>Pasal 38 (KTSP)</a:t>
                      </a:r>
                      <a:endParaRPr lang="id-ID" sz="2400" b="1" dirty="0"/>
                    </a:p>
                  </a:txBody>
                  <a:tcPr/>
                </a:tc>
                <a:tc>
                  <a:txBody>
                    <a:bodyPr/>
                    <a:lstStyle/>
                    <a:p>
                      <a:pPr marL="361950" indent="-361950"/>
                      <a:r>
                        <a:rPr lang="id-ID" sz="2000" dirty="0" smtClean="0"/>
                        <a:t>(1)  </a:t>
                      </a:r>
                      <a:r>
                        <a:rPr lang="id-ID" sz="2000" b="0" dirty="0" smtClean="0">
                          <a:solidFill>
                            <a:srgbClr val="C00000"/>
                          </a:solidFill>
                        </a:rPr>
                        <a:t>Kerangka dasar dan struktur kurikulum </a:t>
                      </a:r>
                      <a:r>
                        <a:rPr lang="id-ID" sz="2000" b="0" dirty="0" smtClean="0">
                          <a:solidFill>
                            <a:schemeClr val="tx1"/>
                          </a:solidFill>
                        </a:rPr>
                        <a:t>pendidikan dasar dan menengah</a:t>
                      </a:r>
                      <a:r>
                        <a:rPr lang="id-ID" sz="2000" b="0" dirty="0" smtClean="0">
                          <a:solidFill>
                            <a:srgbClr val="C00000"/>
                          </a:solidFill>
                        </a:rPr>
                        <a:t> </a:t>
                      </a:r>
                      <a:r>
                        <a:rPr lang="id-ID" sz="2000" dirty="0" smtClean="0">
                          <a:solidFill>
                            <a:srgbClr val="C00000"/>
                          </a:solidFill>
                        </a:rPr>
                        <a:t>ditetapkan</a:t>
                      </a:r>
                      <a:r>
                        <a:rPr lang="id-ID" sz="2000" baseline="0" dirty="0" smtClean="0">
                          <a:solidFill>
                            <a:srgbClr val="C00000"/>
                          </a:solidFill>
                        </a:rPr>
                        <a:t> </a:t>
                      </a:r>
                      <a:r>
                        <a:rPr lang="id-ID" sz="2000" dirty="0" smtClean="0">
                          <a:solidFill>
                            <a:srgbClr val="C00000"/>
                          </a:solidFill>
                        </a:rPr>
                        <a:t>Pemerintah</a:t>
                      </a:r>
                      <a:r>
                        <a:rPr lang="id-ID" sz="2000" dirty="0" smtClean="0"/>
                        <a:t>.</a:t>
                      </a:r>
                    </a:p>
                    <a:p>
                      <a:pPr marL="361950" indent="-361950">
                        <a:tabLst>
                          <a:tab pos="361950" algn="l"/>
                        </a:tabLst>
                      </a:pPr>
                      <a:r>
                        <a:rPr lang="id-ID" sz="2000" dirty="0" smtClean="0"/>
                        <a:t>(2)  </a:t>
                      </a:r>
                      <a:r>
                        <a:rPr lang="id-ID" sz="2000" dirty="0" smtClean="0">
                          <a:solidFill>
                            <a:srgbClr val="C00000"/>
                          </a:solidFill>
                        </a:rPr>
                        <a:t>Kurikulum pendidikan dasar dan menengah dikembangkan</a:t>
                      </a:r>
                      <a:r>
                        <a:rPr lang="id-ID" sz="2000" dirty="0" smtClean="0"/>
                        <a:t> sesuai dengan</a:t>
                      </a:r>
                      <a:r>
                        <a:rPr lang="id-ID" sz="2000" baseline="0" dirty="0" smtClean="0"/>
                        <a:t> </a:t>
                      </a:r>
                      <a:r>
                        <a:rPr lang="id-ID" sz="2000" dirty="0" smtClean="0"/>
                        <a:t>relevansinya </a:t>
                      </a:r>
                      <a:r>
                        <a:rPr lang="id-ID" sz="2000" dirty="0" smtClean="0">
                          <a:solidFill>
                            <a:srgbClr val="C00000"/>
                          </a:solidFill>
                        </a:rPr>
                        <a:t>oleh setiap kelompok atau satuan pendidikan dan komite</a:t>
                      </a:r>
                      <a:r>
                        <a:rPr lang="id-ID" sz="2000" baseline="0" dirty="0" smtClean="0">
                          <a:solidFill>
                            <a:srgbClr val="C00000"/>
                          </a:solidFill>
                        </a:rPr>
                        <a:t> </a:t>
                      </a:r>
                      <a:r>
                        <a:rPr lang="id-ID" sz="2000" dirty="0" smtClean="0">
                          <a:solidFill>
                            <a:srgbClr val="C00000"/>
                          </a:solidFill>
                        </a:rPr>
                        <a:t>sekolah/madrasah</a:t>
                      </a:r>
                      <a:r>
                        <a:rPr lang="id-ID" sz="2000" dirty="0" smtClean="0"/>
                        <a:t> di bawah koordinasi dan supervisi dinas pendidikan atau kantor</a:t>
                      </a:r>
                      <a:r>
                        <a:rPr lang="id-ID" sz="2000" baseline="0" dirty="0" smtClean="0"/>
                        <a:t> </a:t>
                      </a:r>
                      <a:r>
                        <a:rPr lang="id-ID" sz="2000" dirty="0" smtClean="0"/>
                        <a:t>departemen agama kabupaten/kota untuk pendidikan</a:t>
                      </a:r>
                      <a:r>
                        <a:rPr lang="id-ID" sz="2000" baseline="0" dirty="0" smtClean="0"/>
                        <a:t> dasar</a:t>
                      </a:r>
                      <a:r>
                        <a:rPr lang="id-ID" sz="2000" dirty="0" smtClean="0"/>
                        <a:t> dan provinsi untuk</a:t>
                      </a:r>
                      <a:r>
                        <a:rPr lang="id-ID" sz="2000" baseline="0" dirty="0" smtClean="0"/>
                        <a:t> pendidikan menengah</a:t>
                      </a:r>
                      <a:r>
                        <a:rPr lang="id-ID" sz="2000" dirty="0" smtClean="0"/>
                        <a:t>.</a:t>
                      </a:r>
                      <a:endParaRPr lang="id-ID" sz="2000" dirty="0"/>
                    </a:p>
                  </a:txBody>
                  <a:tcPr/>
                </a:tc>
              </a:tr>
              <a:tr h="370840">
                <a:tc>
                  <a:txBody>
                    <a:bodyPr/>
                    <a:lstStyle/>
                    <a:p>
                      <a:r>
                        <a:rPr lang="id-ID" sz="2400" b="1" dirty="0" smtClean="0"/>
                        <a:t>Penjelasan Bagian </a:t>
                      </a:r>
                      <a:r>
                        <a:rPr lang="id-ID" sz="2400" b="1" baseline="0" dirty="0" smtClean="0"/>
                        <a:t>Umum (KBK)</a:t>
                      </a:r>
                      <a:endParaRPr lang="id-ID" sz="2400" b="1"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id-ID" sz="2000" dirty="0" smtClean="0"/>
                        <a:t>Strategi pembangunan pendidikan nasional dalam undang-undang ini meliputi: ....., 2. </a:t>
                      </a:r>
                      <a:r>
                        <a:rPr lang="id-ID" sz="2000" dirty="0" smtClean="0">
                          <a:solidFill>
                            <a:srgbClr val="C00000"/>
                          </a:solidFill>
                        </a:rPr>
                        <a:t>pengembangan dan pelaksanaan kurikulum berbasis kompetensi</a:t>
                      </a:r>
                      <a:r>
                        <a:rPr lang="id-ID" sz="2000" dirty="0" smtClean="0">
                          <a:solidFill>
                            <a:schemeClr val="tx1"/>
                          </a:solidFill>
                        </a:rPr>
                        <a:t>,.....;</a:t>
                      </a:r>
                    </a:p>
                  </a:txBody>
                  <a:tcPr/>
                </a:tc>
              </a:tr>
              <a:tr h="370840">
                <a:tc>
                  <a:txBody>
                    <a:bodyPr/>
                    <a:lstStyle/>
                    <a:p>
                      <a:r>
                        <a:rPr lang="id-ID" sz="2400" b="1" dirty="0" smtClean="0"/>
                        <a:t>Penjelasan Pasal 35 (Lingkup Kompetensi)</a:t>
                      </a:r>
                      <a:endParaRPr lang="id-ID" sz="2400" b="1" dirty="0"/>
                    </a:p>
                  </a:txBody>
                  <a:tcPr/>
                </a:tc>
                <a:tc>
                  <a:txBody>
                    <a:bodyPr/>
                    <a:lstStyle/>
                    <a:p>
                      <a:pPr marL="0" lvl="1" indent="0" eaLnBrk="1" fontAlgn="auto" hangingPunct="1">
                        <a:spcAft>
                          <a:spcPts val="0"/>
                        </a:spcAft>
                        <a:buFont typeface="Arial" pitchFamily="34"/>
                        <a:buNone/>
                        <a:defRPr/>
                      </a:pPr>
                      <a:r>
                        <a:rPr lang="id-ID" sz="2000" dirty="0" smtClean="0"/>
                        <a:t>Kompetensi lulusan merupakan kualifikasi kemampuan lulusan yang mencakup </a:t>
                      </a:r>
                      <a:r>
                        <a:rPr lang="id-ID" sz="2000" dirty="0" smtClean="0">
                          <a:solidFill>
                            <a:srgbClr val="C00000"/>
                          </a:solidFill>
                        </a:rPr>
                        <a:t>sikap, pengetahuan, dan keterampilan </a:t>
                      </a:r>
                      <a:r>
                        <a:rPr lang="id-ID" sz="2000" dirty="0" smtClean="0"/>
                        <a:t>sesuai dengan standar nasional yang telah disepakati.</a:t>
                      </a:r>
                      <a:endParaRPr lang="id-ID" sz="2000" dirty="0"/>
                    </a:p>
                  </a:txBody>
                  <a:tcPr/>
                </a:tc>
              </a:tr>
            </a:tbl>
          </a:graphicData>
        </a:graphic>
      </p:graphicFrame>
      <p:sp>
        <p:nvSpPr>
          <p:cNvPr id="3"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graphicFrame>
        <p:nvGraphicFramePr>
          <p:cNvPr id="4"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37980"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37981"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Ketentuan Tentang Kurikulum</a:t>
            </a:r>
            <a:endParaRPr lang="id-ID" sz="3600" b="1" dirty="0" smtClean="0">
              <a:solidFill>
                <a:srgbClr val="F79646">
                  <a:lumMod val="75000"/>
                </a:srgbClr>
              </a:solidFill>
            </a:endParaRPr>
          </a:p>
        </p:txBody>
      </p:sp>
      <p:cxnSp>
        <p:nvCxnSpPr>
          <p:cNvPr id="10" name="Straight Connector 9"/>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11" name="Rectangle 10"/>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13</a:t>
            </a:r>
            <a:endParaRPr lang="id-ID" b="1" dirty="0"/>
          </a:p>
        </p:txBody>
      </p:sp>
    </p:spTree>
    <p:extLst>
      <p:ext uri="{BB962C8B-B14F-4D97-AF65-F5344CB8AC3E}">
        <p14:creationId xmlns:p14="http://schemas.microsoft.com/office/powerpoint/2010/main" val="19569198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71311954"/>
              </p:ext>
            </p:extLst>
          </p:nvPr>
        </p:nvGraphicFramePr>
        <p:xfrm>
          <a:off x="179512" y="798408"/>
          <a:ext cx="8718308" cy="5582920"/>
        </p:xfrm>
        <a:graphic>
          <a:graphicData uri="http://schemas.openxmlformats.org/drawingml/2006/table">
            <a:tbl>
              <a:tblPr firstRow="1" bandRow="1">
                <a:tableStyleId>{5C22544A-7EE6-4342-B048-85BDC9FD1C3A}</a:tableStyleId>
              </a:tblPr>
              <a:tblGrid>
                <a:gridCol w="2880320"/>
                <a:gridCol w="4752528"/>
                <a:gridCol w="1085460"/>
              </a:tblGrid>
              <a:tr h="370840">
                <a:tc>
                  <a:txBody>
                    <a:bodyPr/>
                    <a:lstStyle/>
                    <a:p>
                      <a:pPr algn="ctr"/>
                      <a:r>
                        <a:rPr lang="id-ID" sz="1800" b="1" dirty="0" smtClean="0"/>
                        <a:t>KTSP</a:t>
                      </a:r>
                      <a:r>
                        <a:rPr lang="id-ID" sz="1800" b="1" baseline="0" dirty="0" smtClean="0"/>
                        <a:t> 2006</a:t>
                      </a:r>
                      <a:endParaRPr lang="id-ID" sz="1800" b="1" dirty="0"/>
                    </a:p>
                  </a:txBody>
                  <a:tcPr/>
                </a:tc>
                <a:tc>
                  <a:txBody>
                    <a:bodyPr/>
                    <a:lstStyle/>
                    <a:p>
                      <a:pPr algn="ctr"/>
                      <a:r>
                        <a:rPr lang="id-ID" sz="1800" b="1" dirty="0" smtClean="0"/>
                        <a:t>Kurikulum 2013</a:t>
                      </a:r>
                      <a:endParaRPr lang="id-ID" sz="1800" b="1" dirty="0"/>
                    </a:p>
                  </a:txBody>
                  <a:tcPr/>
                </a:tc>
                <a:tc>
                  <a:txBody>
                    <a:bodyPr/>
                    <a:lstStyle/>
                    <a:p>
                      <a:pPr algn="ctr"/>
                      <a:r>
                        <a:rPr lang="id-ID" sz="1800" b="1" dirty="0" smtClean="0"/>
                        <a:t>Ket</a:t>
                      </a:r>
                      <a:endParaRPr lang="id-ID" sz="1800" b="1" dirty="0"/>
                    </a:p>
                  </a:txBody>
                  <a:tcPr/>
                </a:tc>
              </a:tr>
              <a:tr h="370840">
                <a:tc>
                  <a:txBody>
                    <a:bodyPr/>
                    <a:lstStyle/>
                    <a:p>
                      <a:r>
                        <a:rPr lang="id-ID" sz="1800" b="0" baseline="0" dirty="0" smtClean="0"/>
                        <a:t>Mata pelajaran tertentu mendukung k</a:t>
                      </a:r>
                      <a:r>
                        <a:rPr lang="id-ID" sz="1800" b="0" dirty="0" smtClean="0"/>
                        <a:t>ompetensi</a:t>
                      </a:r>
                      <a:r>
                        <a:rPr lang="id-ID" sz="1800" b="0" baseline="0" dirty="0" smtClean="0"/>
                        <a:t> tertentu</a:t>
                      </a:r>
                      <a:endParaRPr lang="id-ID" sz="1800" b="0" dirty="0"/>
                    </a:p>
                  </a:txBody>
                  <a:tcPr/>
                </a:tc>
                <a:tc>
                  <a:txBody>
                    <a:bodyPr/>
                    <a:lstStyle/>
                    <a:p>
                      <a:r>
                        <a:rPr lang="id-ID" sz="1800" b="0" dirty="0" smtClean="0"/>
                        <a:t>Tiap</a:t>
                      </a:r>
                      <a:r>
                        <a:rPr lang="id-ID" sz="1800" b="0" baseline="0" dirty="0" smtClean="0"/>
                        <a:t> mata pelajaran mendukung semua kompetensi [sikap, keterampilan, pengetahuan]</a:t>
                      </a:r>
                      <a:endParaRPr lang="id-ID" sz="1800" b="0" dirty="0"/>
                    </a:p>
                  </a:txBody>
                  <a:tcPr/>
                </a:tc>
                <a:tc>
                  <a:txBody>
                    <a:bodyPr/>
                    <a:lstStyle/>
                    <a:p>
                      <a:pPr algn="ctr"/>
                      <a:r>
                        <a:rPr lang="id-ID" sz="1800" b="0" dirty="0" smtClean="0"/>
                        <a:t>Semua Jenjang</a:t>
                      </a:r>
                      <a:endParaRPr lang="id-ID" sz="1800" b="0" dirty="0"/>
                    </a:p>
                  </a:txBody>
                  <a:tcPr/>
                </a:tc>
              </a:tr>
              <a:tr h="370840">
                <a:tc>
                  <a:txBody>
                    <a:bodyPr/>
                    <a:lstStyle/>
                    <a:p>
                      <a:r>
                        <a:rPr lang="id-ID" sz="1800" b="0" dirty="0" smtClean="0"/>
                        <a:t>Mata</a:t>
                      </a:r>
                      <a:r>
                        <a:rPr lang="id-ID" sz="1800" b="0" baseline="0" dirty="0" smtClean="0"/>
                        <a:t> pelajaran dirancang berdiri sendiri dan memiliki kompetensi dasar sendiri</a:t>
                      </a:r>
                      <a:endParaRPr lang="id-ID" sz="1800" b="0" dirty="0"/>
                    </a:p>
                  </a:txBody>
                  <a:tcPr/>
                </a:tc>
                <a:tc>
                  <a:txBody>
                    <a:bodyPr/>
                    <a:lstStyle/>
                    <a:p>
                      <a:r>
                        <a:rPr lang="id-ID" sz="1800" b="0" dirty="0" smtClean="0"/>
                        <a:t>Mata pelajaran dirancang terkait satu dengan yang lain dan memiliki kompetensi dasar yang diikat</a:t>
                      </a:r>
                      <a:r>
                        <a:rPr lang="id-ID" sz="1800" b="0" baseline="0" dirty="0" smtClean="0"/>
                        <a:t> oleh kompetensi inti tiap kelas</a:t>
                      </a:r>
                      <a:endParaRPr lang="id-ID" sz="1800" b="0" dirty="0"/>
                    </a:p>
                  </a:txBody>
                  <a:tcPr/>
                </a:tc>
                <a:tc>
                  <a:txBody>
                    <a:bodyPr/>
                    <a:lstStyle/>
                    <a:p>
                      <a:pPr algn="ctr"/>
                      <a:r>
                        <a:rPr lang="id-ID" sz="1800" b="0" dirty="0" smtClean="0"/>
                        <a:t>Semua Jenjang</a:t>
                      </a:r>
                      <a:endParaRPr lang="id-ID" sz="1800" b="0" dirty="0"/>
                    </a:p>
                  </a:txBody>
                  <a:tcPr/>
                </a:tc>
              </a:tr>
              <a:tr h="370840">
                <a:tc>
                  <a:txBody>
                    <a:bodyPr/>
                    <a:lstStyle/>
                    <a:p>
                      <a:r>
                        <a:rPr lang="id-ID" sz="1800" b="0" dirty="0" smtClean="0"/>
                        <a:t>Bahasa Indonesia sejajar dengan mapel lain</a:t>
                      </a:r>
                      <a:endParaRPr lang="id-ID" sz="1800" b="0" dirty="0"/>
                    </a:p>
                  </a:txBody>
                  <a:tcPr/>
                </a:tc>
                <a:tc>
                  <a:txBody>
                    <a:bodyPr/>
                    <a:lstStyle/>
                    <a:p>
                      <a:r>
                        <a:rPr lang="id-ID" sz="1800" b="0" dirty="0" smtClean="0"/>
                        <a:t>Bahasa Indonesia sebagai penghela</a:t>
                      </a:r>
                      <a:r>
                        <a:rPr lang="id-ID" sz="1800" b="0" baseline="0" dirty="0" smtClean="0"/>
                        <a:t> mapel lain [sikap dan keterampilan berbahasa}</a:t>
                      </a:r>
                      <a:endParaRPr lang="id-ID" sz="1800" b="0" dirty="0"/>
                    </a:p>
                  </a:txBody>
                  <a:tcPr/>
                </a:tc>
                <a:tc>
                  <a:txBody>
                    <a:bodyPr/>
                    <a:lstStyle/>
                    <a:p>
                      <a:pPr algn="ctr"/>
                      <a:r>
                        <a:rPr lang="id-ID" sz="1800" b="0" dirty="0" smtClean="0"/>
                        <a:t>SD</a:t>
                      </a:r>
                      <a:endParaRPr lang="id-ID" sz="1800" b="0" dirty="0"/>
                    </a:p>
                  </a:txBody>
                  <a:tcPr/>
                </a:tc>
              </a:tr>
              <a:tr h="370840">
                <a:tc>
                  <a:txBody>
                    <a:bodyPr/>
                    <a:lstStyle/>
                    <a:p>
                      <a:r>
                        <a:rPr lang="id-ID" sz="1800" b="0" dirty="0" smtClean="0"/>
                        <a:t>Tiap</a:t>
                      </a:r>
                      <a:r>
                        <a:rPr lang="id-ID" sz="1800" b="0" baseline="0" dirty="0" smtClean="0"/>
                        <a:t> mata pelajaran diajarkan dengan pendekatan berbeda</a:t>
                      </a:r>
                      <a:endParaRPr lang="id-ID" sz="1800" b="0" dirty="0"/>
                    </a:p>
                  </a:txBody>
                  <a:tcPr/>
                </a:tc>
                <a:tc>
                  <a:txBody>
                    <a:bodyPr/>
                    <a:lstStyle/>
                    <a:p>
                      <a:r>
                        <a:rPr lang="id-ID" sz="1800" b="0" dirty="0" smtClean="0"/>
                        <a:t>Semua</a:t>
                      </a:r>
                      <a:r>
                        <a:rPr lang="id-ID" sz="1800" b="0" baseline="0" dirty="0" smtClean="0"/>
                        <a:t> mata pelajaran diajarkan dengan pendekatan yang sama [saintifik] melalui mengamati, menanya, mencoba, menalar,....</a:t>
                      </a:r>
                      <a:endParaRPr lang="id-ID" sz="1800" b="0" dirty="0"/>
                    </a:p>
                  </a:txBody>
                  <a:tcPr/>
                </a:tc>
                <a:tc>
                  <a:txBody>
                    <a:bodyPr/>
                    <a:lstStyle/>
                    <a:p>
                      <a:pPr algn="ctr"/>
                      <a:r>
                        <a:rPr lang="id-ID" sz="1800" b="0" dirty="0" smtClean="0"/>
                        <a:t>Semua Jenjang</a:t>
                      </a:r>
                      <a:endParaRPr lang="id-ID" sz="1800" b="0" dirty="0"/>
                    </a:p>
                  </a:txBody>
                  <a:tcPr/>
                </a:tc>
              </a:tr>
              <a:tr h="37084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b="0" dirty="0" smtClean="0"/>
                        <a:t>Tiap jenis konten</a:t>
                      </a:r>
                      <a:r>
                        <a:rPr lang="id-ID" sz="1800" b="0" baseline="0" dirty="0" smtClean="0"/>
                        <a:t> pembelajaran</a:t>
                      </a:r>
                      <a:r>
                        <a:rPr lang="id-ID" sz="1800" b="0" dirty="0" smtClean="0"/>
                        <a:t> diajarkan terpisah [</a:t>
                      </a:r>
                      <a:r>
                        <a:rPr lang="id-ID" sz="1800" b="0" i="1" dirty="0" smtClean="0"/>
                        <a:t>separated</a:t>
                      </a:r>
                      <a:r>
                        <a:rPr lang="id-ID" sz="1800" b="0" i="1" baseline="0" dirty="0" smtClean="0"/>
                        <a:t> curriculum</a:t>
                      </a:r>
                      <a:r>
                        <a:rPr lang="id-ID" sz="1800" b="0" baseline="0" dirty="0" smtClean="0"/>
                        <a:t>]</a:t>
                      </a:r>
                      <a:endParaRPr lang="id-ID" sz="1800" b="0" dirty="0" smtClean="0"/>
                    </a:p>
                  </a:txBody>
                  <a:tcPr/>
                </a:tc>
                <a:tc>
                  <a:txBody>
                    <a:bodyPr/>
                    <a:lstStyle/>
                    <a:p>
                      <a:r>
                        <a:rPr lang="id-ID" sz="1800" b="0" dirty="0" smtClean="0"/>
                        <a:t>Bermacam jenis konten pembelajaran diajarkan terkait dan terpadu satu sama lain [</a:t>
                      </a:r>
                      <a:r>
                        <a:rPr lang="id-ID" sz="1800" b="0" i="1" dirty="0" smtClean="0"/>
                        <a:t>cross curriculum </a:t>
                      </a:r>
                      <a:r>
                        <a:rPr lang="id-ID" sz="1800" b="0" dirty="0" smtClean="0"/>
                        <a:t>atau </a:t>
                      </a:r>
                      <a:r>
                        <a:rPr lang="id-ID" sz="1800" b="0" i="1" dirty="0" smtClean="0"/>
                        <a:t>integrated curriculum</a:t>
                      </a:r>
                      <a:r>
                        <a:rPr lang="id-ID" sz="1800" b="0" dirty="0" smtClean="0"/>
                        <a:t>]</a:t>
                      </a:r>
                      <a:endParaRPr lang="id-ID" sz="1800" b="0" dirty="0"/>
                    </a:p>
                  </a:txBody>
                  <a:tcPr/>
                </a:tc>
                <a:tc>
                  <a:txBody>
                    <a:bodyPr/>
                    <a:lstStyle/>
                    <a:p>
                      <a:pPr algn="ctr"/>
                      <a:r>
                        <a:rPr lang="id-ID" sz="1800" b="0" dirty="0" smtClean="0"/>
                        <a:t>SD</a:t>
                      </a:r>
                      <a:endParaRPr lang="id-ID" sz="1800" b="0" dirty="0"/>
                    </a:p>
                  </a:txBody>
                  <a:tcPr/>
                </a:tc>
              </a:tr>
              <a:tr h="37084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id-ID" dirty="0" smtClean="0"/>
                    </a:p>
                  </a:txBody>
                  <a:tcPr/>
                </a:tc>
                <a:tc>
                  <a:txBody>
                    <a:bodyPr/>
                    <a:lstStyle/>
                    <a:p>
                      <a:r>
                        <a:rPr lang="id-ID" sz="1800" b="0" dirty="0" smtClean="0"/>
                        <a:t>Konten ilmu pengetahuan diintegrasikan dan</a:t>
                      </a:r>
                      <a:r>
                        <a:rPr lang="id-ID" sz="1800" b="0" baseline="0" dirty="0" smtClean="0"/>
                        <a:t> dijadikan penggerak konten pembelajaran lainnya</a:t>
                      </a:r>
                      <a:endParaRPr lang="id-ID" sz="1800" b="0" dirty="0"/>
                    </a:p>
                  </a:txBody>
                  <a:tcPr/>
                </a:tc>
                <a:tc>
                  <a:txBody>
                    <a:bodyPr/>
                    <a:lstStyle/>
                    <a:p>
                      <a:pPr algn="ctr"/>
                      <a:r>
                        <a:rPr lang="id-ID" sz="1800" b="0" dirty="0" smtClean="0"/>
                        <a:t>SD</a:t>
                      </a:r>
                      <a:endParaRPr lang="id-ID" sz="1800" b="0" dirty="0"/>
                    </a:p>
                  </a:txBody>
                  <a:tcPr/>
                </a:tc>
              </a:tr>
            </a:tbl>
          </a:graphicData>
        </a:graphic>
      </p:graphicFrame>
      <p:graphicFrame>
        <p:nvGraphicFramePr>
          <p:cNvPr id="5"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44122"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44123"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Perbedaan Esensial Kurikulum 2013</a:t>
            </a:r>
            <a:endParaRPr lang="id-ID" sz="3600" b="1" dirty="0" smtClean="0">
              <a:solidFill>
                <a:srgbClr val="F79646">
                  <a:lumMod val="75000"/>
                </a:srgbClr>
              </a:solidFill>
            </a:endParaRPr>
          </a:p>
        </p:txBody>
      </p:sp>
      <p:cxnSp>
        <p:nvCxnSpPr>
          <p:cNvPr id="8" name="Straight Connector 7"/>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14</a:t>
            </a:r>
            <a:endParaRPr lang="id-ID" b="1" dirty="0"/>
          </a:p>
        </p:txBody>
      </p:sp>
    </p:spTree>
    <p:extLst>
      <p:ext uri="{BB962C8B-B14F-4D97-AF65-F5344CB8AC3E}">
        <p14:creationId xmlns:p14="http://schemas.microsoft.com/office/powerpoint/2010/main" val="11077769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97369831"/>
              </p:ext>
            </p:extLst>
          </p:nvPr>
        </p:nvGraphicFramePr>
        <p:xfrm>
          <a:off x="35499" y="551925"/>
          <a:ext cx="8862320" cy="5572452"/>
        </p:xfrm>
        <a:graphic>
          <a:graphicData uri="http://schemas.openxmlformats.org/drawingml/2006/table">
            <a:tbl>
              <a:tblPr firstRow="1" bandRow="1">
                <a:tableStyleId>{5C22544A-7EE6-4342-B048-85BDC9FD1C3A}</a:tableStyleId>
              </a:tblPr>
              <a:tblGrid>
                <a:gridCol w="2736301"/>
                <a:gridCol w="4968552"/>
                <a:gridCol w="1157467"/>
              </a:tblGrid>
              <a:tr h="324401">
                <a:tc>
                  <a:txBody>
                    <a:bodyPr/>
                    <a:lstStyle/>
                    <a:p>
                      <a:pPr algn="ctr"/>
                      <a:r>
                        <a:rPr lang="id-ID" sz="2000" b="1" dirty="0" smtClean="0"/>
                        <a:t>KTSP</a:t>
                      </a:r>
                      <a:r>
                        <a:rPr lang="id-ID" sz="2000" b="1" baseline="0" dirty="0" smtClean="0"/>
                        <a:t> 2006</a:t>
                      </a:r>
                      <a:endParaRPr lang="id-ID" sz="2000" b="1" dirty="0"/>
                    </a:p>
                  </a:txBody>
                  <a:tcPr/>
                </a:tc>
                <a:tc>
                  <a:txBody>
                    <a:bodyPr/>
                    <a:lstStyle/>
                    <a:p>
                      <a:pPr algn="ctr"/>
                      <a:r>
                        <a:rPr lang="id-ID" sz="2000" b="1" dirty="0" smtClean="0"/>
                        <a:t>Kurikulum 2013</a:t>
                      </a:r>
                      <a:endParaRPr lang="id-ID" sz="2000" b="1" dirty="0"/>
                    </a:p>
                  </a:txBody>
                  <a:tcPr/>
                </a:tc>
                <a:tc>
                  <a:txBody>
                    <a:bodyPr/>
                    <a:lstStyle/>
                    <a:p>
                      <a:pPr algn="ctr"/>
                      <a:r>
                        <a:rPr lang="id-ID" sz="2000" b="1" dirty="0" smtClean="0"/>
                        <a:t>Ket</a:t>
                      </a:r>
                      <a:endParaRPr lang="id-ID" sz="2000" b="1" dirty="0"/>
                    </a:p>
                  </a:txBody>
                  <a:tcPr/>
                </a:tc>
              </a:tr>
              <a:tr h="811004">
                <a:tc>
                  <a:txBody>
                    <a:bodyPr/>
                    <a:lstStyle/>
                    <a:p>
                      <a:r>
                        <a:rPr lang="id-ID" sz="1800" b="0" dirty="0" smtClean="0"/>
                        <a:t>Tematik</a:t>
                      </a:r>
                      <a:r>
                        <a:rPr lang="id-ID" sz="1800" b="0" baseline="0" dirty="0" smtClean="0"/>
                        <a:t> untuk kelas I – III [belum integratif]</a:t>
                      </a:r>
                      <a:endParaRPr lang="id-ID" sz="1800" b="0" dirty="0"/>
                    </a:p>
                  </a:txBody>
                  <a:tcPr/>
                </a:tc>
                <a:tc>
                  <a:txBody>
                    <a:bodyPr/>
                    <a:lstStyle/>
                    <a:p>
                      <a:r>
                        <a:rPr lang="id-ID" sz="1800" b="0" dirty="0" smtClean="0"/>
                        <a:t>Tematik Integratif untuk Kelas I</a:t>
                      </a:r>
                      <a:r>
                        <a:rPr lang="id-ID" sz="1800" b="0" baseline="0" dirty="0" smtClean="0"/>
                        <a:t> – VI </a:t>
                      </a:r>
                      <a:endParaRPr lang="id-ID" sz="1800" b="0" dirty="0"/>
                    </a:p>
                  </a:txBody>
                  <a:tcPr/>
                </a:tc>
                <a:tc>
                  <a:txBody>
                    <a:bodyPr/>
                    <a:lstStyle/>
                    <a:p>
                      <a:pPr algn="ctr"/>
                      <a:r>
                        <a:rPr lang="id-ID" sz="1800" b="0" dirty="0" smtClean="0"/>
                        <a:t>SD</a:t>
                      </a:r>
                      <a:endParaRPr lang="id-ID" sz="1800" b="0" dirty="0"/>
                    </a:p>
                  </a:txBody>
                  <a:tcPr/>
                </a:tc>
              </a:tr>
              <a:tr h="811004">
                <a:tc>
                  <a:txBody>
                    <a:bodyPr/>
                    <a:lstStyle/>
                    <a:p>
                      <a:r>
                        <a:rPr lang="id-ID" sz="1800" b="0" dirty="0" smtClean="0"/>
                        <a:t>TIK adalah mata pelajaran sendiri</a:t>
                      </a:r>
                      <a:endParaRPr lang="id-ID" sz="1800" b="0" dirty="0"/>
                    </a:p>
                  </a:txBody>
                  <a:tcPr/>
                </a:tc>
                <a:tc>
                  <a:txBody>
                    <a:bodyPr/>
                    <a:lstStyle/>
                    <a:p>
                      <a:r>
                        <a:rPr lang="id-ID" sz="1800" b="0" dirty="0" smtClean="0"/>
                        <a:t>TIK merupakan sarana</a:t>
                      </a:r>
                      <a:r>
                        <a:rPr lang="id-ID" sz="1800" b="0" baseline="0" dirty="0" smtClean="0"/>
                        <a:t> pembelajaran, dipergunakan sebagai media pembelajaran mata pelajaran lain</a:t>
                      </a:r>
                      <a:endParaRPr lang="id-ID" sz="1800" b="0" dirty="0"/>
                    </a:p>
                  </a:txBody>
                  <a:tcPr/>
                </a:tc>
                <a:tc>
                  <a:txBody>
                    <a:bodyPr/>
                    <a:lstStyle/>
                    <a:p>
                      <a:pPr algn="ctr"/>
                      <a:r>
                        <a:rPr lang="id-ID" sz="1800" b="0" dirty="0" smtClean="0"/>
                        <a:t>SMP</a:t>
                      </a:r>
                      <a:endParaRPr lang="id-ID" sz="1800" b="0" dirty="0"/>
                    </a:p>
                  </a:txBody>
                  <a:tcPr/>
                </a:tc>
              </a:tr>
              <a:tr h="811004">
                <a:tc>
                  <a:txBody>
                    <a:bodyPr/>
                    <a:lstStyle/>
                    <a:p>
                      <a:r>
                        <a:rPr lang="id-ID" sz="2000" b="0" dirty="0" smtClean="0"/>
                        <a:t>Bahasa Indonesia sebagai pengetahuan</a:t>
                      </a:r>
                      <a:endParaRPr lang="id-ID" sz="2000" b="0" dirty="0"/>
                    </a:p>
                  </a:txBody>
                  <a:tcPr/>
                </a:tc>
                <a:tc>
                  <a:txBody>
                    <a:bodyPr/>
                    <a:lstStyle/>
                    <a:p>
                      <a:r>
                        <a:rPr lang="id-ID" sz="2000" b="0" dirty="0" smtClean="0"/>
                        <a:t>Bahasa Indonesia sebagai alat komunikasi dan </a:t>
                      </a:r>
                      <a:r>
                        <a:rPr lang="id-ID" sz="2000" b="0" i="1" dirty="0" smtClean="0"/>
                        <a:t>carrier of knowledge</a:t>
                      </a:r>
                      <a:endParaRPr lang="id-ID" sz="2000" b="0" i="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800" b="0" dirty="0" smtClean="0"/>
                        <a:t>SMP/ SMA/SMK</a:t>
                      </a:r>
                    </a:p>
                  </a:txBody>
                  <a:tcPr/>
                </a:tc>
              </a:tr>
              <a:tr h="811004">
                <a:tc>
                  <a:txBody>
                    <a:bodyPr/>
                    <a:lstStyle/>
                    <a:p>
                      <a:r>
                        <a:rPr lang="id-ID" sz="1800" b="0" dirty="0" smtClean="0"/>
                        <a:t>Untuk SMA, ada penjurusan sejak kelas XI</a:t>
                      </a:r>
                      <a:endParaRPr lang="id-ID" sz="1800" b="0" dirty="0"/>
                    </a:p>
                  </a:txBody>
                  <a:tcPr/>
                </a:tc>
                <a:tc>
                  <a:txBody>
                    <a:bodyPr/>
                    <a:lstStyle/>
                    <a:p>
                      <a:r>
                        <a:rPr lang="id-ID" sz="1800" b="0" dirty="0" smtClean="0"/>
                        <a:t>Tidak ada penjurusan di SMA. Ada</a:t>
                      </a:r>
                      <a:r>
                        <a:rPr lang="id-ID" sz="1800" b="0" baseline="0" dirty="0" smtClean="0"/>
                        <a:t> mata pelajaran wajib, peminatan, antar minat, dan pendalaman minat</a:t>
                      </a:r>
                      <a:endParaRPr lang="id-ID" sz="1800" b="0" dirty="0"/>
                    </a:p>
                  </a:txBody>
                  <a:tcPr/>
                </a:tc>
                <a:tc>
                  <a:txBody>
                    <a:bodyPr/>
                    <a:lstStyle/>
                    <a:p>
                      <a:pPr algn="ctr"/>
                      <a:r>
                        <a:rPr lang="id-ID" sz="1800" b="0" dirty="0" smtClean="0"/>
                        <a:t>SMA/SMK</a:t>
                      </a:r>
                      <a:endParaRPr lang="id-ID" sz="1800" b="0" dirty="0"/>
                    </a:p>
                  </a:txBody>
                  <a:tcPr/>
                </a:tc>
              </a:tr>
              <a:tr h="811004">
                <a:tc>
                  <a:txBody>
                    <a:bodyPr/>
                    <a:lstStyle/>
                    <a:p>
                      <a:r>
                        <a:rPr lang="id-ID" sz="1800" b="0" dirty="0" smtClean="0"/>
                        <a:t>SMA dan SMK tanpa kesamaan kompetensi</a:t>
                      </a:r>
                      <a:endParaRPr lang="id-ID" sz="18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b="0" dirty="0" smtClean="0"/>
                        <a:t>SMA dan SMK memiliki mata pelajaran</a:t>
                      </a:r>
                      <a:r>
                        <a:rPr lang="id-ID" sz="1800" b="0" baseline="0" dirty="0" smtClean="0"/>
                        <a:t> wajib yang sama terkait dasar-dasar pengetahuan, keterampilan, dan sikap.</a:t>
                      </a:r>
                      <a:endParaRPr lang="id-ID" sz="1800" b="0" dirty="0" smtClean="0"/>
                    </a:p>
                  </a:txBody>
                  <a:tcPr/>
                </a:tc>
                <a:tc>
                  <a:txBody>
                    <a:bodyPr/>
                    <a:lstStyle/>
                    <a:p>
                      <a:pPr algn="ctr"/>
                      <a:r>
                        <a:rPr lang="id-ID" sz="1800" b="0" dirty="0" smtClean="0"/>
                        <a:t>SMA/SMK</a:t>
                      </a:r>
                      <a:endParaRPr lang="id-ID" sz="1800" b="0" dirty="0"/>
                    </a:p>
                  </a:txBody>
                  <a:tcPr/>
                </a:tc>
              </a:tr>
              <a:tr h="811004">
                <a:tc>
                  <a:txBody>
                    <a:bodyPr/>
                    <a:lstStyle/>
                    <a:p>
                      <a:r>
                        <a:rPr lang="id-ID" sz="1800" b="0" dirty="0" smtClean="0"/>
                        <a:t>Penjurusan di SMK sangat detil [sampai</a:t>
                      </a:r>
                      <a:r>
                        <a:rPr lang="id-ID" sz="1800" b="0" baseline="0" dirty="0" smtClean="0"/>
                        <a:t> keahlian]</a:t>
                      </a:r>
                      <a:endParaRPr lang="id-ID" sz="18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800" b="0" dirty="0" smtClean="0"/>
                        <a:t>Penjurusan di SMK tidak terlalu detil [sampai bidang</a:t>
                      </a:r>
                      <a:r>
                        <a:rPr lang="id-ID" sz="1800" b="0" baseline="0" dirty="0" smtClean="0"/>
                        <a:t> studi], didalamnya terdapat pengelompokkan peminatan dan pendalaman</a:t>
                      </a:r>
                      <a:endParaRPr lang="id-ID" sz="1800" b="0" dirty="0" smtClean="0"/>
                    </a:p>
                  </a:txBody>
                  <a:tcPr/>
                </a:tc>
                <a:tc>
                  <a:txBody>
                    <a:bodyPr/>
                    <a:lstStyle/>
                    <a:p>
                      <a:pPr algn="ctr"/>
                      <a:r>
                        <a:rPr lang="id-ID" sz="1800" b="0" dirty="0" smtClean="0"/>
                        <a:t>SMA/SMK</a:t>
                      </a:r>
                      <a:endParaRPr lang="id-ID" sz="1800" b="0" dirty="0"/>
                    </a:p>
                  </a:txBody>
                  <a:tcPr/>
                </a:tc>
              </a:tr>
            </a:tbl>
          </a:graphicData>
        </a:graphic>
      </p:graphicFrame>
      <p:graphicFrame>
        <p:nvGraphicFramePr>
          <p:cNvPr id="5"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45146"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45147"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6"/>
          <p:cNvSpPr txBox="1">
            <a:spLocks/>
          </p:cNvSpPr>
          <p:nvPr/>
        </p:nvSpPr>
        <p:spPr>
          <a:xfrm>
            <a:off x="0" y="0"/>
            <a:ext cx="9144000" cy="54868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Perbedaan Esensial Kurikulum 2013</a:t>
            </a:r>
            <a:endParaRPr lang="id-ID" sz="3600" b="1" dirty="0" smtClean="0">
              <a:solidFill>
                <a:srgbClr val="F79646">
                  <a:lumMod val="75000"/>
                </a:srgbClr>
              </a:solidFill>
            </a:endParaRPr>
          </a:p>
        </p:txBody>
      </p:sp>
      <p:cxnSp>
        <p:nvCxnSpPr>
          <p:cNvPr id="8" name="Straight Connector 7"/>
          <p:cNvCxnSpPr/>
          <p:nvPr/>
        </p:nvCxnSpPr>
        <p:spPr>
          <a:xfrm>
            <a:off x="0" y="476672"/>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15</a:t>
            </a:r>
            <a:endParaRPr lang="id-ID" b="1" dirty="0"/>
          </a:p>
        </p:txBody>
      </p:sp>
    </p:spTree>
    <p:extLst>
      <p:ext uri="{BB962C8B-B14F-4D97-AF65-F5344CB8AC3E}">
        <p14:creationId xmlns:p14="http://schemas.microsoft.com/office/powerpoint/2010/main" val="42442145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AutoShape 2"/>
          <p:cNvGraphicFramePr>
            <a:graphicFrameLocks/>
          </p:cNvGraphicFramePr>
          <p:nvPr>
            <p:custDataLst>
              <p:tags r:id="rId2"/>
            </p:custDataLst>
          </p:nvPr>
        </p:nvGraphicFramePr>
        <p:xfrm>
          <a:off x="0" y="0"/>
          <a:ext cx="146538" cy="332656"/>
        </p:xfrm>
        <a:graphic>
          <a:graphicData uri="http://schemas.openxmlformats.org/presentationml/2006/ole">
            <mc:AlternateContent xmlns:mc="http://schemas.openxmlformats.org/markup-compatibility/2006">
              <mc:Choice xmlns:v="urn:schemas-microsoft-com:vml" Requires="v">
                <p:oleObj spid="_x0000_s39004" name="think-cell Slide" r:id="rId5" imgW="0" imgH="0" progId="">
                  <p:embed/>
                </p:oleObj>
              </mc:Choice>
              <mc:Fallback>
                <p:oleObj name="think-cell Slide" r:id="rId5"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3326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AutoShape 2"/>
          <p:cNvGraphicFramePr>
            <a:graphicFrameLocks/>
          </p:cNvGraphicFramePr>
          <p:nvPr>
            <p:custDataLst>
              <p:tags r:id="rId3"/>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39005" name="think-cell Slide" r:id="rId6" imgW="0" imgH="0" progId="">
                  <p:embed/>
                </p:oleObj>
              </mc:Choice>
              <mc:Fallback>
                <p:oleObj name="think-cell Slide" r:id="rId6"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itle 6"/>
          <p:cNvSpPr txBox="1">
            <a:spLocks/>
          </p:cNvSpPr>
          <p:nvPr/>
        </p:nvSpPr>
        <p:spPr>
          <a:xfrm>
            <a:off x="0" y="0"/>
            <a:ext cx="9144000" cy="5486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200" b="1" dirty="0" smtClean="0">
                <a:solidFill>
                  <a:srgbClr val="4BACC6">
                    <a:lumMod val="75000"/>
                  </a:srgbClr>
                </a:solidFill>
              </a:rPr>
              <a:t>Dilema Kurikulum</a:t>
            </a:r>
            <a:endParaRPr lang="id-ID" sz="3200" b="1" dirty="0" smtClean="0">
              <a:solidFill>
                <a:srgbClr val="F79646">
                  <a:lumMod val="75000"/>
                </a:srgbClr>
              </a:solidFill>
            </a:endParaRPr>
          </a:p>
        </p:txBody>
      </p:sp>
      <p:cxnSp>
        <p:nvCxnSpPr>
          <p:cNvPr id="5" name="Straight Connector 4"/>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Rectangle 5"/>
          <p:cNvSpPr/>
          <p:nvPr/>
        </p:nvSpPr>
        <p:spPr>
          <a:xfrm>
            <a:off x="2339752" y="620688"/>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Dirumuskan</a:t>
            </a:r>
            <a:endParaRPr lang="id-ID" sz="2800" dirty="0"/>
          </a:p>
        </p:txBody>
      </p:sp>
      <p:sp>
        <p:nvSpPr>
          <p:cNvPr id="7" name="Rectangle 6"/>
          <p:cNvSpPr/>
          <p:nvPr/>
        </p:nvSpPr>
        <p:spPr>
          <a:xfrm>
            <a:off x="2339752" y="1628800"/>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Dituliskan (Global)</a:t>
            </a:r>
            <a:endParaRPr lang="id-ID" sz="2800" dirty="0"/>
          </a:p>
        </p:txBody>
      </p:sp>
      <p:sp>
        <p:nvSpPr>
          <p:cNvPr id="8" name="Rectangle 7"/>
          <p:cNvSpPr/>
          <p:nvPr/>
        </p:nvSpPr>
        <p:spPr>
          <a:xfrm>
            <a:off x="2339752" y="3645024"/>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Dibukukan</a:t>
            </a:r>
            <a:endParaRPr lang="id-ID" sz="2800" dirty="0"/>
          </a:p>
        </p:txBody>
      </p:sp>
      <p:sp>
        <p:nvSpPr>
          <p:cNvPr id="9" name="Rectangle 8"/>
          <p:cNvSpPr/>
          <p:nvPr/>
        </p:nvSpPr>
        <p:spPr>
          <a:xfrm>
            <a:off x="2339752" y="4653136"/>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Diajarkan</a:t>
            </a:r>
            <a:endParaRPr lang="id-ID" sz="2800" dirty="0"/>
          </a:p>
        </p:txBody>
      </p:sp>
      <p:sp>
        <p:nvSpPr>
          <p:cNvPr id="10" name="Rectangle 9"/>
          <p:cNvSpPr/>
          <p:nvPr/>
        </p:nvSpPr>
        <p:spPr>
          <a:xfrm>
            <a:off x="2339752" y="5661248"/>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Diserap</a:t>
            </a:r>
            <a:endParaRPr lang="id-ID" sz="2800" dirty="0"/>
          </a:p>
        </p:txBody>
      </p:sp>
      <p:sp>
        <p:nvSpPr>
          <p:cNvPr id="11" name="Rectangle 10"/>
          <p:cNvSpPr/>
          <p:nvPr/>
        </p:nvSpPr>
        <p:spPr>
          <a:xfrm>
            <a:off x="2339752" y="2636912"/>
            <a:ext cx="54006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Kurikulum Yang Dituliskan (Rinci)</a:t>
            </a:r>
            <a:endParaRPr lang="id-ID" sz="2800" dirty="0"/>
          </a:p>
        </p:txBody>
      </p:sp>
      <p:sp>
        <p:nvSpPr>
          <p:cNvPr id="12" name="Down Arrow 11"/>
          <p:cNvSpPr/>
          <p:nvPr/>
        </p:nvSpPr>
        <p:spPr>
          <a:xfrm>
            <a:off x="4355978" y="1340768"/>
            <a:ext cx="1368152" cy="216024"/>
          </a:xfrm>
          <a:prstGeom prst="downArrow">
            <a:avLst/>
          </a:prstGeom>
          <a:solidFill>
            <a:srgbClr val="FFC000"/>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3" name="Down Arrow 12"/>
          <p:cNvSpPr/>
          <p:nvPr/>
        </p:nvSpPr>
        <p:spPr>
          <a:xfrm>
            <a:off x="4355978" y="2348880"/>
            <a:ext cx="1368152" cy="216024"/>
          </a:xfrm>
          <a:prstGeom prst="downArrow">
            <a:avLst/>
          </a:prstGeom>
          <a:solidFill>
            <a:srgbClr val="FFC000"/>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Down Arrow 13"/>
          <p:cNvSpPr/>
          <p:nvPr/>
        </p:nvSpPr>
        <p:spPr>
          <a:xfrm>
            <a:off x="4355978" y="3356992"/>
            <a:ext cx="1368152" cy="216024"/>
          </a:xfrm>
          <a:prstGeom prst="downArrow">
            <a:avLst/>
          </a:prstGeom>
          <a:solidFill>
            <a:srgbClr val="FFC000"/>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Down Arrow 14"/>
          <p:cNvSpPr/>
          <p:nvPr/>
        </p:nvSpPr>
        <p:spPr>
          <a:xfrm>
            <a:off x="4355978" y="4365104"/>
            <a:ext cx="1368152" cy="216024"/>
          </a:xfrm>
          <a:prstGeom prst="downArrow">
            <a:avLst/>
          </a:prstGeom>
          <a:solidFill>
            <a:srgbClr val="FFC000"/>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Down Arrow 15"/>
          <p:cNvSpPr/>
          <p:nvPr/>
        </p:nvSpPr>
        <p:spPr>
          <a:xfrm>
            <a:off x="4355978" y="5373216"/>
            <a:ext cx="1368152" cy="216024"/>
          </a:xfrm>
          <a:prstGeom prst="downArrow">
            <a:avLst/>
          </a:prstGeom>
          <a:solidFill>
            <a:srgbClr val="FFC000"/>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1691684" y="2492896"/>
            <a:ext cx="576064" cy="2808312"/>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Peran Guru/Satdik</a:t>
            </a:r>
            <a:endParaRPr lang="id-ID" sz="2800" dirty="0"/>
          </a:p>
        </p:txBody>
      </p:sp>
      <p:sp>
        <p:nvSpPr>
          <p:cNvPr id="20" name="Rectangle 19"/>
          <p:cNvSpPr/>
          <p:nvPr/>
        </p:nvSpPr>
        <p:spPr>
          <a:xfrm>
            <a:off x="1691684" y="620688"/>
            <a:ext cx="576064" cy="1800200"/>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400" dirty="0" smtClean="0"/>
              <a:t>Peran Pemerintah</a:t>
            </a:r>
            <a:endParaRPr lang="id-ID" sz="2400" dirty="0"/>
          </a:p>
        </p:txBody>
      </p:sp>
      <p:sp>
        <p:nvSpPr>
          <p:cNvPr id="21" name="Rectangle 20"/>
          <p:cNvSpPr/>
          <p:nvPr/>
        </p:nvSpPr>
        <p:spPr>
          <a:xfrm>
            <a:off x="1259636" y="620688"/>
            <a:ext cx="360040" cy="4680520"/>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KTSP 2006</a:t>
            </a:r>
            <a:endParaRPr lang="id-ID" sz="2800" dirty="0"/>
          </a:p>
        </p:txBody>
      </p:sp>
      <p:sp>
        <p:nvSpPr>
          <p:cNvPr id="22" name="Rectangle 21"/>
          <p:cNvSpPr/>
          <p:nvPr/>
        </p:nvSpPr>
        <p:spPr>
          <a:xfrm>
            <a:off x="7812362" y="4437112"/>
            <a:ext cx="720080" cy="86409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80000"/>
              </a:lnSpc>
            </a:pPr>
            <a:r>
              <a:rPr lang="id-ID" sz="2000" b="1" dirty="0" smtClean="0"/>
              <a:t>Peran Guru/</a:t>
            </a:r>
          </a:p>
          <a:p>
            <a:pPr algn="ctr">
              <a:lnSpc>
                <a:spcPct val="80000"/>
              </a:lnSpc>
            </a:pPr>
            <a:r>
              <a:rPr lang="id-ID" sz="2000" b="1" dirty="0" smtClean="0"/>
              <a:t>Satdik</a:t>
            </a:r>
            <a:endParaRPr lang="id-ID" sz="2000" b="1" dirty="0"/>
          </a:p>
        </p:txBody>
      </p:sp>
      <p:sp>
        <p:nvSpPr>
          <p:cNvPr id="23" name="Rectangle 22"/>
          <p:cNvSpPr/>
          <p:nvPr/>
        </p:nvSpPr>
        <p:spPr>
          <a:xfrm>
            <a:off x="7812362" y="620688"/>
            <a:ext cx="720080" cy="3672408"/>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Peran Pemerintah</a:t>
            </a:r>
            <a:endParaRPr lang="id-ID" sz="2800" dirty="0"/>
          </a:p>
        </p:txBody>
      </p:sp>
      <p:sp>
        <p:nvSpPr>
          <p:cNvPr id="24" name="Rectangle 23"/>
          <p:cNvSpPr/>
          <p:nvPr/>
        </p:nvSpPr>
        <p:spPr>
          <a:xfrm>
            <a:off x="8604448" y="620688"/>
            <a:ext cx="432048" cy="468052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Kurikulum  2013</a:t>
            </a:r>
            <a:endParaRPr lang="id-ID" sz="2800" dirty="0"/>
          </a:p>
        </p:txBody>
      </p:sp>
      <p:sp>
        <p:nvSpPr>
          <p:cNvPr id="25" name="Rectangle 24"/>
          <p:cNvSpPr/>
          <p:nvPr/>
        </p:nvSpPr>
        <p:spPr>
          <a:xfrm>
            <a:off x="611564" y="3429000"/>
            <a:ext cx="576064" cy="187220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400" dirty="0" smtClean="0"/>
              <a:t>Peran Guru/Satdik</a:t>
            </a:r>
            <a:endParaRPr lang="id-ID" sz="2400" dirty="0"/>
          </a:p>
        </p:txBody>
      </p:sp>
      <p:sp>
        <p:nvSpPr>
          <p:cNvPr id="26" name="Rectangle 25"/>
          <p:cNvSpPr/>
          <p:nvPr/>
        </p:nvSpPr>
        <p:spPr>
          <a:xfrm>
            <a:off x="611564" y="620688"/>
            <a:ext cx="576064" cy="2736304"/>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400" dirty="0" smtClean="0"/>
              <a:t>Peran Pemerintah</a:t>
            </a:r>
            <a:endParaRPr lang="id-ID" sz="2400" dirty="0"/>
          </a:p>
        </p:txBody>
      </p:sp>
      <p:sp>
        <p:nvSpPr>
          <p:cNvPr id="27" name="Rectangle 26"/>
          <p:cNvSpPr/>
          <p:nvPr/>
        </p:nvSpPr>
        <p:spPr>
          <a:xfrm>
            <a:off x="179512" y="620688"/>
            <a:ext cx="360040" cy="468052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KBK 2004</a:t>
            </a:r>
            <a:endParaRPr lang="id-ID" sz="2800" dirty="0"/>
          </a:p>
        </p:txBody>
      </p:sp>
      <p:sp>
        <p:nvSpPr>
          <p:cNvPr id="28" name="TextBox 27"/>
          <p:cNvSpPr txBox="1"/>
          <p:nvPr/>
        </p:nvSpPr>
        <p:spPr>
          <a:xfrm>
            <a:off x="5724132" y="1259468"/>
            <a:ext cx="1594667" cy="369332"/>
          </a:xfrm>
          <a:prstGeom prst="rect">
            <a:avLst/>
          </a:prstGeom>
          <a:noFill/>
        </p:spPr>
        <p:txBody>
          <a:bodyPr wrap="none" rtlCol="0">
            <a:spAutoFit/>
          </a:bodyPr>
          <a:lstStyle/>
          <a:p>
            <a:r>
              <a:rPr lang="id-ID" b="1" dirty="0" smtClean="0"/>
              <a:t>Penyimpangan</a:t>
            </a:r>
            <a:endParaRPr lang="id-ID" b="1" dirty="0"/>
          </a:p>
        </p:txBody>
      </p:sp>
      <p:sp>
        <p:nvSpPr>
          <p:cNvPr id="29" name="TextBox 28"/>
          <p:cNvSpPr txBox="1"/>
          <p:nvPr/>
        </p:nvSpPr>
        <p:spPr>
          <a:xfrm>
            <a:off x="5724132" y="2267580"/>
            <a:ext cx="1594667" cy="369332"/>
          </a:xfrm>
          <a:prstGeom prst="rect">
            <a:avLst/>
          </a:prstGeom>
          <a:noFill/>
        </p:spPr>
        <p:txBody>
          <a:bodyPr wrap="none" rtlCol="0">
            <a:spAutoFit/>
          </a:bodyPr>
          <a:lstStyle/>
          <a:p>
            <a:r>
              <a:rPr lang="id-ID" b="1" dirty="0" smtClean="0"/>
              <a:t>Penyimpangan</a:t>
            </a:r>
            <a:endParaRPr lang="id-ID" b="1" dirty="0"/>
          </a:p>
        </p:txBody>
      </p:sp>
      <p:sp>
        <p:nvSpPr>
          <p:cNvPr id="30" name="TextBox 29"/>
          <p:cNvSpPr txBox="1"/>
          <p:nvPr/>
        </p:nvSpPr>
        <p:spPr>
          <a:xfrm>
            <a:off x="5724132" y="3275692"/>
            <a:ext cx="1594667" cy="369332"/>
          </a:xfrm>
          <a:prstGeom prst="rect">
            <a:avLst/>
          </a:prstGeom>
          <a:noFill/>
        </p:spPr>
        <p:txBody>
          <a:bodyPr wrap="none" rtlCol="0">
            <a:spAutoFit/>
          </a:bodyPr>
          <a:lstStyle/>
          <a:p>
            <a:r>
              <a:rPr lang="id-ID" b="1" dirty="0" smtClean="0"/>
              <a:t>Penyimpangan</a:t>
            </a:r>
            <a:endParaRPr lang="id-ID" b="1" dirty="0"/>
          </a:p>
        </p:txBody>
      </p:sp>
      <p:sp>
        <p:nvSpPr>
          <p:cNvPr id="31" name="TextBox 30"/>
          <p:cNvSpPr txBox="1"/>
          <p:nvPr/>
        </p:nvSpPr>
        <p:spPr>
          <a:xfrm>
            <a:off x="5724132" y="4283804"/>
            <a:ext cx="1594667" cy="369332"/>
          </a:xfrm>
          <a:prstGeom prst="rect">
            <a:avLst/>
          </a:prstGeom>
          <a:noFill/>
        </p:spPr>
        <p:txBody>
          <a:bodyPr wrap="none" rtlCol="0">
            <a:spAutoFit/>
          </a:bodyPr>
          <a:lstStyle/>
          <a:p>
            <a:r>
              <a:rPr lang="id-ID" b="1" dirty="0" smtClean="0"/>
              <a:t>Penyimpangan</a:t>
            </a:r>
            <a:endParaRPr lang="id-ID" b="1" dirty="0"/>
          </a:p>
        </p:txBody>
      </p:sp>
      <p:sp>
        <p:nvSpPr>
          <p:cNvPr id="32" name="TextBox 31"/>
          <p:cNvSpPr txBox="1"/>
          <p:nvPr/>
        </p:nvSpPr>
        <p:spPr>
          <a:xfrm>
            <a:off x="5724132" y="5291916"/>
            <a:ext cx="1594667" cy="369332"/>
          </a:xfrm>
          <a:prstGeom prst="rect">
            <a:avLst/>
          </a:prstGeom>
          <a:noFill/>
        </p:spPr>
        <p:txBody>
          <a:bodyPr wrap="none" rtlCol="0">
            <a:spAutoFit/>
          </a:bodyPr>
          <a:lstStyle/>
          <a:p>
            <a:r>
              <a:rPr lang="id-ID" b="1" dirty="0" smtClean="0"/>
              <a:t>Penyimpangan</a:t>
            </a:r>
            <a:endParaRPr lang="id-ID" b="1" dirty="0"/>
          </a:p>
        </p:txBody>
      </p:sp>
      <p:sp>
        <p:nvSpPr>
          <p:cNvPr id="33" name="TextBox 32"/>
          <p:cNvSpPr txBox="1"/>
          <p:nvPr/>
        </p:nvSpPr>
        <p:spPr>
          <a:xfrm>
            <a:off x="35496" y="6453336"/>
            <a:ext cx="7822270" cy="369332"/>
          </a:xfrm>
          <a:prstGeom prst="rect">
            <a:avLst/>
          </a:prstGeom>
          <a:solidFill>
            <a:schemeClr val="accent6">
              <a:lumMod val="20000"/>
              <a:lumOff val="80000"/>
            </a:schemeClr>
          </a:solidFill>
        </p:spPr>
        <p:txBody>
          <a:bodyPr wrap="none" rtlCol="0">
            <a:spAutoFit/>
          </a:bodyPr>
          <a:lstStyle/>
          <a:p>
            <a:r>
              <a:rPr lang="id-ID" b="1" dirty="0" smtClean="0"/>
              <a:t>Catatan: Penyimpangan dapat bernilai positif atau negatif tergantung pelakunya</a:t>
            </a:r>
            <a:endParaRPr lang="id-ID" b="1" dirty="0"/>
          </a:p>
        </p:txBody>
      </p:sp>
      <p:sp>
        <p:nvSpPr>
          <p:cNvPr id="34"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5" name="Rectangle 34"/>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1</a:t>
            </a:r>
            <a:r>
              <a:rPr lang="id-ID" sz="2400" b="1" dirty="0" smtClean="0"/>
              <a:t>6</a:t>
            </a:r>
            <a:endParaRPr lang="id-ID" b="1" dirty="0"/>
          </a:p>
        </p:txBody>
      </p:sp>
    </p:spTree>
    <p:extLst>
      <p:ext uri="{BB962C8B-B14F-4D97-AF65-F5344CB8AC3E}">
        <p14:creationId xmlns:p14="http://schemas.microsoft.com/office/powerpoint/2010/main" val="41410097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620688"/>
            <a:ext cx="4114800" cy="38519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TUJUAN PENDIDIKAN NASIONAL</a:t>
            </a:r>
          </a:p>
        </p:txBody>
      </p:sp>
      <p:sp>
        <p:nvSpPr>
          <p:cNvPr id="7" name="Rounded Rectangle 6"/>
          <p:cNvSpPr/>
          <p:nvPr/>
        </p:nvSpPr>
        <p:spPr>
          <a:xfrm>
            <a:off x="467544" y="2708920"/>
            <a:ext cx="8424936" cy="4572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FFFFF"/>
                </a:solidFill>
              </a:rPr>
              <a:t>S</a:t>
            </a:r>
            <a:r>
              <a:rPr lang="id-ID" b="1" dirty="0" smtClean="0">
                <a:solidFill>
                  <a:srgbClr val="FFFFFF"/>
                </a:solidFill>
              </a:rPr>
              <a:t>TANDAR ISI (SKL MAPEL </a:t>
            </a:r>
            <a:r>
              <a:rPr lang="id-ID" b="1" dirty="0" smtClean="0">
                <a:solidFill>
                  <a:srgbClr val="FFFFFF"/>
                </a:solidFill>
                <a:sym typeface="Wingdings" pitchFamily="2" charset="2"/>
              </a:rPr>
              <a:t>S</a:t>
            </a:r>
            <a:r>
              <a:rPr lang="id-ID" b="1" dirty="0" smtClean="0">
                <a:solidFill>
                  <a:srgbClr val="FFFFFF"/>
                </a:solidFill>
              </a:rPr>
              <a:t>K - KD</a:t>
            </a:r>
            <a:r>
              <a:rPr lang="id-ID" b="1" dirty="0" smtClean="0">
                <a:solidFill>
                  <a:srgbClr val="FFFFFF"/>
                </a:solidFill>
                <a:sym typeface="Wingdings" pitchFamily="2" charset="2"/>
              </a:rPr>
              <a:t> MAPEL</a:t>
            </a:r>
            <a:r>
              <a:rPr lang="id-ID" b="1" dirty="0" smtClean="0">
                <a:solidFill>
                  <a:srgbClr val="FFFFFF"/>
                </a:solidFill>
              </a:rPr>
              <a:t>) </a:t>
            </a:r>
            <a:endParaRPr lang="en-US" b="1" dirty="0">
              <a:solidFill>
                <a:srgbClr val="FFFFFF"/>
              </a:solidFill>
            </a:endParaRPr>
          </a:p>
        </p:txBody>
      </p:sp>
      <p:sp>
        <p:nvSpPr>
          <p:cNvPr id="8" name="Rounded Rectangle 7"/>
          <p:cNvSpPr/>
          <p:nvPr/>
        </p:nvSpPr>
        <p:spPr>
          <a:xfrm>
            <a:off x="1907704" y="1221904"/>
            <a:ext cx="5760640" cy="57532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a:p>
            <a:pPr algn="ctr">
              <a:defRPr/>
            </a:pPr>
            <a:endParaRPr lang="en-US" dirty="0">
              <a:solidFill>
                <a:srgbClr val="000000"/>
              </a:solidFill>
            </a:endParaRPr>
          </a:p>
          <a:p>
            <a:pPr algn="ctr">
              <a:defRPr/>
            </a:pPr>
            <a:r>
              <a:rPr lang="en-US" sz="2000" b="1" dirty="0">
                <a:solidFill>
                  <a:srgbClr val="000000"/>
                </a:solidFill>
                <a:latin typeface="Berlin Sans FB Demi" pitchFamily="34" charset="0"/>
              </a:rPr>
              <a:t>KERANGKA DASAR </a:t>
            </a:r>
            <a:r>
              <a:rPr lang="en-US" sz="2000" b="1" dirty="0" smtClean="0">
                <a:solidFill>
                  <a:srgbClr val="000000"/>
                </a:solidFill>
                <a:latin typeface="Berlin Sans FB Demi" pitchFamily="34" charset="0"/>
              </a:rPr>
              <a:t>KURIKULUM</a:t>
            </a:r>
            <a:r>
              <a:rPr lang="id-ID" sz="2000" b="1" dirty="0" smtClean="0">
                <a:solidFill>
                  <a:srgbClr val="000000"/>
                </a:solidFill>
                <a:latin typeface="Berlin Sans FB Demi" pitchFamily="34" charset="0"/>
              </a:rPr>
              <a:t> </a:t>
            </a:r>
          </a:p>
          <a:p>
            <a:pPr algn="ctr">
              <a:defRPr/>
            </a:pPr>
            <a:r>
              <a:rPr lang="id-ID" sz="2000" b="1" dirty="0" smtClean="0">
                <a:solidFill>
                  <a:srgbClr val="000000"/>
                </a:solidFill>
                <a:latin typeface="Berlin Sans FB Demi" pitchFamily="34" charset="0"/>
              </a:rPr>
              <a:t>(Filosofis, Yuridis, Konseptual)</a:t>
            </a:r>
            <a:endParaRPr lang="en-US" sz="2000" b="1" dirty="0">
              <a:solidFill>
                <a:srgbClr val="000000"/>
              </a:solidFill>
              <a:latin typeface="Berlin Sans FB Demi" pitchFamily="34" charset="0"/>
            </a:endParaRPr>
          </a:p>
          <a:p>
            <a:pPr algn="ctr">
              <a:defRPr/>
            </a:pPr>
            <a:endParaRPr lang="en-US" dirty="0">
              <a:solidFill>
                <a:srgbClr val="000000"/>
              </a:solidFill>
            </a:endParaRPr>
          </a:p>
          <a:p>
            <a:pPr algn="ctr">
              <a:defRPr/>
            </a:pPr>
            <a:endParaRPr lang="en-US" dirty="0">
              <a:solidFill>
                <a:srgbClr val="000000"/>
              </a:solidFill>
            </a:endParaRPr>
          </a:p>
        </p:txBody>
      </p:sp>
      <p:sp>
        <p:nvSpPr>
          <p:cNvPr id="9" name="Rounded Rectangle 8"/>
          <p:cNvSpPr/>
          <p:nvPr/>
        </p:nvSpPr>
        <p:spPr>
          <a:xfrm>
            <a:off x="3276600" y="2013992"/>
            <a:ext cx="2971800" cy="4572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Berlin Sans FB Demi" pitchFamily="34" charset="0"/>
              </a:rPr>
              <a:t>STRUKTUR KURIKULUM</a:t>
            </a:r>
          </a:p>
        </p:txBody>
      </p:sp>
      <p:sp>
        <p:nvSpPr>
          <p:cNvPr id="10" name="Rounded Rectangle 9"/>
          <p:cNvSpPr/>
          <p:nvPr/>
        </p:nvSpPr>
        <p:spPr>
          <a:xfrm>
            <a:off x="3563892" y="3454152"/>
            <a:ext cx="2448272"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FFFFF"/>
                </a:solidFill>
              </a:rPr>
              <a:t>S</a:t>
            </a:r>
            <a:r>
              <a:rPr lang="id-ID" b="1" dirty="0" smtClean="0">
                <a:solidFill>
                  <a:srgbClr val="FFFFFF"/>
                </a:solidFill>
              </a:rPr>
              <a:t>TANDAR KOMPETENSI LULUSAN (SKL)</a:t>
            </a:r>
            <a:endParaRPr lang="en-US" b="1" dirty="0">
              <a:solidFill>
                <a:srgbClr val="FFFFFF"/>
              </a:solidFill>
            </a:endParaRPr>
          </a:p>
        </p:txBody>
      </p:sp>
      <p:sp>
        <p:nvSpPr>
          <p:cNvPr id="11" name="Rounded Rectangle 10"/>
          <p:cNvSpPr/>
          <p:nvPr/>
        </p:nvSpPr>
        <p:spPr>
          <a:xfrm>
            <a:off x="467544" y="4941168"/>
            <a:ext cx="8352928" cy="453008"/>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rPr>
              <a:t>SILABUS</a:t>
            </a:r>
          </a:p>
        </p:txBody>
      </p:sp>
      <p:sp>
        <p:nvSpPr>
          <p:cNvPr id="12" name="Rounded Rectangle 11"/>
          <p:cNvSpPr/>
          <p:nvPr/>
        </p:nvSpPr>
        <p:spPr>
          <a:xfrm>
            <a:off x="467546" y="5661256"/>
            <a:ext cx="2664296" cy="575487"/>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RENCANA PELAKSANAAN </a:t>
            </a:r>
            <a:r>
              <a:rPr lang="en-US" b="1" dirty="0" smtClean="0">
                <a:solidFill>
                  <a:schemeClr val="bg1"/>
                </a:solidFill>
              </a:rPr>
              <a:t>PEMBELAJARAN</a:t>
            </a:r>
            <a:endParaRPr lang="en-US" b="1" dirty="0">
              <a:solidFill>
                <a:schemeClr val="bg1"/>
              </a:solidFill>
            </a:endParaRPr>
          </a:p>
        </p:txBody>
      </p:sp>
      <p:sp>
        <p:nvSpPr>
          <p:cNvPr id="13" name="Down Arrow 12"/>
          <p:cNvSpPr/>
          <p:nvPr/>
        </p:nvSpPr>
        <p:spPr>
          <a:xfrm>
            <a:off x="4648200" y="993304"/>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 name="Down Arrow 13"/>
          <p:cNvSpPr/>
          <p:nvPr/>
        </p:nvSpPr>
        <p:spPr>
          <a:xfrm>
            <a:off x="4648200" y="1797968"/>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5" name="Down Arrow 14"/>
          <p:cNvSpPr/>
          <p:nvPr/>
        </p:nvSpPr>
        <p:spPr>
          <a:xfrm>
            <a:off x="4644008" y="2492896"/>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6" name="Down Arrow 15"/>
          <p:cNvSpPr/>
          <p:nvPr/>
        </p:nvSpPr>
        <p:spPr>
          <a:xfrm>
            <a:off x="4644012" y="3166120"/>
            <a:ext cx="288032"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2" name="Rounded Rectangle 21"/>
          <p:cNvSpPr/>
          <p:nvPr/>
        </p:nvSpPr>
        <p:spPr>
          <a:xfrm>
            <a:off x="467544" y="3474368"/>
            <a:ext cx="1981200"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a:t>
            </a:r>
          </a:p>
          <a:p>
            <a:pPr algn="ctr">
              <a:defRPr/>
            </a:pPr>
            <a:r>
              <a:rPr lang="en-US" b="1" dirty="0">
                <a:solidFill>
                  <a:srgbClr val="FFFFFF"/>
                </a:solidFill>
              </a:rPr>
              <a:t>PROSES</a:t>
            </a:r>
          </a:p>
        </p:txBody>
      </p:sp>
      <p:sp>
        <p:nvSpPr>
          <p:cNvPr id="23" name="Rounded Rectangle 22"/>
          <p:cNvSpPr/>
          <p:nvPr/>
        </p:nvSpPr>
        <p:spPr>
          <a:xfrm>
            <a:off x="6858000" y="3486200"/>
            <a:ext cx="1981200"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 </a:t>
            </a:r>
          </a:p>
          <a:p>
            <a:pPr algn="ctr">
              <a:defRPr/>
            </a:pPr>
            <a:r>
              <a:rPr lang="en-US" b="1" dirty="0">
                <a:solidFill>
                  <a:srgbClr val="FFFFFF"/>
                </a:solidFill>
              </a:rPr>
              <a:t>PENILAIAN</a:t>
            </a:r>
          </a:p>
        </p:txBody>
      </p:sp>
      <p:sp>
        <p:nvSpPr>
          <p:cNvPr id="37" name="Rounded Rectangle 36"/>
          <p:cNvSpPr/>
          <p:nvPr/>
        </p:nvSpPr>
        <p:spPr>
          <a:xfrm>
            <a:off x="6839272" y="5669632"/>
            <a:ext cx="1981200" cy="5676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BUKU TEKS</a:t>
            </a:r>
          </a:p>
          <a:p>
            <a:pPr algn="ctr">
              <a:defRPr/>
            </a:pPr>
            <a:r>
              <a:rPr lang="en-US" b="1" dirty="0">
                <a:solidFill>
                  <a:schemeClr val="bg1"/>
                </a:solidFill>
              </a:rPr>
              <a:t>SISWA</a:t>
            </a:r>
          </a:p>
        </p:txBody>
      </p:sp>
      <p:sp>
        <p:nvSpPr>
          <p:cNvPr id="25" name="Down Arrow 24"/>
          <p:cNvSpPr/>
          <p:nvPr/>
        </p:nvSpPr>
        <p:spPr>
          <a:xfrm>
            <a:off x="1386880" y="3166120"/>
            <a:ext cx="304800"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Down Arrow 25"/>
          <p:cNvSpPr/>
          <p:nvPr/>
        </p:nvSpPr>
        <p:spPr>
          <a:xfrm>
            <a:off x="7795592" y="3166120"/>
            <a:ext cx="304800"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Down Arrow 33"/>
          <p:cNvSpPr/>
          <p:nvPr/>
        </p:nvSpPr>
        <p:spPr>
          <a:xfrm>
            <a:off x="4644012" y="4089648"/>
            <a:ext cx="288032"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5" name="Down Arrow 34"/>
          <p:cNvSpPr/>
          <p:nvPr/>
        </p:nvSpPr>
        <p:spPr>
          <a:xfrm>
            <a:off x="1403648" y="4089648"/>
            <a:ext cx="304800"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Down Arrow 38"/>
          <p:cNvSpPr/>
          <p:nvPr/>
        </p:nvSpPr>
        <p:spPr>
          <a:xfrm>
            <a:off x="7812360" y="4089648"/>
            <a:ext cx="304800"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Down Arrow 41"/>
          <p:cNvSpPr/>
          <p:nvPr/>
        </p:nvSpPr>
        <p:spPr>
          <a:xfrm>
            <a:off x="1403648" y="539417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Down Arrow 43"/>
          <p:cNvSpPr/>
          <p:nvPr/>
        </p:nvSpPr>
        <p:spPr>
          <a:xfrm>
            <a:off x="7795592" y="539417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ounded Rectangle 44"/>
          <p:cNvSpPr/>
          <p:nvPr/>
        </p:nvSpPr>
        <p:spPr>
          <a:xfrm>
            <a:off x="3851920" y="6237312"/>
            <a:ext cx="1981200" cy="57606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PEMBELAJARAN &amp; PENILAIAN</a:t>
            </a:r>
            <a:endParaRPr lang="en-US" b="1" dirty="0">
              <a:solidFill>
                <a:schemeClr val="bg1"/>
              </a:solidFill>
            </a:endParaRPr>
          </a:p>
        </p:txBody>
      </p:sp>
      <p:sp>
        <p:nvSpPr>
          <p:cNvPr id="46" name="Left-Right Arrow 45"/>
          <p:cNvSpPr/>
          <p:nvPr/>
        </p:nvSpPr>
        <p:spPr>
          <a:xfrm>
            <a:off x="3131840" y="5877280"/>
            <a:ext cx="3672408" cy="13411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Bent-Up Arrow 46"/>
          <p:cNvSpPr/>
          <p:nvPr/>
        </p:nvSpPr>
        <p:spPr>
          <a:xfrm rot="5400000" flipV="1">
            <a:off x="6732240" y="5337212"/>
            <a:ext cx="396044" cy="2196244"/>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Bent-Up Arrow 47"/>
          <p:cNvSpPr/>
          <p:nvPr/>
        </p:nvSpPr>
        <p:spPr>
          <a:xfrm rot="5400000">
            <a:off x="2447764" y="5265204"/>
            <a:ext cx="396044" cy="2340260"/>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Rounded Rectangle 48"/>
          <p:cNvSpPr/>
          <p:nvPr/>
        </p:nvSpPr>
        <p:spPr>
          <a:xfrm>
            <a:off x="467544" y="4297288"/>
            <a:ext cx="8352928" cy="427856"/>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400" b="1" dirty="0" smtClean="0">
                <a:solidFill>
                  <a:schemeClr val="bg1"/>
                </a:solidFill>
              </a:rPr>
              <a:t>PEDOMAN</a:t>
            </a:r>
            <a:endParaRPr lang="en-US" sz="2400" b="1" dirty="0">
              <a:solidFill>
                <a:schemeClr val="bg1"/>
              </a:solidFill>
            </a:endParaRPr>
          </a:p>
        </p:txBody>
      </p:sp>
      <p:sp>
        <p:nvSpPr>
          <p:cNvPr id="51" name="Down Arrow 50"/>
          <p:cNvSpPr/>
          <p:nvPr/>
        </p:nvSpPr>
        <p:spPr>
          <a:xfrm>
            <a:off x="4610774" y="4725144"/>
            <a:ext cx="360040"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52"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39983"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 name="Title 6"/>
          <p:cNvSpPr txBox="1">
            <a:spLocks/>
          </p:cNvSpPr>
          <p:nvPr/>
        </p:nvSpPr>
        <p:spPr>
          <a:xfrm>
            <a:off x="0" y="0"/>
            <a:ext cx="9144000" cy="5486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400" b="1" dirty="0" smtClean="0">
                <a:solidFill>
                  <a:schemeClr val="accent6">
                    <a:lumMod val="75000"/>
                  </a:schemeClr>
                </a:solidFill>
              </a:rPr>
              <a:t>Kerangka Kerja Penyusunan dan Peran Guru pada KBK 2004</a:t>
            </a:r>
          </a:p>
        </p:txBody>
      </p:sp>
      <p:cxnSp>
        <p:nvCxnSpPr>
          <p:cNvPr id="54" name="Straight Connector 53"/>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55" name="Rectangle 54"/>
          <p:cNvSpPr/>
          <p:nvPr/>
        </p:nvSpPr>
        <p:spPr>
          <a:xfrm>
            <a:off x="0" y="5589240"/>
            <a:ext cx="9144000" cy="1268760"/>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id-ID" b="1" dirty="0" smtClean="0">
                <a:solidFill>
                  <a:srgbClr val="C00000"/>
                </a:solidFill>
              </a:rPr>
              <a:t>Oleh Satuan Pendidikan/Guru</a:t>
            </a:r>
            <a:endParaRPr lang="id-ID" b="1" dirty="0">
              <a:solidFill>
                <a:srgbClr val="C00000"/>
              </a:solidFill>
            </a:endParaRPr>
          </a:p>
        </p:txBody>
      </p:sp>
      <p:sp>
        <p:nvSpPr>
          <p:cNvPr id="33"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6" name="Rectangle 35"/>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1</a:t>
            </a:r>
            <a:r>
              <a:rPr lang="id-ID" sz="2400" b="1" dirty="0" smtClean="0"/>
              <a:t>7</a:t>
            </a:r>
            <a:endParaRPr lang="id-ID" b="1" dirty="0"/>
          </a:p>
        </p:txBody>
      </p:sp>
    </p:spTree>
    <p:extLst>
      <p:ext uri="{BB962C8B-B14F-4D97-AF65-F5344CB8AC3E}">
        <p14:creationId xmlns:p14="http://schemas.microsoft.com/office/powerpoint/2010/main" val="12196122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620688"/>
            <a:ext cx="4114800" cy="3851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TUJUAN PENDIDIKAN NASIONAL</a:t>
            </a:r>
          </a:p>
        </p:txBody>
      </p:sp>
      <p:sp>
        <p:nvSpPr>
          <p:cNvPr id="7" name="Rounded Rectangle 6"/>
          <p:cNvSpPr/>
          <p:nvPr/>
        </p:nvSpPr>
        <p:spPr>
          <a:xfrm>
            <a:off x="467544" y="2708920"/>
            <a:ext cx="8424936" cy="4572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FFFFF"/>
                </a:solidFill>
              </a:rPr>
              <a:t>S</a:t>
            </a:r>
            <a:r>
              <a:rPr lang="id-ID" b="1" dirty="0" smtClean="0">
                <a:solidFill>
                  <a:srgbClr val="FFFFFF"/>
                </a:solidFill>
              </a:rPr>
              <a:t>TANDAR ISI (SKL MAPEL</a:t>
            </a:r>
            <a:r>
              <a:rPr lang="id-ID" b="1" dirty="0" smtClean="0">
                <a:solidFill>
                  <a:srgbClr val="FFFFFF"/>
                </a:solidFill>
                <a:sym typeface="Wingdings" pitchFamily="2" charset="2"/>
              </a:rPr>
              <a:t></a:t>
            </a:r>
            <a:r>
              <a:rPr lang="id-ID" b="1" dirty="0" smtClean="0">
                <a:solidFill>
                  <a:srgbClr val="FFFFFF"/>
                </a:solidFill>
              </a:rPr>
              <a:t> SK MAPEL </a:t>
            </a:r>
            <a:r>
              <a:rPr lang="id-ID" b="1" dirty="0" smtClean="0">
                <a:solidFill>
                  <a:srgbClr val="FFFFFF"/>
                </a:solidFill>
                <a:sym typeface="Wingdings" pitchFamily="2" charset="2"/>
              </a:rPr>
              <a:t> </a:t>
            </a:r>
            <a:r>
              <a:rPr lang="id-ID" b="1" dirty="0" smtClean="0">
                <a:solidFill>
                  <a:srgbClr val="FFFFFF"/>
                </a:solidFill>
              </a:rPr>
              <a:t>KD MAPEL) </a:t>
            </a:r>
            <a:endParaRPr lang="en-US" b="1" dirty="0">
              <a:solidFill>
                <a:srgbClr val="FFFFFF"/>
              </a:solidFill>
            </a:endParaRPr>
          </a:p>
        </p:txBody>
      </p:sp>
      <p:sp>
        <p:nvSpPr>
          <p:cNvPr id="8" name="Rounded Rectangle 7"/>
          <p:cNvSpPr/>
          <p:nvPr/>
        </p:nvSpPr>
        <p:spPr>
          <a:xfrm>
            <a:off x="1907704" y="1221904"/>
            <a:ext cx="5760640" cy="57532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a:p>
            <a:pPr algn="ctr">
              <a:defRPr/>
            </a:pPr>
            <a:endParaRPr lang="en-US" dirty="0">
              <a:solidFill>
                <a:srgbClr val="000000"/>
              </a:solidFill>
            </a:endParaRPr>
          </a:p>
          <a:p>
            <a:pPr algn="ctr">
              <a:defRPr/>
            </a:pPr>
            <a:r>
              <a:rPr lang="en-US" sz="2000" b="1" dirty="0">
                <a:solidFill>
                  <a:srgbClr val="000000"/>
                </a:solidFill>
                <a:latin typeface="Berlin Sans FB Demi" pitchFamily="34" charset="0"/>
              </a:rPr>
              <a:t>KERANGKA DASAR </a:t>
            </a:r>
            <a:r>
              <a:rPr lang="en-US" sz="2000" b="1" dirty="0" smtClean="0">
                <a:solidFill>
                  <a:srgbClr val="000000"/>
                </a:solidFill>
                <a:latin typeface="Berlin Sans FB Demi" pitchFamily="34" charset="0"/>
              </a:rPr>
              <a:t>KURIKULUM</a:t>
            </a:r>
            <a:r>
              <a:rPr lang="id-ID" sz="2000" b="1" dirty="0" smtClean="0">
                <a:solidFill>
                  <a:srgbClr val="000000"/>
                </a:solidFill>
                <a:latin typeface="Berlin Sans FB Demi" pitchFamily="34" charset="0"/>
              </a:rPr>
              <a:t> </a:t>
            </a:r>
          </a:p>
          <a:p>
            <a:pPr algn="ctr">
              <a:defRPr/>
            </a:pPr>
            <a:r>
              <a:rPr lang="id-ID" sz="2000" b="1" dirty="0" smtClean="0">
                <a:solidFill>
                  <a:srgbClr val="000000"/>
                </a:solidFill>
                <a:latin typeface="Berlin Sans FB Demi" pitchFamily="34" charset="0"/>
              </a:rPr>
              <a:t>(Filosofis, Yuridis, Konseptual)</a:t>
            </a:r>
            <a:endParaRPr lang="en-US" sz="2000" b="1" dirty="0">
              <a:solidFill>
                <a:srgbClr val="000000"/>
              </a:solidFill>
              <a:latin typeface="Berlin Sans FB Demi" pitchFamily="34" charset="0"/>
            </a:endParaRPr>
          </a:p>
          <a:p>
            <a:pPr algn="ctr">
              <a:defRPr/>
            </a:pPr>
            <a:endParaRPr lang="en-US" dirty="0">
              <a:solidFill>
                <a:srgbClr val="000000"/>
              </a:solidFill>
            </a:endParaRPr>
          </a:p>
          <a:p>
            <a:pPr algn="ctr">
              <a:defRPr/>
            </a:pPr>
            <a:endParaRPr lang="en-US" dirty="0">
              <a:solidFill>
                <a:srgbClr val="000000"/>
              </a:solidFill>
            </a:endParaRPr>
          </a:p>
        </p:txBody>
      </p:sp>
      <p:sp>
        <p:nvSpPr>
          <p:cNvPr id="9" name="Rounded Rectangle 8"/>
          <p:cNvSpPr/>
          <p:nvPr/>
        </p:nvSpPr>
        <p:spPr>
          <a:xfrm>
            <a:off x="3276600" y="2013992"/>
            <a:ext cx="2971800" cy="4572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tx1"/>
                </a:solidFill>
                <a:latin typeface="Berlin Sans FB Demi" pitchFamily="34" charset="0"/>
              </a:rPr>
              <a:t>STRUKTUR KURIKULUM</a:t>
            </a:r>
          </a:p>
        </p:txBody>
      </p:sp>
      <p:sp>
        <p:nvSpPr>
          <p:cNvPr id="10" name="Rounded Rectangle 9"/>
          <p:cNvSpPr/>
          <p:nvPr/>
        </p:nvSpPr>
        <p:spPr>
          <a:xfrm>
            <a:off x="3563892" y="3454152"/>
            <a:ext cx="2448272"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FFFFF"/>
                </a:solidFill>
              </a:rPr>
              <a:t>S</a:t>
            </a:r>
            <a:r>
              <a:rPr lang="id-ID" b="1" dirty="0" smtClean="0">
                <a:solidFill>
                  <a:srgbClr val="FFFFFF"/>
                </a:solidFill>
              </a:rPr>
              <a:t>TANDAR KOMPETENSI LULUSAN</a:t>
            </a:r>
            <a:endParaRPr lang="en-US" b="1" dirty="0">
              <a:solidFill>
                <a:srgbClr val="FFFFFF"/>
              </a:solidFill>
            </a:endParaRPr>
          </a:p>
        </p:txBody>
      </p:sp>
      <p:sp>
        <p:nvSpPr>
          <p:cNvPr id="11" name="Rounded Rectangle 10"/>
          <p:cNvSpPr/>
          <p:nvPr/>
        </p:nvSpPr>
        <p:spPr>
          <a:xfrm>
            <a:off x="467544" y="4941168"/>
            <a:ext cx="8352928" cy="453008"/>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rPr>
              <a:t>SILABUS</a:t>
            </a:r>
          </a:p>
        </p:txBody>
      </p:sp>
      <p:sp>
        <p:nvSpPr>
          <p:cNvPr id="12" name="Rounded Rectangle 11"/>
          <p:cNvSpPr/>
          <p:nvPr/>
        </p:nvSpPr>
        <p:spPr>
          <a:xfrm>
            <a:off x="467546" y="5661256"/>
            <a:ext cx="2664296" cy="575487"/>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RENCANA PELAKSANAAN </a:t>
            </a:r>
            <a:r>
              <a:rPr lang="en-US" b="1" dirty="0" smtClean="0">
                <a:solidFill>
                  <a:schemeClr val="bg1"/>
                </a:solidFill>
              </a:rPr>
              <a:t>PEMBELAJARAN</a:t>
            </a:r>
            <a:endParaRPr lang="en-US" b="1" dirty="0">
              <a:solidFill>
                <a:schemeClr val="bg1"/>
              </a:solidFill>
            </a:endParaRPr>
          </a:p>
        </p:txBody>
      </p:sp>
      <p:sp>
        <p:nvSpPr>
          <p:cNvPr id="13" name="Down Arrow 12"/>
          <p:cNvSpPr/>
          <p:nvPr/>
        </p:nvSpPr>
        <p:spPr>
          <a:xfrm>
            <a:off x="4648200" y="993304"/>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 name="Down Arrow 13"/>
          <p:cNvSpPr/>
          <p:nvPr/>
        </p:nvSpPr>
        <p:spPr>
          <a:xfrm>
            <a:off x="4648200" y="1797968"/>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5" name="Down Arrow 14"/>
          <p:cNvSpPr/>
          <p:nvPr/>
        </p:nvSpPr>
        <p:spPr>
          <a:xfrm>
            <a:off x="4644008" y="2492896"/>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6" name="Down Arrow 15"/>
          <p:cNvSpPr/>
          <p:nvPr/>
        </p:nvSpPr>
        <p:spPr>
          <a:xfrm>
            <a:off x="4644012" y="3166120"/>
            <a:ext cx="288032"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2" name="Rounded Rectangle 21"/>
          <p:cNvSpPr/>
          <p:nvPr/>
        </p:nvSpPr>
        <p:spPr>
          <a:xfrm>
            <a:off x="467544" y="3474368"/>
            <a:ext cx="1981200"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a:t>
            </a:r>
          </a:p>
          <a:p>
            <a:pPr algn="ctr">
              <a:defRPr/>
            </a:pPr>
            <a:r>
              <a:rPr lang="en-US" b="1" dirty="0">
                <a:solidFill>
                  <a:srgbClr val="FFFFFF"/>
                </a:solidFill>
              </a:rPr>
              <a:t>PROSES</a:t>
            </a:r>
          </a:p>
        </p:txBody>
      </p:sp>
      <p:sp>
        <p:nvSpPr>
          <p:cNvPr id="23" name="Rounded Rectangle 22"/>
          <p:cNvSpPr/>
          <p:nvPr/>
        </p:nvSpPr>
        <p:spPr>
          <a:xfrm>
            <a:off x="6858000" y="3486200"/>
            <a:ext cx="1981200" cy="609600"/>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 </a:t>
            </a:r>
          </a:p>
          <a:p>
            <a:pPr algn="ctr">
              <a:defRPr/>
            </a:pPr>
            <a:r>
              <a:rPr lang="en-US" b="1" dirty="0">
                <a:solidFill>
                  <a:srgbClr val="FFFFFF"/>
                </a:solidFill>
              </a:rPr>
              <a:t>PENILAIAN</a:t>
            </a:r>
          </a:p>
        </p:txBody>
      </p:sp>
      <p:sp>
        <p:nvSpPr>
          <p:cNvPr id="37" name="Rounded Rectangle 36"/>
          <p:cNvSpPr/>
          <p:nvPr/>
        </p:nvSpPr>
        <p:spPr>
          <a:xfrm>
            <a:off x="6839272" y="5669632"/>
            <a:ext cx="1981200" cy="5676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BUKU TEKS</a:t>
            </a:r>
          </a:p>
          <a:p>
            <a:pPr algn="ctr">
              <a:defRPr/>
            </a:pPr>
            <a:r>
              <a:rPr lang="en-US" b="1" dirty="0">
                <a:solidFill>
                  <a:schemeClr val="bg1"/>
                </a:solidFill>
              </a:rPr>
              <a:t>SISWA</a:t>
            </a:r>
          </a:p>
        </p:txBody>
      </p:sp>
      <p:sp>
        <p:nvSpPr>
          <p:cNvPr id="25" name="Down Arrow 24"/>
          <p:cNvSpPr/>
          <p:nvPr/>
        </p:nvSpPr>
        <p:spPr>
          <a:xfrm>
            <a:off x="1386880" y="3166120"/>
            <a:ext cx="304800"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Down Arrow 25"/>
          <p:cNvSpPr/>
          <p:nvPr/>
        </p:nvSpPr>
        <p:spPr>
          <a:xfrm>
            <a:off x="7795592" y="3166120"/>
            <a:ext cx="304800" cy="288032"/>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Down Arrow 33"/>
          <p:cNvSpPr/>
          <p:nvPr/>
        </p:nvSpPr>
        <p:spPr>
          <a:xfrm>
            <a:off x="4644012" y="4089648"/>
            <a:ext cx="288032"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35" name="Down Arrow 34"/>
          <p:cNvSpPr/>
          <p:nvPr/>
        </p:nvSpPr>
        <p:spPr>
          <a:xfrm>
            <a:off x="1403648" y="4089648"/>
            <a:ext cx="304800"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Down Arrow 38"/>
          <p:cNvSpPr/>
          <p:nvPr/>
        </p:nvSpPr>
        <p:spPr>
          <a:xfrm>
            <a:off x="7812360" y="4089648"/>
            <a:ext cx="304800" cy="228600"/>
          </a:xfrm>
          <a:prstGeom prst="down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Down Arrow 41"/>
          <p:cNvSpPr/>
          <p:nvPr/>
        </p:nvSpPr>
        <p:spPr>
          <a:xfrm>
            <a:off x="1403648" y="539417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Down Arrow 43"/>
          <p:cNvSpPr/>
          <p:nvPr/>
        </p:nvSpPr>
        <p:spPr>
          <a:xfrm>
            <a:off x="7795592" y="539417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ounded Rectangle 44"/>
          <p:cNvSpPr/>
          <p:nvPr/>
        </p:nvSpPr>
        <p:spPr>
          <a:xfrm>
            <a:off x="3851920" y="6237312"/>
            <a:ext cx="1981200" cy="57606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PEMBELAJARAN &amp; PENILAIAN</a:t>
            </a:r>
            <a:endParaRPr lang="en-US" b="1" dirty="0">
              <a:solidFill>
                <a:schemeClr val="bg1"/>
              </a:solidFill>
            </a:endParaRPr>
          </a:p>
        </p:txBody>
      </p:sp>
      <p:sp>
        <p:nvSpPr>
          <p:cNvPr id="46" name="Left-Right Arrow 45"/>
          <p:cNvSpPr/>
          <p:nvPr/>
        </p:nvSpPr>
        <p:spPr>
          <a:xfrm>
            <a:off x="3131840" y="5877280"/>
            <a:ext cx="3672408" cy="13411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Bent-Up Arrow 46"/>
          <p:cNvSpPr/>
          <p:nvPr/>
        </p:nvSpPr>
        <p:spPr>
          <a:xfrm rot="5400000" flipV="1">
            <a:off x="6732240" y="5337212"/>
            <a:ext cx="396044" cy="2196244"/>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Bent-Up Arrow 47"/>
          <p:cNvSpPr/>
          <p:nvPr/>
        </p:nvSpPr>
        <p:spPr>
          <a:xfrm rot="5400000">
            <a:off x="2447764" y="5265204"/>
            <a:ext cx="396044" cy="2340260"/>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Rounded Rectangle 48"/>
          <p:cNvSpPr/>
          <p:nvPr/>
        </p:nvSpPr>
        <p:spPr>
          <a:xfrm>
            <a:off x="467544" y="4297288"/>
            <a:ext cx="8352928" cy="4278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400" b="1" dirty="0" smtClean="0">
                <a:solidFill>
                  <a:schemeClr val="bg1"/>
                </a:solidFill>
              </a:rPr>
              <a:t>PEDOMAN</a:t>
            </a:r>
            <a:endParaRPr lang="en-US" sz="2400" b="1" dirty="0">
              <a:solidFill>
                <a:schemeClr val="bg1"/>
              </a:solidFill>
            </a:endParaRPr>
          </a:p>
        </p:txBody>
      </p:sp>
      <p:sp>
        <p:nvSpPr>
          <p:cNvPr id="51" name="Down Arrow 50"/>
          <p:cNvSpPr/>
          <p:nvPr/>
        </p:nvSpPr>
        <p:spPr>
          <a:xfrm>
            <a:off x="4644010" y="4725144"/>
            <a:ext cx="360040"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52"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41007"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 name="Title 6"/>
          <p:cNvSpPr txBox="1">
            <a:spLocks/>
          </p:cNvSpPr>
          <p:nvPr/>
        </p:nvSpPr>
        <p:spPr>
          <a:xfrm>
            <a:off x="0"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2400" b="1" dirty="0" smtClean="0">
                <a:solidFill>
                  <a:srgbClr val="4BACC6">
                    <a:lumMod val="75000"/>
                  </a:srgbClr>
                </a:solidFill>
              </a:rPr>
              <a:t>Kerangka Kerja Penyusunan dan Peran Guru pada KTSP 2006</a:t>
            </a:r>
            <a:endParaRPr lang="id-ID" sz="2400" b="1" dirty="0" smtClean="0">
              <a:solidFill>
                <a:srgbClr val="F79646">
                  <a:lumMod val="75000"/>
                </a:srgbClr>
              </a:solidFill>
            </a:endParaRPr>
          </a:p>
        </p:txBody>
      </p:sp>
      <p:cxnSp>
        <p:nvCxnSpPr>
          <p:cNvPr id="54" name="Straight Connector 53"/>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55" name="Rectangle 54"/>
          <p:cNvSpPr/>
          <p:nvPr/>
        </p:nvSpPr>
        <p:spPr>
          <a:xfrm>
            <a:off x="0" y="4856068"/>
            <a:ext cx="9144000" cy="1988840"/>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id-ID" b="1" dirty="0" smtClean="0">
                <a:solidFill>
                  <a:schemeClr val="accent5">
                    <a:lumMod val="50000"/>
                  </a:schemeClr>
                </a:solidFill>
              </a:rPr>
              <a:t>Oleh Satuan Pendidikan/Guru</a:t>
            </a:r>
            <a:endParaRPr lang="id-ID" b="1" dirty="0">
              <a:solidFill>
                <a:schemeClr val="accent5">
                  <a:lumMod val="50000"/>
                </a:schemeClr>
              </a:solidFill>
            </a:endParaRPr>
          </a:p>
        </p:txBody>
      </p:sp>
      <p:sp>
        <p:nvSpPr>
          <p:cNvPr id="33"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48</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6" name="Rectangle 35"/>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1</a:t>
            </a:r>
            <a:r>
              <a:rPr lang="id-ID" sz="2400" b="1" dirty="0" smtClean="0"/>
              <a:t>8</a:t>
            </a:r>
            <a:endParaRPr lang="id-ID" b="1" dirty="0"/>
          </a:p>
        </p:txBody>
      </p:sp>
    </p:spTree>
    <p:extLst>
      <p:ext uri="{BB962C8B-B14F-4D97-AF65-F5344CB8AC3E}">
        <p14:creationId xmlns:p14="http://schemas.microsoft.com/office/powerpoint/2010/main" val="2203851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467544" y="4149080"/>
            <a:ext cx="8352928" cy="525016"/>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rPr>
              <a:t>SILABUS</a:t>
            </a:r>
          </a:p>
        </p:txBody>
      </p:sp>
      <p:sp>
        <p:nvSpPr>
          <p:cNvPr id="12" name="Rounded Rectangle 11"/>
          <p:cNvSpPr/>
          <p:nvPr/>
        </p:nvSpPr>
        <p:spPr>
          <a:xfrm>
            <a:off x="467546" y="4941176"/>
            <a:ext cx="2664296" cy="575487"/>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RENCANA PELAKSANAAN </a:t>
            </a:r>
            <a:r>
              <a:rPr lang="en-US" b="1" dirty="0" smtClean="0">
                <a:solidFill>
                  <a:schemeClr val="bg1"/>
                </a:solidFill>
              </a:rPr>
              <a:t>PEMBELAJARAN</a:t>
            </a:r>
            <a:endParaRPr lang="en-US" b="1" dirty="0">
              <a:solidFill>
                <a:schemeClr val="bg1"/>
              </a:solidFill>
            </a:endParaRPr>
          </a:p>
        </p:txBody>
      </p:sp>
      <p:sp>
        <p:nvSpPr>
          <p:cNvPr id="37" name="Rounded Rectangle 36"/>
          <p:cNvSpPr/>
          <p:nvPr/>
        </p:nvSpPr>
        <p:spPr>
          <a:xfrm>
            <a:off x="6839272" y="4949552"/>
            <a:ext cx="1981200" cy="56768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BUKU TEKS</a:t>
            </a:r>
          </a:p>
          <a:p>
            <a:pPr algn="ctr">
              <a:defRPr/>
            </a:pPr>
            <a:r>
              <a:rPr lang="en-US" b="1" dirty="0">
                <a:solidFill>
                  <a:schemeClr val="bg1"/>
                </a:solidFill>
              </a:rPr>
              <a:t>SISWA</a:t>
            </a:r>
          </a:p>
        </p:txBody>
      </p:sp>
      <p:sp>
        <p:nvSpPr>
          <p:cNvPr id="42" name="Down Arrow 41"/>
          <p:cNvSpPr/>
          <p:nvPr/>
        </p:nvSpPr>
        <p:spPr>
          <a:xfrm>
            <a:off x="1403648" y="467409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Down Arrow 43"/>
          <p:cNvSpPr/>
          <p:nvPr/>
        </p:nvSpPr>
        <p:spPr>
          <a:xfrm>
            <a:off x="7795592" y="4674096"/>
            <a:ext cx="304800" cy="267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ounded Rectangle 44"/>
          <p:cNvSpPr/>
          <p:nvPr/>
        </p:nvSpPr>
        <p:spPr>
          <a:xfrm>
            <a:off x="3851920" y="5517232"/>
            <a:ext cx="1981200" cy="57606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PEMBELAJARAN &amp; PENILAIAN</a:t>
            </a:r>
            <a:endParaRPr lang="en-US" b="1" dirty="0">
              <a:solidFill>
                <a:schemeClr val="bg1"/>
              </a:solidFill>
            </a:endParaRPr>
          </a:p>
        </p:txBody>
      </p:sp>
      <p:sp>
        <p:nvSpPr>
          <p:cNvPr id="46" name="Left-Right Arrow 45"/>
          <p:cNvSpPr/>
          <p:nvPr/>
        </p:nvSpPr>
        <p:spPr>
          <a:xfrm>
            <a:off x="3131840" y="5157200"/>
            <a:ext cx="3672408" cy="13411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Bent-Up Arrow 46"/>
          <p:cNvSpPr/>
          <p:nvPr/>
        </p:nvSpPr>
        <p:spPr>
          <a:xfrm rot="5400000" flipV="1">
            <a:off x="6732240" y="4617132"/>
            <a:ext cx="396044" cy="2196244"/>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8" name="Bent-Up Arrow 47"/>
          <p:cNvSpPr/>
          <p:nvPr/>
        </p:nvSpPr>
        <p:spPr>
          <a:xfrm rot="5400000">
            <a:off x="2447764" y="4545124"/>
            <a:ext cx="396044" cy="2340260"/>
          </a:xfrm>
          <a:prstGeom prst="bentUpArrow">
            <a:avLst>
              <a:gd name="adj1" fmla="val 34620"/>
              <a:gd name="adj2" fmla="val 32444"/>
              <a:gd name="adj3" fmla="val 4038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52"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42031"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 name="Title 6"/>
          <p:cNvSpPr txBox="1">
            <a:spLocks/>
          </p:cNvSpPr>
          <p:nvPr/>
        </p:nvSpPr>
        <p:spPr>
          <a:xfrm>
            <a:off x="180528" y="-99392"/>
            <a:ext cx="9144000" cy="762000"/>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Realisasi Penyusunan KTSP 2006 dan Peran Satuan Pendidikan</a:t>
            </a:r>
            <a:endParaRPr lang="id-ID" sz="3600" b="1" dirty="0" smtClean="0">
              <a:solidFill>
                <a:srgbClr val="F79646">
                  <a:lumMod val="75000"/>
                </a:srgbClr>
              </a:solidFill>
            </a:endParaRPr>
          </a:p>
        </p:txBody>
      </p:sp>
      <p:cxnSp>
        <p:nvCxnSpPr>
          <p:cNvPr id="54" name="Straight Connector 53"/>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33" name="Rectangle 32"/>
          <p:cNvSpPr/>
          <p:nvPr/>
        </p:nvSpPr>
        <p:spPr>
          <a:xfrm>
            <a:off x="467546" y="692696"/>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Kurikulum </a:t>
            </a:r>
          </a:p>
          <a:p>
            <a:pPr algn="ctr"/>
            <a:r>
              <a:rPr lang="id-ID" sz="2400" dirty="0" smtClean="0"/>
              <a:t>?</a:t>
            </a:r>
            <a:endParaRPr lang="id-ID" sz="2400" dirty="0"/>
          </a:p>
        </p:txBody>
      </p:sp>
      <p:sp>
        <p:nvSpPr>
          <p:cNvPr id="38" name="Rectangle 37"/>
          <p:cNvSpPr/>
          <p:nvPr/>
        </p:nvSpPr>
        <p:spPr>
          <a:xfrm>
            <a:off x="2699796" y="692696"/>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Kurikulum 1994</a:t>
            </a:r>
            <a:endParaRPr lang="id-ID" sz="2400" dirty="0"/>
          </a:p>
        </p:txBody>
      </p:sp>
      <p:sp>
        <p:nvSpPr>
          <p:cNvPr id="40" name="Rectangle 39"/>
          <p:cNvSpPr/>
          <p:nvPr/>
        </p:nvSpPr>
        <p:spPr>
          <a:xfrm>
            <a:off x="4860036" y="692696"/>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Kurikulum 2004</a:t>
            </a:r>
            <a:endParaRPr lang="id-ID" sz="2400" dirty="0"/>
          </a:p>
        </p:txBody>
      </p:sp>
      <p:sp>
        <p:nvSpPr>
          <p:cNvPr id="41" name="Rectangle 40"/>
          <p:cNvSpPr/>
          <p:nvPr/>
        </p:nvSpPr>
        <p:spPr>
          <a:xfrm>
            <a:off x="7020276" y="692696"/>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Kurikulum 2006</a:t>
            </a:r>
            <a:endParaRPr lang="id-ID" sz="2400" dirty="0"/>
          </a:p>
        </p:txBody>
      </p:sp>
      <p:sp>
        <p:nvSpPr>
          <p:cNvPr id="43" name="Rectangle 42"/>
          <p:cNvSpPr/>
          <p:nvPr/>
        </p:nvSpPr>
        <p:spPr>
          <a:xfrm>
            <a:off x="467546" y="1916832"/>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Buku Teks </a:t>
            </a:r>
          </a:p>
          <a:p>
            <a:pPr algn="ctr"/>
            <a:r>
              <a:rPr lang="id-ID" sz="2400" dirty="0" smtClean="0"/>
              <a:t>?</a:t>
            </a:r>
            <a:endParaRPr lang="id-ID" sz="2400" dirty="0"/>
          </a:p>
        </p:txBody>
      </p:sp>
      <p:sp>
        <p:nvSpPr>
          <p:cNvPr id="50" name="Rectangle 49"/>
          <p:cNvSpPr/>
          <p:nvPr/>
        </p:nvSpPr>
        <p:spPr>
          <a:xfrm>
            <a:off x="2699796" y="1916832"/>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Buku Teks 1994</a:t>
            </a:r>
            <a:endParaRPr lang="id-ID" sz="2400" dirty="0"/>
          </a:p>
        </p:txBody>
      </p:sp>
      <p:sp>
        <p:nvSpPr>
          <p:cNvPr id="56" name="Rectangle 55"/>
          <p:cNvSpPr/>
          <p:nvPr/>
        </p:nvSpPr>
        <p:spPr>
          <a:xfrm>
            <a:off x="4860036" y="1916832"/>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Buku Teks 2004</a:t>
            </a:r>
            <a:endParaRPr lang="id-ID" sz="2400" dirty="0"/>
          </a:p>
        </p:txBody>
      </p:sp>
      <p:sp>
        <p:nvSpPr>
          <p:cNvPr id="57" name="Rectangle 56"/>
          <p:cNvSpPr/>
          <p:nvPr/>
        </p:nvSpPr>
        <p:spPr>
          <a:xfrm>
            <a:off x="7020276" y="1916832"/>
            <a:ext cx="1800200"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Buku Teks</a:t>
            </a:r>
          </a:p>
          <a:p>
            <a:pPr algn="ctr"/>
            <a:r>
              <a:rPr lang="id-ID" sz="2400" dirty="0" smtClean="0"/>
              <a:t>2006</a:t>
            </a:r>
            <a:endParaRPr lang="id-ID" sz="2400" dirty="0"/>
          </a:p>
        </p:txBody>
      </p:sp>
      <p:sp>
        <p:nvSpPr>
          <p:cNvPr id="58" name="Down Arrow 57"/>
          <p:cNvSpPr/>
          <p:nvPr/>
        </p:nvSpPr>
        <p:spPr>
          <a:xfrm>
            <a:off x="971602" y="1556792"/>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Down Arrow 58"/>
          <p:cNvSpPr/>
          <p:nvPr/>
        </p:nvSpPr>
        <p:spPr>
          <a:xfrm>
            <a:off x="3203852" y="1556792"/>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Down Arrow 59"/>
          <p:cNvSpPr/>
          <p:nvPr/>
        </p:nvSpPr>
        <p:spPr>
          <a:xfrm>
            <a:off x="5364092" y="1556792"/>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Down Arrow 60"/>
          <p:cNvSpPr/>
          <p:nvPr/>
        </p:nvSpPr>
        <p:spPr>
          <a:xfrm>
            <a:off x="7524332" y="1556792"/>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Rounded Rectangle 61"/>
          <p:cNvSpPr/>
          <p:nvPr/>
        </p:nvSpPr>
        <p:spPr>
          <a:xfrm>
            <a:off x="467544" y="3140968"/>
            <a:ext cx="8352928" cy="57606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dirty="0" smtClean="0">
                <a:solidFill>
                  <a:schemeClr val="bg1"/>
                </a:solidFill>
              </a:rPr>
              <a:t>Pemilihan Buku oleh Satuan Pendidikan/Guru</a:t>
            </a:r>
            <a:endParaRPr lang="en-US" sz="2800" dirty="0">
              <a:solidFill>
                <a:schemeClr val="bg1"/>
              </a:solidFill>
            </a:endParaRPr>
          </a:p>
        </p:txBody>
      </p:sp>
      <p:sp>
        <p:nvSpPr>
          <p:cNvPr id="63" name="Down Arrow 62"/>
          <p:cNvSpPr/>
          <p:nvPr/>
        </p:nvSpPr>
        <p:spPr>
          <a:xfrm>
            <a:off x="4283972" y="3789040"/>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Down Arrow 63"/>
          <p:cNvSpPr/>
          <p:nvPr/>
        </p:nvSpPr>
        <p:spPr>
          <a:xfrm>
            <a:off x="971602" y="2780928"/>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5" name="Down Arrow 64"/>
          <p:cNvSpPr/>
          <p:nvPr/>
        </p:nvSpPr>
        <p:spPr>
          <a:xfrm>
            <a:off x="3203852" y="2780928"/>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Down Arrow 65"/>
          <p:cNvSpPr/>
          <p:nvPr/>
        </p:nvSpPr>
        <p:spPr>
          <a:xfrm>
            <a:off x="5364092" y="2780928"/>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Down Arrow 66"/>
          <p:cNvSpPr/>
          <p:nvPr/>
        </p:nvSpPr>
        <p:spPr>
          <a:xfrm>
            <a:off x="7524332" y="2780928"/>
            <a:ext cx="792088" cy="2880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Rectangle 54"/>
          <p:cNvSpPr/>
          <p:nvPr/>
        </p:nvSpPr>
        <p:spPr>
          <a:xfrm>
            <a:off x="0" y="2924944"/>
            <a:ext cx="9144000" cy="3384376"/>
          </a:xfrm>
          <a:prstGeom prst="rect">
            <a:avLst/>
          </a:prstGeom>
          <a:solidFill>
            <a:schemeClr val="accent6">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id-ID" b="1" dirty="0" smtClean="0">
                <a:solidFill>
                  <a:srgbClr val="C00000"/>
                </a:solidFill>
              </a:rPr>
              <a:t>Oleh Satuan Pendidikan/Guru</a:t>
            </a:r>
            <a:endParaRPr lang="id-ID" b="1" dirty="0">
              <a:solidFill>
                <a:srgbClr val="C00000"/>
              </a:solidFill>
            </a:endParaRPr>
          </a:p>
        </p:txBody>
      </p:sp>
      <p:sp>
        <p:nvSpPr>
          <p:cNvPr id="34" name="TextBox 33"/>
          <p:cNvSpPr txBox="1"/>
          <p:nvPr/>
        </p:nvSpPr>
        <p:spPr>
          <a:xfrm>
            <a:off x="153839" y="6500841"/>
            <a:ext cx="7984493" cy="307777"/>
          </a:xfrm>
          <a:prstGeom prst="rect">
            <a:avLst/>
          </a:prstGeom>
          <a:noFill/>
        </p:spPr>
        <p:txBody>
          <a:bodyPr wrap="none" rtlCol="0">
            <a:spAutoFit/>
          </a:bodyPr>
          <a:lstStyle/>
          <a:p>
            <a:r>
              <a:rPr lang="en-AU" sz="1400" b="1" dirty="0" smtClean="0"/>
              <a:t>K</a:t>
            </a:r>
            <a:r>
              <a:rPr lang="id-ID" sz="1400" b="1" dirty="0" smtClean="0"/>
              <a:t>urikulum ? : Kurikulum yang dikembangkan sendiri oleh sekolah, termasuk adopsi kurikulum luar negeri</a:t>
            </a:r>
            <a:endParaRPr lang="en-AU" sz="1400" b="1" dirty="0"/>
          </a:p>
        </p:txBody>
      </p:sp>
      <p:sp>
        <p:nvSpPr>
          <p:cNvPr id="3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49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6" name="Rectangle 35"/>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1</a:t>
            </a:r>
            <a:r>
              <a:rPr lang="id-ID" sz="2400" b="1" dirty="0" smtClean="0"/>
              <a:t>9</a:t>
            </a:r>
            <a:endParaRPr lang="id-ID" b="1" dirty="0"/>
          </a:p>
        </p:txBody>
      </p:sp>
    </p:spTree>
    <p:extLst>
      <p:ext uri="{BB962C8B-B14F-4D97-AF65-F5344CB8AC3E}">
        <p14:creationId xmlns:p14="http://schemas.microsoft.com/office/powerpoint/2010/main" val="1024156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93068700"/>
              </p:ext>
            </p:extLst>
          </p:nvPr>
        </p:nvGraphicFramePr>
        <p:xfrm>
          <a:off x="76200" y="467360"/>
          <a:ext cx="8991600" cy="5943600"/>
        </p:xfrm>
        <a:graphic>
          <a:graphicData uri="http://schemas.openxmlformats.org/drawingml/2006/table">
            <a:tbl>
              <a:tblPr firstRow="1" bandRow="1">
                <a:tableStyleId>{5C22544A-7EE6-4342-B048-85BDC9FD1C3A}</a:tableStyleId>
              </a:tblPr>
              <a:tblGrid>
                <a:gridCol w="1295400"/>
                <a:gridCol w="7696200"/>
              </a:tblGrid>
              <a:tr h="370840">
                <a:tc>
                  <a:txBody>
                    <a:bodyPr/>
                    <a:lstStyle/>
                    <a:p>
                      <a:r>
                        <a:rPr lang="id-ID" sz="2400" dirty="0" smtClean="0"/>
                        <a:t>Domain</a:t>
                      </a:r>
                      <a:endParaRPr lang="id-ID" sz="2400" dirty="0"/>
                    </a:p>
                  </a:txBody>
                  <a:tcPr/>
                </a:tc>
                <a:tc>
                  <a:txBody>
                    <a:bodyPr/>
                    <a:lstStyle/>
                    <a:p>
                      <a:r>
                        <a:rPr lang="id-ID" sz="2400" b="1" dirty="0" smtClean="0"/>
                        <a:t>Topics</a:t>
                      </a:r>
                      <a:endParaRPr lang="id-ID" sz="2400" b="1" dirty="0"/>
                    </a:p>
                  </a:txBody>
                  <a:tcPr/>
                </a:tc>
              </a:tr>
              <a:tr h="370840">
                <a:tc>
                  <a:txBody>
                    <a:bodyPr/>
                    <a:lstStyle/>
                    <a:p>
                      <a:r>
                        <a:rPr lang="id-ID" sz="2000" b="1" dirty="0" smtClean="0"/>
                        <a:t>Number</a:t>
                      </a:r>
                      <a:endParaRPr lang="id-ID" sz="2000" b="1" dirty="0"/>
                    </a:p>
                  </a:txBody>
                  <a:tcPr>
                    <a:solidFill>
                      <a:schemeClr val="bg1"/>
                    </a:solidFill>
                  </a:tcPr>
                </a:tc>
                <a:tc>
                  <a:txBody>
                    <a:bodyPr/>
                    <a:lstStyle/>
                    <a:p>
                      <a:pPr marL="231775" indent="-231775">
                        <a:buFont typeface="+mj-lt"/>
                        <a:buAutoNum type="arabicPeriod"/>
                      </a:pPr>
                      <a:r>
                        <a:rPr lang="en-US" sz="1600" b="1" dirty="0" smtClean="0"/>
                        <a:t>Computing</a:t>
                      </a:r>
                      <a:r>
                        <a:rPr lang="en-US" sz="1600" b="1" dirty="0" smtClean="0">
                          <a:solidFill>
                            <a:srgbClr val="FF0000"/>
                          </a:solidFill>
                        </a:rPr>
                        <a:t>, estimating, or approximating </a:t>
                      </a:r>
                      <a:r>
                        <a:rPr lang="en-US" sz="1600" b="1" dirty="0" smtClean="0"/>
                        <a:t>with whole numbers</a:t>
                      </a:r>
                    </a:p>
                    <a:p>
                      <a:pPr marL="231775" indent="-231775">
                        <a:buFont typeface="+mj-lt"/>
                        <a:buAutoNum type="arabicPeriod"/>
                      </a:pPr>
                      <a:r>
                        <a:rPr lang="en-US" sz="1600" b="1" dirty="0" smtClean="0"/>
                        <a:t>Concepts of fractions and computing with fractions</a:t>
                      </a:r>
                    </a:p>
                    <a:p>
                      <a:pPr marL="231775" indent="-231775">
                        <a:buFont typeface="+mj-lt"/>
                        <a:buAutoNum type="arabicPeriod"/>
                      </a:pPr>
                      <a:r>
                        <a:rPr lang="en-US" sz="1600" b="1" dirty="0" smtClean="0"/>
                        <a:t>Concepts of decimals and computing with decimals</a:t>
                      </a:r>
                    </a:p>
                    <a:p>
                      <a:pPr marL="231775" indent="-231775">
                        <a:buFont typeface="+mj-lt"/>
                        <a:buAutoNum type="arabicPeriod"/>
                      </a:pPr>
                      <a:r>
                        <a:rPr lang="en-US" sz="1600" b="1" dirty="0" smtClean="0">
                          <a:solidFill>
                            <a:srgbClr val="FF0000"/>
                          </a:solidFill>
                        </a:rPr>
                        <a:t>Representing, comparing, ordering, and computing with integers</a:t>
                      </a:r>
                    </a:p>
                    <a:p>
                      <a:pPr marL="231775" indent="-231775">
                        <a:buFont typeface="+mj-lt"/>
                        <a:buAutoNum type="arabicPeriod"/>
                      </a:pPr>
                      <a:r>
                        <a:rPr lang="en-US" sz="1600" b="1" dirty="0" smtClean="0"/>
                        <a:t>Problem solving involving percents and proportions</a:t>
                      </a:r>
                    </a:p>
                  </a:txBody>
                  <a:tcPr>
                    <a:solidFill>
                      <a:schemeClr val="bg1"/>
                    </a:solidFill>
                  </a:tcPr>
                </a:tc>
              </a:tr>
              <a:tr h="370840">
                <a:tc>
                  <a:txBody>
                    <a:bodyPr/>
                    <a:lstStyle/>
                    <a:p>
                      <a:r>
                        <a:rPr lang="id-ID" sz="2000" b="1" dirty="0" smtClean="0"/>
                        <a:t>Algebra</a:t>
                      </a:r>
                      <a:endParaRPr lang="id-ID" sz="2000" b="1" dirty="0"/>
                    </a:p>
                  </a:txBody>
                  <a:tcPr>
                    <a:solidFill>
                      <a:schemeClr val="bg1"/>
                    </a:solidFill>
                  </a:tcPr>
                </a:tc>
                <a:tc>
                  <a:txBody>
                    <a:bodyPr/>
                    <a:lstStyle/>
                    <a:p>
                      <a:pPr marL="231775" indent="-231775">
                        <a:buFont typeface="+mj-lt"/>
                        <a:buAutoNum type="arabicPeriod"/>
                      </a:pPr>
                      <a:r>
                        <a:rPr lang="en-US" sz="1600" b="1" dirty="0" smtClean="0">
                          <a:solidFill>
                            <a:srgbClr val="FF0000"/>
                          </a:solidFill>
                        </a:rPr>
                        <a:t>Numeric, algebraic, and geometric patterns or sequences</a:t>
                      </a:r>
                    </a:p>
                    <a:p>
                      <a:pPr marL="231775" indent="-231775">
                        <a:buFont typeface="+mj-lt"/>
                        <a:buAutoNum type="arabicPeriod"/>
                      </a:pPr>
                      <a:r>
                        <a:rPr lang="en-US" sz="1600" b="1" dirty="0" smtClean="0"/>
                        <a:t>Simplifying and evaluating algebraic expressions</a:t>
                      </a:r>
                    </a:p>
                    <a:p>
                      <a:pPr marL="231775" indent="-231775">
                        <a:buFont typeface="+mj-lt"/>
                        <a:buAutoNum type="arabicPeriod"/>
                      </a:pPr>
                      <a:r>
                        <a:rPr lang="en-US" sz="1600" b="1" dirty="0" smtClean="0"/>
                        <a:t>Simple linear equations and inequalities</a:t>
                      </a:r>
                    </a:p>
                    <a:p>
                      <a:pPr marL="231775" indent="-231775">
                        <a:buFont typeface="+mj-lt"/>
                        <a:buAutoNum type="arabicPeriod"/>
                      </a:pPr>
                      <a:r>
                        <a:rPr lang="en-US" sz="1600" b="1" dirty="0" smtClean="0">
                          <a:solidFill>
                            <a:srgbClr val="FF0000"/>
                          </a:solidFill>
                        </a:rPr>
                        <a:t>Simultaneous (two variable</a:t>
                      </a:r>
                      <a:r>
                        <a:rPr lang="id-ID" sz="1600" b="1" dirty="0" smtClean="0">
                          <a:solidFill>
                            <a:srgbClr val="FF0000"/>
                          </a:solidFill>
                        </a:rPr>
                        <a:t>s</a:t>
                      </a:r>
                      <a:r>
                        <a:rPr lang="id-ID" sz="1600" b="1" baseline="0" dirty="0" smtClean="0">
                          <a:solidFill>
                            <a:srgbClr val="FF0000"/>
                          </a:solidFill>
                        </a:rPr>
                        <a:t> </a:t>
                      </a:r>
                      <a:r>
                        <a:rPr lang="en-US" sz="1600" b="1" dirty="0" smtClean="0">
                          <a:solidFill>
                            <a:srgbClr val="FF0000"/>
                          </a:solidFill>
                        </a:rPr>
                        <a:t>equations)</a:t>
                      </a:r>
                    </a:p>
                    <a:p>
                      <a:pPr marL="231775" indent="-231775">
                        <a:buFont typeface="+mj-lt"/>
                        <a:buAutoNum type="arabicPeriod"/>
                      </a:pPr>
                      <a:r>
                        <a:rPr lang="en-US" sz="1600" b="1" dirty="0" smtClean="0">
                          <a:solidFill>
                            <a:srgbClr val="FF0000"/>
                          </a:solidFill>
                        </a:rPr>
                        <a:t>Representation of functions as ordered pairs, tables, graphs, words, or equations</a:t>
                      </a:r>
                    </a:p>
                  </a:txBody>
                  <a:tcPr>
                    <a:solidFill>
                      <a:schemeClr val="bg1"/>
                    </a:solidFill>
                  </a:tcPr>
                </a:tc>
              </a:tr>
              <a:tr h="370840">
                <a:tc>
                  <a:txBody>
                    <a:bodyPr/>
                    <a:lstStyle/>
                    <a:p>
                      <a:r>
                        <a:rPr lang="id-ID" sz="2000" b="1" dirty="0" smtClean="0"/>
                        <a:t>Geometry</a:t>
                      </a:r>
                      <a:endParaRPr lang="id-ID" sz="2000" b="1" dirty="0"/>
                    </a:p>
                  </a:txBody>
                  <a:tcPr>
                    <a:solidFill>
                      <a:schemeClr val="bg1"/>
                    </a:solidFill>
                  </a:tcPr>
                </a:tc>
                <a:tc>
                  <a:txBody>
                    <a:bodyPr/>
                    <a:lstStyle/>
                    <a:p>
                      <a:pPr marL="231775" indent="-231775">
                        <a:buFont typeface="+mj-lt"/>
                        <a:buAutoNum type="arabicPeriod"/>
                      </a:pPr>
                      <a:r>
                        <a:rPr lang="en-US" sz="1600" b="1" dirty="0" smtClean="0"/>
                        <a:t>Geometric properties of angles and geometric shapes</a:t>
                      </a:r>
                    </a:p>
                    <a:p>
                      <a:pPr marL="231775" indent="-231775">
                        <a:buFont typeface="+mj-lt"/>
                        <a:buAutoNum type="arabicPeriod"/>
                      </a:pPr>
                      <a:r>
                        <a:rPr lang="en-US" sz="1600" b="1" dirty="0" smtClean="0"/>
                        <a:t>Congruent figures and similar triangles</a:t>
                      </a:r>
                    </a:p>
                    <a:p>
                      <a:pPr marL="231775" indent="-231775">
                        <a:buFont typeface="+mj-lt"/>
                        <a:buAutoNum type="arabicPeriod"/>
                      </a:pPr>
                      <a:r>
                        <a:rPr lang="en-US" sz="1600" b="1" dirty="0" smtClean="0"/>
                        <a:t>Relationship between three-dimensional shapes and their two-dimensional represent</a:t>
                      </a:r>
                      <a:r>
                        <a:rPr lang="id-ID" sz="1600" b="1" dirty="0" smtClean="0"/>
                        <a:t>.</a:t>
                      </a:r>
                      <a:endParaRPr lang="en-US" sz="1600" b="1" dirty="0" smtClean="0"/>
                    </a:p>
                    <a:p>
                      <a:pPr marL="231775" indent="-231775">
                        <a:buFont typeface="+mj-lt"/>
                        <a:buAutoNum type="arabicPeriod"/>
                      </a:pPr>
                      <a:r>
                        <a:rPr lang="en-US" sz="1600" b="1" dirty="0" smtClean="0"/>
                        <a:t>Using appropriate measurement formulas for perimeters, circumferences, areas, surface areas, and volumes</a:t>
                      </a:r>
                    </a:p>
                    <a:p>
                      <a:pPr marL="231775" indent="-231775">
                        <a:buFont typeface="+mj-lt"/>
                        <a:buAutoNum type="arabicPeriod"/>
                      </a:pPr>
                      <a:r>
                        <a:rPr lang="en-US" sz="1600" b="1" dirty="0" smtClean="0">
                          <a:solidFill>
                            <a:srgbClr val="FF0000"/>
                          </a:solidFill>
                        </a:rPr>
                        <a:t>Points on the Cartesian plane</a:t>
                      </a:r>
                    </a:p>
                    <a:p>
                      <a:pPr marL="231775" indent="-231775">
                        <a:buFont typeface="+mj-lt"/>
                        <a:buAutoNum type="arabicPeriod"/>
                      </a:pPr>
                      <a:r>
                        <a:rPr lang="en-US" sz="1600" b="1" dirty="0" smtClean="0">
                          <a:solidFill>
                            <a:srgbClr val="FF0000"/>
                          </a:solidFill>
                        </a:rPr>
                        <a:t>Translation, reflection, and rotation</a:t>
                      </a:r>
                    </a:p>
                  </a:txBody>
                  <a:tcPr>
                    <a:solidFill>
                      <a:schemeClr val="bg1"/>
                    </a:solidFill>
                  </a:tcPr>
                </a:tc>
              </a:tr>
              <a:tr h="370840">
                <a:tc>
                  <a:txBody>
                    <a:bodyPr/>
                    <a:lstStyle/>
                    <a:p>
                      <a:r>
                        <a:rPr lang="id-ID" sz="2000" b="1" dirty="0" smtClean="0"/>
                        <a:t>Data &amp; Chances</a:t>
                      </a:r>
                      <a:endParaRPr lang="id-ID" sz="2000" b="1" dirty="0"/>
                    </a:p>
                  </a:txBody>
                  <a:tcPr>
                    <a:solidFill>
                      <a:schemeClr val="bg1"/>
                    </a:solidFill>
                  </a:tcPr>
                </a:tc>
                <a:tc>
                  <a:txBody>
                    <a:bodyPr/>
                    <a:lstStyle/>
                    <a:p>
                      <a:pPr marL="231775" indent="-231775">
                        <a:buFont typeface="+mj-lt"/>
                        <a:buAutoNum type="arabicPeriod"/>
                      </a:pPr>
                      <a:r>
                        <a:rPr lang="en-US" sz="1600" b="1" dirty="0" smtClean="0">
                          <a:solidFill>
                            <a:srgbClr val="FF0000"/>
                          </a:solidFill>
                        </a:rPr>
                        <a:t>Reading and displaying data using tables, pictographs, bar, pie, and line graphs</a:t>
                      </a:r>
                    </a:p>
                    <a:p>
                      <a:pPr marL="231775" indent="-231775">
                        <a:buFont typeface="+mj-lt"/>
                        <a:buAutoNum type="arabicPeriod"/>
                      </a:pPr>
                      <a:r>
                        <a:rPr lang="en-US" sz="1600" b="1" dirty="0" smtClean="0">
                          <a:solidFill>
                            <a:srgbClr val="FF0000"/>
                          </a:solidFill>
                        </a:rPr>
                        <a:t>Interpreting data sets</a:t>
                      </a:r>
                    </a:p>
                    <a:p>
                      <a:pPr marL="231775" indent="-231775">
                        <a:buFont typeface="+mj-lt"/>
                        <a:buAutoNum type="arabicPeriod"/>
                      </a:pPr>
                      <a:r>
                        <a:rPr lang="en-US" sz="1600" b="1" dirty="0" smtClean="0">
                          <a:solidFill>
                            <a:srgbClr val="FF0000"/>
                          </a:solidFill>
                        </a:rPr>
                        <a:t>Judging, predicting, and determining the chances of possible outcomes</a:t>
                      </a:r>
                    </a:p>
                    <a:p>
                      <a:pPr marL="231775" indent="-231775">
                        <a:buFont typeface="+mj-lt"/>
                        <a:buAutoNum type="arabicPeriod"/>
                      </a:pPr>
                      <a:endParaRPr lang="en-US" sz="1600" b="1" dirty="0" smtClean="0">
                        <a:solidFill>
                          <a:srgbClr val="FF0000"/>
                        </a:solidFill>
                      </a:endParaRPr>
                    </a:p>
                  </a:txBody>
                  <a:tcPr>
                    <a:solidFill>
                      <a:schemeClr val="bg1"/>
                    </a:solidFill>
                  </a:tcPr>
                </a:tc>
              </a:tr>
            </a:tbl>
          </a:graphicData>
        </a:graphic>
      </p:graphicFrame>
      <p:sp>
        <p:nvSpPr>
          <p:cNvPr id="5" name="TextBox 4"/>
          <p:cNvSpPr txBox="1"/>
          <p:nvPr/>
        </p:nvSpPr>
        <p:spPr>
          <a:xfrm>
            <a:off x="76200" y="6183876"/>
            <a:ext cx="8915400" cy="646331"/>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Ada beberapa topik yang tidak terdapat pada kurikulum saat ini, sehingga menyulitkan bagi siswa kelas VIII yang mengikuti TIMSS</a:t>
            </a:r>
            <a:endParaRPr lang="id-ID" b="1" dirty="0">
              <a:solidFill>
                <a:schemeClr val="bg1"/>
              </a:solidFill>
            </a:endParaRPr>
          </a:p>
        </p:txBody>
      </p:sp>
      <p:sp>
        <p:nvSpPr>
          <p:cNvPr id="6" name="TextBox 18"/>
          <p:cNvSpPr txBox="1">
            <a:spLocks noChangeArrowheads="1"/>
          </p:cNvSpPr>
          <p:nvPr/>
        </p:nvSpPr>
        <p:spPr bwMode="auto">
          <a:xfrm>
            <a:off x="0" y="-37108"/>
            <a:ext cx="9144000" cy="400110"/>
          </a:xfrm>
          <a:prstGeom prst="rect">
            <a:avLst/>
          </a:prstGeom>
          <a:noFill/>
          <a:ln w="9525">
            <a:noFill/>
            <a:miter lim="800000"/>
            <a:headEnd/>
            <a:tailEnd/>
          </a:ln>
        </p:spPr>
        <p:txBody>
          <a:bodyPr wrap="square" anchorCtr="1">
            <a:spAutoFit/>
          </a:bodyPr>
          <a:lstStyle/>
          <a:p>
            <a:pPr algn="ctr"/>
            <a:r>
              <a:rPr lang="id-ID" sz="2000" b="1" dirty="0" smtClean="0">
                <a:solidFill>
                  <a:srgbClr val="0070C0"/>
                </a:solidFill>
              </a:rPr>
              <a:t>Perbandingan Kurikulum Matematika SMP Kelas VIII dan Materi TIMSS</a:t>
            </a:r>
            <a:endParaRPr lang="id-ID" sz="2000" b="1" dirty="0">
              <a:solidFill>
                <a:srgbClr val="0070C0"/>
              </a:solidFill>
            </a:endParaRPr>
          </a:p>
        </p:txBody>
      </p:sp>
      <p:cxnSp>
        <p:nvCxnSpPr>
          <p:cNvPr id="7" name="Straight Connector 3"/>
          <p:cNvCxnSpPr>
            <a:cxnSpLocks noChangeShapeType="1"/>
          </p:cNvCxnSpPr>
          <p:nvPr/>
        </p:nvCxnSpPr>
        <p:spPr bwMode="auto">
          <a:xfrm>
            <a:off x="0" y="476672"/>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5257800" y="2895600"/>
            <a:ext cx="3670364" cy="369332"/>
          </a:xfrm>
          <a:prstGeom prst="rect">
            <a:avLst/>
          </a:prstGeom>
          <a:solidFill>
            <a:schemeClr val="accent6">
              <a:lumMod val="20000"/>
              <a:lumOff val="80000"/>
            </a:schemeClr>
          </a:solidFill>
          <a:ln>
            <a:solidFill>
              <a:srgbClr val="C00000"/>
            </a:solidFill>
          </a:ln>
        </p:spPr>
        <p:txBody>
          <a:bodyPr wrap="none" rtlCol="0">
            <a:spAutoFit/>
          </a:bodyPr>
          <a:lstStyle/>
          <a:p>
            <a:r>
              <a:rPr lang="id-ID" b="1" dirty="0" smtClean="0">
                <a:solidFill>
                  <a:srgbClr val="FF0000"/>
                </a:solidFill>
              </a:rPr>
              <a:t>Merah: Belum Diajarkan di Kelas VIII</a:t>
            </a:r>
            <a:endParaRPr lang="id-ID" b="1" dirty="0">
              <a:solidFill>
                <a:srgbClr val="FF0000"/>
              </a:solidFill>
            </a:endParaRPr>
          </a:p>
        </p:txBody>
      </p: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0" name="Rectangle 9"/>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3</a:t>
            </a:r>
            <a:endParaRPr lang="id-ID" b="1" dirty="0"/>
          </a:p>
        </p:txBody>
      </p:sp>
    </p:spTree>
    <p:extLst>
      <p:ext uri="{BB962C8B-B14F-4D97-AF65-F5344CB8AC3E}">
        <p14:creationId xmlns:p14="http://schemas.microsoft.com/office/powerpoint/2010/main" val="25318719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a:xfrm>
            <a:off x="2444995" y="216024"/>
            <a:ext cx="4271820" cy="4509120"/>
          </a:xfrm>
          <a:prstGeom prst="roundRect">
            <a:avLst>
              <a:gd name="adj" fmla="val 7140"/>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 name="Rounded Rectangle 1"/>
          <p:cNvSpPr/>
          <p:nvPr/>
        </p:nvSpPr>
        <p:spPr>
          <a:xfrm>
            <a:off x="190591" y="2564904"/>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 name="Rounded Rectangle 2"/>
          <p:cNvSpPr/>
          <p:nvPr/>
        </p:nvSpPr>
        <p:spPr>
          <a:xfrm>
            <a:off x="190591" y="4653136"/>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 name="TextBox 3"/>
          <p:cNvSpPr txBox="1"/>
          <p:nvPr/>
        </p:nvSpPr>
        <p:spPr>
          <a:xfrm>
            <a:off x="698759" y="2564904"/>
            <a:ext cx="1215910" cy="369332"/>
          </a:xfrm>
          <a:prstGeom prst="rect">
            <a:avLst/>
          </a:prstGeom>
          <a:noFill/>
        </p:spPr>
        <p:txBody>
          <a:bodyPr wrap="none" rtlCol="0">
            <a:spAutoFit/>
          </a:bodyPr>
          <a:lstStyle/>
          <a:p>
            <a:r>
              <a:rPr lang="id-ID" dirty="0" smtClean="0">
                <a:solidFill>
                  <a:prstClr val="black"/>
                </a:solidFill>
              </a:rPr>
              <a:t>Lengan Kiri</a:t>
            </a:r>
            <a:endParaRPr lang="id-ID" dirty="0">
              <a:solidFill>
                <a:prstClr val="black"/>
              </a:solidFill>
            </a:endParaRPr>
          </a:p>
        </p:txBody>
      </p:sp>
      <p:sp>
        <p:nvSpPr>
          <p:cNvPr id="5" name="TextBox 4"/>
          <p:cNvSpPr txBox="1"/>
          <p:nvPr/>
        </p:nvSpPr>
        <p:spPr>
          <a:xfrm>
            <a:off x="694646" y="4653136"/>
            <a:ext cx="1073564" cy="369332"/>
          </a:xfrm>
          <a:prstGeom prst="rect">
            <a:avLst/>
          </a:prstGeom>
          <a:noFill/>
        </p:spPr>
        <p:txBody>
          <a:bodyPr wrap="none" rtlCol="0">
            <a:spAutoFit/>
          </a:bodyPr>
          <a:lstStyle/>
          <a:p>
            <a:r>
              <a:rPr lang="id-ID" dirty="0" smtClean="0">
                <a:solidFill>
                  <a:prstClr val="black"/>
                </a:solidFill>
              </a:rPr>
              <a:t>Muka Kiri</a:t>
            </a:r>
            <a:endParaRPr lang="id-ID" dirty="0">
              <a:solidFill>
                <a:prstClr val="black"/>
              </a:solidFill>
            </a:endParaRPr>
          </a:p>
        </p:txBody>
      </p:sp>
      <p:sp>
        <p:nvSpPr>
          <p:cNvPr id="6" name="Rounded Rectangle 5"/>
          <p:cNvSpPr/>
          <p:nvPr/>
        </p:nvSpPr>
        <p:spPr>
          <a:xfrm>
            <a:off x="185052" y="476672"/>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TextBox 6"/>
          <p:cNvSpPr txBox="1"/>
          <p:nvPr/>
        </p:nvSpPr>
        <p:spPr>
          <a:xfrm>
            <a:off x="693221" y="476672"/>
            <a:ext cx="723981" cy="369332"/>
          </a:xfrm>
          <a:prstGeom prst="rect">
            <a:avLst/>
          </a:prstGeom>
          <a:noFill/>
        </p:spPr>
        <p:txBody>
          <a:bodyPr wrap="none" rtlCol="0">
            <a:spAutoFit/>
          </a:bodyPr>
          <a:lstStyle/>
          <a:p>
            <a:r>
              <a:rPr lang="id-ID" dirty="0" smtClean="0">
                <a:solidFill>
                  <a:prstClr val="black"/>
                </a:solidFill>
              </a:rPr>
              <a:t>Kerah</a:t>
            </a:r>
            <a:endParaRPr lang="id-ID" dirty="0">
              <a:solidFill>
                <a:prstClr val="black"/>
              </a:solidFill>
            </a:endParaRPr>
          </a:p>
        </p:txBody>
      </p:sp>
      <p:sp>
        <p:nvSpPr>
          <p:cNvPr id="8" name="Rounded Rectangle 7"/>
          <p:cNvSpPr/>
          <p:nvPr/>
        </p:nvSpPr>
        <p:spPr>
          <a:xfrm>
            <a:off x="6950243" y="2492896"/>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9" name="Rounded Rectangle 8"/>
          <p:cNvSpPr/>
          <p:nvPr/>
        </p:nvSpPr>
        <p:spPr>
          <a:xfrm>
            <a:off x="6950243" y="4653136"/>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0" name="TextBox 9"/>
          <p:cNvSpPr txBox="1"/>
          <p:nvPr/>
        </p:nvSpPr>
        <p:spPr>
          <a:xfrm>
            <a:off x="7458411" y="2492896"/>
            <a:ext cx="1490986" cy="369332"/>
          </a:xfrm>
          <a:prstGeom prst="rect">
            <a:avLst/>
          </a:prstGeom>
          <a:noFill/>
        </p:spPr>
        <p:txBody>
          <a:bodyPr wrap="none" rtlCol="0">
            <a:spAutoFit/>
          </a:bodyPr>
          <a:lstStyle/>
          <a:p>
            <a:r>
              <a:rPr lang="id-ID" dirty="0" smtClean="0">
                <a:solidFill>
                  <a:prstClr val="black"/>
                </a:solidFill>
              </a:rPr>
              <a:t>Lengan Kanan</a:t>
            </a:r>
            <a:endParaRPr lang="id-ID" dirty="0">
              <a:solidFill>
                <a:prstClr val="black"/>
              </a:solidFill>
            </a:endParaRPr>
          </a:p>
        </p:txBody>
      </p:sp>
      <p:sp>
        <p:nvSpPr>
          <p:cNvPr id="11" name="TextBox 10"/>
          <p:cNvSpPr txBox="1"/>
          <p:nvPr/>
        </p:nvSpPr>
        <p:spPr>
          <a:xfrm>
            <a:off x="7454299" y="4653136"/>
            <a:ext cx="1348639" cy="369332"/>
          </a:xfrm>
          <a:prstGeom prst="rect">
            <a:avLst/>
          </a:prstGeom>
          <a:noFill/>
        </p:spPr>
        <p:txBody>
          <a:bodyPr wrap="none" rtlCol="0">
            <a:spAutoFit/>
          </a:bodyPr>
          <a:lstStyle/>
          <a:p>
            <a:r>
              <a:rPr lang="id-ID" dirty="0" smtClean="0">
                <a:solidFill>
                  <a:prstClr val="black"/>
                </a:solidFill>
              </a:rPr>
              <a:t>Muka Kanan</a:t>
            </a:r>
            <a:endParaRPr lang="id-ID" dirty="0">
              <a:solidFill>
                <a:prstClr val="black"/>
              </a:solidFill>
            </a:endParaRPr>
          </a:p>
        </p:txBody>
      </p:sp>
      <p:sp>
        <p:nvSpPr>
          <p:cNvPr id="12" name="Rounded Rectangle 11"/>
          <p:cNvSpPr/>
          <p:nvPr/>
        </p:nvSpPr>
        <p:spPr>
          <a:xfrm>
            <a:off x="6917008" y="476672"/>
            <a:ext cx="2016224"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3" name="TextBox 12"/>
          <p:cNvSpPr txBox="1"/>
          <p:nvPr/>
        </p:nvSpPr>
        <p:spPr>
          <a:xfrm>
            <a:off x="7581697" y="476672"/>
            <a:ext cx="624145" cy="369332"/>
          </a:xfrm>
          <a:prstGeom prst="rect">
            <a:avLst/>
          </a:prstGeom>
          <a:noFill/>
        </p:spPr>
        <p:txBody>
          <a:bodyPr wrap="none" rtlCol="0">
            <a:spAutoFit/>
          </a:bodyPr>
          <a:lstStyle/>
          <a:p>
            <a:r>
              <a:rPr lang="id-ID" dirty="0" smtClean="0">
                <a:solidFill>
                  <a:prstClr val="black"/>
                </a:solidFill>
              </a:rPr>
              <a:t>Saku</a:t>
            </a:r>
            <a:endParaRPr lang="id-ID" dirty="0">
              <a:solidFill>
                <a:prstClr val="black"/>
              </a:solidFill>
            </a:endParaRPr>
          </a:p>
        </p:txBody>
      </p:sp>
      <p:sp>
        <p:nvSpPr>
          <p:cNvPr id="14" name="Rounded Rectangle 13"/>
          <p:cNvSpPr/>
          <p:nvPr/>
        </p:nvSpPr>
        <p:spPr>
          <a:xfrm>
            <a:off x="3408688" y="5013176"/>
            <a:ext cx="2160346" cy="172819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15" name="TextBox 14"/>
          <p:cNvSpPr txBox="1"/>
          <p:nvPr/>
        </p:nvSpPr>
        <p:spPr>
          <a:xfrm>
            <a:off x="4012553" y="5013176"/>
            <a:ext cx="1030282" cy="369332"/>
          </a:xfrm>
          <a:prstGeom prst="rect">
            <a:avLst/>
          </a:prstGeom>
          <a:noFill/>
        </p:spPr>
        <p:txBody>
          <a:bodyPr wrap="none" rtlCol="0">
            <a:spAutoFit/>
          </a:bodyPr>
          <a:lstStyle/>
          <a:p>
            <a:r>
              <a:rPr lang="id-ID" dirty="0" smtClean="0">
                <a:solidFill>
                  <a:prstClr val="black"/>
                </a:solidFill>
              </a:rPr>
              <a:t>Belakang</a:t>
            </a:r>
            <a:endParaRPr lang="id-ID" dirty="0">
              <a:solidFill>
                <a:prstClr val="black"/>
              </a:solidFill>
            </a:endParaRPr>
          </a:p>
        </p:txBody>
      </p:sp>
      <p:grpSp>
        <p:nvGrpSpPr>
          <p:cNvPr id="23" name="Group 42"/>
          <p:cNvGrpSpPr/>
          <p:nvPr/>
        </p:nvGrpSpPr>
        <p:grpSpPr>
          <a:xfrm>
            <a:off x="2560124" y="357392"/>
            <a:ext cx="4072413" cy="4151728"/>
            <a:chOff x="2701459" y="285384"/>
            <a:chExt cx="4411781" cy="4151728"/>
          </a:xfrm>
        </p:grpSpPr>
        <p:pic>
          <p:nvPicPr>
            <p:cNvPr id="16" name="Picture 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67949" y="396870"/>
              <a:ext cx="1545291" cy="3114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6813" y="672245"/>
              <a:ext cx="2216179" cy="376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6"/>
            <p:cNvPicPr>
              <a:picLocks noChangeAspect="1" noChangeArrowheads="1"/>
            </p:cNvPicPr>
            <p:nvPr/>
          </p:nvPicPr>
          <p:blipFill>
            <a:blip r:embed="rId4"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44787" y="396870"/>
              <a:ext cx="1496460" cy="376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3262098" y="702316"/>
              <a:ext cx="1445904" cy="2787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860164" y="1230734"/>
              <a:ext cx="707785" cy="8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7"/>
            <p:cNvPicPr>
              <a:picLocks noChangeAspect="1" noChangeArrowheads="1"/>
            </p:cNvPicPr>
            <p:nvPr/>
          </p:nvPicPr>
          <p:blipFill>
            <a:blip r:embed="rId8"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701459" y="864365"/>
              <a:ext cx="950454" cy="1064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4875" y="285384"/>
              <a:ext cx="1031344" cy="67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4" name="Picture 7"/>
          <p:cNvPicPr>
            <a:picLocks noChangeAspect="1" noChangeArrowheads="1"/>
          </p:cNvPicPr>
          <p:nvPr/>
        </p:nvPicPr>
        <p:blipFill>
          <a:blip r:embed="rId8"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88694" y="3029334"/>
            <a:ext cx="877342" cy="1064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631608" y="4642381"/>
            <a:ext cx="975399" cy="1735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8779" y="1001585"/>
            <a:ext cx="952010" cy="67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6"/>
          <p:cNvPicPr>
            <a:picLocks noChangeAspect="1" noChangeArrowheads="1"/>
          </p:cNvPicPr>
          <p:nvPr/>
        </p:nvPicPr>
        <p:blipFill>
          <a:blip r:embed="rId4"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6200000">
            <a:off x="7539862" y="4530194"/>
            <a:ext cx="854804" cy="1983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3963793" y="4982983"/>
            <a:ext cx="1087066" cy="199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9"/>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6200000">
            <a:off x="7342099" y="2519964"/>
            <a:ext cx="988001" cy="1838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4"/>
          <p:cNvPicPr>
            <a:picLocks noChangeAspect="1" noChangeArrowheads="1"/>
          </p:cNvPicPr>
          <p:nvPr/>
        </p:nvPicPr>
        <p:blipFill>
          <a:blip r:embed="rId6" cstate="print">
            <a:clrChange>
              <a:clrFrom>
                <a:srgbClr val="FFFFFF"/>
              </a:clrFrom>
              <a:clrTo>
                <a:srgbClr val="FFFFFF">
                  <a:alpha val="0"/>
                </a:srgbClr>
              </a:clrTo>
            </a:clrChange>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543093" y="1074790"/>
            <a:ext cx="653340" cy="8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ight Arrow 33"/>
          <p:cNvSpPr/>
          <p:nvPr/>
        </p:nvSpPr>
        <p:spPr>
          <a:xfrm>
            <a:off x="2227779" y="1117265"/>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5" name="Right Arrow 34"/>
          <p:cNvSpPr/>
          <p:nvPr/>
        </p:nvSpPr>
        <p:spPr>
          <a:xfrm>
            <a:off x="2245588" y="3186400"/>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6" name="Right Arrow 35"/>
          <p:cNvSpPr/>
          <p:nvPr/>
        </p:nvSpPr>
        <p:spPr>
          <a:xfrm rot="19421902">
            <a:off x="2231842" y="4520784"/>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8" name="Up Arrow 37"/>
          <p:cNvSpPr/>
          <p:nvPr/>
        </p:nvSpPr>
        <p:spPr>
          <a:xfrm>
            <a:off x="4239656" y="4725144"/>
            <a:ext cx="465282" cy="236368"/>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9" name="Right Arrow 38"/>
          <p:cNvSpPr/>
          <p:nvPr/>
        </p:nvSpPr>
        <p:spPr>
          <a:xfrm flipH="1">
            <a:off x="6708688" y="1196752"/>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0" name="Right Arrow 39"/>
          <p:cNvSpPr/>
          <p:nvPr/>
        </p:nvSpPr>
        <p:spPr>
          <a:xfrm flipH="1">
            <a:off x="6726496" y="3265887"/>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1" name="Right Arrow 40"/>
          <p:cNvSpPr/>
          <p:nvPr/>
        </p:nvSpPr>
        <p:spPr>
          <a:xfrm rot="2178098" flipH="1">
            <a:off x="6685260" y="4448776"/>
            <a:ext cx="265876" cy="53063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42" name="Slide Number Placeholder 2"/>
          <p:cNvSpPr txBox="1"/>
          <p:nvPr/>
        </p:nvSpPr>
        <p:spPr>
          <a:xfrm>
            <a:off x="8651636" y="6492892"/>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prstClr val="white"/>
                </a:solidFill>
                <a:effectLst>
                  <a:outerShdw blurRad="38100" dist="38100" dir="2700000" algn="tl">
                    <a:srgbClr val="000000"/>
                  </a:outerShdw>
                </a:effectLst>
                <a:cs typeface="Arial" pitchFamily="34" charset="0"/>
              </a:rPr>
              <a:pPr algn="r">
                <a:defRPr/>
              </a:pPr>
              <a:t>50</a:t>
            </a:fld>
            <a:endParaRPr lang="id-ID" sz="1100" b="1" dirty="0">
              <a:solidFill>
                <a:prstClr val="white"/>
              </a:solidFill>
              <a:effectLst>
                <a:outerShdw blurRad="38100" dist="38100" dir="2700000" algn="tl">
                  <a:srgbClr val="000000"/>
                </a:outerShdw>
              </a:effectLst>
              <a:cs typeface="Arial" pitchFamily="34" charset="0"/>
            </a:endParaRPr>
          </a:p>
        </p:txBody>
      </p:sp>
    </p:spTree>
    <p:extLst>
      <p:ext uri="{BB962C8B-B14F-4D97-AF65-F5344CB8AC3E}">
        <p14:creationId xmlns:p14="http://schemas.microsoft.com/office/powerpoint/2010/main" val="10321402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own Arrow 2"/>
          <p:cNvSpPr/>
          <p:nvPr/>
        </p:nvSpPr>
        <p:spPr>
          <a:xfrm>
            <a:off x="4040249" y="1052736"/>
            <a:ext cx="864096" cy="36004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2" name="Rounded Rectangle 1"/>
          <p:cNvSpPr/>
          <p:nvPr/>
        </p:nvSpPr>
        <p:spPr>
          <a:xfrm>
            <a:off x="583864" y="260648"/>
            <a:ext cx="8042740" cy="864096"/>
          </a:xfrm>
          <a:prstGeom prst="roundRect">
            <a:avLst/>
          </a:prstGeom>
          <a:solidFill>
            <a:schemeClr val="accent1">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rgbClr val="C00000"/>
                </a:solidFill>
              </a:rPr>
              <a:t>Kemeja Lengan Panjang Warna Biru </a:t>
            </a:r>
          </a:p>
          <a:p>
            <a:pPr algn="ctr"/>
            <a:r>
              <a:rPr lang="id-ID" b="1" dirty="0" smtClean="0">
                <a:solidFill>
                  <a:srgbClr val="C00000"/>
                </a:solidFill>
              </a:rPr>
              <a:t>Ukuran M (Bahu: 38 cm; Dada: 92 cm; Pinggang 86 cm; Panjang 83 cm; Lengan 58 cm)</a:t>
            </a:r>
            <a:endParaRPr lang="id-ID" b="1" dirty="0">
              <a:solidFill>
                <a:srgbClr val="C00000"/>
              </a:solidFill>
            </a:endParaRPr>
          </a:p>
        </p:txBody>
      </p:sp>
      <p:sp>
        <p:nvSpPr>
          <p:cNvPr id="4" name="Rounded Rectangle 3"/>
          <p:cNvSpPr/>
          <p:nvPr/>
        </p:nvSpPr>
        <p:spPr>
          <a:xfrm>
            <a:off x="185051" y="1484784"/>
            <a:ext cx="8308615" cy="1728192"/>
          </a:xfrm>
          <a:prstGeom prst="roundRect">
            <a:avLst/>
          </a:prstGeom>
          <a:noFill/>
          <a:ln>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62438" y="3637800"/>
            <a:ext cx="3685592" cy="3202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a:xfrm>
            <a:off x="4180926" y="3212976"/>
            <a:ext cx="864096" cy="36004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7" name="Rounded Rectangle 6"/>
          <p:cNvSpPr/>
          <p:nvPr/>
        </p:nvSpPr>
        <p:spPr>
          <a:xfrm>
            <a:off x="2477064" y="3573016"/>
            <a:ext cx="4271820" cy="3312368"/>
          </a:xfrm>
          <a:prstGeom prst="roundRect">
            <a:avLst>
              <a:gd name="adj" fmla="val 7140"/>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pic>
        <p:nvPicPr>
          <p:cNvPr id="205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flipV="1">
            <a:off x="2821825" y="1628800"/>
            <a:ext cx="1057078" cy="13526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5397774" y="1700808"/>
            <a:ext cx="1158000" cy="1311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7380" y="1680704"/>
            <a:ext cx="1341953" cy="1244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4071558">
            <a:off x="1452768" y="1585398"/>
            <a:ext cx="1065455" cy="1407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646735">
            <a:off x="6925357" y="1584906"/>
            <a:ext cx="999320" cy="131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a:stCxn id="2058" idx="2"/>
            <a:endCxn id="2058" idx="0"/>
          </p:cNvCxnSpPr>
          <p:nvPr/>
        </p:nvCxnSpPr>
        <p:spPr>
          <a:xfrm>
            <a:off x="6902671" y="1809472"/>
            <a:ext cx="1044692" cy="866715"/>
          </a:xfrm>
          <a:prstGeom prst="straightConnector1">
            <a:avLst/>
          </a:prstGeom>
          <a:ln w="127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077140" y="2058163"/>
            <a:ext cx="625492" cy="307777"/>
          </a:xfrm>
          <a:prstGeom prst="rect">
            <a:avLst/>
          </a:prstGeom>
          <a:solidFill>
            <a:schemeClr val="tx2">
              <a:lumMod val="60000"/>
              <a:lumOff val="40000"/>
            </a:schemeClr>
          </a:solidFill>
        </p:spPr>
        <p:txBody>
          <a:bodyPr wrap="none" rtlCol="0">
            <a:spAutoFit/>
          </a:bodyPr>
          <a:lstStyle/>
          <a:p>
            <a:r>
              <a:rPr lang="id-ID" sz="1400" dirty="0" smtClean="0">
                <a:solidFill>
                  <a:prstClr val="white"/>
                </a:solidFill>
              </a:rPr>
              <a:t>58 cm</a:t>
            </a:r>
            <a:endParaRPr lang="id-ID" sz="1400" dirty="0">
              <a:solidFill>
                <a:prstClr val="white"/>
              </a:solidFill>
            </a:endParaRPr>
          </a:p>
        </p:txBody>
      </p:sp>
      <p:cxnSp>
        <p:nvCxnSpPr>
          <p:cNvPr id="18" name="Straight Arrow Connector 17"/>
          <p:cNvCxnSpPr/>
          <p:nvPr/>
        </p:nvCxnSpPr>
        <p:spPr>
          <a:xfrm>
            <a:off x="4180926" y="1916832"/>
            <a:ext cx="996923" cy="0"/>
          </a:xfrm>
          <a:prstGeom prst="straightConnector1">
            <a:avLst/>
          </a:prstGeom>
          <a:ln w="127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393436" y="1772817"/>
            <a:ext cx="625492" cy="307777"/>
          </a:xfrm>
          <a:prstGeom prst="rect">
            <a:avLst/>
          </a:prstGeom>
          <a:solidFill>
            <a:schemeClr val="tx2">
              <a:lumMod val="60000"/>
              <a:lumOff val="40000"/>
            </a:schemeClr>
          </a:solidFill>
        </p:spPr>
        <p:txBody>
          <a:bodyPr wrap="none" rtlCol="0">
            <a:spAutoFit/>
          </a:bodyPr>
          <a:lstStyle/>
          <a:p>
            <a:r>
              <a:rPr lang="id-ID" sz="1400" dirty="0" smtClean="0">
                <a:solidFill>
                  <a:prstClr val="white"/>
                </a:solidFill>
              </a:rPr>
              <a:t>38 cm</a:t>
            </a:r>
            <a:endParaRPr lang="id-ID" sz="1400" dirty="0">
              <a:solidFill>
                <a:prstClr val="white"/>
              </a:solidFill>
            </a:endParaRPr>
          </a:p>
        </p:txBody>
      </p:sp>
      <p:cxnSp>
        <p:nvCxnSpPr>
          <p:cNvPr id="21" name="Straight Arrow Connector 20"/>
          <p:cNvCxnSpPr/>
          <p:nvPr/>
        </p:nvCxnSpPr>
        <p:spPr>
          <a:xfrm flipV="1">
            <a:off x="6315449" y="1947004"/>
            <a:ext cx="0" cy="1034423"/>
          </a:xfrm>
          <a:prstGeom prst="straightConnector1">
            <a:avLst/>
          </a:prstGeom>
          <a:ln w="127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901379" y="2399680"/>
            <a:ext cx="625492" cy="307777"/>
          </a:xfrm>
          <a:prstGeom prst="rect">
            <a:avLst/>
          </a:prstGeom>
          <a:solidFill>
            <a:schemeClr val="tx2">
              <a:lumMod val="60000"/>
              <a:lumOff val="40000"/>
            </a:schemeClr>
          </a:solidFill>
        </p:spPr>
        <p:txBody>
          <a:bodyPr wrap="none" rtlCol="0">
            <a:spAutoFit/>
          </a:bodyPr>
          <a:lstStyle/>
          <a:p>
            <a:r>
              <a:rPr lang="id-ID" sz="1400" dirty="0" smtClean="0">
                <a:solidFill>
                  <a:prstClr val="white"/>
                </a:solidFill>
              </a:rPr>
              <a:t>83 cm</a:t>
            </a:r>
            <a:endParaRPr lang="id-ID" sz="1400" dirty="0">
              <a:solidFill>
                <a:prstClr val="white"/>
              </a:solidFill>
            </a:endParaRPr>
          </a:p>
        </p:txBody>
      </p:sp>
      <p:cxnSp>
        <p:nvCxnSpPr>
          <p:cNvPr id="24" name="Straight Arrow Connector 23"/>
          <p:cNvCxnSpPr>
            <a:stCxn id="2054" idx="3"/>
            <a:endCxn id="2055" idx="1"/>
          </p:cNvCxnSpPr>
          <p:nvPr/>
        </p:nvCxnSpPr>
        <p:spPr>
          <a:xfrm>
            <a:off x="2821825" y="2305114"/>
            <a:ext cx="3733949" cy="51651"/>
          </a:xfrm>
          <a:prstGeom prst="straightConnector1">
            <a:avLst/>
          </a:prstGeom>
          <a:ln w="127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385697" y="2185120"/>
            <a:ext cx="625492" cy="307777"/>
          </a:xfrm>
          <a:prstGeom prst="rect">
            <a:avLst/>
          </a:prstGeom>
          <a:solidFill>
            <a:schemeClr val="tx2">
              <a:lumMod val="60000"/>
              <a:lumOff val="40000"/>
            </a:schemeClr>
          </a:solidFill>
        </p:spPr>
        <p:txBody>
          <a:bodyPr wrap="none" rtlCol="0">
            <a:spAutoFit/>
          </a:bodyPr>
          <a:lstStyle/>
          <a:p>
            <a:r>
              <a:rPr lang="id-ID" sz="1400" dirty="0" smtClean="0">
                <a:solidFill>
                  <a:prstClr val="white"/>
                </a:solidFill>
              </a:rPr>
              <a:t>92 cm</a:t>
            </a:r>
            <a:endParaRPr lang="id-ID" sz="1400" dirty="0">
              <a:solidFill>
                <a:prstClr val="white"/>
              </a:solidFill>
            </a:endParaRPr>
          </a:p>
        </p:txBody>
      </p:sp>
      <p:cxnSp>
        <p:nvCxnSpPr>
          <p:cNvPr id="28" name="Straight Arrow Connector 27"/>
          <p:cNvCxnSpPr/>
          <p:nvPr/>
        </p:nvCxnSpPr>
        <p:spPr>
          <a:xfrm>
            <a:off x="2843808" y="2670779"/>
            <a:ext cx="3733949" cy="51651"/>
          </a:xfrm>
          <a:prstGeom prst="straightConnector1">
            <a:avLst/>
          </a:prstGeom>
          <a:ln w="12700">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407801" y="2562093"/>
            <a:ext cx="625492" cy="307777"/>
          </a:xfrm>
          <a:prstGeom prst="rect">
            <a:avLst/>
          </a:prstGeom>
          <a:solidFill>
            <a:schemeClr val="tx2">
              <a:lumMod val="60000"/>
              <a:lumOff val="40000"/>
            </a:schemeClr>
          </a:solidFill>
        </p:spPr>
        <p:txBody>
          <a:bodyPr wrap="none" rtlCol="0">
            <a:spAutoFit/>
          </a:bodyPr>
          <a:lstStyle/>
          <a:p>
            <a:r>
              <a:rPr lang="id-ID" sz="1400" dirty="0" smtClean="0">
                <a:solidFill>
                  <a:prstClr val="white"/>
                </a:solidFill>
              </a:rPr>
              <a:t>86 cm</a:t>
            </a:r>
            <a:endParaRPr lang="id-ID" sz="1400" dirty="0">
              <a:solidFill>
                <a:prstClr val="white"/>
              </a:solidFill>
            </a:endParaRPr>
          </a:p>
        </p:txBody>
      </p:sp>
      <p:sp>
        <p:nvSpPr>
          <p:cNvPr id="30" name="TextBox 29"/>
          <p:cNvSpPr txBox="1"/>
          <p:nvPr/>
        </p:nvSpPr>
        <p:spPr>
          <a:xfrm>
            <a:off x="1232233" y="2924944"/>
            <a:ext cx="1097801" cy="338554"/>
          </a:xfrm>
          <a:prstGeom prst="rect">
            <a:avLst/>
          </a:prstGeom>
          <a:noFill/>
        </p:spPr>
        <p:txBody>
          <a:bodyPr wrap="none" rtlCol="0">
            <a:spAutoFit/>
          </a:bodyPr>
          <a:lstStyle/>
          <a:p>
            <a:r>
              <a:rPr lang="id-ID" sz="1600" dirty="0" smtClean="0">
                <a:solidFill>
                  <a:prstClr val="black"/>
                </a:solidFill>
              </a:rPr>
              <a:t>Lengan Kiri</a:t>
            </a:r>
            <a:endParaRPr lang="id-ID" sz="1600" dirty="0">
              <a:solidFill>
                <a:prstClr val="black"/>
              </a:solidFill>
            </a:endParaRPr>
          </a:p>
        </p:txBody>
      </p:sp>
      <p:sp>
        <p:nvSpPr>
          <p:cNvPr id="31" name="TextBox 30"/>
          <p:cNvSpPr txBox="1"/>
          <p:nvPr/>
        </p:nvSpPr>
        <p:spPr>
          <a:xfrm>
            <a:off x="7164288" y="2924944"/>
            <a:ext cx="1339662" cy="338554"/>
          </a:xfrm>
          <a:prstGeom prst="rect">
            <a:avLst/>
          </a:prstGeom>
          <a:noFill/>
        </p:spPr>
        <p:txBody>
          <a:bodyPr wrap="none" rtlCol="0">
            <a:spAutoFit/>
          </a:bodyPr>
          <a:lstStyle/>
          <a:p>
            <a:r>
              <a:rPr lang="id-ID" sz="1600" dirty="0" smtClean="0">
                <a:solidFill>
                  <a:prstClr val="black"/>
                </a:solidFill>
              </a:rPr>
              <a:t>Lengan Kanan</a:t>
            </a:r>
            <a:endParaRPr lang="id-ID" sz="1600" dirty="0">
              <a:solidFill>
                <a:prstClr val="black"/>
              </a:solidFill>
            </a:endParaRPr>
          </a:p>
        </p:txBody>
      </p:sp>
      <p:sp>
        <p:nvSpPr>
          <p:cNvPr id="32" name="TextBox 31"/>
          <p:cNvSpPr txBox="1"/>
          <p:nvPr/>
        </p:nvSpPr>
        <p:spPr>
          <a:xfrm>
            <a:off x="5436096" y="2924944"/>
            <a:ext cx="1214884" cy="338554"/>
          </a:xfrm>
          <a:prstGeom prst="rect">
            <a:avLst/>
          </a:prstGeom>
          <a:noFill/>
        </p:spPr>
        <p:txBody>
          <a:bodyPr wrap="none" rtlCol="0">
            <a:spAutoFit/>
          </a:bodyPr>
          <a:lstStyle/>
          <a:p>
            <a:r>
              <a:rPr lang="id-ID" sz="1600" dirty="0" smtClean="0">
                <a:solidFill>
                  <a:prstClr val="black"/>
                </a:solidFill>
              </a:rPr>
              <a:t>Muka Kanan</a:t>
            </a:r>
            <a:endParaRPr lang="id-ID" sz="1600" dirty="0">
              <a:solidFill>
                <a:prstClr val="black"/>
              </a:solidFill>
            </a:endParaRPr>
          </a:p>
        </p:txBody>
      </p:sp>
      <p:sp>
        <p:nvSpPr>
          <p:cNvPr id="33" name="TextBox 32"/>
          <p:cNvSpPr txBox="1"/>
          <p:nvPr/>
        </p:nvSpPr>
        <p:spPr>
          <a:xfrm>
            <a:off x="2785880" y="2924944"/>
            <a:ext cx="973023" cy="338554"/>
          </a:xfrm>
          <a:prstGeom prst="rect">
            <a:avLst/>
          </a:prstGeom>
          <a:noFill/>
        </p:spPr>
        <p:txBody>
          <a:bodyPr wrap="none" rtlCol="0">
            <a:spAutoFit/>
          </a:bodyPr>
          <a:lstStyle/>
          <a:p>
            <a:r>
              <a:rPr lang="id-ID" sz="1600" dirty="0" smtClean="0">
                <a:solidFill>
                  <a:prstClr val="black"/>
                </a:solidFill>
              </a:rPr>
              <a:t>Muka Kiri</a:t>
            </a:r>
            <a:endParaRPr lang="id-ID" sz="1600" dirty="0">
              <a:solidFill>
                <a:prstClr val="black"/>
              </a:solidFill>
            </a:endParaRPr>
          </a:p>
        </p:txBody>
      </p:sp>
      <p:sp>
        <p:nvSpPr>
          <p:cNvPr id="34" name="TextBox 33"/>
          <p:cNvSpPr txBox="1"/>
          <p:nvPr/>
        </p:nvSpPr>
        <p:spPr>
          <a:xfrm>
            <a:off x="4173187" y="2908615"/>
            <a:ext cx="934551" cy="338554"/>
          </a:xfrm>
          <a:prstGeom prst="rect">
            <a:avLst/>
          </a:prstGeom>
          <a:noFill/>
        </p:spPr>
        <p:txBody>
          <a:bodyPr wrap="none" rtlCol="0">
            <a:spAutoFit/>
          </a:bodyPr>
          <a:lstStyle/>
          <a:p>
            <a:r>
              <a:rPr lang="id-ID" sz="1600" dirty="0" smtClean="0">
                <a:solidFill>
                  <a:prstClr val="black"/>
                </a:solidFill>
              </a:rPr>
              <a:t>Belakang</a:t>
            </a:r>
            <a:endParaRPr lang="id-ID" sz="1600" dirty="0">
              <a:solidFill>
                <a:prstClr val="black"/>
              </a:solidFill>
            </a:endParaRPr>
          </a:p>
        </p:txBody>
      </p:sp>
      <p:sp>
        <p:nvSpPr>
          <p:cNvPr id="14" name="Pentagon 13"/>
          <p:cNvSpPr/>
          <p:nvPr/>
        </p:nvSpPr>
        <p:spPr>
          <a:xfrm rot="5400000">
            <a:off x="549962" y="1622594"/>
            <a:ext cx="288032" cy="444461"/>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6" name="TextBox 35"/>
          <p:cNvSpPr txBox="1"/>
          <p:nvPr/>
        </p:nvSpPr>
        <p:spPr>
          <a:xfrm>
            <a:off x="384458" y="1988840"/>
            <a:ext cx="560346" cy="338554"/>
          </a:xfrm>
          <a:prstGeom prst="rect">
            <a:avLst/>
          </a:prstGeom>
          <a:noFill/>
        </p:spPr>
        <p:txBody>
          <a:bodyPr wrap="none" rtlCol="0">
            <a:spAutoFit/>
          </a:bodyPr>
          <a:lstStyle/>
          <a:p>
            <a:r>
              <a:rPr lang="id-ID" sz="1600" dirty="0" smtClean="0">
                <a:solidFill>
                  <a:prstClr val="black"/>
                </a:solidFill>
              </a:rPr>
              <a:t>saku</a:t>
            </a:r>
            <a:endParaRPr lang="id-ID" sz="1600" dirty="0">
              <a:solidFill>
                <a:prstClr val="black"/>
              </a:solidFill>
            </a:endParaRPr>
          </a:p>
        </p:txBody>
      </p:sp>
      <p:sp>
        <p:nvSpPr>
          <p:cNvPr id="15" name="Trapezoid 14"/>
          <p:cNvSpPr/>
          <p:nvPr/>
        </p:nvSpPr>
        <p:spPr>
          <a:xfrm>
            <a:off x="317989" y="2562093"/>
            <a:ext cx="864096" cy="307777"/>
          </a:xfrm>
          <a:prstGeom prst="trapezoi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endParaRPr>
          </a:p>
        </p:txBody>
      </p:sp>
      <p:sp>
        <p:nvSpPr>
          <p:cNvPr id="38" name="TextBox 37"/>
          <p:cNvSpPr txBox="1"/>
          <p:nvPr/>
        </p:nvSpPr>
        <p:spPr>
          <a:xfrm>
            <a:off x="414604" y="2802414"/>
            <a:ext cx="646716" cy="338554"/>
          </a:xfrm>
          <a:prstGeom prst="rect">
            <a:avLst/>
          </a:prstGeom>
          <a:noFill/>
        </p:spPr>
        <p:txBody>
          <a:bodyPr wrap="none" rtlCol="0">
            <a:spAutoFit/>
          </a:bodyPr>
          <a:lstStyle/>
          <a:p>
            <a:r>
              <a:rPr lang="id-ID" sz="1600" dirty="0" smtClean="0">
                <a:solidFill>
                  <a:prstClr val="black"/>
                </a:solidFill>
              </a:rPr>
              <a:t>kerah</a:t>
            </a:r>
            <a:endParaRPr lang="id-ID" sz="1600" dirty="0">
              <a:solidFill>
                <a:prstClr val="black"/>
              </a:solidFill>
            </a:endParaRPr>
          </a:p>
        </p:txBody>
      </p:sp>
      <p:sp>
        <p:nvSpPr>
          <p:cNvPr id="37" name="Slide Number Placeholder 2"/>
          <p:cNvSpPr txBox="1"/>
          <p:nvPr/>
        </p:nvSpPr>
        <p:spPr>
          <a:xfrm>
            <a:off x="8822260" y="6586140"/>
            <a:ext cx="337625" cy="274320"/>
          </a:xfrm>
          <a:prstGeom prst="rect">
            <a:avLst/>
          </a:prstGeom>
          <a:solidFill>
            <a:schemeClr val="accent3">
              <a:lumMod val="75000"/>
            </a:schemeClr>
          </a:solidFill>
          <a:ln>
            <a:noFill/>
          </a:ln>
        </p:spPr>
        <p:txBody>
          <a:bodyPr lIns="0" tIns="0" rIns="0" bIns="0" anchor="ctr"/>
          <a:lstStyle/>
          <a:p>
            <a:pPr algn="ctr" fontAlgn="auto">
              <a:spcBef>
                <a:spcPts val="0"/>
              </a:spcBef>
              <a:spcAft>
                <a:spcPts val="0"/>
              </a:spcAft>
              <a:defRPr/>
            </a:pPr>
            <a:fld id="{F68FBD42-37B5-4F2F-8AF6-4E4B171B27BB}" type="slidenum">
              <a:rPr lang="en-US" sz="1400" b="1">
                <a:solidFill>
                  <a:schemeClr val="bg1"/>
                </a:solidFill>
                <a:effectLst>
                  <a:outerShdw blurRad="38100" dist="38100" dir="2700000" algn="tl">
                    <a:srgbClr val="000000"/>
                  </a:outerShdw>
                </a:effectLst>
                <a:latin typeface="Calibri" pitchFamily="34" charset="0"/>
              </a:rPr>
              <a:pPr algn="ctr" fontAlgn="auto">
                <a:spcBef>
                  <a:spcPts val="0"/>
                </a:spcBef>
                <a:spcAft>
                  <a:spcPts val="0"/>
                </a:spcAft>
                <a:defRPr/>
              </a:pPr>
              <a:t>51</a:t>
            </a:fld>
            <a:endParaRPr lang="id-ID" sz="1050" b="1" dirty="0">
              <a:solidFill>
                <a:schemeClr val="bg1"/>
              </a:solidFill>
              <a:effectLst>
                <a:outerShdw blurRad="38100" dist="38100" dir="2700000" algn="tl">
                  <a:srgbClr val="000000"/>
                </a:outerShdw>
              </a:effectLst>
              <a:latin typeface="Calibri" pitchFamily="34" charset="0"/>
            </a:endParaRPr>
          </a:p>
        </p:txBody>
      </p:sp>
    </p:spTree>
    <p:extLst>
      <p:ext uri="{BB962C8B-B14F-4D97-AF65-F5344CB8AC3E}">
        <p14:creationId xmlns:p14="http://schemas.microsoft.com/office/powerpoint/2010/main" val="24159455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3131844" y="620688"/>
            <a:ext cx="3312368" cy="45720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TUJUAN PENDIDIKAN NASIONAL</a:t>
            </a:r>
          </a:p>
        </p:txBody>
      </p:sp>
      <p:sp>
        <p:nvSpPr>
          <p:cNvPr id="7" name="Rounded Rectangle 6"/>
          <p:cNvSpPr/>
          <p:nvPr/>
        </p:nvSpPr>
        <p:spPr>
          <a:xfrm>
            <a:off x="539554" y="1306488"/>
            <a:ext cx="8375848" cy="4572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smtClean="0">
                <a:solidFill>
                  <a:srgbClr val="FFFFFF"/>
                </a:solidFill>
              </a:rPr>
              <a:t>S</a:t>
            </a:r>
            <a:r>
              <a:rPr lang="id-ID" b="1" dirty="0" smtClean="0">
                <a:solidFill>
                  <a:srgbClr val="FFFFFF"/>
                </a:solidFill>
              </a:rPr>
              <a:t>TANDAR KOMPETENSI LULUSAN</a:t>
            </a:r>
            <a:r>
              <a:rPr lang="en-US" b="1" dirty="0" smtClean="0">
                <a:solidFill>
                  <a:srgbClr val="FFFFFF"/>
                </a:solidFill>
              </a:rPr>
              <a:t> </a:t>
            </a:r>
            <a:r>
              <a:rPr lang="id-ID" b="1" dirty="0" smtClean="0">
                <a:solidFill>
                  <a:srgbClr val="FFFFFF"/>
                </a:solidFill>
              </a:rPr>
              <a:t>(SKL) </a:t>
            </a:r>
            <a:r>
              <a:rPr lang="en-US" b="1" dirty="0" smtClean="0">
                <a:solidFill>
                  <a:srgbClr val="FFFFFF"/>
                </a:solidFill>
              </a:rPr>
              <a:t>SATUAN </a:t>
            </a:r>
            <a:r>
              <a:rPr lang="en-US" b="1" dirty="0">
                <a:solidFill>
                  <a:srgbClr val="FFFFFF"/>
                </a:solidFill>
              </a:rPr>
              <a:t>PENDIDIKAN</a:t>
            </a:r>
          </a:p>
        </p:txBody>
      </p:sp>
      <p:sp>
        <p:nvSpPr>
          <p:cNvPr id="8" name="Rounded Rectangle 7"/>
          <p:cNvSpPr/>
          <p:nvPr/>
        </p:nvSpPr>
        <p:spPr>
          <a:xfrm>
            <a:off x="1907704" y="1992288"/>
            <a:ext cx="5760640" cy="572616"/>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a:p>
            <a:pPr algn="ctr">
              <a:defRPr/>
            </a:pPr>
            <a:endParaRPr lang="en-US" dirty="0">
              <a:solidFill>
                <a:srgbClr val="000000"/>
              </a:solidFill>
            </a:endParaRPr>
          </a:p>
          <a:p>
            <a:pPr algn="ctr">
              <a:defRPr/>
            </a:pPr>
            <a:r>
              <a:rPr lang="en-US" sz="2000" b="1" dirty="0">
                <a:solidFill>
                  <a:srgbClr val="000000"/>
                </a:solidFill>
                <a:latin typeface="Berlin Sans FB Demi" pitchFamily="34" charset="0"/>
              </a:rPr>
              <a:t>KERANGKA DASAR </a:t>
            </a:r>
            <a:r>
              <a:rPr lang="en-US" sz="2000" b="1" dirty="0" smtClean="0">
                <a:solidFill>
                  <a:srgbClr val="000000"/>
                </a:solidFill>
                <a:latin typeface="Berlin Sans FB Demi" pitchFamily="34" charset="0"/>
              </a:rPr>
              <a:t>KURIKULUM</a:t>
            </a:r>
            <a:r>
              <a:rPr lang="id-ID" sz="2000" b="1" dirty="0" smtClean="0">
                <a:solidFill>
                  <a:srgbClr val="000000"/>
                </a:solidFill>
                <a:latin typeface="Berlin Sans FB Demi" pitchFamily="34" charset="0"/>
              </a:rPr>
              <a:t> </a:t>
            </a:r>
          </a:p>
          <a:p>
            <a:pPr algn="ctr">
              <a:defRPr/>
            </a:pPr>
            <a:r>
              <a:rPr lang="id-ID" sz="2000" b="1" dirty="0" smtClean="0">
                <a:solidFill>
                  <a:srgbClr val="000000"/>
                </a:solidFill>
                <a:latin typeface="Berlin Sans FB Demi" pitchFamily="34" charset="0"/>
              </a:rPr>
              <a:t>(Filosofis, Yuridis, Konseptual)</a:t>
            </a:r>
            <a:endParaRPr lang="en-US" sz="2000" b="1" dirty="0">
              <a:solidFill>
                <a:srgbClr val="000000"/>
              </a:solidFill>
              <a:latin typeface="Berlin Sans FB Demi" pitchFamily="34" charset="0"/>
            </a:endParaRPr>
          </a:p>
          <a:p>
            <a:pPr algn="ctr">
              <a:defRPr/>
            </a:pPr>
            <a:endParaRPr lang="en-US" dirty="0">
              <a:solidFill>
                <a:srgbClr val="000000"/>
              </a:solidFill>
            </a:endParaRPr>
          </a:p>
          <a:p>
            <a:pPr algn="ctr">
              <a:defRPr/>
            </a:pPr>
            <a:endParaRPr lang="en-US" dirty="0">
              <a:solidFill>
                <a:srgbClr val="000000"/>
              </a:solidFill>
            </a:endParaRPr>
          </a:p>
        </p:txBody>
      </p:sp>
      <p:sp>
        <p:nvSpPr>
          <p:cNvPr id="9" name="Rounded Rectangle 8"/>
          <p:cNvSpPr/>
          <p:nvPr/>
        </p:nvSpPr>
        <p:spPr>
          <a:xfrm>
            <a:off x="3276600" y="2916355"/>
            <a:ext cx="2971800" cy="4572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a:solidFill>
                  <a:schemeClr val="bg1"/>
                </a:solidFill>
                <a:latin typeface="Berlin Sans FB Demi" pitchFamily="34" charset="0"/>
              </a:rPr>
              <a:t>STRUKTUR KURIKULUM</a:t>
            </a:r>
          </a:p>
        </p:txBody>
      </p:sp>
      <p:sp>
        <p:nvSpPr>
          <p:cNvPr id="10" name="Rounded Rectangle 9"/>
          <p:cNvSpPr/>
          <p:nvPr/>
        </p:nvSpPr>
        <p:spPr>
          <a:xfrm>
            <a:off x="3491880" y="3736299"/>
            <a:ext cx="2376264" cy="57606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rgbClr val="FFFFFF"/>
                </a:solidFill>
              </a:rPr>
              <a:t>KI KELAS</a:t>
            </a:r>
            <a:r>
              <a:rPr lang="en-US" b="1" dirty="0" smtClean="0">
                <a:solidFill>
                  <a:srgbClr val="FFFFFF"/>
                </a:solidFill>
              </a:rPr>
              <a:t> </a:t>
            </a:r>
            <a:r>
              <a:rPr lang="en-US" b="1" dirty="0">
                <a:solidFill>
                  <a:srgbClr val="FFFFFF"/>
                </a:solidFill>
              </a:rPr>
              <a:t>&amp; KD MAPEL </a:t>
            </a:r>
          </a:p>
          <a:p>
            <a:pPr algn="ctr">
              <a:defRPr/>
            </a:pPr>
            <a:r>
              <a:rPr lang="en-US" b="1" dirty="0">
                <a:solidFill>
                  <a:srgbClr val="FFFFFF"/>
                </a:solidFill>
              </a:rPr>
              <a:t>(STANDAR ISI)</a:t>
            </a:r>
          </a:p>
        </p:txBody>
      </p:sp>
      <p:sp>
        <p:nvSpPr>
          <p:cNvPr id="13" name="Down Arrow 12"/>
          <p:cNvSpPr/>
          <p:nvPr/>
        </p:nvSpPr>
        <p:spPr>
          <a:xfrm>
            <a:off x="4648200" y="1077888"/>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4" name="Down Arrow 13"/>
          <p:cNvSpPr/>
          <p:nvPr/>
        </p:nvSpPr>
        <p:spPr>
          <a:xfrm>
            <a:off x="4648200" y="1763688"/>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5" name="Down Arrow 14"/>
          <p:cNvSpPr/>
          <p:nvPr/>
        </p:nvSpPr>
        <p:spPr>
          <a:xfrm>
            <a:off x="4644012" y="2564904"/>
            <a:ext cx="288032" cy="36004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6" name="Down Arrow 15"/>
          <p:cNvSpPr/>
          <p:nvPr/>
        </p:nvSpPr>
        <p:spPr>
          <a:xfrm>
            <a:off x="4644012" y="3429000"/>
            <a:ext cx="288032" cy="288032"/>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2" name="Rounded Rectangle 21"/>
          <p:cNvSpPr/>
          <p:nvPr/>
        </p:nvSpPr>
        <p:spPr>
          <a:xfrm>
            <a:off x="502568" y="3708443"/>
            <a:ext cx="1981200" cy="6096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a:t>
            </a:r>
          </a:p>
          <a:p>
            <a:pPr algn="ctr">
              <a:defRPr/>
            </a:pPr>
            <a:r>
              <a:rPr lang="en-US" b="1" dirty="0">
                <a:solidFill>
                  <a:srgbClr val="FFFFFF"/>
                </a:solidFill>
              </a:rPr>
              <a:t>PROSES</a:t>
            </a:r>
          </a:p>
        </p:txBody>
      </p:sp>
      <p:sp>
        <p:nvSpPr>
          <p:cNvPr id="23" name="Rounded Rectangle 22"/>
          <p:cNvSpPr/>
          <p:nvPr/>
        </p:nvSpPr>
        <p:spPr>
          <a:xfrm>
            <a:off x="6911280" y="3741979"/>
            <a:ext cx="1981200" cy="6096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rgbClr val="FFFFFF"/>
                </a:solidFill>
              </a:rPr>
              <a:t>STANDAR </a:t>
            </a:r>
          </a:p>
          <a:p>
            <a:pPr algn="ctr">
              <a:defRPr/>
            </a:pPr>
            <a:r>
              <a:rPr lang="en-US" b="1" dirty="0">
                <a:solidFill>
                  <a:srgbClr val="FFFFFF"/>
                </a:solidFill>
              </a:rPr>
              <a:t>PENILAIAN</a:t>
            </a:r>
          </a:p>
        </p:txBody>
      </p:sp>
      <p:sp>
        <p:nvSpPr>
          <p:cNvPr id="25" name="Down Arrow 24"/>
          <p:cNvSpPr/>
          <p:nvPr/>
        </p:nvSpPr>
        <p:spPr>
          <a:xfrm>
            <a:off x="1314872" y="1839888"/>
            <a:ext cx="304800" cy="1805136"/>
          </a:xfrm>
          <a:prstGeom prst="down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Down Arrow 25"/>
          <p:cNvSpPr/>
          <p:nvPr/>
        </p:nvSpPr>
        <p:spPr>
          <a:xfrm>
            <a:off x="7812360" y="1839888"/>
            <a:ext cx="304800" cy="1877144"/>
          </a:xfrm>
          <a:prstGeom prst="down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ounded Rectangle 23"/>
          <p:cNvSpPr/>
          <p:nvPr/>
        </p:nvSpPr>
        <p:spPr>
          <a:xfrm>
            <a:off x="467544" y="4653136"/>
            <a:ext cx="8447856" cy="432048"/>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400" b="1" dirty="0" smtClean="0">
                <a:solidFill>
                  <a:srgbClr val="FFFFFF"/>
                </a:solidFill>
              </a:rPr>
              <a:t>SILABUS</a:t>
            </a:r>
            <a:endParaRPr lang="en-US" sz="2400" b="1" dirty="0">
              <a:solidFill>
                <a:srgbClr val="FFFFFF"/>
              </a:solidFill>
            </a:endParaRPr>
          </a:p>
        </p:txBody>
      </p:sp>
      <p:sp>
        <p:nvSpPr>
          <p:cNvPr id="27" name="Down Arrow 26"/>
          <p:cNvSpPr/>
          <p:nvPr/>
        </p:nvSpPr>
        <p:spPr>
          <a:xfrm>
            <a:off x="4660776" y="4353819"/>
            <a:ext cx="343272" cy="299325"/>
          </a:xfrm>
          <a:prstGeom prst="down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28" name="Down Arrow 27"/>
          <p:cNvSpPr/>
          <p:nvPr/>
        </p:nvSpPr>
        <p:spPr>
          <a:xfrm>
            <a:off x="1331640" y="4353812"/>
            <a:ext cx="304800" cy="299324"/>
          </a:xfrm>
          <a:prstGeom prst="down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Down Arrow 28"/>
          <p:cNvSpPr/>
          <p:nvPr/>
        </p:nvSpPr>
        <p:spPr>
          <a:xfrm>
            <a:off x="7829128" y="4390052"/>
            <a:ext cx="304800" cy="263084"/>
          </a:xfrm>
          <a:prstGeom prst="downArrow">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1" name="AutoShape 2"/>
          <p:cNvGraphicFramePr>
            <a:graphicFrameLocks/>
          </p:cNvGraphicFramePr>
          <p:nvPr>
            <p:custDataLst>
              <p:tags r:id="rId2"/>
            </p:custDataLst>
          </p:nvPr>
        </p:nvGraphicFramePr>
        <p:xfrm>
          <a:off x="0" y="0"/>
          <a:ext cx="146538" cy="158750"/>
        </p:xfrm>
        <a:graphic>
          <a:graphicData uri="http://schemas.openxmlformats.org/presentationml/2006/ole">
            <mc:AlternateContent xmlns:mc="http://schemas.openxmlformats.org/markup-compatibility/2006">
              <mc:Choice xmlns:v="urn:schemas-microsoft-com:vml" Requires="v">
                <p:oleObj spid="_x0000_s43055" name="think-cell Slide" r:id="rId4" imgW="0" imgH="0" progId="">
                  <p:embed/>
                </p:oleObj>
              </mc:Choice>
              <mc:Fallback>
                <p:oleObj name="think-cell Slide"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46538"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Title 6"/>
          <p:cNvSpPr txBox="1">
            <a:spLocks/>
          </p:cNvSpPr>
          <p:nvPr/>
        </p:nvSpPr>
        <p:spPr>
          <a:xfrm>
            <a:off x="0" y="-99392"/>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200" b="1" dirty="0" smtClean="0">
                <a:solidFill>
                  <a:srgbClr val="4BACC6">
                    <a:lumMod val="75000"/>
                  </a:srgbClr>
                </a:solidFill>
              </a:rPr>
              <a:t>Kerangka Kerja Penyusunan Kurikulum 2013</a:t>
            </a:r>
            <a:endParaRPr lang="id-ID" sz="3200" b="1" dirty="0" smtClean="0">
              <a:solidFill>
                <a:srgbClr val="F79646">
                  <a:lumMod val="75000"/>
                </a:srgbClr>
              </a:solidFill>
            </a:endParaRPr>
          </a:p>
        </p:txBody>
      </p:sp>
      <p:cxnSp>
        <p:nvCxnSpPr>
          <p:cNvPr id="34" name="Straight Connector 33"/>
          <p:cNvCxnSpPr/>
          <p:nvPr/>
        </p:nvCxnSpPr>
        <p:spPr>
          <a:xfrm>
            <a:off x="0" y="548680"/>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35" name="Rounded Rectangle 34"/>
          <p:cNvSpPr/>
          <p:nvPr/>
        </p:nvSpPr>
        <p:spPr>
          <a:xfrm>
            <a:off x="3491880" y="6054080"/>
            <a:ext cx="2438400" cy="61798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PEMBELAJARAN &amp;</a:t>
            </a:r>
          </a:p>
          <a:p>
            <a:pPr algn="ctr">
              <a:defRPr/>
            </a:pPr>
            <a:r>
              <a:rPr lang="en-US" b="1" dirty="0" smtClean="0">
                <a:solidFill>
                  <a:schemeClr val="bg1"/>
                </a:solidFill>
              </a:rPr>
              <a:t>PENILAIAN</a:t>
            </a:r>
            <a:r>
              <a:rPr lang="id-ID" b="1" dirty="0" smtClean="0">
                <a:solidFill>
                  <a:schemeClr val="bg1"/>
                </a:solidFill>
              </a:rPr>
              <a:t> (KTSP)</a:t>
            </a:r>
            <a:endParaRPr lang="en-US" b="1" dirty="0">
              <a:solidFill>
                <a:schemeClr val="bg1"/>
              </a:solidFill>
            </a:endParaRPr>
          </a:p>
        </p:txBody>
      </p:sp>
      <p:sp>
        <p:nvSpPr>
          <p:cNvPr id="39" name="Down Arrow 38"/>
          <p:cNvSpPr/>
          <p:nvPr/>
        </p:nvSpPr>
        <p:spPr>
          <a:xfrm>
            <a:off x="4644012" y="5157192"/>
            <a:ext cx="288032" cy="864096"/>
          </a:xfrm>
          <a:prstGeom prst="downArrow">
            <a:avLst>
              <a:gd name="adj1" fmla="val 50000"/>
              <a:gd name="adj2" fmla="val 50000"/>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1" name="Rounded Rectangle 40"/>
          <p:cNvSpPr/>
          <p:nvPr/>
        </p:nvSpPr>
        <p:spPr>
          <a:xfrm>
            <a:off x="502568" y="5411688"/>
            <a:ext cx="1981200" cy="6096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PANDUAN</a:t>
            </a:r>
          </a:p>
          <a:p>
            <a:pPr algn="ctr">
              <a:defRPr/>
            </a:pPr>
            <a:r>
              <a:rPr lang="en-US" b="1" dirty="0">
                <a:solidFill>
                  <a:schemeClr val="bg1"/>
                </a:solidFill>
              </a:rPr>
              <a:t>GURU</a:t>
            </a:r>
          </a:p>
        </p:txBody>
      </p:sp>
      <p:sp>
        <p:nvSpPr>
          <p:cNvPr id="42" name="Rounded Rectangle 41"/>
          <p:cNvSpPr/>
          <p:nvPr/>
        </p:nvSpPr>
        <p:spPr>
          <a:xfrm>
            <a:off x="6911280" y="5411688"/>
            <a:ext cx="1981200" cy="6096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bg1"/>
                </a:solidFill>
              </a:rPr>
              <a:t>BUKU TEKS</a:t>
            </a:r>
          </a:p>
          <a:p>
            <a:pPr algn="ctr">
              <a:defRPr/>
            </a:pPr>
            <a:r>
              <a:rPr lang="en-US" b="1" dirty="0">
                <a:solidFill>
                  <a:schemeClr val="bg1"/>
                </a:solidFill>
              </a:rPr>
              <a:t>SISWA</a:t>
            </a:r>
          </a:p>
        </p:txBody>
      </p:sp>
      <p:sp>
        <p:nvSpPr>
          <p:cNvPr id="45" name="Down Arrow 44"/>
          <p:cNvSpPr/>
          <p:nvPr/>
        </p:nvSpPr>
        <p:spPr>
          <a:xfrm>
            <a:off x="1331642" y="5085184"/>
            <a:ext cx="288032" cy="318120"/>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6" name="Down Arrow 45"/>
          <p:cNvSpPr/>
          <p:nvPr/>
        </p:nvSpPr>
        <p:spPr>
          <a:xfrm>
            <a:off x="7812362" y="5085184"/>
            <a:ext cx="288032" cy="318120"/>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bg1"/>
              </a:solidFill>
            </a:endParaRPr>
          </a:p>
        </p:txBody>
      </p:sp>
      <p:sp>
        <p:nvSpPr>
          <p:cNvPr id="49" name="Bent-Up Arrow 48"/>
          <p:cNvSpPr/>
          <p:nvPr/>
        </p:nvSpPr>
        <p:spPr>
          <a:xfrm rot="5400000">
            <a:off x="2231740" y="5265208"/>
            <a:ext cx="504056" cy="2016224"/>
          </a:xfrm>
          <a:prstGeom prst="bentUpArrow">
            <a:avLst>
              <a:gd name="adj1" fmla="val 37125"/>
              <a:gd name="adj2" fmla="val 36574"/>
              <a:gd name="adj3" fmla="val 371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Bent-Up Arrow 49"/>
          <p:cNvSpPr/>
          <p:nvPr/>
        </p:nvSpPr>
        <p:spPr>
          <a:xfrm rot="5400000" flipV="1">
            <a:off x="6660232" y="5301208"/>
            <a:ext cx="504056" cy="1944216"/>
          </a:xfrm>
          <a:prstGeom prst="bentUpArrow">
            <a:avLst>
              <a:gd name="adj1" fmla="val 37125"/>
              <a:gd name="adj2" fmla="val 36574"/>
              <a:gd name="adj3" fmla="val 3712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Rounded Rectangle 50"/>
          <p:cNvSpPr/>
          <p:nvPr/>
        </p:nvSpPr>
        <p:spPr>
          <a:xfrm>
            <a:off x="323532" y="620688"/>
            <a:ext cx="2664296" cy="45720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KESIAPAN PESERTA DIDIK</a:t>
            </a:r>
            <a:endParaRPr lang="en-US" b="1" dirty="0">
              <a:solidFill>
                <a:schemeClr val="bg1"/>
              </a:solidFill>
            </a:endParaRPr>
          </a:p>
        </p:txBody>
      </p:sp>
      <p:sp>
        <p:nvSpPr>
          <p:cNvPr id="52" name="Rounded Rectangle 51"/>
          <p:cNvSpPr/>
          <p:nvPr/>
        </p:nvSpPr>
        <p:spPr>
          <a:xfrm>
            <a:off x="6588228" y="620688"/>
            <a:ext cx="2448272" cy="45720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smtClean="0">
                <a:solidFill>
                  <a:schemeClr val="bg1"/>
                </a:solidFill>
              </a:rPr>
              <a:t>KEBUTUHAN</a:t>
            </a:r>
            <a:endParaRPr lang="en-US" b="1" dirty="0">
              <a:solidFill>
                <a:schemeClr val="bg1"/>
              </a:solidFill>
            </a:endParaRPr>
          </a:p>
        </p:txBody>
      </p:sp>
      <p:sp>
        <p:nvSpPr>
          <p:cNvPr id="53" name="Down Arrow 52"/>
          <p:cNvSpPr/>
          <p:nvPr/>
        </p:nvSpPr>
        <p:spPr>
          <a:xfrm>
            <a:off x="7871792" y="1052736"/>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54" name="Down Arrow 53"/>
          <p:cNvSpPr/>
          <p:nvPr/>
        </p:nvSpPr>
        <p:spPr>
          <a:xfrm>
            <a:off x="1391072" y="1052736"/>
            <a:ext cx="228600" cy="228600"/>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58" name="Rectangle 57"/>
          <p:cNvSpPr/>
          <p:nvPr/>
        </p:nvSpPr>
        <p:spPr>
          <a:xfrm>
            <a:off x="0" y="6021288"/>
            <a:ext cx="9144000" cy="836712"/>
          </a:xfrm>
          <a:prstGeom prst="rect">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d-ID" b="1" dirty="0" smtClean="0">
                <a:solidFill>
                  <a:srgbClr val="C00000"/>
                </a:solidFill>
              </a:rPr>
              <a:t>Oleh Satuan</a:t>
            </a:r>
          </a:p>
          <a:p>
            <a:r>
              <a:rPr lang="id-ID" b="1" dirty="0" smtClean="0">
                <a:solidFill>
                  <a:srgbClr val="C00000"/>
                </a:solidFill>
              </a:rPr>
              <a:t>Pendidikan /Guru</a:t>
            </a:r>
            <a:endParaRPr lang="id-ID" b="1" dirty="0">
              <a:solidFill>
                <a:srgbClr val="C00000"/>
              </a:solidFill>
            </a:endParaRPr>
          </a:p>
        </p:txBody>
      </p:sp>
      <p:sp>
        <p:nvSpPr>
          <p:cNvPr id="36"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52</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7" name="Rectangle 3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3</a:t>
            </a:r>
            <a:r>
              <a:rPr lang="id-ID" sz="2400" b="1" dirty="0" smtClean="0"/>
              <a:t>0</a:t>
            </a:r>
            <a:endParaRPr lang="id-ID" b="1" dirty="0"/>
          </a:p>
        </p:txBody>
      </p:sp>
    </p:spTree>
    <p:extLst>
      <p:ext uri="{BB962C8B-B14F-4D97-AF65-F5344CB8AC3E}">
        <p14:creationId xmlns:p14="http://schemas.microsoft.com/office/powerpoint/2010/main" val="12684397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9"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3468" y="44624"/>
            <a:ext cx="4570535" cy="3427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2"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4" y="3457977"/>
            <a:ext cx="4570535" cy="3427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3"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8" y="1587"/>
            <a:ext cx="4570535" cy="3427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53</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20</a:t>
            </a:r>
            <a:endParaRPr lang="id-ID" b="1" dirty="0"/>
          </a:p>
        </p:txBody>
      </p:sp>
    </p:spTree>
    <p:extLst>
      <p:ext uri="{BB962C8B-B14F-4D97-AF65-F5344CB8AC3E}">
        <p14:creationId xmlns:p14="http://schemas.microsoft.com/office/powerpoint/2010/main" val="29257419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Triangle 1"/>
          <p:cNvSpPr/>
          <p:nvPr/>
        </p:nvSpPr>
        <p:spPr>
          <a:xfrm>
            <a:off x="2857488" y="928671"/>
            <a:ext cx="3071834" cy="4929222"/>
          </a:xfrm>
          <a:prstGeom prst="rtTriangle">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ight Triangle 2"/>
          <p:cNvSpPr/>
          <p:nvPr/>
        </p:nvSpPr>
        <p:spPr>
          <a:xfrm rot="10800000">
            <a:off x="2928926" y="857232"/>
            <a:ext cx="3071834" cy="4929222"/>
          </a:xfrm>
          <a:prstGeom prst="rtTriangle">
            <a:avLst/>
          </a:prstGeom>
          <a:solidFill>
            <a:schemeClr val="tx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3" name="Rectangle 22"/>
          <p:cNvSpPr/>
          <p:nvPr/>
        </p:nvSpPr>
        <p:spPr>
          <a:xfrm>
            <a:off x="3143240" y="857232"/>
            <a:ext cx="500066" cy="85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Rectangle 23"/>
          <p:cNvSpPr/>
          <p:nvPr/>
        </p:nvSpPr>
        <p:spPr>
          <a:xfrm>
            <a:off x="3143240" y="1714488"/>
            <a:ext cx="500066" cy="414340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Rectangle 24"/>
          <p:cNvSpPr/>
          <p:nvPr/>
        </p:nvSpPr>
        <p:spPr>
          <a:xfrm>
            <a:off x="4500562" y="857232"/>
            <a:ext cx="500066" cy="30718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6" name="Rectangle 25"/>
          <p:cNvSpPr/>
          <p:nvPr/>
        </p:nvSpPr>
        <p:spPr>
          <a:xfrm>
            <a:off x="4500562" y="3929066"/>
            <a:ext cx="500066" cy="192882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Rectangle 26"/>
          <p:cNvSpPr/>
          <p:nvPr/>
        </p:nvSpPr>
        <p:spPr>
          <a:xfrm>
            <a:off x="5214942" y="857232"/>
            <a:ext cx="500066" cy="42148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ectangle 27"/>
          <p:cNvSpPr/>
          <p:nvPr/>
        </p:nvSpPr>
        <p:spPr>
          <a:xfrm>
            <a:off x="5214942" y="5072050"/>
            <a:ext cx="500066" cy="78584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3500431" y="5857892"/>
            <a:ext cx="1756571" cy="338554"/>
          </a:xfrm>
          <a:prstGeom prst="rect">
            <a:avLst/>
          </a:prstGeom>
          <a:noFill/>
        </p:spPr>
        <p:txBody>
          <a:bodyPr wrap="none" rtlCol="0">
            <a:spAutoFit/>
          </a:bodyPr>
          <a:lstStyle/>
          <a:p>
            <a:pPr algn="ctr"/>
            <a:r>
              <a:rPr lang="en-AU" sz="1600" b="1" dirty="0" err="1" smtClean="0"/>
              <a:t>Peran</a:t>
            </a:r>
            <a:r>
              <a:rPr lang="en-AU" sz="1600" b="1" dirty="0" smtClean="0"/>
              <a:t>  </a:t>
            </a:r>
            <a:r>
              <a:rPr lang="en-AU" sz="1600" b="1" dirty="0" err="1" smtClean="0"/>
              <a:t>Pemerintah</a:t>
            </a:r>
            <a:endParaRPr lang="en-AU" sz="1600" b="1" dirty="0" smtClean="0"/>
          </a:p>
        </p:txBody>
      </p:sp>
      <p:sp>
        <p:nvSpPr>
          <p:cNvPr id="5" name="TextBox 4"/>
          <p:cNvSpPr txBox="1"/>
          <p:nvPr/>
        </p:nvSpPr>
        <p:spPr>
          <a:xfrm rot="16200000">
            <a:off x="1753172" y="3258268"/>
            <a:ext cx="1757981" cy="338554"/>
          </a:xfrm>
          <a:prstGeom prst="rect">
            <a:avLst/>
          </a:prstGeom>
          <a:noFill/>
        </p:spPr>
        <p:txBody>
          <a:bodyPr wrap="none" rtlCol="0">
            <a:spAutoFit/>
          </a:bodyPr>
          <a:lstStyle/>
          <a:p>
            <a:pPr algn="ctr"/>
            <a:r>
              <a:rPr lang="en-AU" sz="1600" b="1" dirty="0" err="1" smtClean="0"/>
              <a:t>Peran</a:t>
            </a:r>
            <a:r>
              <a:rPr lang="en-AU" sz="1600" b="1" dirty="0" smtClean="0"/>
              <a:t> Guru/</a:t>
            </a:r>
            <a:r>
              <a:rPr lang="en-AU" sz="1600" b="1" dirty="0" err="1" smtClean="0"/>
              <a:t>Satdik</a:t>
            </a:r>
            <a:endParaRPr lang="en-AU" sz="1600" dirty="0">
              <a:solidFill>
                <a:srgbClr val="FF0000"/>
              </a:solidFill>
            </a:endParaRPr>
          </a:p>
        </p:txBody>
      </p:sp>
      <p:sp>
        <p:nvSpPr>
          <p:cNvPr id="6" name="TextBox 5"/>
          <p:cNvSpPr txBox="1"/>
          <p:nvPr/>
        </p:nvSpPr>
        <p:spPr>
          <a:xfrm rot="16200000">
            <a:off x="3818364" y="2432971"/>
            <a:ext cx="3316377" cy="307777"/>
          </a:xfrm>
          <a:prstGeom prst="rect">
            <a:avLst/>
          </a:prstGeom>
          <a:noFill/>
        </p:spPr>
        <p:txBody>
          <a:bodyPr wrap="square" rtlCol="0">
            <a:spAutoFit/>
          </a:bodyPr>
          <a:lstStyle/>
          <a:p>
            <a:pPr algn="ctr"/>
            <a:r>
              <a:rPr lang="en-AU" sz="1400" b="1" dirty="0" err="1" smtClean="0">
                <a:solidFill>
                  <a:schemeClr val="bg1"/>
                </a:solidFill>
              </a:rPr>
              <a:t>Efektivitas</a:t>
            </a:r>
            <a:r>
              <a:rPr lang="en-AU" sz="1400" b="1" dirty="0" smtClean="0">
                <a:solidFill>
                  <a:schemeClr val="bg1"/>
                </a:solidFill>
              </a:rPr>
              <a:t> </a:t>
            </a:r>
            <a:r>
              <a:rPr lang="en-AU" sz="1400" b="1" dirty="0" err="1" smtClean="0">
                <a:solidFill>
                  <a:schemeClr val="bg1"/>
                </a:solidFill>
              </a:rPr>
              <a:t>waktu</a:t>
            </a:r>
            <a:r>
              <a:rPr lang="en-AU" sz="1400" b="1" dirty="0" smtClean="0">
                <a:solidFill>
                  <a:schemeClr val="bg1"/>
                </a:solidFill>
              </a:rPr>
              <a:t> </a:t>
            </a:r>
            <a:r>
              <a:rPr lang="en-AU" sz="1400" b="1" dirty="0" err="1" smtClean="0">
                <a:solidFill>
                  <a:schemeClr val="bg1"/>
                </a:solidFill>
              </a:rPr>
              <a:t>p</a:t>
            </a:r>
            <a:r>
              <a:rPr lang="en-AU" sz="1400" b="1" dirty="0" err="1" smtClean="0">
                <a:solidFill>
                  <a:schemeClr val="bg1"/>
                </a:solidFill>
                <a:latin typeface="Arial" pitchFamily="34" charset="0"/>
                <a:cs typeface="Arial" pitchFamily="34" charset="0"/>
              </a:rPr>
              <a:t>embelajaran</a:t>
            </a:r>
            <a:endParaRPr lang="en-AU" sz="1400" b="1" dirty="0">
              <a:solidFill>
                <a:schemeClr val="bg1"/>
              </a:solidFill>
              <a:latin typeface="Arial" pitchFamily="34" charset="0"/>
              <a:cs typeface="Arial" pitchFamily="34" charset="0"/>
            </a:endParaRPr>
          </a:p>
        </p:txBody>
      </p:sp>
      <p:sp>
        <p:nvSpPr>
          <p:cNvPr id="18" name="TextBox 17"/>
          <p:cNvSpPr txBox="1"/>
          <p:nvPr/>
        </p:nvSpPr>
        <p:spPr>
          <a:xfrm>
            <a:off x="6215075" y="4786324"/>
            <a:ext cx="1221296" cy="646331"/>
          </a:xfrm>
          <a:prstGeom prst="rect">
            <a:avLst/>
          </a:prstGeom>
          <a:noFill/>
        </p:spPr>
        <p:txBody>
          <a:bodyPr wrap="none" rtlCol="0">
            <a:spAutoFit/>
          </a:bodyPr>
          <a:lstStyle/>
          <a:p>
            <a:pPr algn="ctr"/>
            <a:r>
              <a:rPr lang="en-AU" b="1" dirty="0" err="1" smtClean="0">
                <a:solidFill>
                  <a:schemeClr val="tx2">
                    <a:lumMod val="75000"/>
                  </a:schemeClr>
                </a:solidFill>
              </a:rPr>
              <a:t>Kurikulum</a:t>
            </a:r>
            <a:r>
              <a:rPr lang="en-AU" b="1" dirty="0" smtClean="0">
                <a:solidFill>
                  <a:schemeClr val="tx2">
                    <a:lumMod val="75000"/>
                  </a:schemeClr>
                </a:solidFill>
              </a:rPr>
              <a:t> </a:t>
            </a:r>
          </a:p>
          <a:p>
            <a:pPr algn="ctr"/>
            <a:r>
              <a:rPr lang="en-AU" b="1" dirty="0" smtClean="0">
                <a:solidFill>
                  <a:schemeClr val="tx2">
                    <a:lumMod val="75000"/>
                  </a:schemeClr>
                </a:solidFill>
              </a:rPr>
              <a:t>2013</a:t>
            </a:r>
            <a:endParaRPr lang="en-AU" b="1" dirty="0">
              <a:solidFill>
                <a:schemeClr val="tx2">
                  <a:lumMod val="75000"/>
                </a:schemeClr>
              </a:solidFill>
            </a:endParaRPr>
          </a:p>
        </p:txBody>
      </p:sp>
      <p:sp>
        <p:nvSpPr>
          <p:cNvPr id="19" name="TextBox 18"/>
          <p:cNvSpPr txBox="1"/>
          <p:nvPr/>
        </p:nvSpPr>
        <p:spPr>
          <a:xfrm>
            <a:off x="6158626" y="3744732"/>
            <a:ext cx="1088761" cy="369332"/>
          </a:xfrm>
          <a:prstGeom prst="rect">
            <a:avLst/>
          </a:prstGeom>
          <a:noFill/>
        </p:spPr>
        <p:txBody>
          <a:bodyPr wrap="none" rtlCol="0">
            <a:spAutoFit/>
          </a:bodyPr>
          <a:lstStyle/>
          <a:p>
            <a:pPr algn="ctr"/>
            <a:r>
              <a:rPr lang="en-AU" b="1" dirty="0" smtClean="0">
                <a:solidFill>
                  <a:schemeClr val="accent3">
                    <a:lumMod val="50000"/>
                  </a:schemeClr>
                </a:solidFill>
              </a:rPr>
              <a:t>KBK 2004</a:t>
            </a:r>
            <a:endParaRPr lang="en-AU" b="1" dirty="0">
              <a:solidFill>
                <a:schemeClr val="accent3">
                  <a:lumMod val="50000"/>
                </a:schemeClr>
              </a:solidFill>
            </a:endParaRPr>
          </a:p>
        </p:txBody>
      </p:sp>
      <p:sp>
        <p:nvSpPr>
          <p:cNvPr id="20" name="TextBox 19"/>
          <p:cNvSpPr txBox="1"/>
          <p:nvPr/>
        </p:nvSpPr>
        <p:spPr>
          <a:xfrm>
            <a:off x="1349326" y="1526642"/>
            <a:ext cx="1177374" cy="369332"/>
          </a:xfrm>
          <a:prstGeom prst="rect">
            <a:avLst/>
          </a:prstGeom>
          <a:noFill/>
        </p:spPr>
        <p:txBody>
          <a:bodyPr wrap="none" rtlCol="0">
            <a:spAutoFit/>
          </a:bodyPr>
          <a:lstStyle/>
          <a:p>
            <a:pPr algn="ctr"/>
            <a:r>
              <a:rPr lang="en-AU" b="1" dirty="0" smtClean="0">
                <a:solidFill>
                  <a:schemeClr val="accent6">
                    <a:lumMod val="75000"/>
                  </a:schemeClr>
                </a:solidFill>
              </a:rPr>
              <a:t>KTSP 2006</a:t>
            </a:r>
            <a:endParaRPr lang="en-AU" b="1" dirty="0">
              <a:solidFill>
                <a:schemeClr val="accent6">
                  <a:lumMod val="75000"/>
                </a:schemeClr>
              </a:solidFill>
            </a:endParaRPr>
          </a:p>
        </p:txBody>
      </p:sp>
      <p:sp>
        <p:nvSpPr>
          <p:cNvPr id="13" name="TextBox 12"/>
          <p:cNvSpPr txBox="1"/>
          <p:nvPr/>
        </p:nvSpPr>
        <p:spPr>
          <a:xfrm rot="16200000">
            <a:off x="1430730" y="3792921"/>
            <a:ext cx="3875676" cy="307777"/>
          </a:xfrm>
          <a:prstGeom prst="rect">
            <a:avLst/>
          </a:prstGeom>
          <a:noFill/>
        </p:spPr>
        <p:txBody>
          <a:bodyPr wrap="none" rtlCol="0">
            <a:spAutoFit/>
          </a:bodyPr>
          <a:lstStyle/>
          <a:p>
            <a:pPr algn="ctr"/>
            <a:r>
              <a:rPr lang="en-AU" sz="1400" b="1" dirty="0" err="1" smtClean="0"/>
              <a:t>Alokasi</a:t>
            </a:r>
            <a:r>
              <a:rPr lang="en-AU" sz="1400" b="1" dirty="0" smtClean="0"/>
              <a:t> </a:t>
            </a:r>
            <a:r>
              <a:rPr lang="en-AU" sz="1400" b="1" dirty="0" err="1" smtClean="0">
                <a:latin typeface="Arial" pitchFamily="34" charset="0"/>
                <a:cs typeface="Arial" pitchFamily="34" charset="0"/>
              </a:rPr>
              <a:t>waktu</a:t>
            </a:r>
            <a:r>
              <a:rPr lang="en-AU" sz="1400" b="1" dirty="0" smtClean="0"/>
              <a:t> </a:t>
            </a:r>
            <a:r>
              <a:rPr lang="en-AU" sz="1400" b="1" dirty="0" err="1" smtClean="0"/>
              <a:t>persiapan</a:t>
            </a:r>
            <a:r>
              <a:rPr lang="en-AU" sz="1400" b="1" dirty="0" smtClean="0"/>
              <a:t> </a:t>
            </a:r>
            <a:r>
              <a:rPr lang="en-AU" sz="1400" b="1" dirty="0" err="1" smtClean="0"/>
              <a:t>silabus</a:t>
            </a:r>
            <a:r>
              <a:rPr lang="en-AU" sz="1400" b="1" dirty="0" smtClean="0"/>
              <a:t> </a:t>
            </a:r>
            <a:r>
              <a:rPr lang="en-AU" sz="1400" b="1" dirty="0" err="1" smtClean="0"/>
              <a:t>dan</a:t>
            </a:r>
            <a:r>
              <a:rPr lang="en-AU" sz="1400" b="1" dirty="0" smtClean="0"/>
              <a:t> review </a:t>
            </a:r>
            <a:r>
              <a:rPr lang="en-AU" sz="1400" b="1" dirty="0" err="1" smtClean="0"/>
              <a:t>buku</a:t>
            </a:r>
            <a:endParaRPr lang="en-AU" sz="1400" b="1" dirty="0"/>
          </a:p>
        </p:txBody>
      </p:sp>
      <p:sp>
        <p:nvSpPr>
          <p:cNvPr id="14" name="Oval 13"/>
          <p:cNvSpPr/>
          <p:nvPr/>
        </p:nvSpPr>
        <p:spPr>
          <a:xfrm>
            <a:off x="5214942" y="4786322"/>
            <a:ext cx="500066" cy="500066"/>
          </a:xfrm>
          <a:prstGeom prst="ellipse">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3143240" y="1428736"/>
            <a:ext cx="500066" cy="500066"/>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Oval 21"/>
          <p:cNvSpPr/>
          <p:nvPr/>
        </p:nvSpPr>
        <p:spPr>
          <a:xfrm>
            <a:off x="4500562" y="3643314"/>
            <a:ext cx="500066" cy="500066"/>
          </a:xfrm>
          <a:prstGeom prst="ellipse">
            <a:avLst/>
          </a:prstGeom>
          <a:solidFill>
            <a:schemeClr val="accent3">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36" name="Straight Arrow Connector 35"/>
          <p:cNvCxnSpPr/>
          <p:nvPr/>
        </p:nvCxnSpPr>
        <p:spPr>
          <a:xfrm>
            <a:off x="5000628" y="3929066"/>
            <a:ext cx="1188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5715008" y="5070486"/>
            <a:ext cx="504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10800000">
            <a:off x="2428860" y="1714488"/>
            <a:ext cx="71438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143636" y="857232"/>
            <a:ext cx="500066"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0" name="TextBox 29"/>
          <p:cNvSpPr txBox="1"/>
          <p:nvPr/>
        </p:nvSpPr>
        <p:spPr>
          <a:xfrm>
            <a:off x="6643704" y="865987"/>
            <a:ext cx="2134623" cy="276999"/>
          </a:xfrm>
          <a:prstGeom prst="rect">
            <a:avLst/>
          </a:prstGeom>
          <a:noFill/>
        </p:spPr>
        <p:txBody>
          <a:bodyPr wrap="none" rtlCol="0">
            <a:spAutoFit/>
          </a:bodyPr>
          <a:lstStyle/>
          <a:p>
            <a:r>
              <a:rPr lang="en-AU" sz="1200" dirty="0" err="1" smtClean="0"/>
              <a:t>Efektivitas</a:t>
            </a:r>
            <a:r>
              <a:rPr lang="en-AU" sz="1200" dirty="0" smtClean="0"/>
              <a:t> </a:t>
            </a:r>
            <a:r>
              <a:rPr lang="en-AU" sz="1200" dirty="0" err="1" smtClean="0"/>
              <a:t>waktu</a:t>
            </a:r>
            <a:r>
              <a:rPr lang="en-AU" sz="1200" dirty="0" smtClean="0"/>
              <a:t> </a:t>
            </a:r>
            <a:r>
              <a:rPr lang="en-AU" sz="1200" dirty="0" err="1" smtClean="0"/>
              <a:t>pembelajaran</a:t>
            </a:r>
            <a:endParaRPr lang="en-AU" sz="1200" dirty="0"/>
          </a:p>
        </p:txBody>
      </p:sp>
      <p:sp>
        <p:nvSpPr>
          <p:cNvPr id="31" name="Rectangle 30"/>
          <p:cNvSpPr/>
          <p:nvPr/>
        </p:nvSpPr>
        <p:spPr>
          <a:xfrm>
            <a:off x="6143636" y="1285860"/>
            <a:ext cx="500066" cy="35719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2" name="TextBox 31"/>
          <p:cNvSpPr txBox="1"/>
          <p:nvPr/>
        </p:nvSpPr>
        <p:spPr>
          <a:xfrm>
            <a:off x="6643702" y="1214424"/>
            <a:ext cx="2411686" cy="461665"/>
          </a:xfrm>
          <a:prstGeom prst="rect">
            <a:avLst/>
          </a:prstGeom>
          <a:noFill/>
        </p:spPr>
        <p:txBody>
          <a:bodyPr wrap="none" rtlCol="0">
            <a:spAutoFit/>
          </a:bodyPr>
          <a:lstStyle/>
          <a:p>
            <a:r>
              <a:rPr lang="en-AU" sz="1200" dirty="0" err="1" smtClean="0"/>
              <a:t>Alokasi</a:t>
            </a:r>
            <a:r>
              <a:rPr lang="en-AU" sz="1200" dirty="0" smtClean="0"/>
              <a:t> </a:t>
            </a:r>
            <a:r>
              <a:rPr lang="en-AU" sz="1200" dirty="0" err="1" smtClean="0"/>
              <a:t>waktu</a:t>
            </a:r>
            <a:r>
              <a:rPr lang="en-AU" sz="1200" dirty="0" smtClean="0"/>
              <a:t> guru </a:t>
            </a:r>
            <a:r>
              <a:rPr lang="en-AU" sz="1200" dirty="0" err="1" smtClean="0"/>
              <a:t>untuk</a:t>
            </a:r>
            <a:r>
              <a:rPr lang="en-AU" sz="1200" dirty="0" smtClean="0"/>
              <a:t> </a:t>
            </a:r>
            <a:r>
              <a:rPr lang="en-AU" sz="1200" dirty="0" err="1" smtClean="0"/>
              <a:t>persiapan</a:t>
            </a:r>
            <a:endParaRPr lang="en-AU" sz="1200" dirty="0" smtClean="0"/>
          </a:p>
          <a:p>
            <a:r>
              <a:rPr lang="en-AU" sz="1200" dirty="0" err="1" smtClean="0"/>
              <a:t>silabus</a:t>
            </a:r>
            <a:r>
              <a:rPr lang="en-AU" sz="1200" dirty="0" smtClean="0"/>
              <a:t> </a:t>
            </a:r>
            <a:r>
              <a:rPr lang="en-AU" sz="1200" dirty="0" err="1" smtClean="0"/>
              <a:t>dan</a:t>
            </a:r>
            <a:r>
              <a:rPr lang="en-AU" sz="1200" dirty="0" smtClean="0"/>
              <a:t> review </a:t>
            </a:r>
            <a:r>
              <a:rPr lang="en-AU" sz="1200" dirty="0" err="1" smtClean="0"/>
              <a:t>buku</a:t>
            </a:r>
            <a:r>
              <a:rPr lang="en-AU" sz="1200" dirty="0" smtClean="0"/>
              <a:t> ajar</a:t>
            </a:r>
            <a:endParaRPr lang="en-AU" sz="1200" dirty="0"/>
          </a:p>
        </p:txBody>
      </p:sp>
      <p:sp>
        <p:nvSpPr>
          <p:cNvPr id="33" name="TextBox 32"/>
          <p:cNvSpPr txBox="1"/>
          <p:nvPr/>
        </p:nvSpPr>
        <p:spPr>
          <a:xfrm>
            <a:off x="323528" y="-533400"/>
            <a:ext cx="9144000" cy="1754326"/>
          </a:xfrm>
          <a:prstGeom prst="rect">
            <a:avLst/>
          </a:prstGeom>
        </p:spPr>
        <p:txBody>
          <a:bodyPr vert="horz" lIns="91440" tIns="45720" rIns="91440" bIns="45720" rtlCol="0" anchor="ctr">
            <a:normAutofit/>
          </a:bodyPr>
          <a:lstStyle>
            <a:defPPr>
              <a:defRPr lang="id-ID"/>
            </a:defPPr>
            <a:lvl1pPr algn="ctr" fontAlgn="auto">
              <a:spcBef>
                <a:spcPct val="0"/>
              </a:spcBef>
              <a:spcAft>
                <a:spcPts val="0"/>
              </a:spcAft>
              <a:buNone/>
              <a:defRPr sz="3600" b="1">
                <a:solidFill>
                  <a:srgbClr val="4BACC6">
                    <a:lumMod val="75000"/>
                  </a:srgbClr>
                </a:solidFill>
                <a:latin typeface="+mj-lt"/>
                <a:ea typeface="+mj-ea"/>
                <a:cs typeface="+mj-cs"/>
              </a:defRPr>
            </a:lvl1pPr>
          </a:lstStyle>
          <a:p>
            <a:r>
              <a:rPr lang="en-AU" sz="2000" dirty="0" err="1"/>
              <a:t>Pembagian</a:t>
            </a:r>
            <a:r>
              <a:rPr lang="en-AU" sz="2000" dirty="0"/>
              <a:t> </a:t>
            </a:r>
            <a:r>
              <a:rPr lang="en-AU" sz="2000" dirty="0" err="1"/>
              <a:t>peran</a:t>
            </a:r>
            <a:r>
              <a:rPr lang="en-AU" sz="2000" dirty="0"/>
              <a:t> </a:t>
            </a:r>
            <a:r>
              <a:rPr lang="en-AU" sz="2000" dirty="0" err="1"/>
              <a:t>Pemerintah</a:t>
            </a:r>
            <a:r>
              <a:rPr lang="en-AU" sz="2000" dirty="0"/>
              <a:t> </a:t>
            </a:r>
            <a:r>
              <a:rPr lang="en-AU" sz="2000" dirty="0" err="1"/>
              <a:t>dan</a:t>
            </a:r>
            <a:r>
              <a:rPr lang="en-AU" sz="2000" dirty="0"/>
              <a:t> </a:t>
            </a:r>
            <a:r>
              <a:rPr lang="en-AU" sz="2000" dirty="0" err="1"/>
              <a:t>Satuan</a:t>
            </a:r>
            <a:r>
              <a:rPr lang="en-AU" sz="2000" dirty="0"/>
              <a:t> </a:t>
            </a:r>
            <a:r>
              <a:rPr lang="en-AU" sz="2000" dirty="0" err="1"/>
              <a:t>Pendidikan</a:t>
            </a:r>
            <a:r>
              <a:rPr lang="en-AU" sz="2000" dirty="0"/>
              <a:t>/Guru </a:t>
            </a:r>
            <a:r>
              <a:rPr lang="en-AU" sz="2000" dirty="0" err="1"/>
              <a:t>dalam</a:t>
            </a:r>
            <a:r>
              <a:rPr lang="en-AU" sz="2000" dirty="0"/>
              <a:t> </a:t>
            </a:r>
            <a:r>
              <a:rPr lang="en-AU" sz="2000" dirty="0" err="1"/>
              <a:t>Kurikulum</a:t>
            </a:r>
            <a:r>
              <a:rPr lang="en-AU" sz="2000" dirty="0"/>
              <a:t> </a:t>
            </a:r>
            <a:endParaRPr lang="id-ID" sz="2000" dirty="0" smtClean="0"/>
          </a:p>
          <a:p>
            <a:r>
              <a:rPr lang="en-AU" sz="2000" dirty="0" err="1" smtClean="0"/>
              <a:t>dan</a:t>
            </a:r>
            <a:r>
              <a:rPr lang="en-AU" sz="2000" dirty="0" smtClean="0"/>
              <a:t> </a:t>
            </a:r>
            <a:r>
              <a:rPr lang="id-ID" sz="2000" dirty="0"/>
              <a:t> </a:t>
            </a:r>
            <a:r>
              <a:rPr lang="en-AU" sz="2000" dirty="0" err="1" smtClean="0"/>
              <a:t>Efektivitas</a:t>
            </a:r>
            <a:r>
              <a:rPr lang="en-AU" sz="2000" dirty="0" smtClean="0"/>
              <a:t> </a:t>
            </a:r>
            <a:r>
              <a:rPr lang="en-AU" sz="2000" dirty="0" err="1"/>
              <a:t>Waktu</a:t>
            </a:r>
            <a:r>
              <a:rPr lang="en-AU" sz="2000" dirty="0"/>
              <a:t> </a:t>
            </a:r>
            <a:r>
              <a:rPr lang="en-AU" sz="2000" dirty="0" err="1"/>
              <a:t>Pembelajaran</a:t>
            </a:r>
            <a:r>
              <a:rPr lang="en-AU" sz="2000" dirty="0"/>
              <a:t> </a:t>
            </a:r>
          </a:p>
        </p:txBody>
      </p:sp>
      <p:cxnSp>
        <p:nvCxnSpPr>
          <p:cNvPr id="35" name="Straight Connector 34"/>
          <p:cNvCxnSpPr/>
          <p:nvPr/>
        </p:nvCxnSpPr>
        <p:spPr>
          <a:xfrm>
            <a:off x="0" y="714356"/>
            <a:ext cx="9144000" cy="1588"/>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14282" y="6184604"/>
            <a:ext cx="8572560" cy="584775"/>
          </a:xfrm>
          <a:prstGeom prst="rect">
            <a:avLst/>
          </a:prstGeom>
          <a:solidFill>
            <a:schemeClr val="accent5">
              <a:lumMod val="20000"/>
              <a:lumOff val="80000"/>
            </a:schemeClr>
          </a:solidFill>
        </p:spPr>
        <p:txBody>
          <a:bodyPr wrap="square" rtlCol="0">
            <a:spAutoFit/>
          </a:bodyPr>
          <a:lstStyle/>
          <a:p>
            <a:pPr algn="ctr"/>
            <a:r>
              <a:rPr lang="en-AU" sz="1600" b="1" dirty="0" smtClean="0"/>
              <a:t>...  </a:t>
            </a:r>
            <a:r>
              <a:rPr lang="en-AU" sz="1600" b="1" dirty="0" err="1" smtClean="0"/>
              <a:t>Kurikulum</a:t>
            </a:r>
            <a:r>
              <a:rPr lang="en-AU" sz="1600" b="1" dirty="0" smtClean="0"/>
              <a:t> 2013 </a:t>
            </a:r>
            <a:r>
              <a:rPr lang="en-AU" sz="1600" b="1" dirty="0" err="1" smtClean="0"/>
              <a:t>memberikan</a:t>
            </a:r>
            <a:r>
              <a:rPr lang="en-AU" sz="1600" b="1" dirty="0" smtClean="0"/>
              <a:t> </a:t>
            </a:r>
            <a:r>
              <a:rPr lang="en-AU" sz="1600" b="1" dirty="0" err="1" smtClean="0"/>
              <a:t>kesempatan</a:t>
            </a:r>
            <a:r>
              <a:rPr lang="en-AU" sz="1600" b="1" dirty="0" smtClean="0"/>
              <a:t> yang </a:t>
            </a:r>
            <a:r>
              <a:rPr lang="en-AU" sz="1600" b="1" dirty="0" err="1" smtClean="0"/>
              <a:t>lebih</a:t>
            </a:r>
            <a:r>
              <a:rPr lang="en-AU" sz="1600" b="1" dirty="0" smtClean="0"/>
              <a:t> </a:t>
            </a:r>
            <a:r>
              <a:rPr lang="en-AU" sz="1600" b="1" dirty="0" err="1" smtClean="0"/>
              <a:t>besar</a:t>
            </a:r>
            <a:r>
              <a:rPr lang="en-AU" sz="1600" b="1" dirty="0" smtClean="0"/>
              <a:t> </a:t>
            </a:r>
            <a:r>
              <a:rPr lang="en-AU" sz="1600" b="1" dirty="0" err="1" smtClean="0"/>
              <a:t>bagi</a:t>
            </a:r>
            <a:r>
              <a:rPr lang="en-AU" sz="1600" b="1" dirty="0" smtClean="0"/>
              <a:t> guru/</a:t>
            </a:r>
            <a:r>
              <a:rPr lang="en-AU" sz="1600" b="1" dirty="0" err="1" smtClean="0"/>
              <a:t>satuan</a:t>
            </a:r>
            <a:r>
              <a:rPr lang="en-AU" sz="1600" b="1" dirty="0" smtClean="0"/>
              <a:t> </a:t>
            </a:r>
            <a:r>
              <a:rPr lang="en-AU" sz="1600" b="1" dirty="0" err="1" smtClean="0"/>
              <a:t>pendidikan</a:t>
            </a:r>
            <a:r>
              <a:rPr lang="en-AU" sz="1600" b="1" dirty="0" smtClean="0"/>
              <a:t> </a:t>
            </a:r>
            <a:r>
              <a:rPr lang="en-AU" sz="1600" b="1" dirty="0" err="1" smtClean="0"/>
              <a:t>untuk</a:t>
            </a:r>
            <a:r>
              <a:rPr lang="en-AU" sz="1600" b="1" dirty="0" smtClean="0"/>
              <a:t> </a:t>
            </a:r>
          </a:p>
          <a:p>
            <a:pPr algn="ctr"/>
            <a:r>
              <a:rPr lang="en-AU" sz="1600" b="1" dirty="0" err="1" smtClean="0"/>
              <a:t>meningkatkan</a:t>
            </a:r>
            <a:r>
              <a:rPr lang="en-AU" sz="1600" b="1" dirty="0" smtClean="0"/>
              <a:t> </a:t>
            </a:r>
            <a:r>
              <a:rPr lang="en-AU" sz="1600" b="1" dirty="0" err="1" smtClean="0"/>
              <a:t>efektivitas</a:t>
            </a:r>
            <a:r>
              <a:rPr lang="en-AU" sz="1600" b="1" dirty="0" smtClean="0"/>
              <a:t> </a:t>
            </a:r>
            <a:r>
              <a:rPr lang="en-AU" sz="1600" b="1" dirty="0" err="1" smtClean="0"/>
              <a:t>waktu</a:t>
            </a:r>
            <a:r>
              <a:rPr lang="en-AU" sz="1600" b="1" dirty="0" smtClean="0"/>
              <a:t> </a:t>
            </a:r>
            <a:r>
              <a:rPr lang="en-AU" sz="1600" b="1" dirty="0" err="1" smtClean="0"/>
              <a:t>pembelajaran</a:t>
            </a:r>
            <a:r>
              <a:rPr lang="en-AU" sz="1600" b="1" dirty="0" smtClean="0"/>
              <a:t> .....</a:t>
            </a:r>
            <a:endParaRPr lang="en-AU" sz="1600" b="1" dirty="0"/>
          </a:p>
        </p:txBody>
      </p:sp>
      <p:sp>
        <p:nvSpPr>
          <p:cNvPr id="34"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54</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39" name="Rectangle 3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21</a:t>
            </a:r>
            <a:endParaRPr lang="id-ID" b="1" dirty="0"/>
          </a:p>
        </p:txBody>
      </p:sp>
    </p:spTree>
    <p:extLst>
      <p:ext uri="{BB962C8B-B14F-4D97-AF65-F5344CB8AC3E}">
        <p14:creationId xmlns:p14="http://schemas.microsoft.com/office/powerpoint/2010/main" val="388417327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383931" y="3032125"/>
            <a:ext cx="8376138" cy="1404938"/>
          </a:xfrm>
          <a:custGeom>
            <a:avLst/>
            <a:gdLst>
              <a:gd name="T0" fmla="*/ 4539367 w 9073005"/>
              <a:gd name="T1" fmla="*/ 0 h 1404984"/>
              <a:gd name="T2" fmla="*/ 9078735 w 9073005"/>
              <a:gd name="T3" fmla="*/ 702377 h 1404984"/>
              <a:gd name="T4" fmla="*/ 4539367 w 9073005"/>
              <a:gd name="T5" fmla="*/ 1404754 h 1404984"/>
              <a:gd name="T6" fmla="*/ 0 w 9073005"/>
              <a:gd name="T7" fmla="*/ 702377 h 1404984"/>
              <a:gd name="T8" fmla="*/ 17694720 60000 65536"/>
              <a:gd name="T9" fmla="*/ 0 60000 65536"/>
              <a:gd name="T10" fmla="*/ 5898240 60000 65536"/>
              <a:gd name="T11" fmla="*/ 11796480 60000 65536"/>
              <a:gd name="T12" fmla="*/ 68587 w 9073005"/>
              <a:gd name="T13" fmla="*/ 68587 h 1404984"/>
              <a:gd name="T14" fmla="*/ 9004421 w 9073005"/>
              <a:gd name="T15" fmla="*/ 1336397 h 1404984"/>
            </a:gdLst>
            <a:ahLst/>
            <a:cxnLst>
              <a:cxn ang="T8">
                <a:pos x="T0" y="T1"/>
              </a:cxn>
              <a:cxn ang="T9">
                <a:pos x="T2" y="T3"/>
              </a:cxn>
              <a:cxn ang="T10">
                <a:pos x="T4" y="T5"/>
              </a:cxn>
              <a:cxn ang="T11">
                <a:pos x="T6" y="T7"/>
              </a:cxn>
            </a:cxnLst>
            <a:rect l="T12" t="T13" r="T14" b="T15"/>
            <a:pathLst>
              <a:path w="9073005" h="1404984">
                <a:moveTo>
                  <a:pt x="234164" y="0"/>
                </a:moveTo>
                <a:lnTo>
                  <a:pt x="234163" y="0"/>
                </a:lnTo>
                <a:cubicBezTo>
                  <a:pt x="104838" y="0"/>
                  <a:pt x="0" y="104838"/>
                  <a:pt x="0" y="234163"/>
                </a:cubicBezTo>
                <a:lnTo>
                  <a:pt x="0" y="1170820"/>
                </a:lnTo>
                <a:cubicBezTo>
                  <a:pt x="0" y="1300145"/>
                  <a:pt x="104838" y="1404983"/>
                  <a:pt x="234163" y="1404984"/>
                </a:cubicBezTo>
                <a:lnTo>
                  <a:pt x="8838841" y="1404984"/>
                </a:lnTo>
                <a:cubicBezTo>
                  <a:pt x="8968166" y="1404983"/>
                  <a:pt x="9073005" y="1300145"/>
                  <a:pt x="9073005" y="1170820"/>
                </a:cubicBezTo>
                <a:lnTo>
                  <a:pt x="9073005" y="234164"/>
                </a:lnTo>
                <a:cubicBezTo>
                  <a:pt x="9073005" y="104838"/>
                  <a:pt x="8968166" y="0"/>
                  <a:pt x="8838841" y="0"/>
                </a:cubicBezTo>
                <a:lnTo>
                  <a:pt x="234164" y="0"/>
                </a:lnTo>
                <a:close/>
              </a:path>
            </a:pathLst>
          </a:custGeom>
          <a:solidFill>
            <a:srgbClr val="EEECE1"/>
          </a:solidFill>
          <a:ln w="9525">
            <a:noFill/>
            <a:miter lim="800000"/>
            <a:headEnd/>
            <a:tailEnd/>
          </a:ln>
        </p:spPr>
        <p:txBody>
          <a:bodyPr anchor="ctr" anchorCtr="1"/>
          <a:lstStyle/>
          <a:p>
            <a:pPr>
              <a:defRPr/>
            </a:pPr>
            <a:r>
              <a:rPr lang="id-ID" sz="4400" b="1" dirty="0" smtClean="0">
                <a:solidFill>
                  <a:schemeClr val="accent6">
                    <a:lumMod val="75000"/>
                  </a:schemeClr>
                </a:solidFill>
                <a:effectLst>
                  <a:outerShdw blurRad="38100" dist="38100" dir="2700000" algn="tl">
                    <a:srgbClr val="000000">
                      <a:alpha val="43137"/>
                    </a:srgbClr>
                  </a:outerShdw>
                </a:effectLst>
                <a:latin typeface="Calibri" pitchFamily="34" charset="0"/>
              </a:rPr>
              <a:t>K</a:t>
            </a:r>
            <a:r>
              <a:rPr lang="id-ID" sz="4000" b="1" dirty="0" smtClean="0">
                <a:solidFill>
                  <a:schemeClr val="tx2"/>
                </a:solidFill>
                <a:effectLst>
                  <a:outerShdw blurRad="38100" dist="38100" dir="2700000" algn="tl">
                    <a:srgbClr val="000000">
                      <a:alpha val="43137"/>
                    </a:srgbClr>
                  </a:outerShdw>
                </a:effectLst>
                <a:latin typeface="Calibri" pitchFamily="34" charset="0"/>
              </a:rPr>
              <a:t>ondisi </a:t>
            </a:r>
            <a:r>
              <a:rPr lang="id-ID" sz="4400" b="1" dirty="0" smtClean="0">
                <a:solidFill>
                  <a:schemeClr val="accent6">
                    <a:lumMod val="75000"/>
                  </a:schemeClr>
                </a:solidFill>
                <a:effectLst>
                  <a:outerShdw blurRad="38100" dist="38100" dir="2700000" algn="tl">
                    <a:srgbClr val="000000">
                      <a:alpha val="43137"/>
                    </a:srgbClr>
                  </a:outerShdw>
                </a:effectLst>
                <a:latin typeface="Calibri" pitchFamily="34" charset="0"/>
              </a:rPr>
              <a:t>G</a:t>
            </a:r>
            <a:r>
              <a:rPr lang="id-ID" sz="4000" b="1" dirty="0" smtClean="0">
                <a:solidFill>
                  <a:schemeClr val="tx2"/>
                </a:solidFill>
                <a:effectLst>
                  <a:outerShdw blurRad="38100" dist="38100" dir="2700000" algn="tl">
                    <a:srgbClr val="000000">
                      <a:alpha val="43137"/>
                    </a:srgbClr>
                  </a:outerShdw>
                </a:effectLst>
                <a:latin typeface="Calibri" pitchFamily="34" charset="0"/>
              </a:rPr>
              <a:t>uru</a:t>
            </a:r>
            <a:endParaRPr lang="id-ID" sz="4000" b="1" dirty="0">
              <a:solidFill>
                <a:schemeClr val="tx2"/>
              </a:solidFill>
              <a:effectLst>
                <a:outerShdw blurRad="38100" dist="38100" dir="2700000" algn="tl">
                  <a:srgbClr val="000000">
                    <a:alpha val="43137"/>
                  </a:srgbClr>
                </a:outerShdw>
              </a:effectLst>
              <a:latin typeface="Calibri" pitchFamily="34" charset="0"/>
              <a:cs typeface="Arial" pitchFamily="34" charset="0"/>
            </a:endParaRPr>
          </a:p>
        </p:txBody>
      </p:sp>
      <p:sp>
        <p:nvSpPr>
          <p:cNvPr id="15363" name="Rounded Rectangle 4"/>
          <p:cNvSpPr>
            <a:spLocks noChangeArrowheads="1"/>
          </p:cNvSpPr>
          <p:nvPr/>
        </p:nvSpPr>
        <p:spPr bwMode="auto">
          <a:xfrm>
            <a:off x="4173415" y="1916113"/>
            <a:ext cx="798635" cy="868362"/>
          </a:xfrm>
          <a:custGeom>
            <a:avLst/>
            <a:gdLst>
              <a:gd name="T0" fmla="*/ 432598 w 865186"/>
              <a:gd name="T1" fmla="*/ 0 h 867646"/>
              <a:gd name="T2" fmla="*/ 865196 w 865186"/>
              <a:gd name="T3" fmla="*/ 435616 h 867646"/>
              <a:gd name="T4" fmla="*/ 432598 w 865186"/>
              <a:gd name="T5" fmla="*/ 871232 h 867646"/>
              <a:gd name="T6" fmla="*/ 0 w 865186"/>
              <a:gd name="T7" fmla="*/ 435616 h 867646"/>
              <a:gd name="T8" fmla="*/ 17694720 60000 65536"/>
              <a:gd name="T9" fmla="*/ 0 60000 65536"/>
              <a:gd name="T10" fmla="*/ 5898240 60000 65536"/>
              <a:gd name="T11" fmla="*/ 11796480 60000 65536"/>
              <a:gd name="T12" fmla="*/ 42235 w 865186"/>
              <a:gd name="T13" fmla="*/ 42235 h 867646"/>
              <a:gd name="T14" fmla="*/ 822951 w 865186"/>
              <a:gd name="T15" fmla="*/ 825411 h 867646"/>
            </a:gdLst>
            <a:ahLst/>
            <a:cxnLst>
              <a:cxn ang="T8">
                <a:pos x="T0" y="T1"/>
              </a:cxn>
              <a:cxn ang="T9">
                <a:pos x="T2" y="T3"/>
              </a:cxn>
              <a:cxn ang="T10">
                <a:pos x="T4" y="T5"/>
              </a:cxn>
              <a:cxn ang="T11">
                <a:pos x="T6" y="T7"/>
              </a:cxn>
            </a:cxnLst>
            <a:rect l="T12" t="T13" r="T14" b="T15"/>
            <a:pathLst>
              <a:path w="865186" h="867646">
                <a:moveTo>
                  <a:pt x="144198" y="0"/>
                </a:moveTo>
                <a:lnTo>
                  <a:pt x="144197" y="0"/>
                </a:lnTo>
                <a:cubicBezTo>
                  <a:pt x="64559" y="0"/>
                  <a:pt x="0" y="64559"/>
                  <a:pt x="0" y="144197"/>
                </a:cubicBezTo>
                <a:lnTo>
                  <a:pt x="0" y="723448"/>
                </a:lnTo>
                <a:cubicBezTo>
                  <a:pt x="0" y="803086"/>
                  <a:pt x="64559" y="867645"/>
                  <a:pt x="144197" y="867646"/>
                </a:cubicBezTo>
                <a:lnTo>
                  <a:pt x="720988" y="867646"/>
                </a:lnTo>
                <a:cubicBezTo>
                  <a:pt x="800626" y="867645"/>
                  <a:pt x="865186" y="803086"/>
                  <a:pt x="865186" y="723448"/>
                </a:cubicBezTo>
                <a:lnTo>
                  <a:pt x="865186" y="144198"/>
                </a:lnTo>
                <a:cubicBezTo>
                  <a:pt x="865186" y="64559"/>
                  <a:pt x="800626" y="0"/>
                  <a:pt x="720988" y="0"/>
                </a:cubicBezTo>
                <a:lnTo>
                  <a:pt x="144198" y="0"/>
                </a:lnTo>
                <a:close/>
              </a:path>
            </a:pathLst>
          </a:custGeom>
          <a:noFill/>
          <a:ln w="3172">
            <a:solidFill>
              <a:srgbClr val="948A54"/>
            </a:solidFill>
            <a:miter lim="800000"/>
            <a:headEnd/>
            <a:tailEnd/>
          </a:ln>
        </p:spPr>
        <p:txBody>
          <a:bodyPr anchor="ctr" anchorCtr="1"/>
          <a:lstStyle/>
          <a:p>
            <a:pPr algn="ctr"/>
            <a:r>
              <a:rPr lang="id-ID" sz="4400" dirty="0" smtClean="0">
                <a:solidFill>
                  <a:srgbClr val="E46C0A"/>
                </a:solidFill>
                <a:latin typeface="Arial Rounded MT Bold" pitchFamily="34" charset="0"/>
              </a:rPr>
              <a:t>B</a:t>
            </a:r>
            <a:endParaRPr lang="id-ID" sz="4400" dirty="0">
              <a:solidFill>
                <a:srgbClr val="E46C0A"/>
              </a:solidFill>
              <a:latin typeface="Arial Rounded MT Bold" pitchFamily="34" charset="0"/>
            </a:endParaRPr>
          </a:p>
        </p:txBody>
      </p:sp>
      <p:sp>
        <p:nvSpPr>
          <p:cNvPr id="5"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55</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411637140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2918"/>
          </a:xfrm>
          <a:noFill/>
          <a:ln>
            <a:noFill/>
          </a:ln>
        </p:spPr>
        <p:txBody>
          <a:bodyPr>
            <a:normAutofit/>
          </a:bodyPr>
          <a:lstStyle/>
          <a:p>
            <a:r>
              <a:rPr lang="en-US" sz="3200" b="1" dirty="0" err="1" smtClean="0">
                <a:solidFill>
                  <a:schemeClr val="accent5">
                    <a:lumMod val="75000"/>
                  </a:schemeClr>
                </a:solidFill>
              </a:rPr>
              <a:t>Jumlah</a:t>
            </a:r>
            <a:r>
              <a:rPr lang="en-US" sz="3200" b="1" dirty="0" smtClean="0">
                <a:solidFill>
                  <a:schemeClr val="accent5">
                    <a:lumMod val="75000"/>
                  </a:schemeClr>
                </a:solidFill>
              </a:rPr>
              <a:t> Guru Per </a:t>
            </a:r>
            <a:r>
              <a:rPr lang="en-US" sz="3200" b="1" dirty="0" err="1" smtClean="0">
                <a:solidFill>
                  <a:schemeClr val="accent5">
                    <a:lumMod val="75000"/>
                  </a:schemeClr>
                </a:solidFill>
              </a:rPr>
              <a:t>Jenjang</a:t>
            </a:r>
            <a:endParaRPr lang="en-US" sz="3200" b="1" dirty="0">
              <a:solidFill>
                <a:schemeClr val="accent5">
                  <a:lumMod val="75000"/>
                </a:schemeClr>
              </a:solidFill>
            </a:endParaRPr>
          </a:p>
        </p:txBody>
      </p:sp>
      <p:graphicFrame>
        <p:nvGraphicFramePr>
          <p:cNvPr id="4" name="Chart 3"/>
          <p:cNvGraphicFramePr/>
          <p:nvPr>
            <p:extLst>
              <p:ext uri="{D42A27DB-BD31-4B8C-83A1-F6EECF244321}">
                <p14:modId xmlns:p14="http://schemas.microsoft.com/office/powerpoint/2010/main" val="3845561430"/>
              </p:ext>
            </p:extLst>
          </p:nvPr>
        </p:nvGraphicFramePr>
        <p:xfrm>
          <a:off x="214282" y="3429000"/>
          <a:ext cx="4500594" cy="32147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4"/>
          <p:cNvGraphicFramePr/>
          <p:nvPr/>
        </p:nvGraphicFramePr>
        <p:xfrm>
          <a:off x="4929190" y="714356"/>
          <a:ext cx="4000512" cy="61436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099" name="Object 3"/>
          <p:cNvGraphicFramePr>
            <a:graphicFrameLocks noChangeAspect="1"/>
          </p:cNvGraphicFramePr>
          <p:nvPr/>
        </p:nvGraphicFramePr>
        <p:xfrm>
          <a:off x="142843" y="857232"/>
          <a:ext cx="4783583" cy="2143140"/>
        </p:xfrm>
        <a:graphic>
          <a:graphicData uri="http://schemas.openxmlformats.org/presentationml/2006/ole">
            <mc:AlternateContent xmlns:mc="http://schemas.openxmlformats.org/markup-compatibility/2006">
              <mc:Choice xmlns:v="urn:schemas-microsoft-com:vml" Requires="v">
                <p:oleObj spid="_x0000_s30767" name="Worksheet" r:id="rId5" imgW="3848100" imgH="1723935" progId="Excel.Sheet.12">
                  <p:embed/>
                </p:oleObj>
              </mc:Choice>
              <mc:Fallback>
                <p:oleObj name="Worksheet" r:id="rId5" imgW="3848100" imgH="1723935" progId="Excel.Sheet.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843" y="857232"/>
                        <a:ext cx="4783583" cy="2143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6" name="Straight Connector 5"/>
          <p:cNvCxnSpPr/>
          <p:nvPr/>
        </p:nvCxnSpPr>
        <p:spPr>
          <a:xfrm>
            <a:off x="0" y="620688"/>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Rectangle 6"/>
          <p:cNvSpPr/>
          <p:nvPr/>
        </p:nvSpPr>
        <p:spPr>
          <a:xfrm>
            <a:off x="35496"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a:t>
            </a:r>
            <a:endParaRPr lang="id-ID" b="1" dirty="0"/>
          </a:p>
        </p:txBody>
      </p:sp>
      <p:sp>
        <p:nvSpPr>
          <p:cNvPr id="8" name="Rectangle 7"/>
          <p:cNvSpPr/>
          <p:nvPr/>
        </p:nvSpPr>
        <p:spPr>
          <a:xfrm>
            <a:off x="187896" y="15240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1</a:t>
            </a:r>
            <a:endParaRPr lang="id-ID" b="1" dirty="0"/>
          </a:p>
        </p:txBody>
      </p:sp>
      <p:sp>
        <p:nvSpPr>
          <p:cNvPr id="9"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56</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0728911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2918"/>
          </a:xfrm>
          <a:noFill/>
          <a:ln>
            <a:noFill/>
          </a:ln>
        </p:spPr>
        <p:txBody>
          <a:bodyPr>
            <a:normAutofit/>
          </a:bodyPr>
          <a:lstStyle/>
          <a:p>
            <a:r>
              <a:rPr lang="en-US" sz="3200" b="1" dirty="0" err="1" smtClean="0">
                <a:solidFill>
                  <a:schemeClr val="accent5">
                    <a:lumMod val="75000"/>
                  </a:schemeClr>
                </a:solidFill>
              </a:rPr>
              <a:t>Jumlah</a:t>
            </a:r>
            <a:r>
              <a:rPr lang="en-US" sz="3200" b="1" dirty="0" smtClean="0">
                <a:solidFill>
                  <a:schemeClr val="accent5">
                    <a:lumMod val="75000"/>
                  </a:schemeClr>
                </a:solidFill>
              </a:rPr>
              <a:t> Guru Per </a:t>
            </a:r>
            <a:r>
              <a:rPr lang="en-US" sz="3200" b="1" dirty="0" err="1" smtClean="0">
                <a:solidFill>
                  <a:schemeClr val="accent5">
                    <a:lumMod val="75000"/>
                  </a:schemeClr>
                </a:solidFill>
              </a:rPr>
              <a:t>Kualifikasi</a:t>
            </a:r>
            <a:endParaRPr lang="en-US" sz="3200" b="1" dirty="0">
              <a:solidFill>
                <a:schemeClr val="accent5">
                  <a:lumMod val="75000"/>
                </a:schemeClr>
              </a:solidFill>
            </a:endParaRPr>
          </a:p>
        </p:txBody>
      </p:sp>
      <p:graphicFrame>
        <p:nvGraphicFramePr>
          <p:cNvPr id="8" name="Chart 7"/>
          <p:cNvGraphicFramePr/>
          <p:nvPr/>
        </p:nvGraphicFramePr>
        <p:xfrm>
          <a:off x="142844" y="3714752"/>
          <a:ext cx="4357718" cy="29575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nvGraphicFramePr>
        <p:xfrm>
          <a:off x="4572000" y="642918"/>
          <a:ext cx="4572000" cy="621508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50" name="Object 2"/>
          <p:cNvGraphicFramePr>
            <a:graphicFrameLocks noChangeAspect="1"/>
          </p:cNvGraphicFramePr>
          <p:nvPr/>
        </p:nvGraphicFramePr>
        <p:xfrm>
          <a:off x="142844" y="1214422"/>
          <a:ext cx="4564138" cy="2000264"/>
        </p:xfrm>
        <a:graphic>
          <a:graphicData uri="http://schemas.openxmlformats.org/presentationml/2006/ole">
            <mc:AlternateContent xmlns:mc="http://schemas.openxmlformats.org/markup-compatibility/2006">
              <mc:Choice xmlns:v="urn:schemas-microsoft-com:vml" Requires="v">
                <p:oleObj spid="_x0000_s31791" name="Worksheet" r:id="rId5" imgW="3933757" imgH="1723935" progId="Excel.Sheet.12">
                  <p:embed/>
                </p:oleObj>
              </mc:Choice>
              <mc:Fallback>
                <p:oleObj name="Worksheet" r:id="rId5" imgW="3933757" imgH="1723935" progId="Excel.Sheet.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844" y="1214422"/>
                        <a:ext cx="4564138" cy="2000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6" name="Straight Connector 5"/>
          <p:cNvCxnSpPr/>
          <p:nvPr/>
        </p:nvCxnSpPr>
        <p:spPr>
          <a:xfrm>
            <a:off x="0" y="620688"/>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7" name="Rectangle 6"/>
          <p:cNvSpPr/>
          <p:nvPr/>
        </p:nvSpPr>
        <p:spPr>
          <a:xfrm>
            <a:off x="35496"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2</a:t>
            </a:r>
            <a:endParaRPr lang="id-ID" b="1" dirty="0"/>
          </a:p>
        </p:txBody>
      </p:sp>
      <p:sp>
        <p:nvSpPr>
          <p:cNvPr id="9"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84834917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p:cNvGraphicFramePr>
            <a:graphicFrameLocks/>
          </p:cNvGraphicFramePr>
          <p:nvPr>
            <p:extLst>
              <p:ext uri="{D42A27DB-BD31-4B8C-83A1-F6EECF244321}">
                <p14:modId xmlns:p14="http://schemas.microsoft.com/office/powerpoint/2010/main" val="1050559282"/>
              </p:ext>
            </p:extLst>
          </p:nvPr>
        </p:nvGraphicFramePr>
        <p:xfrm>
          <a:off x="0" y="857232"/>
          <a:ext cx="4339972" cy="5716016"/>
        </p:xfrm>
        <a:graphic>
          <a:graphicData uri="http://schemas.openxmlformats.org/drawingml/2006/chart">
            <c:chart xmlns:c="http://schemas.openxmlformats.org/drawingml/2006/chart" xmlns:r="http://schemas.openxmlformats.org/officeDocument/2006/relationships" r:id="rId2"/>
          </a:graphicData>
        </a:graphic>
      </p:graphicFrame>
      <p:sp>
        <p:nvSpPr>
          <p:cNvPr id="8194" name="Title 1"/>
          <p:cNvSpPr>
            <a:spLocks noGrp="1"/>
          </p:cNvSpPr>
          <p:nvPr>
            <p:ph type="title"/>
          </p:nvPr>
        </p:nvSpPr>
        <p:spPr>
          <a:xfrm>
            <a:off x="0" y="0"/>
            <a:ext cx="9144000" cy="571500"/>
          </a:xfrm>
        </p:spPr>
        <p:txBody>
          <a:bodyPr>
            <a:normAutofit fontScale="90000"/>
          </a:bodyPr>
          <a:lstStyle/>
          <a:p>
            <a:r>
              <a:rPr lang="en-US" sz="3600" b="1" smtClean="0">
                <a:solidFill>
                  <a:schemeClr val="accent6">
                    <a:lumMod val="75000"/>
                  </a:schemeClr>
                </a:solidFill>
              </a:rPr>
              <a:t>Distribusi Peserta UKA 2012</a:t>
            </a:r>
          </a:p>
        </p:txBody>
      </p:sp>
      <p:cxnSp>
        <p:nvCxnSpPr>
          <p:cNvPr id="7" name="Straight Connector 6"/>
          <p:cNvCxnSpPr/>
          <p:nvPr/>
        </p:nvCxnSpPr>
        <p:spPr>
          <a:xfrm flipV="1">
            <a:off x="-14288" y="571504"/>
            <a:ext cx="9158288" cy="3175"/>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216" name="TextBox 7"/>
          <p:cNvSpPr txBox="1">
            <a:spLocks noChangeArrowheads="1"/>
          </p:cNvSpPr>
          <p:nvPr/>
        </p:nvSpPr>
        <p:spPr bwMode="auto">
          <a:xfrm>
            <a:off x="2112651" y="6537252"/>
            <a:ext cx="1074555" cy="261610"/>
          </a:xfrm>
          <a:prstGeom prst="rect">
            <a:avLst/>
          </a:prstGeom>
          <a:noFill/>
          <a:ln w="9525">
            <a:noFill/>
            <a:miter lim="800000"/>
            <a:headEnd/>
            <a:tailEnd/>
          </a:ln>
        </p:spPr>
        <p:txBody>
          <a:bodyPr wrap="none">
            <a:spAutoFit/>
          </a:bodyPr>
          <a:lstStyle/>
          <a:p>
            <a:r>
              <a:rPr lang="en-US" sz="1100">
                <a:solidFill>
                  <a:schemeClr val="accent6">
                    <a:lumMod val="75000"/>
                  </a:schemeClr>
                </a:solidFill>
              </a:rPr>
              <a:t>Jumlah Peserta</a:t>
            </a:r>
          </a:p>
        </p:txBody>
      </p:sp>
      <p:sp>
        <p:nvSpPr>
          <p:cNvPr id="18" name="TextBox 13"/>
          <p:cNvSpPr txBox="1">
            <a:spLocks noChangeArrowheads="1"/>
          </p:cNvSpPr>
          <p:nvPr/>
        </p:nvSpPr>
        <p:spPr bwMode="auto">
          <a:xfrm>
            <a:off x="4851793" y="779218"/>
            <a:ext cx="3380926" cy="338554"/>
          </a:xfrm>
          <a:prstGeom prst="rect">
            <a:avLst/>
          </a:prstGeom>
          <a:noFill/>
          <a:ln w="9525">
            <a:noFill/>
            <a:miter lim="800000"/>
            <a:headEnd/>
            <a:tailEnd/>
          </a:ln>
        </p:spPr>
        <p:txBody>
          <a:bodyPr wrap="none">
            <a:spAutoFit/>
          </a:bodyPr>
          <a:lstStyle/>
          <a:p>
            <a:r>
              <a:rPr lang="en-GB" sz="1600" dirty="0" err="1" smtClean="0">
                <a:solidFill>
                  <a:srgbClr val="C00000"/>
                </a:solidFill>
                <a:latin typeface="+mj-lt"/>
              </a:rPr>
              <a:t>Peserta</a:t>
            </a:r>
            <a:r>
              <a:rPr lang="en-GB" sz="1600" dirty="0" smtClean="0">
                <a:solidFill>
                  <a:srgbClr val="C00000"/>
                </a:solidFill>
                <a:latin typeface="+mj-lt"/>
              </a:rPr>
              <a:t> </a:t>
            </a:r>
            <a:r>
              <a:rPr lang="en-GB" sz="1600" dirty="0" err="1" smtClean="0">
                <a:solidFill>
                  <a:srgbClr val="C00000"/>
                </a:solidFill>
                <a:latin typeface="+mj-lt"/>
              </a:rPr>
              <a:t>Menurut</a:t>
            </a:r>
            <a:r>
              <a:rPr lang="en-GB" sz="1600" dirty="0" smtClean="0">
                <a:solidFill>
                  <a:srgbClr val="C00000"/>
                </a:solidFill>
                <a:latin typeface="+mj-lt"/>
              </a:rPr>
              <a:t> </a:t>
            </a:r>
            <a:r>
              <a:rPr lang="id-ID" sz="1600" dirty="0" smtClean="0">
                <a:solidFill>
                  <a:srgbClr val="C00000"/>
                </a:solidFill>
                <a:latin typeface="+mj-lt"/>
              </a:rPr>
              <a:t>Kualifkasi</a:t>
            </a:r>
            <a:r>
              <a:rPr lang="en-AU" sz="1600" dirty="0" smtClean="0">
                <a:solidFill>
                  <a:srgbClr val="C00000"/>
                </a:solidFill>
                <a:latin typeface="+mj-lt"/>
              </a:rPr>
              <a:t> </a:t>
            </a:r>
            <a:r>
              <a:rPr lang="en-AU" sz="1600" dirty="0" err="1" smtClean="0">
                <a:solidFill>
                  <a:srgbClr val="C00000"/>
                </a:solidFill>
                <a:latin typeface="+mj-lt"/>
              </a:rPr>
              <a:t>Pendidikan</a:t>
            </a:r>
            <a:endParaRPr lang="id-ID" sz="1600" dirty="0">
              <a:solidFill>
                <a:srgbClr val="C00000"/>
              </a:solidFill>
              <a:latin typeface="+mj-lt"/>
            </a:endParaRPr>
          </a:p>
        </p:txBody>
      </p:sp>
      <p:sp>
        <p:nvSpPr>
          <p:cNvPr id="19" name="TextBox 13"/>
          <p:cNvSpPr txBox="1">
            <a:spLocks noChangeArrowheads="1"/>
          </p:cNvSpPr>
          <p:nvPr/>
        </p:nvSpPr>
        <p:spPr bwMode="auto">
          <a:xfrm>
            <a:off x="4851273" y="3709490"/>
            <a:ext cx="3041154" cy="338554"/>
          </a:xfrm>
          <a:prstGeom prst="rect">
            <a:avLst/>
          </a:prstGeom>
          <a:noFill/>
          <a:ln w="9525">
            <a:noFill/>
            <a:miter lim="800000"/>
            <a:headEnd/>
            <a:tailEnd/>
          </a:ln>
        </p:spPr>
        <p:txBody>
          <a:bodyPr wrap="none">
            <a:spAutoFit/>
          </a:bodyPr>
          <a:lstStyle/>
          <a:p>
            <a:r>
              <a:rPr lang="en-GB" sz="1600" smtClean="0">
                <a:solidFill>
                  <a:srgbClr val="C00000"/>
                </a:solidFill>
                <a:latin typeface="+mj-lt"/>
              </a:rPr>
              <a:t>Peserta Menurut Tempat Bertugas</a:t>
            </a:r>
            <a:endParaRPr lang="id-ID" sz="1600">
              <a:solidFill>
                <a:srgbClr val="C00000"/>
              </a:solidFill>
              <a:latin typeface="+mj-lt"/>
            </a:endParaRPr>
          </a:p>
        </p:txBody>
      </p:sp>
      <p:sp>
        <p:nvSpPr>
          <p:cNvPr id="20" name="TextBox 13"/>
          <p:cNvSpPr txBox="1">
            <a:spLocks noChangeArrowheads="1"/>
          </p:cNvSpPr>
          <p:nvPr/>
        </p:nvSpPr>
        <p:spPr bwMode="auto">
          <a:xfrm>
            <a:off x="145379" y="635202"/>
            <a:ext cx="2297809" cy="338554"/>
          </a:xfrm>
          <a:prstGeom prst="rect">
            <a:avLst/>
          </a:prstGeom>
          <a:noFill/>
          <a:ln w="9525">
            <a:noFill/>
            <a:miter lim="800000"/>
            <a:headEnd/>
            <a:tailEnd/>
          </a:ln>
        </p:spPr>
        <p:txBody>
          <a:bodyPr wrap="none">
            <a:spAutoFit/>
          </a:bodyPr>
          <a:lstStyle/>
          <a:p>
            <a:r>
              <a:rPr lang="en-GB" sz="1600" smtClean="0">
                <a:solidFill>
                  <a:srgbClr val="C00000"/>
                </a:solidFill>
                <a:latin typeface="+mj-lt"/>
              </a:rPr>
              <a:t>Peserta Menurut Provinsi</a:t>
            </a:r>
            <a:endParaRPr lang="id-ID" sz="1600">
              <a:solidFill>
                <a:srgbClr val="C00000"/>
              </a:solidFill>
              <a:latin typeface="+mj-lt"/>
            </a:endParaRPr>
          </a:p>
        </p:txBody>
      </p:sp>
      <p:graphicFrame>
        <p:nvGraphicFramePr>
          <p:cNvPr id="22" name="Chart 21"/>
          <p:cNvGraphicFramePr>
            <a:graphicFrameLocks/>
          </p:cNvGraphicFramePr>
          <p:nvPr>
            <p:extLst>
              <p:ext uri="{D42A27DB-BD31-4B8C-83A1-F6EECF244321}">
                <p14:modId xmlns:p14="http://schemas.microsoft.com/office/powerpoint/2010/main" val="2240797403"/>
              </p:ext>
            </p:extLst>
          </p:nvPr>
        </p:nvGraphicFramePr>
        <p:xfrm>
          <a:off x="4904345" y="1124744"/>
          <a:ext cx="3589322" cy="2304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hart 22"/>
          <p:cNvGraphicFramePr>
            <a:graphicFrameLocks/>
          </p:cNvGraphicFramePr>
          <p:nvPr>
            <p:extLst>
              <p:ext uri="{D42A27DB-BD31-4B8C-83A1-F6EECF244321}">
                <p14:modId xmlns:p14="http://schemas.microsoft.com/office/powerpoint/2010/main" val="4263905180"/>
              </p:ext>
            </p:extLst>
          </p:nvPr>
        </p:nvGraphicFramePr>
        <p:xfrm>
          <a:off x="4904345" y="4005064"/>
          <a:ext cx="3655791" cy="23831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p:nvPr/>
        </p:nvGraphicFramePr>
        <p:xfrm>
          <a:off x="2527774" y="1928802"/>
          <a:ext cx="2461831" cy="3929090"/>
        </p:xfrm>
        <a:graphic>
          <a:graphicData uri="http://schemas.openxmlformats.org/drawingml/2006/chart">
            <c:chart xmlns:c="http://schemas.openxmlformats.org/drawingml/2006/chart" xmlns:r="http://schemas.openxmlformats.org/officeDocument/2006/relationships" r:id="rId5"/>
          </a:graphicData>
        </a:graphic>
      </p:graphicFrame>
      <p:sp>
        <p:nvSpPr>
          <p:cNvPr id="13" name="Arc 12"/>
          <p:cNvSpPr/>
          <p:nvPr/>
        </p:nvSpPr>
        <p:spPr>
          <a:xfrm rot="7107783">
            <a:off x="1477057" y="4758384"/>
            <a:ext cx="1789258" cy="1299846"/>
          </a:xfrm>
          <a:prstGeom prst="arc">
            <a:avLst>
              <a:gd name="adj1" fmla="val 16217295"/>
              <a:gd name="adj2" fmla="val 465564"/>
            </a:avLst>
          </a:prstGeom>
          <a:ln w="15875">
            <a:headEnd type="stealt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a:p>
        </p:txBody>
      </p:sp>
      <p:sp>
        <p:nvSpPr>
          <p:cNvPr id="14" name="Slide Number Placeholder 13"/>
          <p:cNvSpPr>
            <a:spLocks noGrp="1"/>
          </p:cNvSpPr>
          <p:nvPr>
            <p:ph type="sldNum" sz="quarter" idx="12"/>
          </p:nvPr>
        </p:nvSpPr>
        <p:spPr/>
        <p:txBody>
          <a:bodyPr/>
          <a:lstStyle/>
          <a:p>
            <a:pPr>
              <a:defRPr/>
            </a:pPr>
            <a:fld id="{5AE009C9-F354-4B6E-A6F3-5E017A2FCC37}" type="slidenum">
              <a:rPr lang="en-AU" smtClean="0"/>
              <a:pPr>
                <a:defRPr/>
              </a:pPr>
              <a:t>58</a:t>
            </a:fld>
            <a:endParaRPr lang="en-AU"/>
          </a:p>
        </p:txBody>
      </p:sp>
      <p:sp>
        <p:nvSpPr>
          <p:cNvPr id="15" name="Rectangle 14"/>
          <p:cNvSpPr/>
          <p:nvPr/>
        </p:nvSpPr>
        <p:spPr>
          <a:xfrm>
            <a:off x="35496"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3</a:t>
            </a:r>
            <a:endParaRPr lang="id-ID" b="1" dirty="0"/>
          </a:p>
        </p:txBody>
      </p:sp>
      <p:sp>
        <p:nvSpPr>
          <p:cNvPr id="16"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58</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62776935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857250" y="1285875"/>
            <a:ext cx="1143000" cy="2000250"/>
          </a:xfrm>
          <a:prstGeom prst="rect">
            <a:avLst/>
          </a:prstGeom>
          <a:solidFill>
            <a:schemeClr val="accent6">
              <a:lumMod val="20000"/>
              <a:lumOff val="8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32" name="Rectangle 31"/>
          <p:cNvSpPr/>
          <p:nvPr/>
        </p:nvSpPr>
        <p:spPr>
          <a:xfrm>
            <a:off x="2000251" y="1285875"/>
            <a:ext cx="2786063" cy="2000250"/>
          </a:xfrm>
          <a:prstGeom prst="rect">
            <a:avLst/>
          </a:prstGeom>
          <a:solidFill>
            <a:schemeClr val="accent3">
              <a:lumMod val="20000"/>
              <a:lumOff val="80000"/>
            </a:schemeClr>
          </a:solid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graphicFrame>
        <p:nvGraphicFramePr>
          <p:cNvPr id="21" name="Chart 20"/>
          <p:cNvGraphicFramePr/>
          <p:nvPr/>
        </p:nvGraphicFramePr>
        <p:xfrm>
          <a:off x="4860034" y="1052736"/>
          <a:ext cx="4536141" cy="561662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2"/>
          <p:cNvGraphicFramePr/>
          <p:nvPr/>
        </p:nvGraphicFramePr>
        <p:xfrm>
          <a:off x="179512" y="1031528"/>
          <a:ext cx="4824536" cy="267119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pPr>
              <a:defRPr/>
            </a:pPr>
            <a:fld id="{B3CBC47F-6830-4964-A06C-593B37540F38}" type="slidenum">
              <a:rPr lang="id-ID" smtClean="0"/>
              <a:pPr>
                <a:defRPr/>
              </a:pPr>
              <a:t>59</a:t>
            </a:fld>
            <a:endParaRPr lang="id-ID"/>
          </a:p>
        </p:txBody>
      </p:sp>
      <p:sp>
        <p:nvSpPr>
          <p:cNvPr id="5" name="Title 1"/>
          <p:cNvSpPr txBox="1">
            <a:spLocks/>
          </p:cNvSpPr>
          <p:nvPr/>
        </p:nvSpPr>
        <p:spPr>
          <a:xfrm>
            <a:off x="0" y="-12700"/>
            <a:ext cx="9144000" cy="52705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id-ID" sz="3200" b="1" dirty="0" smtClean="0">
                <a:solidFill>
                  <a:schemeClr val="accent6">
                    <a:lumMod val="75000"/>
                  </a:schemeClr>
                </a:solidFill>
              </a:rPr>
              <a:t>Hasil Uji Kompetensi Awal 2012</a:t>
            </a:r>
            <a:endParaRPr lang="id-ID" sz="3200" b="1" dirty="0">
              <a:solidFill>
                <a:schemeClr val="accent6">
                  <a:lumMod val="75000"/>
                </a:schemeClr>
              </a:solidFill>
            </a:endParaRPr>
          </a:p>
        </p:txBody>
      </p:sp>
      <p:cxnSp>
        <p:nvCxnSpPr>
          <p:cNvPr id="6" name="Straight Connector 5"/>
          <p:cNvCxnSpPr/>
          <p:nvPr/>
        </p:nvCxnSpPr>
        <p:spPr>
          <a:xfrm>
            <a:off x="0" y="692150"/>
            <a:ext cx="9144000"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3"/>
          <p:cNvCxnSpPr/>
          <p:nvPr/>
        </p:nvCxnSpPr>
        <p:spPr bwMode="auto">
          <a:xfrm>
            <a:off x="8231188" y="1139825"/>
            <a:ext cx="0" cy="5435600"/>
          </a:xfrm>
          <a:prstGeom prst="straightConnector1">
            <a:avLst/>
          </a:prstGeom>
          <a:ln w="1270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837364" y="3078165"/>
            <a:ext cx="1106487" cy="523875"/>
          </a:xfrm>
          <a:prstGeom prst="rect">
            <a:avLst/>
          </a:prstGeom>
          <a:ln w="1270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1000"/>
              <a:t>Rata-rata </a:t>
            </a:r>
            <a:r>
              <a:rPr lang="en-US" sz="1000" smtClean="0"/>
              <a:t>Nasional </a:t>
            </a:r>
            <a:r>
              <a:rPr lang="en-US" sz="1000"/>
              <a:t>=</a:t>
            </a:r>
            <a:r>
              <a:rPr lang="id-ID" sz="1000"/>
              <a:t> </a:t>
            </a:r>
            <a:r>
              <a:rPr lang="en-AU" sz="1000" smtClean="0"/>
              <a:t>42,25</a:t>
            </a:r>
            <a:endParaRPr lang="en-US" sz="1000" dirty="0"/>
          </a:p>
        </p:txBody>
      </p:sp>
      <p:sp>
        <p:nvSpPr>
          <p:cNvPr id="10" name="Arc 9"/>
          <p:cNvSpPr/>
          <p:nvPr/>
        </p:nvSpPr>
        <p:spPr>
          <a:xfrm flipH="1">
            <a:off x="7389813" y="2425700"/>
            <a:ext cx="1679575" cy="1295400"/>
          </a:xfrm>
          <a:prstGeom prst="arc">
            <a:avLst>
              <a:gd name="adj1" fmla="val 16244359"/>
              <a:gd name="adj2" fmla="val 0"/>
            </a:avLst>
          </a:prstGeom>
          <a:ln w="127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AU"/>
          </a:p>
        </p:txBody>
      </p:sp>
      <p:graphicFrame>
        <p:nvGraphicFramePr>
          <p:cNvPr id="12" name="Table 11"/>
          <p:cNvGraphicFramePr>
            <a:graphicFrameLocks noGrp="1"/>
          </p:cNvGraphicFramePr>
          <p:nvPr/>
        </p:nvGraphicFramePr>
        <p:xfrm>
          <a:off x="3571875" y="1928813"/>
          <a:ext cx="1440160" cy="914400"/>
        </p:xfrm>
        <a:graphic>
          <a:graphicData uri="http://schemas.openxmlformats.org/drawingml/2006/table">
            <a:tbl>
              <a:tblPr firstRow="1" bandRow="1">
                <a:tableStyleId>{5C22544A-7EE6-4342-B048-85BDC9FD1C3A}</a:tableStyleId>
              </a:tblPr>
              <a:tblGrid>
                <a:gridCol w="900100"/>
                <a:gridCol w="540060"/>
              </a:tblGrid>
              <a:tr h="0">
                <a:tc>
                  <a:txBody>
                    <a:bodyPr/>
                    <a:lstStyle/>
                    <a:p>
                      <a:r>
                        <a:rPr lang="en-GB" sz="900" b="0" dirty="0" err="1" smtClean="0">
                          <a:solidFill>
                            <a:schemeClr val="accent1">
                              <a:lumMod val="75000"/>
                            </a:schemeClr>
                          </a:solidFill>
                        </a:rPr>
                        <a:t>Nilai</a:t>
                      </a:r>
                      <a:r>
                        <a:rPr lang="en-GB" sz="900" b="0" baseline="0" dirty="0" smtClean="0">
                          <a:solidFill>
                            <a:schemeClr val="accent1">
                              <a:lumMod val="75000"/>
                            </a:schemeClr>
                          </a:solidFill>
                        </a:rPr>
                        <a:t> </a:t>
                      </a:r>
                      <a:r>
                        <a:rPr lang="en-GB" sz="900" b="0" baseline="0" dirty="0" err="1" smtClean="0">
                          <a:solidFill>
                            <a:schemeClr val="accent1">
                              <a:lumMod val="75000"/>
                            </a:schemeClr>
                          </a:solidFill>
                        </a:rPr>
                        <a:t>Tertinggi</a:t>
                      </a:r>
                      <a:endParaRPr lang="en-GB" sz="900" b="0" dirty="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algn="ctr"/>
                      <a:r>
                        <a:rPr lang="en-GB" sz="900" b="0" smtClean="0">
                          <a:solidFill>
                            <a:schemeClr val="accent1">
                              <a:lumMod val="75000"/>
                            </a:schemeClr>
                          </a:solidFill>
                        </a:rPr>
                        <a:t>97,0</a:t>
                      </a:r>
                      <a:endParaRPr lang="en-GB" sz="900" b="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r>
              <a:tr h="0">
                <a:tc>
                  <a:txBody>
                    <a:bodyPr/>
                    <a:lstStyle/>
                    <a:p>
                      <a:r>
                        <a:rPr lang="en-GB" sz="900" b="0" dirty="0" err="1" smtClean="0">
                          <a:solidFill>
                            <a:schemeClr val="accent1">
                              <a:lumMod val="75000"/>
                            </a:schemeClr>
                          </a:solidFill>
                        </a:rPr>
                        <a:t>Nilai</a:t>
                      </a:r>
                      <a:r>
                        <a:rPr lang="en-GB" sz="900" b="0" dirty="0" smtClean="0">
                          <a:solidFill>
                            <a:schemeClr val="accent1">
                              <a:lumMod val="75000"/>
                            </a:schemeClr>
                          </a:solidFill>
                        </a:rPr>
                        <a:t> </a:t>
                      </a:r>
                      <a:r>
                        <a:rPr lang="en-GB" sz="900" b="0" dirty="0" err="1" smtClean="0">
                          <a:solidFill>
                            <a:schemeClr val="accent1">
                              <a:lumMod val="75000"/>
                            </a:schemeClr>
                          </a:solidFill>
                        </a:rPr>
                        <a:t>Terendah</a:t>
                      </a:r>
                      <a:endParaRPr lang="en-GB" sz="900" b="0" dirty="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algn="ctr"/>
                      <a:r>
                        <a:rPr lang="en-GB" sz="900" b="0" smtClean="0">
                          <a:solidFill>
                            <a:schemeClr val="accent1">
                              <a:lumMod val="75000"/>
                            </a:schemeClr>
                          </a:solidFill>
                        </a:rPr>
                        <a:t>1,0</a:t>
                      </a:r>
                      <a:endParaRPr lang="en-GB" sz="900" b="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r>
              <a:tr h="0">
                <a:tc>
                  <a:txBody>
                    <a:bodyPr/>
                    <a:lstStyle/>
                    <a:p>
                      <a:r>
                        <a:rPr lang="en-GB" sz="900" b="0" dirty="0" smtClean="0">
                          <a:solidFill>
                            <a:schemeClr val="accent1">
                              <a:lumMod val="75000"/>
                            </a:schemeClr>
                          </a:solidFill>
                        </a:rPr>
                        <a:t>Rata-rata</a:t>
                      </a:r>
                      <a:endParaRPr lang="en-GB" sz="900" b="0" dirty="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algn="ctr"/>
                      <a:r>
                        <a:rPr lang="en-GB" sz="900" b="0" dirty="0" smtClean="0">
                          <a:solidFill>
                            <a:schemeClr val="accent1">
                              <a:lumMod val="75000"/>
                            </a:schemeClr>
                          </a:solidFill>
                        </a:rPr>
                        <a:t>42,25</a:t>
                      </a:r>
                      <a:endParaRPr lang="en-GB" sz="900" b="0" dirty="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r>
              <a:tr h="0">
                <a:tc>
                  <a:txBody>
                    <a:bodyPr/>
                    <a:lstStyle/>
                    <a:p>
                      <a:r>
                        <a:rPr lang="en-GB" sz="900" b="0" smtClean="0">
                          <a:solidFill>
                            <a:schemeClr val="accent1">
                              <a:lumMod val="75000"/>
                            </a:schemeClr>
                          </a:solidFill>
                        </a:rPr>
                        <a:t>Standar Deviasi</a:t>
                      </a:r>
                      <a:endParaRPr lang="en-GB" sz="900" b="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c>
                  <a:txBody>
                    <a:bodyPr/>
                    <a:lstStyle/>
                    <a:p>
                      <a:pPr algn="ctr"/>
                      <a:r>
                        <a:rPr lang="en-GB" sz="900" b="0" dirty="0" smtClean="0">
                          <a:solidFill>
                            <a:schemeClr val="accent1">
                              <a:lumMod val="75000"/>
                            </a:schemeClr>
                          </a:solidFill>
                        </a:rPr>
                        <a:t>12,72</a:t>
                      </a:r>
                      <a:endParaRPr lang="en-GB" sz="900" b="0" dirty="0">
                        <a:solidFill>
                          <a:schemeClr val="accent1">
                            <a:lumMod val="75000"/>
                          </a:schemeClr>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20000"/>
                        <a:lumOff val="80000"/>
                      </a:schemeClr>
                    </a:solidFill>
                  </a:tcPr>
                </a:tc>
              </a:tr>
            </a:tbl>
          </a:graphicData>
        </a:graphic>
      </p:graphicFrame>
      <p:sp>
        <p:nvSpPr>
          <p:cNvPr id="15" name="TextBox 9"/>
          <p:cNvSpPr txBox="1">
            <a:spLocks noChangeArrowheads="1"/>
          </p:cNvSpPr>
          <p:nvPr/>
        </p:nvSpPr>
        <p:spPr bwMode="auto">
          <a:xfrm>
            <a:off x="-152399" y="6340477"/>
            <a:ext cx="776288" cy="430213"/>
          </a:xfrm>
          <a:prstGeom prst="rect">
            <a:avLst/>
          </a:prstGeom>
          <a:noFill/>
          <a:ln w="9525">
            <a:noFill/>
            <a:miter lim="800000"/>
            <a:headEnd/>
            <a:tailEnd/>
          </a:ln>
        </p:spPr>
        <p:txBody>
          <a:bodyPr>
            <a:spAutoFit/>
          </a:bodyPr>
          <a:lstStyle/>
          <a:p>
            <a:pPr algn="r">
              <a:defRPr/>
            </a:pPr>
            <a:r>
              <a:rPr lang="id-ID" sz="1100">
                <a:latin typeface="+mj-lt"/>
              </a:rPr>
              <a:t>Standar Deviasi</a:t>
            </a:r>
          </a:p>
        </p:txBody>
      </p:sp>
      <p:graphicFrame>
        <p:nvGraphicFramePr>
          <p:cNvPr id="16" name="Table 15"/>
          <p:cNvGraphicFramePr>
            <a:graphicFrameLocks noGrp="1"/>
          </p:cNvGraphicFramePr>
          <p:nvPr/>
        </p:nvGraphicFramePr>
        <p:xfrm>
          <a:off x="654051" y="6397625"/>
          <a:ext cx="4104457" cy="315848"/>
        </p:xfrm>
        <a:graphic>
          <a:graphicData uri="http://schemas.openxmlformats.org/drawingml/2006/table">
            <a:tbl>
              <a:tblPr firstRow="1" bandRow="1">
                <a:tableStyleId>{0505E3EF-67EA-436B-97B2-0124C06EBD24}</a:tableStyleId>
              </a:tblPr>
              <a:tblGrid>
                <a:gridCol w="586351"/>
                <a:gridCol w="586351"/>
                <a:gridCol w="586351"/>
                <a:gridCol w="586351"/>
                <a:gridCol w="586351"/>
                <a:gridCol w="586351"/>
                <a:gridCol w="586351"/>
              </a:tblGrid>
              <a:tr h="315848">
                <a:tc>
                  <a:txBody>
                    <a:bodyPr/>
                    <a:lstStyle/>
                    <a:p>
                      <a:pPr algn="ctr" fontAlgn="b"/>
                      <a:r>
                        <a:rPr lang="en-GB" sz="1200" b="0" i="0" u="none" strike="noStrike">
                          <a:solidFill>
                            <a:schemeClr val="accent1">
                              <a:lumMod val="50000"/>
                            </a:schemeClr>
                          </a:solidFill>
                          <a:latin typeface="Calibri"/>
                        </a:rPr>
                        <a:t>11,82</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9,27</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11,36</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12,86</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12,07</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16,71</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c>
                  <a:txBody>
                    <a:bodyPr/>
                    <a:lstStyle/>
                    <a:p>
                      <a:pPr algn="ctr" fontAlgn="b"/>
                      <a:r>
                        <a:rPr lang="en-GB" sz="1200" b="0" i="0" u="none" strike="noStrike">
                          <a:solidFill>
                            <a:schemeClr val="accent1">
                              <a:lumMod val="50000"/>
                            </a:schemeClr>
                          </a:solidFill>
                          <a:latin typeface="Calibri"/>
                        </a:rPr>
                        <a:t>8,83</a:t>
                      </a:r>
                    </a:p>
                  </a:txBody>
                  <a:tcPr marL="0" marR="0" marT="0" marB="0" anchor="ctr">
                    <a:lnL w="3175" cap="flat" cmpd="sng" algn="ctr">
                      <a:solidFill>
                        <a:schemeClr val="accent5">
                          <a:lumMod val="75000"/>
                        </a:schemeClr>
                      </a:solidFill>
                      <a:prstDash val="solid"/>
                      <a:round/>
                      <a:headEnd type="none" w="med" len="med"/>
                      <a:tailEnd type="none" w="med" len="med"/>
                    </a:lnL>
                    <a:lnR w="3175" cap="flat" cmpd="sng" algn="ctr">
                      <a:solidFill>
                        <a:schemeClr val="accent5">
                          <a:lumMod val="75000"/>
                        </a:schemeClr>
                      </a:solidFill>
                      <a:prstDash val="solid"/>
                      <a:round/>
                      <a:headEnd type="none" w="med" len="med"/>
                      <a:tailEnd type="none" w="med" len="med"/>
                    </a:lnR>
                    <a:lnT w="3175" cap="flat" cmpd="sng" algn="ctr">
                      <a:solidFill>
                        <a:schemeClr val="accent5">
                          <a:lumMod val="75000"/>
                        </a:schemeClr>
                      </a:solidFill>
                      <a:prstDash val="solid"/>
                      <a:round/>
                      <a:headEnd type="none" w="med" len="med"/>
                      <a:tailEnd type="none" w="med" len="med"/>
                    </a:lnT>
                    <a:lnB w="3175" cap="flat" cmpd="sng" algn="ctr">
                      <a:solidFill>
                        <a:schemeClr val="accent5">
                          <a:lumMod val="75000"/>
                        </a:schemeClr>
                      </a:solidFill>
                      <a:prstDash val="solid"/>
                      <a:round/>
                      <a:headEnd type="none" w="med" len="med"/>
                      <a:tailEnd type="none" w="med" len="med"/>
                    </a:lnB>
                    <a:solidFill>
                      <a:schemeClr val="accent5">
                        <a:lumMod val="20000"/>
                        <a:lumOff val="80000"/>
                      </a:schemeClr>
                    </a:solidFill>
                  </a:tcPr>
                </a:tc>
              </a:tr>
            </a:tbl>
          </a:graphicData>
        </a:graphic>
      </p:graphicFrame>
      <p:sp>
        <p:nvSpPr>
          <p:cNvPr id="18" name="TextBox 17"/>
          <p:cNvSpPr txBox="1"/>
          <p:nvPr/>
        </p:nvSpPr>
        <p:spPr>
          <a:xfrm>
            <a:off x="455613" y="695326"/>
            <a:ext cx="2206951" cy="338554"/>
          </a:xfrm>
          <a:prstGeom prst="rect">
            <a:avLst/>
          </a:prstGeom>
          <a:noFill/>
        </p:spPr>
        <p:txBody>
          <a:bodyPr wrap="none">
            <a:spAutoFit/>
          </a:bodyPr>
          <a:lstStyle/>
          <a:p>
            <a:pPr>
              <a:defRPr/>
            </a:pPr>
            <a:r>
              <a:rPr lang="en-GB" sz="1600" b="1" dirty="0" err="1">
                <a:solidFill>
                  <a:schemeClr val="accent6">
                    <a:lumMod val="75000"/>
                  </a:schemeClr>
                </a:solidFill>
                <a:latin typeface="+mj-lt"/>
              </a:rPr>
              <a:t>Distribusi</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Nilai</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Nasional</a:t>
            </a:r>
            <a:endParaRPr lang="en-GB" sz="1600" b="1" dirty="0">
              <a:solidFill>
                <a:schemeClr val="accent6">
                  <a:lumMod val="75000"/>
                </a:schemeClr>
              </a:solidFill>
              <a:latin typeface="+mj-lt"/>
            </a:endParaRPr>
          </a:p>
        </p:txBody>
      </p:sp>
      <p:sp>
        <p:nvSpPr>
          <p:cNvPr id="19" name="TextBox 18"/>
          <p:cNvSpPr txBox="1"/>
          <p:nvPr/>
        </p:nvSpPr>
        <p:spPr>
          <a:xfrm>
            <a:off x="455614" y="3643314"/>
            <a:ext cx="4523803" cy="338554"/>
          </a:xfrm>
          <a:prstGeom prst="rect">
            <a:avLst/>
          </a:prstGeom>
          <a:noFill/>
        </p:spPr>
        <p:txBody>
          <a:bodyPr wrap="none">
            <a:spAutoFit/>
          </a:bodyPr>
          <a:lstStyle/>
          <a:p>
            <a:pPr>
              <a:defRPr/>
            </a:pPr>
            <a:r>
              <a:rPr lang="en-GB" sz="1600" b="1" dirty="0" err="1">
                <a:solidFill>
                  <a:schemeClr val="accent6">
                    <a:lumMod val="75000"/>
                  </a:schemeClr>
                </a:solidFill>
                <a:latin typeface="+mj-lt"/>
              </a:rPr>
              <a:t>Hasil</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Uji</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Kompetensi</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Berdasarkan</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Tempat</a:t>
            </a:r>
            <a:r>
              <a:rPr lang="en-GB" sz="1600" b="1" dirty="0">
                <a:solidFill>
                  <a:schemeClr val="accent6">
                    <a:lumMod val="75000"/>
                  </a:schemeClr>
                </a:solidFill>
                <a:latin typeface="+mj-lt"/>
              </a:rPr>
              <a:t> </a:t>
            </a:r>
            <a:r>
              <a:rPr lang="en-GB" sz="1600" b="1" dirty="0" err="1">
                <a:solidFill>
                  <a:schemeClr val="accent6">
                    <a:lumMod val="75000"/>
                  </a:schemeClr>
                </a:solidFill>
                <a:latin typeface="+mj-lt"/>
              </a:rPr>
              <a:t>Bertugas</a:t>
            </a:r>
            <a:endParaRPr lang="en-GB" sz="1600" b="1" dirty="0">
              <a:solidFill>
                <a:schemeClr val="accent6">
                  <a:lumMod val="75000"/>
                </a:schemeClr>
              </a:solidFill>
              <a:latin typeface="+mj-lt"/>
            </a:endParaRPr>
          </a:p>
        </p:txBody>
      </p:sp>
      <p:sp>
        <p:nvSpPr>
          <p:cNvPr id="20" name="TextBox 19"/>
          <p:cNvSpPr txBox="1"/>
          <p:nvPr/>
        </p:nvSpPr>
        <p:spPr>
          <a:xfrm>
            <a:off x="6032500" y="765175"/>
            <a:ext cx="2476255" cy="338554"/>
          </a:xfrm>
          <a:prstGeom prst="rect">
            <a:avLst/>
          </a:prstGeom>
          <a:noFill/>
        </p:spPr>
        <p:txBody>
          <a:bodyPr wrap="none">
            <a:spAutoFit/>
          </a:bodyPr>
          <a:lstStyle/>
          <a:p>
            <a:pPr>
              <a:defRPr/>
            </a:pPr>
            <a:r>
              <a:rPr lang="en-GB" sz="1600" b="1">
                <a:solidFill>
                  <a:schemeClr val="accent6">
                    <a:lumMod val="75000"/>
                  </a:schemeClr>
                </a:solidFill>
                <a:latin typeface="+mj-lt"/>
              </a:rPr>
              <a:t>Distribusi Nilai Per Provinsi</a:t>
            </a:r>
          </a:p>
        </p:txBody>
      </p:sp>
      <p:graphicFrame>
        <p:nvGraphicFramePr>
          <p:cNvPr id="17" name="Chart 16"/>
          <p:cNvGraphicFramePr/>
          <p:nvPr/>
        </p:nvGraphicFramePr>
        <p:xfrm>
          <a:off x="179512" y="4071942"/>
          <a:ext cx="4709548" cy="2244274"/>
        </p:xfrm>
        <a:graphic>
          <a:graphicData uri="http://schemas.openxmlformats.org/drawingml/2006/chart">
            <c:chart xmlns:c="http://schemas.openxmlformats.org/drawingml/2006/chart" xmlns:r="http://schemas.openxmlformats.org/officeDocument/2006/relationships" r:id="rId4"/>
          </a:graphicData>
        </a:graphic>
      </p:graphicFrame>
      <p:cxnSp>
        <p:nvCxnSpPr>
          <p:cNvPr id="22" name="Straight Connector 21"/>
          <p:cNvCxnSpPr/>
          <p:nvPr/>
        </p:nvCxnSpPr>
        <p:spPr>
          <a:xfrm>
            <a:off x="896939" y="5170490"/>
            <a:ext cx="3921125" cy="1587"/>
          </a:xfrm>
          <a:prstGeom prst="line">
            <a:avLst/>
          </a:prstGeom>
          <a:ln>
            <a:prstDash val="sysDot"/>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071563" y="4102100"/>
            <a:ext cx="1643062" cy="241300"/>
          </a:xfrm>
          <a:prstGeom prst="rect">
            <a:avLst/>
          </a:prstGeom>
          <a:ln w="12700">
            <a:no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900" b="1" dirty="0">
                <a:solidFill>
                  <a:srgbClr val="C00000"/>
                </a:solidFill>
              </a:rPr>
              <a:t>Rata-rata </a:t>
            </a:r>
            <a:r>
              <a:rPr lang="en-US" sz="900" b="1" dirty="0" err="1" smtClean="0">
                <a:solidFill>
                  <a:srgbClr val="C00000"/>
                </a:solidFill>
              </a:rPr>
              <a:t>Nasional</a:t>
            </a:r>
            <a:r>
              <a:rPr lang="en-US" sz="900" b="1" dirty="0" smtClean="0">
                <a:solidFill>
                  <a:srgbClr val="C00000"/>
                </a:solidFill>
              </a:rPr>
              <a:t> = </a:t>
            </a:r>
            <a:r>
              <a:rPr lang="en-AU" sz="900" b="1" dirty="0" smtClean="0">
                <a:solidFill>
                  <a:srgbClr val="C00000"/>
                </a:solidFill>
              </a:rPr>
              <a:t>42,25</a:t>
            </a:r>
            <a:endParaRPr lang="en-US" sz="900" b="1" dirty="0">
              <a:solidFill>
                <a:srgbClr val="C00000"/>
              </a:solidFill>
            </a:endParaRPr>
          </a:p>
        </p:txBody>
      </p:sp>
      <p:cxnSp>
        <p:nvCxnSpPr>
          <p:cNvPr id="26" name="Straight Connector 25"/>
          <p:cNvCxnSpPr/>
          <p:nvPr/>
        </p:nvCxnSpPr>
        <p:spPr>
          <a:xfrm rot="5400000" flipH="1" flipV="1">
            <a:off x="963614" y="2249490"/>
            <a:ext cx="2071687" cy="1587"/>
          </a:xfrm>
          <a:prstGeom prst="line">
            <a:avLst/>
          </a:prstGeom>
          <a:ln>
            <a:solidFill>
              <a:schemeClr val="accent6">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76300" y="2214565"/>
            <a:ext cx="909638" cy="369887"/>
          </a:xfrm>
          <a:prstGeom prst="rect">
            <a:avLst/>
          </a:prstGeom>
          <a:solidFill>
            <a:schemeClr val="accent6">
              <a:lumMod val="20000"/>
              <a:lumOff val="80000"/>
            </a:schemeClr>
          </a:solidFill>
        </p:spPr>
        <p:txBody>
          <a:bodyPr>
            <a:spAutoFit/>
          </a:bodyPr>
          <a:lstStyle/>
          <a:p>
            <a:pPr algn="ctr">
              <a:defRPr/>
            </a:pPr>
            <a:r>
              <a:rPr lang="en-AU" sz="900" b="1" i="1" dirty="0">
                <a:solidFill>
                  <a:schemeClr val="tx2">
                    <a:lumMod val="75000"/>
                  </a:schemeClr>
                </a:solidFill>
              </a:rPr>
              <a:t>Passing </a:t>
            </a:r>
          </a:p>
          <a:p>
            <a:pPr algn="ctr">
              <a:defRPr/>
            </a:pPr>
            <a:r>
              <a:rPr lang="en-AU" sz="900" b="1" i="1" dirty="0">
                <a:solidFill>
                  <a:schemeClr val="tx2">
                    <a:lumMod val="75000"/>
                  </a:schemeClr>
                </a:solidFill>
              </a:rPr>
              <a:t>grade </a:t>
            </a:r>
            <a:r>
              <a:rPr lang="en-AU" sz="900" b="1" dirty="0">
                <a:solidFill>
                  <a:schemeClr val="tx2">
                    <a:lumMod val="75000"/>
                  </a:schemeClr>
                </a:solidFill>
              </a:rPr>
              <a:t>= 30,0</a:t>
            </a:r>
          </a:p>
        </p:txBody>
      </p:sp>
      <p:cxnSp>
        <p:nvCxnSpPr>
          <p:cNvPr id="29" name="Shape 28"/>
          <p:cNvCxnSpPr/>
          <p:nvPr/>
        </p:nvCxnSpPr>
        <p:spPr>
          <a:xfrm rot="10800000" flipV="1">
            <a:off x="1409701" y="2038351"/>
            <a:ext cx="595313" cy="214313"/>
          </a:xfrm>
          <a:prstGeom prst="curvedConnector2">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1496219" y="4741069"/>
            <a:ext cx="863600" cy="1588"/>
          </a:xfrm>
          <a:prstGeom prst="straightConnector1">
            <a:avLst/>
          </a:prstGeom>
          <a:ln>
            <a:prstDash val="sysDot"/>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789225" y="1285876"/>
            <a:ext cx="1790728" cy="415498"/>
          </a:xfrm>
          <a:prstGeom prst="rect">
            <a:avLst/>
          </a:prstGeom>
          <a:noFill/>
        </p:spPr>
        <p:txBody>
          <a:bodyPr wrap="none">
            <a:spAutoFit/>
          </a:bodyPr>
          <a:lstStyle/>
          <a:p>
            <a:pPr algn="ctr">
              <a:defRPr/>
            </a:pPr>
            <a:r>
              <a:rPr lang="en-AU" sz="1050" b="1" dirty="0" err="1">
                <a:solidFill>
                  <a:schemeClr val="accent3">
                    <a:lumMod val="50000"/>
                  </a:schemeClr>
                </a:solidFill>
              </a:rPr>
              <a:t>Melanjutkan</a:t>
            </a:r>
            <a:r>
              <a:rPr lang="en-AU" sz="1050" b="1" dirty="0">
                <a:solidFill>
                  <a:schemeClr val="accent3">
                    <a:lumMod val="50000"/>
                  </a:schemeClr>
                </a:solidFill>
              </a:rPr>
              <a:t> </a:t>
            </a:r>
            <a:r>
              <a:rPr lang="en-AU" sz="1050" b="1" dirty="0" err="1">
                <a:solidFill>
                  <a:schemeClr val="accent3">
                    <a:lumMod val="50000"/>
                  </a:schemeClr>
                </a:solidFill>
              </a:rPr>
              <a:t>ke</a:t>
            </a:r>
            <a:r>
              <a:rPr lang="en-AU" sz="1050" b="1" dirty="0">
                <a:solidFill>
                  <a:schemeClr val="accent3">
                    <a:lumMod val="50000"/>
                  </a:schemeClr>
                </a:solidFill>
              </a:rPr>
              <a:t> </a:t>
            </a:r>
            <a:r>
              <a:rPr lang="en-AU" sz="1050" b="1" dirty="0" err="1">
                <a:solidFill>
                  <a:schemeClr val="accent3">
                    <a:lumMod val="50000"/>
                  </a:schemeClr>
                </a:solidFill>
              </a:rPr>
              <a:t>Pendidikan</a:t>
            </a:r>
            <a:r>
              <a:rPr lang="en-AU" sz="1050" b="1" dirty="0">
                <a:solidFill>
                  <a:schemeClr val="accent3">
                    <a:lumMod val="50000"/>
                  </a:schemeClr>
                </a:solidFill>
              </a:rPr>
              <a:t> </a:t>
            </a:r>
          </a:p>
          <a:p>
            <a:pPr algn="ctr">
              <a:defRPr/>
            </a:pPr>
            <a:r>
              <a:rPr lang="en-AU" sz="1050" b="1" dirty="0" err="1">
                <a:solidFill>
                  <a:schemeClr val="accent3">
                    <a:lumMod val="50000"/>
                  </a:schemeClr>
                </a:solidFill>
              </a:rPr>
              <a:t>dan</a:t>
            </a:r>
            <a:r>
              <a:rPr lang="en-AU" sz="1050" b="1" dirty="0">
                <a:solidFill>
                  <a:schemeClr val="accent3">
                    <a:lumMod val="50000"/>
                  </a:schemeClr>
                </a:solidFill>
              </a:rPr>
              <a:t> </a:t>
            </a:r>
            <a:r>
              <a:rPr lang="en-AU" sz="1050" b="1" dirty="0" err="1">
                <a:solidFill>
                  <a:schemeClr val="accent3">
                    <a:lumMod val="50000"/>
                  </a:schemeClr>
                </a:solidFill>
              </a:rPr>
              <a:t>Latihan</a:t>
            </a:r>
            <a:endParaRPr lang="en-AU" sz="1050" b="1" dirty="0">
              <a:solidFill>
                <a:schemeClr val="accent3">
                  <a:lumMod val="50000"/>
                </a:schemeClr>
              </a:solidFill>
            </a:endParaRPr>
          </a:p>
        </p:txBody>
      </p:sp>
      <p:sp>
        <p:nvSpPr>
          <p:cNvPr id="34" name="TextBox 33"/>
          <p:cNvSpPr txBox="1"/>
          <p:nvPr/>
        </p:nvSpPr>
        <p:spPr>
          <a:xfrm>
            <a:off x="3221038" y="987426"/>
            <a:ext cx="635110" cy="307777"/>
          </a:xfrm>
          <a:prstGeom prst="rect">
            <a:avLst/>
          </a:prstGeom>
          <a:noFill/>
        </p:spPr>
        <p:txBody>
          <a:bodyPr wrap="none">
            <a:spAutoFit/>
          </a:bodyPr>
          <a:lstStyle/>
          <a:p>
            <a:pPr>
              <a:defRPr/>
            </a:pPr>
            <a:r>
              <a:rPr lang="en-AU" sz="1400" b="1" dirty="0">
                <a:solidFill>
                  <a:schemeClr val="accent3">
                    <a:lumMod val="50000"/>
                  </a:schemeClr>
                </a:solidFill>
              </a:rPr>
              <a:t>≥ 30,0</a:t>
            </a:r>
          </a:p>
        </p:txBody>
      </p:sp>
      <p:sp>
        <p:nvSpPr>
          <p:cNvPr id="37" name="TextBox 36"/>
          <p:cNvSpPr txBox="1"/>
          <p:nvPr/>
        </p:nvSpPr>
        <p:spPr>
          <a:xfrm>
            <a:off x="1157288" y="1022351"/>
            <a:ext cx="633606" cy="307777"/>
          </a:xfrm>
          <a:prstGeom prst="rect">
            <a:avLst/>
          </a:prstGeom>
          <a:noFill/>
        </p:spPr>
        <p:txBody>
          <a:bodyPr wrap="none">
            <a:spAutoFit/>
          </a:bodyPr>
          <a:lstStyle/>
          <a:p>
            <a:pPr>
              <a:defRPr/>
            </a:pPr>
            <a:r>
              <a:rPr lang="en-AU" sz="1400" b="1" dirty="0">
                <a:solidFill>
                  <a:schemeClr val="accent3">
                    <a:lumMod val="50000"/>
                  </a:schemeClr>
                </a:solidFill>
              </a:rPr>
              <a:t>&lt; 30,0</a:t>
            </a:r>
          </a:p>
        </p:txBody>
      </p:sp>
      <p:sp>
        <p:nvSpPr>
          <p:cNvPr id="38" name="TextBox 37"/>
          <p:cNvSpPr txBox="1"/>
          <p:nvPr/>
        </p:nvSpPr>
        <p:spPr>
          <a:xfrm>
            <a:off x="1034818" y="1296989"/>
            <a:ext cx="825966" cy="415498"/>
          </a:xfrm>
          <a:prstGeom prst="rect">
            <a:avLst/>
          </a:prstGeom>
          <a:noFill/>
        </p:spPr>
        <p:txBody>
          <a:bodyPr wrap="none">
            <a:spAutoFit/>
          </a:bodyPr>
          <a:lstStyle/>
          <a:p>
            <a:pPr algn="ctr">
              <a:defRPr/>
            </a:pPr>
            <a:r>
              <a:rPr lang="en-AU" sz="1050" b="1" dirty="0" err="1">
                <a:solidFill>
                  <a:srgbClr val="C00000"/>
                </a:solidFill>
              </a:rPr>
              <a:t>Mengikuti</a:t>
            </a:r>
            <a:r>
              <a:rPr lang="en-AU" sz="1050" b="1" dirty="0">
                <a:solidFill>
                  <a:srgbClr val="C00000"/>
                </a:solidFill>
              </a:rPr>
              <a:t> </a:t>
            </a:r>
          </a:p>
          <a:p>
            <a:pPr algn="ctr">
              <a:defRPr/>
            </a:pPr>
            <a:r>
              <a:rPr lang="en-AU" sz="1050" b="1" dirty="0" err="1">
                <a:solidFill>
                  <a:srgbClr val="C00000"/>
                </a:solidFill>
              </a:rPr>
              <a:t>pembinaan</a:t>
            </a:r>
            <a:endParaRPr lang="en-AU" sz="1050" b="1" dirty="0">
              <a:solidFill>
                <a:srgbClr val="C00000"/>
              </a:solidFill>
            </a:endParaRPr>
          </a:p>
        </p:txBody>
      </p:sp>
      <p:sp>
        <p:nvSpPr>
          <p:cNvPr id="35" name="TextBox 34"/>
          <p:cNvSpPr txBox="1"/>
          <p:nvPr/>
        </p:nvSpPr>
        <p:spPr>
          <a:xfrm>
            <a:off x="3000376" y="1641475"/>
            <a:ext cx="1241760" cy="215444"/>
          </a:xfrm>
          <a:prstGeom prst="rect">
            <a:avLst/>
          </a:prstGeom>
          <a:noFill/>
        </p:spPr>
        <p:txBody>
          <a:bodyPr wrap="none">
            <a:spAutoFit/>
          </a:bodyPr>
          <a:lstStyle/>
          <a:p>
            <a:pPr>
              <a:defRPr/>
            </a:pPr>
            <a:r>
              <a:rPr lang="en-AU" sz="800" b="1" dirty="0">
                <a:solidFill>
                  <a:schemeClr val="accent3">
                    <a:lumMod val="50000"/>
                  </a:schemeClr>
                </a:solidFill>
              </a:rPr>
              <a:t>248.733 </a:t>
            </a:r>
            <a:r>
              <a:rPr lang="en-AU" sz="800" b="1" dirty="0" err="1">
                <a:solidFill>
                  <a:schemeClr val="accent3">
                    <a:lumMod val="50000"/>
                  </a:schemeClr>
                </a:solidFill>
              </a:rPr>
              <a:t>peserta</a:t>
            </a:r>
            <a:r>
              <a:rPr lang="en-AU" sz="800" b="1" dirty="0">
                <a:solidFill>
                  <a:schemeClr val="accent3">
                    <a:lumMod val="50000"/>
                  </a:schemeClr>
                </a:solidFill>
              </a:rPr>
              <a:t> (88,5%)</a:t>
            </a:r>
          </a:p>
        </p:txBody>
      </p:sp>
      <p:sp>
        <p:nvSpPr>
          <p:cNvPr id="5183" name="TextBox 35"/>
          <p:cNvSpPr txBox="1">
            <a:spLocks noChangeArrowheads="1"/>
          </p:cNvSpPr>
          <p:nvPr/>
        </p:nvSpPr>
        <p:spPr bwMode="auto">
          <a:xfrm>
            <a:off x="1014464" y="1643064"/>
            <a:ext cx="855560" cy="338554"/>
          </a:xfrm>
          <a:prstGeom prst="rect">
            <a:avLst/>
          </a:prstGeom>
          <a:noFill/>
          <a:ln w="9525">
            <a:noFill/>
            <a:miter lim="800000"/>
            <a:headEnd/>
            <a:tailEnd/>
          </a:ln>
        </p:spPr>
        <p:txBody>
          <a:bodyPr wrap="none">
            <a:spAutoFit/>
          </a:bodyPr>
          <a:lstStyle/>
          <a:p>
            <a:pPr algn="ctr"/>
            <a:r>
              <a:rPr lang="en-AU" sz="800" b="1">
                <a:solidFill>
                  <a:srgbClr val="C00000"/>
                </a:solidFill>
              </a:rPr>
              <a:t>32.286 peserta </a:t>
            </a:r>
          </a:p>
          <a:p>
            <a:pPr algn="ctr"/>
            <a:r>
              <a:rPr lang="en-AU" sz="800" b="1">
                <a:solidFill>
                  <a:srgbClr val="C00000"/>
                </a:solidFill>
              </a:rPr>
              <a:t>(11,5%)</a:t>
            </a:r>
          </a:p>
        </p:txBody>
      </p:sp>
      <p:sp>
        <p:nvSpPr>
          <p:cNvPr id="36" name="Rectangle 35"/>
          <p:cNvSpPr/>
          <p:nvPr/>
        </p:nvSpPr>
        <p:spPr>
          <a:xfrm>
            <a:off x="35496"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4</a:t>
            </a:r>
            <a:endParaRPr lang="id-ID" b="1" dirty="0"/>
          </a:p>
        </p:txBody>
      </p:sp>
      <p:sp>
        <p:nvSpPr>
          <p:cNvPr id="39"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59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2645596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885408548"/>
              </p:ext>
            </p:extLst>
          </p:nvPr>
        </p:nvGraphicFramePr>
        <p:xfrm>
          <a:off x="76200" y="467360"/>
          <a:ext cx="8991600" cy="5699760"/>
        </p:xfrm>
        <a:graphic>
          <a:graphicData uri="http://schemas.openxmlformats.org/drawingml/2006/table">
            <a:tbl>
              <a:tblPr firstRow="1" bandRow="1">
                <a:tableStyleId>{5C22544A-7EE6-4342-B048-85BDC9FD1C3A}</a:tableStyleId>
              </a:tblPr>
              <a:tblGrid>
                <a:gridCol w="1295400"/>
                <a:gridCol w="7696200"/>
              </a:tblGrid>
              <a:tr h="370840">
                <a:tc>
                  <a:txBody>
                    <a:bodyPr/>
                    <a:lstStyle/>
                    <a:p>
                      <a:r>
                        <a:rPr lang="id-ID" sz="2400" dirty="0" smtClean="0"/>
                        <a:t>Domain</a:t>
                      </a:r>
                      <a:endParaRPr lang="id-ID" sz="2400" dirty="0"/>
                    </a:p>
                  </a:txBody>
                  <a:tcPr/>
                </a:tc>
                <a:tc>
                  <a:txBody>
                    <a:bodyPr/>
                    <a:lstStyle/>
                    <a:p>
                      <a:r>
                        <a:rPr lang="id-ID" sz="2400" b="1" dirty="0" smtClean="0"/>
                        <a:t>Topics</a:t>
                      </a:r>
                      <a:endParaRPr lang="id-ID" sz="2400" b="1" dirty="0"/>
                    </a:p>
                  </a:txBody>
                  <a:tcPr/>
                </a:tc>
              </a:tr>
              <a:tr h="370840">
                <a:tc>
                  <a:txBody>
                    <a:bodyPr/>
                    <a:lstStyle/>
                    <a:p>
                      <a:r>
                        <a:rPr lang="id-ID" sz="2000" b="1" dirty="0" smtClean="0"/>
                        <a:t>Biology</a:t>
                      </a:r>
                      <a:endParaRPr lang="id-ID" sz="2000" b="1" dirty="0"/>
                    </a:p>
                  </a:txBody>
                  <a:tcPr>
                    <a:solidFill>
                      <a:schemeClr val="bg1"/>
                    </a:solidFill>
                  </a:tcPr>
                </a:tc>
                <a:tc>
                  <a:txBody>
                    <a:bodyPr/>
                    <a:lstStyle/>
                    <a:p>
                      <a:pPr marL="231775" indent="-231775">
                        <a:buFont typeface="+mj-lt"/>
                        <a:buAutoNum type="arabicPeriod"/>
                      </a:pPr>
                      <a:r>
                        <a:rPr lang="en-US" sz="1600" b="1" dirty="0" smtClean="0"/>
                        <a:t>Major organs and organ systems in humans and other organisms</a:t>
                      </a:r>
                    </a:p>
                    <a:p>
                      <a:pPr marL="231775" indent="-231775">
                        <a:buFont typeface="+mj-lt"/>
                        <a:buAutoNum type="arabicPeriod"/>
                      </a:pPr>
                      <a:r>
                        <a:rPr lang="en-US" sz="1600" b="1" dirty="0" smtClean="0">
                          <a:solidFill>
                            <a:srgbClr val="FF0000"/>
                          </a:solidFill>
                        </a:rPr>
                        <a:t>Cells and their functions, including respiration and photosynthesis as cellular process</a:t>
                      </a:r>
                    </a:p>
                    <a:p>
                      <a:pPr marL="231775" indent="-231775">
                        <a:buFont typeface="+mj-lt"/>
                        <a:buAutoNum type="arabicPeriod"/>
                      </a:pPr>
                      <a:r>
                        <a:rPr lang="en-US" sz="1600" b="1" dirty="0" smtClean="0"/>
                        <a:t>Reproduction and heredity</a:t>
                      </a:r>
                    </a:p>
                    <a:p>
                      <a:pPr marL="231775" indent="-231775">
                        <a:buFont typeface="+mj-lt"/>
                        <a:buAutoNum type="arabicPeriod"/>
                      </a:pPr>
                      <a:r>
                        <a:rPr lang="en-US" sz="1600" b="1" dirty="0" smtClean="0"/>
                        <a:t>Role of variation </a:t>
                      </a:r>
                      <a:r>
                        <a:rPr lang="id-ID" sz="1600" b="1" dirty="0" smtClean="0"/>
                        <a:t>&amp;</a:t>
                      </a:r>
                      <a:r>
                        <a:rPr lang="en-US" sz="1600" b="1" dirty="0" smtClean="0"/>
                        <a:t> adaptation in survival/extinction of species in a changing environ</a:t>
                      </a:r>
                      <a:r>
                        <a:rPr lang="id-ID" sz="1600" b="1" dirty="0" smtClean="0"/>
                        <a:t>.</a:t>
                      </a:r>
                      <a:endParaRPr lang="en-US" sz="1600" b="1" dirty="0" smtClean="0"/>
                    </a:p>
                    <a:p>
                      <a:pPr marL="231775" indent="-231775">
                        <a:buFont typeface="+mj-lt"/>
                        <a:buAutoNum type="arabicPeriod"/>
                      </a:pPr>
                      <a:r>
                        <a:rPr lang="en-US" sz="1600" b="1" dirty="0" smtClean="0"/>
                        <a:t>Interdependence of populations of organisms in an ecosystem</a:t>
                      </a:r>
                    </a:p>
                    <a:p>
                      <a:pPr marL="231775" indent="-231775">
                        <a:buFont typeface="+mj-lt"/>
                        <a:buAutoNum type="arabicPeriod"/>
                      </a:pPr>
                      <a:r>
                        <a:rPr lang="en-US" sz="1600" b="1" dirty="0" smtClean="0"/>
                        <a:t>Reasons for increase in world’s human population and </a:t>
                      </a:r>
                      <a:r>
                        <a:rPr lang="id-ID" sz="1600" b="1" dirty="0" smtClean="0"/>
                        <a:t>its</a:t>
                      </a:r>
                      <a:r>
                        <a:rPr lang="en-US" sz="1600" b="1" dirty="0" smtClean="0"/>
                        <a:t> effects on the environment</a:t>
                      </a:r>
                    </a:p>
                    <a:p>
                      <a:pPr marL="231775" indent="-231775">
                        <a:buFont typeface="+mj-lt"/>
                        <a:buAutoNum type="arabicPeriod"/>
                      </a:pPr>
                      <a:r>
                        <a:rPr lang="en-US" sz="1600" b="1" dirty="0" smtClean="0"/>
                        <a:t>Human health (infection, prevention, immunity</a:t>
                      </a:r>
                      <a:r>
                        <a:rPr lang="id-ID" sz="1600" b="1" dirty="0" smtClean="0"/>
                        <a:t>)</a:t>
                      </a:r>
                      <a:r>
                        <a:rPr lang="en-US" sz="1600" b="1" dirty="0" smtClean="0"/>
                        <a:t> and the importance of diet </a:t>
                      </a:r>
                      <a:r>
                        <a:rPr lang="id-ID" sz="1600" b="1" dirty="0" smtClean="0"/>
                        <a:t>&amp;</a:t>
                      </a:r>
                      <a:r>
                        <a:rPr lang="en-US" sz="1600" b="1" dirty="0" smtClean="0"/>
                        <a:t> exercise </a:t>
                      </a:r>
                    </a:p>
                  </a:txBody>
                  <a:tcPr>
                    <a:solidFill>
                      <a:schemeClr val="bg1"/>
                    </a:solidFill>
                  </a:tcPr>
                </a:tc>
              </a:tr>
              <a:tr h="370840">
                <a:tc>
                  <a:txBody>
                    <a:bodyPr/>
                    <a:lstStyle/>
                    <a:p>
                      <a:r>
                        <a:rPr lang="id-ID" sz="2000" b="1" dirty="0" smtClean="0"/>
                        <a:t>Chemistry</a:t>
                      </a:r>
                      <a:endParaRPr lang="id-ID" sz="2000" b="1" dirty="0"/>
                    </a:p>
                  </a:txBody>
                  <a:tcPr>
                    <a:solidFill>
                      <a:schemeClr val="bg1"/>
                    </a:solidFill>
                  </a:tcPr>
                </a:tc>
                <a:tc>
                  <a:txBody>
                    <a:bodyPr/>
                    <a:lstStyle/>
                    <a:p>
                      <a:pPr marL="231775" indent="-231775">
                        <a:buFont typeface="+mj-lt"/>
                        <a:buAutoNum type="arabicPeriod"/>
                      </a:pPr>
                      <a:r>
                        <a:rPr lang="en-US" sz="1600" b="1" dirty="0" smtClean="0"/>
                        <a:t>Classification, composition, </a:t>
                      </a:r>
                      <a:r>
                        <a:rPr lang="en-US" sz="1600" b="1" dirty="0" smtClean="0">
                          <a:solidFill>
                            <a:srgbClr val="FF0000"/>
                          </a:solidFill>
                        </a:rPr>
                        <a:t>and particulate structure of matter (</a:t>
                      </a:r>
                      <a:r>
                        <a:rPr lang="id-ID" sz="1600" b="1" dirty="0" smtClean="0">
                          <a:solidFill>
                            <a:srgbClr val="FF0000"/>
                          </a:solidFill>
                        </a:rPr>
                        <a:t>inside atom</a:t>
                      </a:r>
                      <a:r>
                        <a:rPr lang="en-US" sz="1600" b="1" dirty="0" smtClean="0">
                          <a:solidFill>
                            <a:srgbClr val="FF0000"/>
                          </a:solidFill>
                        </a:rPr>
                        <a:t>)</a:t>
                      </a:r>
                    </a:p>
                    <a:p>
                      <a:pPr marL="231775" indent="-231775">
                        <a:buFont typeface="+mj-lt"/>
                        <a:buAutoNum type="arabicPeriod"/>
                      </a:pPr>
                      <a:r>
                        <a:rPr lang="en-US" sz="1600" b="1" dirty="0" smtClean="0"/>
                        <a:t>Solutions (solvent, solute, concentration/dilution, effect of temperature on solubility)</a:t>
                      </a:r>
                    </a:p>
                    <a:p>
                      <a:pPr marL="231775" indent="-231775">
                        <a:buFont typeface="+mj-lt"/>
                        <a:buAutoNum type="arabicPeriod"/>
                      </a:pPr>
                      <a:r>
                        <a:rPr lang="en-US" sz="1600" b="1" dirty="0" smtClean="0">
                          <a:solidFill>
                            <a:srgbClr val="FF0000"/>
                          </a:solidFill>
                        </a:rPr>
                        <a:t>Properties and uses of common acids and bases</a:t>
                      </a:r>
                    </a:p>
                    <a:p>
                      <a:pPr marL="231775" indent="-231775">
                        <a:buFont typeface="+mj-lt"/>
                        <a:buAutoNum type="arabicPeriod"/>
                      </a:pPr>
                      <a:r>
                        <a:rPr lang="en-US" sz="1600" b="1" dirty="0" smtClean="0"/>
                        <a:t>Chemical change (transformation</a:t>
                      </a:r>
                      <a:r>
                        <a:rPr lang="id-ID" sz="1600" b="1" dirty="0" smtClean="0"/>
                        <a:t>,</a:t>
                      </a:r>
                      <a:r>
                        <a:rPr lang="en-US" sz="1600" b="1" dirty="0" smtClean="0"/>
                        <a:t> conservation</a:t>
                      </a:r>
                      <a:r>
                        <a:rPr lang="id-ID" sz="1600" b="1" dirty="0" smtClean="0"/>
                        <a:t>,</a:t>
                      </a:r>
                      <a:r>
                        <a:rPr lang="en-US" sz="1600" b="1" dirty="0" smtClean="0"/>
                        <a:t> oxidation</a:t>
                      </a:r>
                      <a:r>
                        <a:rPr lang="id-ID" sz="1600" b="1" dirty="0" smtClean="0"/>
                        <a:t>)</a:t>
                      </a:r>
                      <a:endParaRPr lang="en-US" sz="1600" b="1" dirty="0" smtClean="0"/>
                    </a:p>
                  </a:txBody>
                  <a:tcPr>
                    <a:solidFill>
                      <a:schemeClr val="bg1"/>
                    </a:solidFill>
                  </a:tcPr>
                </a:tc>
              </a:tr>
              <a:tr h="370840">
                <a:tc>
                  <a:txBody>
                    <a:bodyPr/>
                    <a:lstStyle/>
                    <a:p>
                      <a:r>
                        <a:rPr lang="id-ID" sz="2000" b="1" dirty="0" smtClean="0"/>
                        <a:t>Physics</a:t>
                      </a:r>
                      <a:endParaRPr lang="id-ID" sz="2000" b="1" dirty="0"/>
                    </a:p>
                  </a:txBody>
                  <a:tcPr>
                    <a:solidFill>
                      <a:schemeClr val="bg1"/>
                    </a:solidFill>
                  </a:tcPr>
                </a:tc>
                <a:tc>
                  <a:txBody>
                    <a:bodyPr/>
                    <a:lstStyle/>
                    <a:p>
                      <a:pPr marL="231775" indent="-231775">
                        <a:buFont typeface="+mj-lt"/>
                        <a:buAutoNum type="arabicPeriod"/>
                      </a:pPr>
                      <a:r>
                        <a:rPr lang="en-US" sz="1600" b="1" dirty="0" smtClean="0"/>
                        <a:t>Physical states and changes in matter</a:t>
                      </a:r>
                    </a:p>
                    <a:p>
                      <a:pPr marL="231775" indent="-231775">
                        <a:buFont typeface="+mj-lt"/>
                        <a:buAutoNum type="arabicPeriod"/>
                      </a:pPr>
                      <a:r>
                        <a:rPr lang="en-US" sz="1600" b="1" dirty="0" smtClean="0"/>
                        <a:t>Energy forms, transformations, heat, and temperature </a:t>
                      </a:r>
                    </a:p>
                    <a:p>
                      <a:pPr marL="231775" indent="-231775">
                        <a:buFont typeface="+mj-lt"/>
                        <a:buAutoNum type="arabicPeriod"/>
                      </a:pPr>
                      <a:r>
                        <a:rPr lang="en-US" sz="1600" b="1" dirty="0" smtClean="0"/>
                        <a:t>Basic properties/behaviors of light and sound</a:t>
                      </a:r>
                    </a:p>
                    <a:p>
                      <a:pPr marL="231775" indent="-231775">
                        <a:buFont typeface="+mj-lt"/>
                        <a:buAutoNum type="arabicPeriod"/>
                      </a:pPr>
                      <a:r>
                        <a:rPr lang="en-US" sz="1600" b="1" dirty="0" smtClean="0">
                          <a:solidFill>
                            <a:srgbClr val="FF0000"/>
                          </a:solidFill>
                        </a:rPr>
                        <a:t>Electric circuits and properties and uses of permanent magnets and electromagnets</a:t>
                      </a:r>
                    </a:p>
                    <a:p>
                      <a:pPr marL="231775" indent="-231775">
                        <a:buFont typeface="+mj-lt"/>
                        <a:buAutoNum type="arabicPeriod"/>
                      </a:pPr>
                      <a:r>
                        <a:rPr lang="en-US" sz="1600" b="1" dirty="0" smtClean="0"/>
                        <a:t>Forces and motion (forces, basic description of motion, effects of density </a:t>
                      </a:r>
                      <a:r>
                        <a:rPr lang="id-ID" sz="1600" b="1" dirty="0" smtClean="0"/>
                        <a:t>&amp;</a:t>
                      </a:r>
                      <a:r>
                        <a:rPr lang="en-US" sz="1600" b="1" dirty="0" smtClean="0"/>
                        <a:t> pressure)</a:t>
                      </a:r>
                    </a:p>
                  </a:txBody>
                  <a:tcPr>
                    <a:solidFill>
                      <a:schemeClr val="bg1"/>
                    </a:solidFill>
                  </a:tcPr>
                </a:tc>
              </a:tr>
              <a:tr h="370840">
                <a:tc>
                  <a:txBody>
                    <a:bodyPr/>
                    <a:lstStyle/>
                    <a:p>
                      <a:r>
                        <a:rPr lang="id-ID" sz="2000" b="1" dirty="0" smtClean="0"/>
                        <a:t>Earth Science</a:t>
                      </a:r>
                      <a:endParaRPr lang="id-ID" sz="2000" b="1" dirty="0"/>
                    </a:p>
                  </a:txBody>
                  <a:tcPr>
                    <a:solidFill>
                      <a:schemeClr val="bg1"/>
                    </a:solidFill>
                  </a:tcPr>
                </a:tc>
                <a:tc>
                  <a:txBody>
                    <a:bodyPr/>
                    <a:lstStyle/>
                    <a:p>
                      <a:pPr marL="231775" indent="-231775">
                        <a:buFont typeface="+mj-lt"/>
                        <a:buAutoNum type="arabicPeriod"/>
                      </a:pPr>
                      <a:r>
                        <a:rPr lang="en-US" sz="1600" b="1" dirty="0" smtClean="0"/>
                        <a:t>Earth’s structure and </a:t>
                      </a:r>
                      <a:r>
                        <a:rPr lang="en-US" sz="1600" b="1" dirty="0" smtClean="0">
                          <a:solidFill>
                            <a:srgbClr val="FF0000"/>
                          </a:solidFill>
                        </a:rPr>
                        <a:t>physical features</a:t>
                      </a:r>
                    </a:p>
                    <a:p>
                      <a:pPr marL="231775" indent="-231775">
                        <a:buFont typeface="+mj-lt"/>
                        <a:buAutoNum type="arabicPeriod"/>
                      </a:pPr>
                      <a:r>
                        <a:rPr lang="en-US" sz="1600" b="1" dirty="0" smtClean="0"/>
                        <a:t>Earth’s processes, cycles, and history</a:t>
                      </a:r>
                    </a:p>
                    <a:p>
                      <a:pPr marL="231775" indent="-231775">
                        <a:buFont typeface="+mj-lt"/>
                        <a:buAutoNum type="arabicPeriod"/>
                      </a:pPr>
                      <a:r>
                        <a:rPr lang="en-US" sz="1600" b="1" dirty="0" smtClean="0"/>
                        <a:t>Earth’s resources, their use, and conservation</a:t>
                      </a:r>
                    </a:p>
                    <a:p>
                      <a:pPr marL="231775" indent="-231775">
                        <a:buFont typeface="+mj-lt"/>
                        <a:buAutoNum type="arabicPeriod"/>
                      </a:pPr>
                      <a:r>
                        <a:rPr lang="en-US" sz="1600" b="1" dirty="0" smtClean="0">
                          <a:solidFill>
                            <a:srgbClr val="FF0000"/>
                          </a:solidFill>
                        </a:rPr>
                        <a:t>Earth in the solar system and the universe</a:t>
                      </a:r>
                    </a:p>
                  </a:txBody>
                  <a:tcPr>
                    <a:solidFill>
                      <a:schemeClr val="bg1"/>
                    </a:solidFill>
                  </a:tcPr>
                </a:tc>
              </a:tr>
            </a:tbl>
          </a:graphicData>
        </a:graphic>
      </p:graphicFrame>
      <p:sp>
        <p:nvSpPr>
          <p:cNvPr id="5" name="TextBox 4"/>
          <p:cNvSpPr txBox="1"/>
          <p:nvPr/>
        </p:nvSpPr>
        <p:spPr>
          <a:xfrm>
            <a:off x="76200" y="6183876"/>
            <a:ext cx="8915400" cy="646331"/>
          </a:xfrm>
          <a:prstGeom prst="rect">
            <a:avLst/>
          </a:prstGeom>
          <a:solidFill>
            <a:schemeClr val="tx2">
              <a:lumMod val="60000"/>
              <a:lumOff val="40000"/>
            </a:schemeClr>
          </a:solidFill>
        </p:spPr>
        <p:txBody>
          <a:bodyPr wrap="square" rtlCol="0">
            <a:spAutoFit/>
          </a:bodyPr>
          <a:lstStyle/>
          <a:p>
            <a:r>
              <a:rPr lang="id-ID" b="1" dirty="0" smtClean="0">
                <a:solidFill>
                  <a:schemeClr val="bg1"/>
                </a:solidFill>
              </a:rPr>
              <a:t>Ada beberapa topik yang sebenarnya diajarkan di kelas IX, sehingga belum semua diajarkan pada siswa SMP Kelas VIII yang mengikuti TIMSS</a:t>
            </a:r>
            <a:endParaRPr lang="id-ID" b="1" dirty="0">
              <a:solidFill>
                <a:schemeClr val="bg1"/>
              </a:solidFill>
            </a:endParaRPr>
          </a:p>
        </p:txBody>
      </p:sp>
      <p:sp>
        <p:nvSpPr>
          <p:cNvPr id="6" name="TextBox 18"/>
          <p:cNvSpPr txBox="1">
            <a:spLocks noChangeArrowheads="1"/>
          </p:cNvSpPr>
          <p:nvPr/>
        </p:nvSpPr>
        <p:spPr bwMode="auto">
          <a:xfrm>
            <a:off x="246507" y="-37108"/>
            <a:ext cx="8573965" cy="461665"/>
          </a:xfrm>
          <a:prstGeom prst="rect">
            <a:avLst/>
          </a:prstGeom>
          <a:noFill/>
          <a:ln w="9525">
            <a:noFill/>
            <a:miter lim="800000"/>
            <a:headEnd/>
            <a:tailEnd/>
          </a:ln>
        </p:spPr>
        <p:txBody>
          <a:bodyPr anchorCtr="1">
            <a:spAutoFit/>
          </a:bodyPr>
          <a:lstStyle/>
          <a:p>
            <a:pPr algn="ctr"/>
            <a:r>
              <a:rPr lang="id-ID" sz="2400" b="1" dirty="0" smtClean="0">
                <a:solidFill>
                  <a:srgbClr val="0070C0"/>
                </a:solidFill>
              </a:rPr>
              <a:t>Perbandingan Kurikulum IPA SMP Kelas VIII dan Materi TIMSS</a:t>
            </a:r>
            <a:endParaRPr lang="id-ID" sz="2400" b="1" dirty="0">
              <a:solidFill>
                <a:srgbClr val="0070C0"/>
              </a:solidFill>
            </a:endParaRPr>
          </a:p>
        </p:txBody>
      </p:sp>
      <p:cxnSp>
        <p:nvCxnSpPr>
          <p:cNvPr id="7" name="Straight Connector 3"/>
          <p:cNvCxnSpPr>
            <a:cxnSpLocks noChangeShapeType="1"/>
          </p:cNvCxnSpPr>
          <p:nvPr/>
        </p:nvCxnSpPr>
        <p:spPr bwMode="auto">
          <a:xfrm>
            <a:off x="0" y="381000"/>
            <a:ext cx="9144000" cy="0"/>
          </a:xfrm>
          <a:prstGeom prst="straightConnector1">
            <a:avLst/>
          </a:prstGeom>
          <a:ln>
            <a:headEnd/>
            <a:tailEnd/>
          </a:ln>
        </p:spPr>
        <p:style>
          <a:lnRef idx="1">
            <a:schemeClr val="accent2"/>
          </a:lnRef>
          <a:fillRef idx="0">
            <a:schemeClr val="accent2"/>
          </a:fillRef>
          <a:effectRef idx="0">
            <a:schemeClr val="accent2"/>
          </a:effectRef>
          <a:fontRef idx="minor">
            <a:schemeClr val="tx1"/>
          </a:fontRef>
        </p:style>
      </p:cxnSp>
      <p:sp>
        <p:nvSpPr>
          <p:cNvPr id="8" name="TextBox 7"/>
          <p:cNvSpPr txBox="1"/>
          <p:nvPr/>
        </p:nvSpPr>
        <p:spPr>
          <a:xfrm>
            <a:off x="5257800" y="5193268"/>
            <a:ext cx="3670364" cy="369332"/>
          </a:xfrm>
          <a:prstGeom prst="rect">
            <a:avLst/>
          </a:prstGeom>
          <a:solidFill>
            <a:schemeClr val="accent6">
              <a:lumMod val="20000"/>
              <a:lumOff val="80000"/>
            </a:schemeClr>
          </a:solidFill>
          <a:ln>
            <a:solidFill>
              <a:srgbClr val="C00000"/>
            </a:solidFill>
          </a:ln>
        </p:spPr>
        <p:txBody>
          <a:bodyPr wrap="none" rtlCol="0">
            <a:spAutoFit/>
          </a:bodyPr>
          <a:lstStyle/>
          <a:p>
            <a:r>
              <a:rPr lang="id-ID" b="1" dirty="0" smtClean="0">
                <a:solidFill>
                  <a:srgbClr val="FF0000"/>
                </a:solidFill>
              </a:rPr>
              <a:t>Merah: Belum Diajarkan di Kelas VIII</a:t>
            </a:r>
            <a:endParaRPr lang="id-ID" b="1" dirty="0">
              <a:solidFill>
                <a:srgbClr val="FF0000"/>
              </a:solidFill>
            </a:endParaRPr>
          </a:p>
        </p:txBody>
      </p:sp>
      <p:sp>
        <p:nvSpPr>
          <p:cNvPr id="9" name="Slide Number Placeholder 2"/>
          <p:cNvSpPr txBox="1"/>
          <p:nvPr/>
        </p:nvSpPr>
        <p:spPr>
          <a:xfrm>
            <a:off x="8651636" y="6492890"/>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43435942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nvGraphicFramePr>
        <p:xfrm>
          <a:off x="517396" y="908720"/>
          <a:ext cx="8375084" cy="576064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2437609" y="31204"/>
            <a:ext cx="4989513" cy="400050"/>
          </a:xfrm>
          <a:prstGeom prst="rect">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lin ang="0" scaled="1"/>
            <a:tileRect/>
          </a:gradFill>
        </p:spPr>
        <p:txBody>
          <a:bodyPr>
            <a:spAutoFit/>
          </a:bodyPr>
          <a:lstStyle/>
          <a:p>
            <a:pPr algn="ctr">
              <a:defRPr/>
            </a:pPr>
            <a:r>
              <a:rPr lang="id-ID" sz="2000" b="1" dirty="0">
                <a:solidFill>
                  <a:srgbClr val="C00000"/>
                </a:solidFill>
              </a:rPr>
              <a:t> </a:t>
            </a:r>
            <a:r>
              <a:rPr lang="en-AU" sz="2000" b="1" dirty="0" err="1" smtClean="0">
                <a:solidFill>
                  <a:srgbClr val="C00000"/>
                </a:solidFill>
              </a:rPr>
              <a:t>Hasil</a:t>
            </a:r>
            <a:r>
              <a:rPr lang="en-AU" sz="2000" b="1" dirty="0" smtClean="0">
                <a:solidFill>
                  <a:srgbClr val="C00000"/>
                </a:solidFill>
              </a:rPr>
              <a:t> UKA 2012 </a:t>
            </a:r>
            <a:r>
              <a:rPr lang="id-ID" sz="2000" b="1" dirty="0" smtClean="0">
                <a:solidFill>
                  <a:srgbClr val="C00000"/>
                </a:solidFill>
              </a:rPr>
              <a:t>Berdasarkan </a:t>
            </a:r>
            <a:r>
              <a:rPr lang="id-ID" sz="2000" b="1" dirty="0">
                <a:solidFill>
                  <a:srgbClr val="C00000"/>
                </a:solidFill>
              </a:rPr>
              <a:t>Kab/Kota</a:t>
            </a:r>
          </a:p>
        </p:txBody>
      </p:sp>
      <p:cxnSp>
        <p:nvCxnSpPr>
          <p:cNvPr id="13" name="Straight Connector 12"/>
          <p:cNvCxnSpPr/>
          <p:nvPr/>
        </p:nvCxnSpPr>
        <p:spPr>
          <a:xfrm flipV="1">
            <a:off x="619460" y="3298040"/>
            <a:ext cx="7940675" cy="73025"/>
          </a:xfrm>
          <a:prstGeom prst="line">
            <a:avLst/>
          </a:prstGeom>
          <a:ln w="31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9461" name="TextBox 13"/>
          <p:cNvSpPr txBox="1">
            <a:spLocks noChangeArrowheads="1"/>
          </p:cNvSpPr>
          <p:nvPr/>
        </p:nvSpPr>
        <p:spPr bwMode="auto">
          <a:xfrm>
            <a:off x="3203578" y="1233934"/>
            <a:ext cx="1225550" cy="430212"/>
          </a:xfrm>
          <a:prstGeom prst="rect">
            <a:avLst/>
          </a:prstGeom>
          <a:noFill/>
          <a:ln w="9525">
            <a:noFill/>
            <a:miter lim="800000"/>
            <a:headEnd/>
            <a:tailEnd/>
          </a:ln>
        </p:spPr>
        <p:txBody>
          <a:bodyPr>
            <a:spAutoFit/>
          </a:bodyPr>
          <a:lstStyle/>
          <a:p>
            <a:pPr algn="r"/>
            <a:r>
              <a:rPr lang="id-ID" sz="1100">
                <a:solidFill>
                  <a:srgbClr val="C00000"/>
                </a:solidFill>
              </a:rPr>
              <a:t>Rerata Nasional 4</a:t>
            </a:r>
            <a:r>
              <a:rPr lang="en-US" sz="1100">
                <a:solidFill>
                  <a:srgbClr val="C00000"/>
                </a:solidFill>
              </a:rPr>
              <a:t>2</a:t>
            </a:r>
            <a:r>
              <a:rPr lang="id-ID" sz="1100" smtClean="0">
                <a:solidFill>
                  <a:srgbClr val="C00000"/>
                </a:solidFill>
              </a:rPr>
              <a:t>,</a:t>
            </a:r>
            <a:r>
              <a:rPr lang="en-GB" sz="1100" smtClean="0">
                <a:solidFill>
                  <a:srgbClr val="C00000"/>
                </a:solidFill>
              </a:rPr>
              <a:t>2</a:t>
            </a:r>
            <a:r>
              <a:rPr lang="id-ID" sz="1100" smtClean="0">
                <a:solidFill>
                  <a:srgbClr val="C00000"/>
                </a:solidFill>
              </a:rPr>
              <a:t>5</a:t>
            </a:r>
            <a:endParaRPr lang="id-ID" sz="1100">
              <a:solidFill>
                <a:srgbClr val="C00000"/>
              </a:solidFill>
            </a:endParaRPr>
          </a:p>
        </p:txBody>
      </p:sp>
      <p:cxnSp>
        <p:nvCxnSpPr>
          <p:cNvPr id="5" name="Curved Connector 4"/>
          <p:cNvCxnSpPr>
            <a:stCxn id="19461" idx="3"/>
          </p:cNvCxnSpPr>
          <p:nvPr/>
        </p:nvCxnSpPr>
        <p:spPr>
          <a:xfrm>
            <a:off x="4429128" y="1449834"/>
            <a:ext cx="503238" cy="1835150"/>
          </a:xfrm>
          <a:prstGeom prst="curvedConnector2">
            <a:avLst/>
          </a:prstGeom>
          <a:ln w="31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612795" y="2636844"/>
            <a:ext cx="1172214" cy="307777"/>
          </a:xfrm>
          <a:prstGeom prst="rect">
            <a:avLst/>
          </a:prstGeom>
          <a:solidFill>
            <a:schemeClr val="accent6">
              <a:lumMod val="20000"/>
              <a:lumOff val="80000"/>
            </a:schemeClr>
          </a:solidFill>
        </p:spPr>
        <p:txBody>
          <a:bodyPr wrap="none">
            <a:spAutoFit/>
          </a:bodyPr>
          <a:lstStyle/>
          <a:p>
            <a:pPr>
              <a:defRPr/>
            </a:pPr>
            <a:r>
              <a:rPr lang="en-GB" sz="1400" smtClean="0"/>
              <a:t>154 </a:t>
            </a:r>
            <a:r>
              <a:rPr lang="id-ID" sz="1400" smtClean="0"/>
              <a:t>Kab/Kota</a:t>
            </a:r>
            <a:endParaRPr lang="id-ID" sz="1400" dirty="0"/>
          </a:p>
        </p:txBody>
      </p:sp>
      <p:sp>
        <p:nvSpPr>
          <p:cNvPr id="18" name="TextBox 17"/>
          <p:cNvSpPr txBox="1"/>
          <p:nvPr/>
        </p:nvSpPr>
        <p:spPr>
          <a:xfrm>
            <a:off x="7580316" y="3789369"/>
            <a:ext cx="1172214" cy="307777"/>
          </a:xfrm>
          <a:prstGeom prst="rect">
            <a:avLst/>
          </a:prstGeom>
          <a:solidFill>
            <a:schemeClr val="accent6">
              <a:lumMod val="20000"/>
              <a:lumOff val="80000"/>
            </a:schemeClr>
          </a:solidFill>
        </p:spPr>
        <p:txBody>
          <a:bodyPr wrap="none">
            <a:spAutoFit/>
          </a:bodyPr>
          <a:lstStyle/>
          <a:p>
            <a:pPr>
              <a:defRPr/>
            </a:pPr>
            <a:r>
              <a:rPr lang="en-GB" sz="1400" smtClean="0"/>
              <a:t>337 </a:t>
            </a:r>
            <a:r>
              <a:rPr lang="id-ID" sz="1400" smtClean="0"/>
              <a:t>Kab/Kota</a:t>
            </a:r>
            <a:endParaRPr lang="id-ID" sz="1400" dirty="0"/>
          </a:p>
        </p:txBody>
      </p:sp>
      <p:sp>
        <p:nvSpPr>
          <p:cNvPr id="19" name="TextBox 18"/>
          <p:cNvSpPr txBox="1"/>
          <p:nvPr/>
        </p:nvSpPr>
        <p:spPr>
          <a:xfrm>
            <a:off x="7772175" y="1352989"/>
            <a:ext cx="1053839" cy="261610"/>
          </a:xfrm>
          <a:prstGeom prst="rect">
            <a:avLst/>
          </a:prstGeom>
          <a:noFill/>
        </p:spPr>
        <p:txBody>
          <a:bodyPr wrap="none">
            <a:spAutoFit/>
          </a:bodyPr>
          <a:lstStyle/>
          <a:p>
            <a:pPr>
              <a:defRPr/>
            </a:pPr>
            <a:r>
              <a:rPr lang="id-ID" sz="1100" dirty="0">
                <a:solidFill>
                  <a:schemeClr val="accent3">
                    <a:lumMod val="75000"/>
                  </a:schemeClr>
                </a:solidFill>
              </a:rPr>
              <a:t>Kab. Sukabumi</a:t>
            </a:r>
          </a:p>
        </p:txBody>
      </p:sp>
      <p:sp>
        <p:nvSpPr>
          <p:cNvPr id="20" name="TextBox 19"/>
          <p:cNvSpPr txBox="1"/>
          <p:nvPr/>
        </p:nvSpPr>
        <p:spPr>
          <a:xfrm>
            <a:off x="6804873" y="1295182"/>
            <a:ext cx="782587" cy="261610"/>
          </a:xfrm>
          <a:prstGeom prst="rect">
            <a:avLst/>
          </a:prstGeom>
          <a:noFill/>
        </p:spPr>
        <p:txBody>
          <a:bodyPr wrap="none">
            <a:spAutoFit/>
          </a:bodyPr>
          <a:lstStyle/>
          <a:p>
            <a:pPr>
              <a:defRPr/>
            </a:pPr>
            <a:r>
              <a:rPr lang="en-GB" sz="1100" smtClean="0">
                <a:solidFill>
                  <a:schemeClr val="accent3">
                    <a:lumMod val="75000"/>
                  </a:schemeClr>
                </a:solidFill>
              </a:rPr>
              <a:t>Kota Blitar</a:t>
            </a:r>
            <a:endParaRPr lang="id-ID" sz="1100" dirty="0">
              <a:solidFill>
                <a:schemeClr val="accent3">
                  <a:lumMod val="75000"/>
                </a:schemeClr>
              </a:solidFill>
            </a:endParaRPr>
          </a:p>
        </p:txBody>
      </p:sp>
      <p:sp>
        <p:nvSpPr>
          <p:cNvPr id="21" name="TextBox 20"/>
          <p:cNvSpPr txBox="1"/>
          <p:nvPr/>
        </p:nvSpPr>
        <p:spPr>
          <a:xfrm>
            <a:off x="2046183" y="1368904"/>
            <a:ext cx="849642" cy="261610"/>
          </a:xfrm>
          <a:prstGeom prst="rect">
            <a:avLst/>
          </a:prstGeom>
          <a:noFill/>
        </p:spPr>
        <p:txBody>
          <a:bodyPr wrap="none">
            <a:spAutoFit/>
          </a:bodyPr>
          <a:lstStyle/>
          <a:p>
            <a:pPr>
              <a:defRPr/>
            </a:pPr>
            <a:r>
              <a:rPr lang="en-GB" sz="1100" dirty="0" err="1" smtClean="0">
                <a:solidFill>
                  <a:schemeClr val="accent3">
                    <a:lumMod val="75000"/>
                  </a:schemeClr>
                </a:solidFill>
              </a:rPr>
              <a:t>Kab</a:t>
            </a:r>
            <a:r>
              <a:rPr lang="en-GB" sz="1100" dirty="0" smtClean="0">
                <a:solidFill>
                  <a:schemeClr val="accent3">
                    <a:lumMod val="75000"/>
                  </a:schemeClr>
                </a:solidFill>
              </a:rPr>
              <a:t>. Gresik</a:t>
            </a:r>
            <a:endParaRPr lang="id-ID" sz="1100" dirty="0">
              <a:solidFill>
                <a:schemeClr val="accent3">
                  <a:lumMod val="75000"/>
                </a:schemeClr>
              </a:solidFill>
            </a:endParaRPr>
          </a:p>
        </p:txBody>
      </p:sp>
      <p:sp>
        <p:nvSpPr>
          <p:cNvPr id="22" name="TextBox 21"/>
          <p:cNvSpPr txBox="1"/>
          <p:nvPr/>
        </p:nvSpPr>
        <p:spPr>
          <a:xfrm>
            <a:off x="1752066" y="5517232"/>
            <a:ext cx="945821" cy="261610"/>
          </a:xfrm>
          <a:prstGeom prst="rect">
            <a:avLst/>
          </a:prstGeom>
          <a:noFill/>
        </p:spPr>
        <p:txBody>
          <a:bodyPr wrap="none">
            <a:spAutoFit/>
          </a:bodyPr>
          <a:lstStyle/>
          <a:p>
            <a:pPr>
              <a:defRPr/>
            </a:pPr>
            <a:r>
              <a:rPr lang="id-ID" sz="1100" dirty="0">
                <a:solidFill>
                  <a:schemeClr val="accent6">
                    <a:lumMod val="75000"/>
                  </a:schemeClr>
                </a:solidFill>
              </a:rPr>
              <a:t>Kab.  Dogiyai</a:t>
            </a:r>
          </a:p>
        </p:txBody>
      </p:sp>
      <p:sp>
        <p:nvSpPr>
          <p:cNvPr id="23" name="TextBox 22"/>
          <p:cNvSpPr txBox="1"/>
          <p:nvPr/>
        </p:nvSpPr>
        <p:spPr>
          <a:xfrm>
            <a:off x="2710870" y="5543326"/>
            <a:ext cx="1067156" cy="261610"/>
          </a:xfrm>
          <a:prstGeom prst="rect">
            <a:avLst/>
          </a:prstGeom>
          <a:noFill/>
        </p:spPr>
        <p:txBody>
          <a:bodyPr wrap="none">
            <a:spAutoFit/>
          </a:bodyPr>
          <a:lstStyle/>
          <a:p>
            <a:pPr>
              <a:defRPr/>
            </a:pPr>
            <a:r>
              <a:rPr lang="id-ID" sz="1100" dirty="0">
                <a:solidFill>
                  <a:schemeClr val="accent6">
                    <a:lumMod val="75000"/>
                  </a:schemeClr>
                </a:solidFill>
              </a:rPr>
              <a:t>Kab.  Mentawai</a:t>
            </a:r>
          </a:p>
        </p:txBody>
      </p:sp>
      <p:sp>
        <p:nvSpPr>
          <p:cNvPr id="24" name="TextBox 23"/>
          <p:cNvSpPr txBox="1"/>
          <p:nvPr/>
        </p:nvSpPr>
        <p:spPr>
          <a:xfrm>
            <a:off x="797024" y="5255622"/>
            <a:ext cx="1167775" cy="261610"/>
          </a:xfrm>
          <a:prstGeom prst="rect">
            <a:avLst/>
          </a:prstGeom>
          <a:noFill/>
        </p:spPr>
        <p:txBody>
          <a:bodyPr wrap="none">
            <a:spAutoFit/>
          </a:bodyPr>
          <a:lstStyle/>
          <a:p>
            <a:pPr>
              <a:defRPr/>
            </a:pPr>
            <a:r>
              <a:rPr lang="id-ID" sz="1100" smtClean="0">
                <a:solidFill>
                  <a:schemeClr val="accent6">
                    <a:lumMod val="75000"/>
                  </a:schemeClr>
                </a:solidFill>
              </a:rPr>
              <a:t>Kab</a:t>
            </a:r>
            <a:r>
              <a:rPr lang="en-GB" sz="1100" smtClean="0">
                <a:solidFill>
                  <a:schemeClr val="accent6">
                    <a:lumMod val="75000"/>
                  </a:schemeClr>
                </a:solidFill>
              </a:rPr>
              <a:t>. Barito Utara</a:t>
            </a:r>
            <a:endParaRPr lang="id-ID" sz="1100" dirty="0">
              <a:solidFill>
                <a:schemeClr val="accent6">
                  <a:lumMod val="75000"/>
                </a:schemeClr>
              </a:solidFill>
            </a:endParaRPr>
          </a:p>
        </p:txBody>
      </p:sp>
      <p:sp>
        <p:nvSpPr>
          <p:cNvPr id="25" name="TextBox 24"/>
          <p:cNvSpPr txBox="1"/>
          <p:nvPr/>
        </p:nvSpPr>
        <p:spPr>
          <a:xfrm>
            <a:off x="7166104" y="5631334"/>
            <a:ext cx="1460500" cy="461962"/>
          </a:xfrm>
          <a:prstGeom prst="rect">
            <a:avLst/>
          </a:prstGeom>
          <a:solidFill>
            <a:schemeClr val="accent6">
              <a:lumMod val="20000"/>
              <a:lumOff val="80000"/>
            </a:schemeClr>
          </a:solidFill>
        </p:spPr>
        <p:txBody>
          <a:bodyPr>
            <a:spAutoFit/>
          </a:bodyPr>
          <a:lstStyle/>
          <a:p>
            <a:pPr algn="ctr">
              <a:defRPr/>
            </a:pPr>
            <a:r>
              <a:rPr lang="id-ID" sz="1200" b="1" dirty="0">
                <a:solidFill>
                  <a:schemeClr val="accent6">
                    <a:lumMod val="75000"/>
                  </a:schemeClr>
                </a:solidFill>
              </a:rPr>
              <a:t>Standar Deviasi </a:t>
            </a:r>
            <a:r>
              <a:rPr lang="id-ID" sz="1200" b="1">
                <a:solidFill>
                  <a:schemeClr val="accent6">
                    <a:lumMod val="75000"/>
                  </a:schemeClr>
                </a:solidFill>
              </a:rPr>
              <a:t>: </a:t>
            </a:r>
            <a:r>
              <a:rPr lang="id-ID" sz="1200" b="1" smtClean="0">
                <a:solidFill>
                  <a:schemeClr val="accent6">
                    <a:lumMod val="75000"/>
                  </a:schemeClr>
                </a:solidFill>
              </a:rPr>
              <a:t>12,</a:t>
            </a:r>
            <a:r>
              <a:rPr lang="en-GB" sz="1200" b="1" smtClean="0">
                <a:solidFill>
                  <a:schemeClr val="accent6">
                    <a:lumMod val="75000"/>
                  </a:schemeClr>
                </a:solidFill>
              </a:rPr>
              <a:t>72</a:t>
            </a:r>
            <a:endParaRPr lang="id-ID" sz="1200" b="1" dirty="0">
              <a:solidFill>
                <a:schemeClr val="accent6">
                  <a:lumMod val="75000"/>
                </a:schemeClr>
              </a:solidFill>
            </a:endParaRPr>
          </a:p>
        </p:txBody>
      </p:sp>
      <p:sp>
        <p:nvSpPr>
          <p:cNvPr id="26" name="Slide Number Placeholder 25"/>
          <p:cNvSpPr>
            <a:spLocks noGrp="1"/>
          </p:cNvSpPr>
          <p:nvPr>
            <p:ph type="sldNum" sz="quarter" idx="12"/>
          </p:nvPr>
        </p:nvSpPr>
        <p:spPr/>
        <p:txBody>
          <a:bodyPr/>
          <a:lstStyle/>
          <a:p>
            <a:pPr>
              <a:defRPr/>
            </a:pPr>
            <a:fld id="{D0DA837F-5EC6-4CA6-966E-204569E82A58}" type="slidenum">
              <a:rPr lang="en-AU" smtClean="0"/>
              <a:pPr>
                <a:defRPr/>
              </a:pPr>
              <a:t>60</a:t>
            </a:fld>
            <a:endParaRPr lang="en-AU"/>
          </a:p>
        </p:txBody>
      </p:sp>
      <p:sp>
        <p:nvSpPr>
          <p:cNvPr id="27" name="Rectangle 26"/>
          <p:cNvSpPr/>
          <p:nvPr/>
        </p:nvSpPr>
        <p:spPr>
          <a:xfrm>
            <a:off x="35496"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5</a:t>
            </a:r>
            <a:endParaRPr lang="id-ID" b="1" dirty="0"/>
          </a:p>
        </p:txBody>
      </p:sp>
      <p:sp>
        <p:nvSpPr>
          <p:cNvPr id="28"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60</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0430207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p:cNvGraphicFramePr/>
          <p:nvPr/>
        </p:nvGraphicFramePr>
        <p:xfrm>
          <a:off x="0" y="3786191"/>
          <a:ext cx="4786314" cy="307181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p:nvPr/>
        </p:nvGraphicFramePr>
        <p:xfrm>
          <a:off x="5143505" y="571480"/>
          <a:ext cx="4000496" cy="62865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3" name="Chart 22"/>
          <p:cNvGraphicFramePr/>
          <p:nvPr/>
        </p:nvGraphicFramePr>
        <p:xfrm>
          <a:off x="0" y="571480"/>
          <a:ext cx="4570534" cy="3133725"/>
        </p:xfrm>
        <a:graphic>
          <a:graphicData uri="http://schemas.openxmlformats.org/drawingml/2006/chart">
            <c:chart xmlns:c="http://schemas.openxmlformats.org/drawingml/2006/chart" xmlns:r="http://schemas.openxmlformats.org/officeDocument/2006/relationships" r:id="rId5"/>
          </a:graphicData>
        </a:graphic>
      </p:graphicFrame>
      <p:sp>
        <p:nvSpPr>
          <p:cNvPr id="7" name="Title 1"/>
          <p:cNvSpPr txBox="1">
            <a:spLocks/>
          </p:cNvSpPr>
          <p:nvPr/>
        </p:nvSpPr>
        <p:spPr>
          <a:xfrm>
            <a:off x="13648" y="0"/>
            <a:ext cx="9130352" cy="571480"/>
          </a:xfrm>
          <a:prstGeom prst="rect">
            <a:avLst/>
          </a:prstGeom>
        </p:spPr>
        <p:style>
          <a:lnRef idx="2">
            <a:schemeClr val="accent1"/>
          </a:lnRef>
          <a:fillRef idx="1">
            <a:schemeClr val="lt1"/>
          </a:fillRef>
          <a:effectRef idx="0">
            <a:schemeClr val="accent1"/>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id-ID" sz="2400" dirty="0" smtClean="0">
                <a:solidFill>
                  <a:schemeClr val="accent6">
                    <a:lumMod val="75000"/>
                  </a:schemeClr>
                </a:solidFill>
                <a:latin typeface="Arial Rounded MT Bold" pitchFamily="34" charset="0"/>
              </a:rPr>
              <a:t>Hasil</a:t>
            </a:r>
            <a:r>
              <a:rPr lang="en-US" sz="2400" dirty="0" smtClean="0">
                <a:solidFill>
                  <a:schemeClr val="accent6">
                    <a:lumMod val="75000"/>
                  </a:schemeClr>
                </a:solidFill>
                <a:latin typeface="Arial Rounded MT Bold" pitchFamily="34" charset="0"/>
              </a:rPr>
              <a:t> UKG</a:t>
            </a:r>
            <a:r>
              <a:rPr lang="en-GB" sz="2400" dirty="0" smtClean="0">
                <a:solidFill>
                  <a:schemeClr val="accent6">
                    <a:lumMod val="75000"/>
                  </a:schemeClr>
                </a:solidFill>
                <a:latin typeface="Arial Rounded MT Bold" pitchFamily="34" charset="0"/>
              </a:rPr>
              <a:t>:</a:t>
            </a:r>
            <a:r>
              <a:rPr lang="en-GB" sz="2400" dirty="0" smtClean="0">
                <a:solidFill>
                  <a:schemeClr val="accent1">
                    <a:lumMod val="75000"/>
                  </a:schemeClr>
                </a:solidFill>
                <a:latin typeface="Arial Rounded MT Bold" pitchFamily="34" charset="0"/>
              </a:rPr>
              <a:t> </a:t>
            </a:r>
            <a:r>
              <a:rPr lang="id-ID" sz="1800" dirty="0" smtClean="0">
                <a:solidFill>
                  <a:schemeClr val="accent1">
                    <a:lumMod val="75000"/>
                  </a:schemeClr>
                </a:solidFill>
                <a:latin typeface="Arial Rounded MT Bold" pitchFamily="34" charset="0"/>
              </a:rPr>
              <a:t>Gabungan Kompetensi</a:t>
            </a:r>
            <a:r>
              <a:rPr lang="id-ID" sz="1800" dirty="0" smtClean="0">
                <a:solidFill>
                  <a:srgbClr val="C00000"/>
                </a:solidFill>
                <a:latin typeface="Arial Rounded MT Bold" pitchFamily="34" charset="0"/>
              </a:rPr>
              <a:t> </a:t>
            </a:r>
            <a:r>
              <a:rPr lang="en-US" sz="1800" dirty="0" err="1" smtClean="0">
                <a:solidFill>
                  <a:srgbClr val="C00000"/>
                </a:solidFill>
                <a:latin typeface="Arial Rounded MT Bold" pitchFamily="34" charset="0"/>
              </a:rPr>
              <a:t>Pedagogi</a:t>
            </a:r>
            <a:r>
              <a:rPr lang="en-US" sz="1800" dirty="0" smtClean="0">
                <a:solidFill>
                  <a:srgbClr val="C00000"/>
                </a:solidFill>
                <a:latin typeface="Arial Rounded MT Bold" pitchFamily="34" charset="0"/>
              </a:rPr>
              <a:t> &amp; </a:t>
            </a:r>
            <a:r>
              <a:rPr lang="id-ID" sz="1800" dirty="0" smtClean="0">
                <a:solidFill>
                  <a:srgbClr val="0000FF"/>
                </a:solidFill>
                <a:latin typeface="Arial Rounded MT Bold" pitchFamily="34" charset="0"/>
              </a:rPr>
              <a:t>P</a:t>
            </a:r>
            <a:r>
              <a:rPr lang="en-US" sz="1800" dirty="0" err="1" smtClean="0">
                <a:solidFill>
                  <a:srgbClr val="0000FF"/>
                </a:solidFill>
                <a:latin typeface="Arial Rounded MT Bold" pitchFamily="34" charset="0"/>
              </a:rPr>
              <a:t>rofesional</a:t>
            </a:r>
            <a:endParaRPr lang="id-ID" sz="2400" dirty="0">
              <a:solidFill>
                <a:srgbClr val="0000FF"/>
              </a:solidFill>
              <a:latin typeface="Arial Rounded MT Bold" pitchFamily="34" charset="0"/>
            </a:endParaRPr>
          </a:p>
        </p:txBody>
      </p:sp>
      <p:cxnSp>
        <p:nvCxnSpPr>
          <p:cNvPr id="9" name="Straight Connector 8"/>
          <p:cNvCxnSpPr/>
          <p:nvPr/>
        </p:nvCxnSpPr>
        <p:spPr>
          <a:xfrm rot="5400000">
            <a:off x="5377864" y="3670700"/>
            <a:ext cx="5929952" cy="16426"/>
          </a:xfrm>
          <a:prstGeom prst="line">
            <a:avLst/>
          </a:prstGeom>
          <a:ln w="2540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7089844" y="3819399"/>
            <a:ext cx="1106487" cy="628339"/>
          </a:xfrm>
          <a:prstGeom prst="rect">
            <a:avLst/>
          </a:prstGeom>
          <a:ln w="1270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1200" b="1" dirty="0"/>
              <a:t>Rata-rata </a:t>
            </a:r>
            <a:r>
              <a:rPr lang="id-ID" sz="1200" b="1" dirty="0" smtClean="0"/>
              <a:t>Nasional</a:t>
            </a:r>
            <a:r>
              <a:rPr lang="id-ID" sz="1200" b="1" dirty="0"/>
              <a:t> </a:t>
            </a:r>
            <a:r>
              <a:rPr lang="id-ID" sz="1200" b="1" dirty="0" smtClean="0"/>
              <a:t>: </a:t>
            </a:r>
            <a:r>
              <a:rPr lang="en-AU" sz="1400" dirty="0" smtClean="0"/>
              <a:t>45.82</a:t>
            </a:r>
            <a:endParaRPr lang="en-US" sz="1400" b="1" dirty="0"/>
          </a:p>
        </p:txBody>
      </p:sp>
      <p:sp>
        <p:nvSpPr>
          <p:cNvPr id="11" name="Arc 10"/>
          <p:cNvSpPr/>
          <p:nvPr/>
        </p:nvSpPr>
        <p:spPr>
          <a:xfrm flipH="1">
            <a:off x="7503185" y="3152336"/>
            <a:ext cx="1679575" cy="1295400"/>
          </a:xfrm>
          <a:prstGeom prst="arc">
            <a:avLst>
              <a:gd name="adj1" fmla="val 16244359"/>
              <a:gd name="adj2" fmla="val 0"/>
            </a:avLst>
          </a:prstGeom>
          <a:ln w="127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AU"/>
          </a:p>
        </p:txBody>
      </p:sp>
      <p:grpSp>
        <p:nvGrpSpPr>
          <p:cNvPr id="2" name="Group 18"/>
          <p:cNvGrpSpPr/>
          <p:nvPr/>
        </p:nvGrpSpPr>
        <p:grpSpPr>
          <a:xfrm>
            <a:off x="1714480" y="637736"/>
            <a:ext cx="1427742" cy="2892200"/>
            <a:chOff x="1682088" y="3323279"/>
            <a:chExt cx="1427742" cy="3153724"/>
          </a:xfrm>
        </p:grpSpPr>
        <p:cxnSp>
          <p:nvCxnSpPr>
            <p:cNvPr id="16" name="Straight Connector 15"/>
            <p:cNvCxnSpPr/>
            <p:nvPr/>
          </p:nvCxnSpPr>
          <p:spPr>
            <a:xfrm rot="5400000" flipH="1" flipV="1">
              <a:off x="838200" y="5029202"/>
              <a:ext cx="2895601" cy="1"/>
            </a:xfrm>
            <a:prstGeom prst="line">
              <a:avLst/>
            </a:prstGeom>
            <a:ln w="25400" cmpd="sng">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82088" y="3323279"/>
              <a:ext cx="1427742" cy="302046"/>
            </a:xfrm>
            <a:prstGeom prst="rect">
              <a:avLst/>
            </a:prstGeom>
            <a:noFill/>
          </p:spPr>
          <p:txBody>
            <a:bodyPr wrap="square" rtlCol="0">
              <a:spAutoFit/>
            </a:bodyPr>
            <a:lstStyle/>
            <a:p>
              <a:r>
                <a:rPr lang="en-US" sz="1200" dirty="0" smtClean="0"/>
                <a:t>Rata-rata = </a:t>
              </a:r>
              <a:r>
                <a:rPr lang="en-AU" sz="1200" dirty="0" smtClean="0"/>
                <a:t>45.82</a:t>
              </a:r>
              <a:r>
                <a:rPr lang="en-US" sz="1200" dirty="0" smtClean="0"/>
                <a:t> </a:t>
              </a:r>
              <a:endParaRPr lang="en-US" sz="1200" dirty="0"/>
            </a:p>
          </p:txBody>
        </p:sp>
      </p:grpSp>
      <p:grpSp>
        <p:nvGrpSpPr>
          <p:cNvPr id="3" name="Group 20"/>
          <p:cNvGrpSpPr/>
          <p:nvPr/>
        </p:nvGrpSpPr>
        <p:grpSpPr>
          <a:xfrm>
            <a:off x="609600" y="4797890"/>
            <a:ext cx="3886200" cy="976532"/>
            <a:chOff x="609600" y="4809344"/>
            <a:chExt cx="5257800" cy="976532"/>
          </a:xfrm>
        </p:grpSpPr>
        <p:cxnSp>
          <p:nvCxnSpPr>
            <p:cNvPr id="15" name="Straight Connector 14"/>
            <p:cNvCxnSpPr/>
            <p:nvPr/>
          </p:nvCxnSpPr>
          <p:spPr>
            <a:xfrm>
              <a:off x="609600" y="5784288"/>
              <a:ext cx="5257800" cy="1588"/>
            </a:xfrm>
            <a:prstGeom prst="line">
              <a:avLst/>
            </a:prstGeom>
            <a:ln w="12700">
              <a:solidFill>
                <a:srgbClr val="FF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2568388" y="4809344"/>
              <a:ext cx="1106487" cy="609600"/>
            </a:xfrm>
            <a:prstGeom prst="rect">
              <a:avLst/>
            </a:prstGeom>
            <a:ln w="1270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1050" dirty="0"/>
                <a:t>Rata-rata </a:t>
              </a:r>
              <a:r>
                <a:rPr lang="id-ID" sz="1050" dirty="0" smtClean="0"/>
                <a:t>Nasional</a:t>
              </a:r>
              <a:r>
                <a:rPr lang="en-US" sz="1050" dirty="0" smtClean="0"/>
                <a:t> </a:t>
              </a:r>
              <a:r>
                <a:rPr lang="en-US" sz="1050" dirty="0"/>
                <a:t>=</a:t>
              </a:r>
              <a:r>
                <a:rPr lang="id-ID" sz="1050" dirty="0"/>
                <a:t> </a:t>
              </a:r>
              <a:r>
                <a:rPr lang="en-AU" sz="1400" dirty="0" smtClean="0"/>
                <a:t>45.82</a:t>
              </a:r>
              <a:endParaRPr lang="en-US" sz="1400" dirty="0"/>
            </a:p>
          </p:txBody>
        </p:sp>
      </p:grpSp>
      <p:cxnSp>
        <p:nvCxnSpPr>
          <p:cNvPr id="4" name="Straight Arrow Connector 3"/>
          <p:cNvCxnSpPr/>
          <p:nvPr/>
        </p:nvCxnSpPr>
        <p:spPr>
          <a:xfrm>
            <a:off x="2438400" y="5500108"/>
            <a:ext cx="0" cy="2148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28" name="Object 4"/>
          <p:cNvGraphicFramePr>
            <a:graphicFrameLocks noChangeAspect="1"/>
          </p:cNvGraphicFramePr>
          <p:nvPr/>
        </p:nvGraphicFramePr>
        <p:xfrm>
          <a:off x="3114901" y="857232"/>
          <a:ext cx="1742851" cy="1285884"/>
        </p:xfrm>
        <a:graphic>
          <a:graphicData uri="http://schemas.openxmlformats.org/presentationml/2006/ole">
            <mc:AlternateContent xmlns:mc="http://schemas.openxmlformats.org/markup-compatibility/2006">
              <mc:Choice xmlns:v="urn:schemas-microsoft-com:vml" Requires="v">
                <p:oleObj spid="_x0000_s32815" name="Worksheet" r:id="rId6" imgW="1562100" imgH="1152435" progId="Excel.Sheet.12">
                  <p:embed/>
                </p:oleObj>
              </mc:Choice>
              <mc:Fallback>
                <p:oleObj name="Worksheet" r:id="rId6" imgW="1562100" imgH="1152435" progId="Excel.Sheet.12">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4901" y="857232"/>
                        <a:ext cx="1742851" cy="1285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61</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5088411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0"/>
            <a:ext cx="9144000" cy="609600"/>
          </a:xfrm>
          <a:prstGeom prst="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US" sz="2400" dirty="0" err="1" smtClean="0">
                <a:solidFill>
                  <a:schemeClr val="accent6">
                    <a:lumMod val="75000"/>
                  </a:schemeClr>
                </a:solidFill>
                <a:latin typeface="Arial Rounded MT Bold" pitchFamily="34" charset="0"/>
              </a:rPr>
              <a:t>Distribusi</a:t>
            </a:r>
            <a:r>
              <a:rPr lang="en-US" sz="2400" dirty="0" smtClean="0">
                <a:solidFill>
                  <a:schemeClr val="accent6">
                    <a:lumMod val="75000"/>
                  </a:schemeClr>
                </a:solidFill>
                <a:latin typeface="Arial Rounded MT Bold" pitchFamily="34" charset="0"/>
              </a:rPr>
              <a:t> </a:t>
            </a:r>
            <a:r>
              <a:rPr lang="id-ID" sz="2400" dirty="0" smtClean="0">
                <a:solidFill>
                  <a:schemeClr val="accent6">
                    <a:lumMod val="75000"/>
                  </a:schemeClr>
                </a:solidFill>
                <a:latin typeface="Arial Rounded MT Bold" pitchFamily="34" charset="0"/>
              </a:rPr>
              <a:t>Nilai UKG per </a:t>
            </a:r>
            <a:r>
              <a:rPr lang="en-US" sz="2400" dirty="0" smtClean="0">
                <a:solidFill>
                  <a:schemeClr val="accent6">
                    <a:lumMod val="75000"/>
                  </a:schemeClr>
                </a:solidFill>
                <a:latin typeface="Arial Rounded MT Bold" pitchFamily="34" charset="0"/>
              </a:rPr>
              <a:t> </a:t>
            </a:r>
            <a:r>
              <a:rPr lang="en-US" sz="2400" dirty="0" err="1" smtClean="0">
                <a:solidFill>
                  <a:schemeClr val="accent6">
                    <a:lumMod val="75000"/>
                  </a:schemeClr>
                </a:solidFill>
                <a:latin typeface="Arial Rounded MT Bold" pitchFamily="34" charset="0"/>
              </a:rPr>
              <a:t>Jenjang</a:t>
            </a:r>
            <a:r>
              <a:rPr lang="id-ID" sz="2400" dirty="0" smtClean="0">
                <a:solidFill>
                  <a:schemeClr val="accent6">
                    <a:lumMod val="75000"/>
                  </a:schemeClr>
                </a:solidFill>
                <a:latin typeface="Arial Rounded MT Bold" pitchFamily="34" charset="0"/>
              </a:rPr>
              <a:t> dan Kompetensi</a:t>
            </a:r>
            <a:endParaRPr lang="id-ID" sz="2400" dirty="0">
              <a:solidFill>
                <a:srgbClr val="0000FF"/>
              </a:solidFill>
              <a:latin typeface="Arial Rounded MT Bold" pitchFamily="34" charset="0"/>
            </a:endParaRPr>
          </a:p>
        </p:txBody>
      </p:sp>
      <p:sp>
        <p:nvSpPr>
          <p:cNvPr id="7" name="Title 1"/>
          <p:cNvSpPr txBox="1">
            <a:spLocks/>
          </p:cNvSpPr>
          <p:nvPr/>
        </p:nvSpPr>
        <p:spPr>
          <a:xfrm>
            <a:off x="13648" y="0"/>
            <a:ext cx="9130352" cy="571480"/>
          </a:xfrm>
          <a:prstGeom prst="rect">
            <a:avLst/>
          </a:prstGeom>
        </p:spPr>
        <p:style>
          <a:lnRef idx="2">
            <a:schemeClr val="accent1"/>
          </a:lnRef>
          <a:fillRef idx="1">
            <a:schemeClr val="lt1"/>
          </a:fillRef>
          <a:effectRef idx="0">
            <a:schemeClr val="accent1"/>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id-ID" sz="2000" dirty="0" smtClean="0">
                <a:solidFill>
                  <a:schemeClr val="accent6">
                    <a:lumMod val="75000"/>
                  </a:schemeClr>
                </a:solidFill>
                <a:latin typeface="Arial Rounded MT Bold" pitchFamily="34" charset="0"/>
              </a:rPr>
              <a:t>Hasil</a:t>
            </a:r>
            <a:r>
              <a:rPr lang="en-US" sz="2000" dirty="0" smtClean="0">
                <a:solidFill>
                  <a:schemeClr val="accent6">
                    <a:lumMod val="75000"/>
                  </a:schemeClr>
                </a:solidFill>
                <a:latin typeface="Arial Rounded MT Bold" pitchFamily="34" charset="0"/>
              </a:rPr>
              <a:t> UKG per </a:t>
            </a:r>
            <a:r>
              <a:rPr lang="en-US" sz="2000" dirty="0" err="1" smtClean="0">
                <a:solidFill>
                  <a:schemeClr val="accent6">
                    <a:lumMod val="75000"/>
                  </a:schemeClr>
                </a:solidFill>
                <a:latin typeface="Arial Rounded MT Bold" pitchFamily="34" charset="0"/>
              </a:rPr>
              <a:t>Jenjang</a:t>
            </a:r>
            <a:r>
              <a:rPr lang="en-US" sz="2000" dirty="0" smtClean="0">
                <a:solidFill>
                  <a:schemeClr val="accent6">
                    <a:lumMod val="75000"/>
                  </a:schemeClr>
                </a:solidFill>
                <a:latin typeface="Arial Rounded MT Bold" pitchFamily="34" charset="0"/>
              </a:rPr>
              <a:t> </a:t>
            </a:r>
            <a:endParaRPr lang="en-GB" sz="2000" dirty="0" smtClean="0">
              <a:solidFill>
                <a:schemeClr val="accent6">
                  <a:lumMod val="75000"/>
                </a:schemeClr>
              </a:solidFill>
              <a:latin typeface="Arial Rounded MT Bold" pitchFamily="34" charset="0"/>
            </a:endParaRPr>
          </a:p>
          <a:p>
            <a:pPr>
              <a:defRPr/>
            </a:pPr>
            <a:r>
              <a:rPr lang="id-ID" sz="1600" dirty="0" smtClean="0">
                <a:solidFill>
                  <a:schemeClr val="accent1">
                    <a:lumMod val="75000"/>
                  </a:schemeClr>
                </a:solidFill>
                <a:latin typeface="Arial Rounded MT Bold" pitchFamily="34" charset="0"/>
              </a:rPr>
              <a:t>Perbandingan  Kompetensi</a:t>
            </a:r>
            <a:r>
              <a:rPr lang="id-ID" sz="1600" dirty="0" smtClean="0">
                <a:solidFill>
                  <a:srgbClr val="C00000"/>
                </a:solidFill>
                <a:latin typeface="Arial Rounded MT Bold" pitchFamily="34" charset="0"/>
              </a:rPr>
              <a:t> </a:t>
            </a:r>
            <a:r>
              <a:rPr lang="en-US" sz="1600" dirty="0" err="1" smtClean="0">
                <a:solidFill>
                  <a:srgbClr val="C00000"/>
                </a:solidFill>
                <a:latin typeface="Arial Rounded MT Bold" pitchFamily="34" charset="0"/>
              </a:rPr>
              <a:t>Pedagogi</a:t>
            </a:r>
            <a:r>
              <a:rPr lang="en-US" sz="1600" dirty="0" smtClean="0">
                <a:solidFill>
                  <a:srgbClr val="C00000"/>
                </a:solidFill>
                <a:latin typeface="Arial Rounded MT Bold" pitchFamily="34" charset="0"/>
              </a:rPr>
              <a:t> &amp; </a:t>
            </a:r>
            <a:r>
              <a:rPr lang="id-ID" sz="1600" dirty="0" smtClean="0">
                <a:solidFill>
                  <a:srgbClr val="0000FF"/>
                </a:solidFill>
                <a:latin typeface="Arial Rounded MT Bold" pitchFamily="34" charset="0"/>
              </a:rPr>
              <a:t>P</a:t>
            </a:r>
            <a:r>
              <a:rPr lang="en-US" sz="1600" dirty="0" err="1" smtClean="0">
                <a:solidFill>
                  <a:srgbClr val="0000FF"/>
                </a:solidFill>
                <a:latin typeface="Arial Rounded MT Bold" pitchFamily="34" charset="0"/>
              </a:rPr>
              <a:t>rofesional</a:t>
            </a:r>
            <a:endParaRPr lang="id-ID" sz="2000" dirty="0">
              <a:solidFill>
                <a:srgbClr val="0000FF"/>
              </a:solidFill>
              <a:latin typeface="Arial Rounded MT Bold" pitchFamily="34" charset="0"/>
            </a:endParaRPr>
          </a:p>
        </p:txBody>
      </p:sp>
      <p:sp>
        <p:nvSpPr>
          <p:cNvPr id="3" name="TextBox 2"/>
          <p:cNvSpPr txBox="1"/>
          <p:nvPr/>
        </p:nvSpPr>
        <p:spPr>
          <a:xfrm>
            <a:off x="1676401" y="3505200"/>
            <a:ext cx="712054" cy="369332"/>
          </a:xfrm>
          <a:prstGeom prst="rect">
            <a:avLst/>
          </a:prstGeom>
          <a:noFill/>
        </p:spPr>
        <p:txBody>
          <a:bodyPr wrap="none" rtlCol="0">
            <a:spAutoFit/>
          </a:bodyPr>
          <a:lstStyle/>
          <a:p>
            <a:r>
              <a:rPr lang="id-ID" b="1" dirty="0" smtClean="0">
                <a:solidFill>
                  <a:schemeClr val="bg1"/>
                </a:solidFill>
              </a:rPr>
              <a:t>44,10</a:t>
            </a:r>
            <a:endParaRPr lang="id-ID" b="1" dirty="0">
              <a:solidFill>
                <a:schemeClr val="bg1"/>
              </a:solidFill>
            </a:endParaRPr>
          </a:p>
        </p:txBody>
      </p:sp>
      <p:sp>
        <p:nvSpPr>
          <p:cNvPr id="9" name="TextBox 8"/>
          <p:cNvSpPr txBox="1"/>
          <p:nvPr/>
        </p:nvSpPr>
        <p:spPr>
          <a:xfrm>
            <a:off x="3175749" y="3505200"/>
            <a:ext cx="712054" cy="369332"/>
          </a:xfrm>
          <a:prstGeom prst="rect">
            <a:avLst/>
          </a:prstGeom>
          <a:noFill/>
        </p:spPr>
        <p:txBody>
          <a:bodyPr wrap="none" rtlCol="0">
            <a:spAutoFit/>
          </a:bodyPr>
          <a:lstStyle/>
          <a:p>
            <a:r>
              <a:rPr lang="id-ID" b="1" dirty="0" smtClean="0">
                <a:solidFill>
                  <a:schemeClr val="bg1"/>
                </a:solidFill>
              </a:rPr>
              <a:t>41,43</a:t>
            </a:r>
            <a:endParaRPr lang="id-ID" b="1" dirty="0">
              <a:solidFill>
                <a:schemeClr val="bg1"/>
              </a:solidFill>
            </a:endParaRPr>
          </a:p>
        </p:txBody>
      </p:sp>
      <p:sp>
        <p:nvSpPr>
          <p:cNvPr id="10" name="TextBox 9"/>
          <p:cNvSpPr txBox="1"/>
          <p:nvPr/>
        </p:nvSpPr>
        <p:spPr>
          <a:xfrm>
            <a:off x="4663967" y="3516868"/>
            <a:ext cx="712054" cy="369332"/>
          </a:xfrm>
          <a:prstGeom prst="rect">
            <a:avLst/>
          </a:prstGeom>
          <a:noFill/>
        </p:spPr>
        <p:txBody>
          <a:bodyPr wrap="none" rtlCol="0">
            <a:spAutoFit/>
          </a:bodyPr>
          <a:lstStyle/>
          <a:p>
            <a:r>
              <a:rPr lang="id-ID" b="1" dirty="0" smtClean="0">
                <a:solidFill>
                  <a:schemeClr val="bg1"/>
                </a:solidFill>
              </a:rPr>
              <a:t>44,95</a:t>
            </a:r>
            <a:endParaRPr lang="id-ID" b="1" dirty="0">
              <a:solidFill>
                <a:schemeClr val="bg1"/>
              </a:solidFill>
            </a:endParaRPr>
          </a:p>
        </p:txBody>
      </p:sp>
      <p:sp>
        <p:nvSpPr>
          <p:cNvPr id="11" name="TextBox 10"/>
          <p:cNvSpPr txBox="1"/>
          <p:nvPr/>
        </p:nvSpPr>
        <p:spPr>
          <a:xfrm>
            <a:off x="6163315" y="3429000"/>
            <a:ext cx="712054" cy="369332"/>
          </a:xfrm>
          <a:prstGeom prst="rect">
            <a:avLst/>
          </a:prstGeom>
          <a:noFill/>
        </p:spPr>
        <p:txBody>
          <a:bodyPr wrap="none" rtlCol="0">
            <a:spAutoFit/>
          </a:bodyPr>
          <a:lstStyle/>
          <a:p>
            <a:r>
              <a:rPr lang="id-ID" b="1" dirty="0" smtClean="0">
                <a:solidFill>
                  <a:schemeClr val="bg1"/>
                </a:solidFill>
              </a:rPr>
              <a:t>45,53</a:t>
            </a:r>
            <a:endParaRPr lang="id-ID" b="1" dirty="0">
              <a:solidFill>
                <a:schemeClr val="bg1"/>
              </a:solidFill>
            </a:endParaRPr>
          </a:p>
        </p:txBody>
      </p:sp>
      <p:graphicFrame>
        <p:nvGraphicFramePr>
          <p:cNvPr id="12" name="Chart 11"/>
          <p:cNvGraphicFramePr/>
          <p:nvPr/>
        </p:nvGraphicFramePr>
        <p:xfrm>
          <a:off x="0" y="428604"/>
          <a:ext cx="9686925" cy="37862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57" name="Object 9"/>
          <p:cNvGraphicFramePr>
            <a:graphicFrameLocks noChangeAspect="1"/>
          </p:cNvGraphicFramePr>
          <p:nvPr/>
        </p:nvGraphicFramePr>
        <p:xfrm>
          <a:off x="2071670" y="4071942"/>
          <a:ext cx="5357850" cy="2742233"/>
        </p:xfrm>
        <a:graphic>
          <a:graphicData uri="http://schemas.openxmlformats.org/presentationml/2006/ole">
            <mc:AlternateContent xmlns:mc="http://schemas.openxmlformats.org/markup-compatibility/2006">
              <mc:Choice xmlns:v="urn:schemas-microsoft-com:vml" Requires="v">
                <p:oleObj spid="_x0000_s33839" name="Worksheet" r:id="rId4" imgW="3724343" imgH="1800225" progId="Excel.Sheet.12">
                  <p:embed/>
                </p:oleObj>
              </mc:Choice>
              <mc:Fallback>
                <p:oleObj name="Worksheet" r:id="rId4" imgW="3724343" imgH="1800225" progId="Excel.Shee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1670" y="4071942"/>
                        <a:ext cx="5357850" cy="2742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62</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06591272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nvGraphicFramePr>
        <p:xfrm>
          <a:off x="142844" y="3724275"/>
          <a:ext cx="4570534" cy="31337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p:nvPr/>
        </p:nvGraphicFramePr>
        <p:xfrm>
          <a:off x="5000629" y="0"/>
          <a:ext cx="4143372" cy="6858000"/>
        </p:xfrm>
        <a:graphic>
          <a:graphicData uri="http://schemas.openxmlformats.org/drawingml/2006/chart">
            <c:chart xmlns:c="http://schemas.openxmlformats.org/drawingml/2006/chart" xmlns:r="http://schemas.openxmlformats.org/officeDocument/2006/relationships" r:id="rId4"/>
          </a:graphicData>
        </a:graphic>
      </p:graphicFrame>
      <p:grpSp>
        <p:nvGrpSpPr>
          <p:cNvPr id="2" name="Group 5"/>
          <p:cNvGrpSpPr/>
          <p:nvPr/>
        </p:nvGrpSpPr>
        <p:grpSpPr>
          <a:xfrm>
            <a:off x="6690888" y="193014"/>
            <a:ext cx="2365375" cy="6518694"/>
            <a:chOff x="6908189" y="229110"/>
            <a:chExt cx="2365375" cy="6518694"/>
          </a:xfrm>
        </p:grpSpPr>
        <p:cxnSp>
          <p:nvCxnSpPr>
            <p:cNvPr id="7" name="Straight Connector 6"/>
            <p:cNvCxnSpPr/>
            <p:nvPr/>
          </p:nvCxnSpPr>
          <p:spPr>
            <a:xfrm rot="5400000">
              <a:off x="5187002" y="3466325"/>
              <a:ext cx="6518694" cy="44264"/>
            </a:xfrm>
            <a:prstGeom prst="line">
              <a:avLst/>
            </a:prstGeom>
            <a:ln w="2540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6908189" y="3237513"/>
              <a:ext cx="1106487" cy="523875"/>
            </a:xfrm>
            <a:prstGeom prst="rect">
              <a:avLst/>
            </a:prstGeom>
            <a:ln w="1270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1050" dirty="0"/>
                <a:t>Rata-rata </a:t>
              </a:r>
              <a:r>
                <a:rPr lang="id-ID" sz="1050" dirty="0" smtClean="0"/>
                <a:t>Nasional</a:t>
              </a:r>
              <a:r>
                <a:rPr lang="en-US" sz="1050" dirty="0" smtClean="0"/>
                <a:t> = </a:t>
              </a:r>
              <a:r>
                <a:rPr lang="en-AU" sz="1050" dirty="0" smtClean="0"/>
                <a:t>44.44</a:t>
              </a:r>
              <a:endParaRPr lang="en-US" sz="1050" dirty="0"/>
            </a:p>
          </p:txBody>
        </p:sp>
        <p:sp>
          <p:nvSpPr>
            <p:cNvPr id="9" name="Arc 8"/>
            <p:cNvSpPr/>
            <p:nvPr/>
          </p:nvSpPr>
          <p:spPr>
            <a:xfrm flipH="1">
              <a:off x="7593989" y="2585048"/>
              <a:ext cx="1679575" cy="1295400"/>
            </a:xfrm>
            <a:prstGeom prst="arc">
              <a:avLst>
                <a:gd name="adj1" fmla="val 16244359"/>
                <a:gd name="adj2" fmla="val 0"/>
              </a:avLst>
            </a:prstGeom>
            <a:ln w="127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AU"/>
            </a:p>
          </p:txBody>
        </p:sp>
      </p:grpSp>
      <p:sp>
        <p:nvSpPr>
          <p:cNvPr id="10" name="Title 1"/>
          <p:cNvSpPr txBox="1">
            <a:spLocks/>
          </p:cNvSpPr>
          <p:nvPr/>
        </p:nvSpPr>
        <p:spPr>
          <a:xfrm>
            <a:off x="40945" y="304800"/>
            <a:ext cx="5396552" cy="571480"/>
          </a:xfrm>
          <a:prstGeom prst="rect">
            <a:avLst/>
          </a:prstGeom>
        </p:spPr>
        <p:style>
          <a:lnRef idx="2">
            <a:schemeClr val="accent1"/>
          </a:lnRef>
          <a:fillRef idx="1">
            <a:schemeClr val="lt1"/>
          </a:fillRef>
          <a:effectRef idx="0">
            <a:schemeClr val="accent1"/>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id-ID" sz="2400" dirty="0" smtClean="0">
                <a:solidFill>
                  <a:schemeClr val="accent6">
                    <a:lumMod val="75000"/>
                  </a:schemeClr>
                </a:solidFill>
                <a:latin typeface="Arial Rounded MT Bold" pitchFamily="34" charset="0"/>
              </a:rPr>
              <a:t>Hasil</a:t>
            </a:r>
            <a:r>
              <a:rPr lang="en-US" sz="2400" dirty="0" smtClean="0">
                <a:solidFill>
                  <a:schemeClr val="accent6">
                    <a:lumMod val="75000"/>
                  </a:schemeClr>
                </a:solidFill>
                <a:latin typeface="Arial Rounded MT Bold" pitchFamily="34" charset="0"/>
              </a:rPr>
              <a:t> UKG</a:t>
            </a:r>
            <a:r>
              <a:rPr lang="en-GB" sz="2400" dirty="0" smtClean="0">
                <a:solidFill>
                  <a:schemeClr val="accent1">
                    <a:lumMod val="75000"/>
                  </a:schemeClr>
                </a:solidFill>
                <a:latin typeface="Arial Rounded MT Bold" pitchFamily="34" charset="0"/>
              </a:rPr>
              <a:t>: </a:t>
            </a:r>
            <a:r>
              <a:rPr lang="id-ID" sz="2400" dirty="0" smtClean="0">
                <a:solidFill>
                  <a:schemeClr val="accent1">
                    <a:lumMod val="75000"/>
                  </a:schemeClr>
                </a:solidFill>
                <a:latin typeface="Arial Rounded MT Bold" pitchFamily="34" charset="0"/>
              </a:rPr>
              <a:t>Kompetensi</a:t>
            </a:r>
            <a:r>
              <a:rPr lang="id-ID" sz="2400" dirty="0" smtClean="0">
                <a:solidFill>
                  <a:srgbClr val="C00000"/>
                </a:solidFill>
                <a:latin typeface="Arial Rounded MT Bold" pitchFamily="34" charset="0"/>
              </a:rPr>
              <a:t> </a:t>
            </a:r>
            <a:r>
              <a:rPr lang="id-ID" sz="2400" dirty="0" smtClean="0">
                <a:solidFill>
                  <a:srgbClr val="0000FF"/>
                </a:solidFill>
                <a:latin typeface="Arial Rounded MT Bold" pitchFamily="34" charset="0"/>
              </a:rPr>
              <a:t>Pedagogi</a:t>
            </a:r>
            <a:endParaRPr lang="id-ID" sz="2400" dirty="0">
              <a:solidFill>
                <a:srgbClr val="0000FF"/>
              </a:solidFill>
              <a:latin typeface="Arial Rounded MT Bold" pitchFamily="34" charset="0"/>
            </a:endParaRPr>
          </a:p>
        </p:txBody>
      </p:sp>
      <p:grpSp>
        <p:nvGrpSpPr>
          <p:cNvPr id="3" name="Group 15"/>
          <p:cNvGrpSpPr/>
          <p:nvPr/>
        </p:nvGrpSpPr>
        <p:grpSpPr>
          <a:xfrm>
            <a:off x="1650746" y="3566189"/>
            <a:ext cx="1670712" cy="3077521"/>
            <a:chOff x="1682088" y="3323279"/>
            <a:chExt cx="1427742" cy="2530474"/>
          </a:xfrm>
        </p:grpSpPr>
        <p:cxnSp>
          <p:nvCxnSpPr>
            <p:cNvPr id="14" name="Straight Connector 13"/>
            <p:cNvCxnSpPr/>
            <p:nvPr/>
          </p:nvCxnSpPr>
          <p:spPr>
            <a:xfrm rot="16200000" flipV="1">
              <a:off x="1163432" y="4703969"/>
              <a:ext cx="2272353" cy="27216"/>
            </a:xfrm>
            <a:prstGeom prst="line">
              <a:avLst/>
            </a:prstGeom>
            <a:ln w="25400" cmpd="sng">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682088" y="3323279"/>
              <a:ext cx="1427742" cy="227761"/>
            </a:xfrm>
            <a:prstGeom prst="rect">
              <a:avLst/>
            </a:prstGeom>
            <a:noFill/>
          </p:spPr>
          <p:txBody>
            <a:bodyPr wrap="square" rtlCol="0">
              <a:spAutoFit/>
            </a:bodyPr>
            <a:lstStyle/>
            <a:p>
              <a:r>
                <a:rPr lang="en-US" sz="1200" dirty="0" smtClean="0"/>
                <a:t>Rata-rata = </a:t>
              </a:r>
              <a:r>
                <a:rPr lang="en-AU" sz="1200" dirty="0" smtClean="0"/>
                <a:t>44.44</a:t>
              </a:r>
              <a:endParaRPr lang="en-US" sz="1200" dirty="0"/>
            </a:p>
          </p:txBody>
        </p:sp>
      </p:grpSp>
      <p:graphicFrame>
        <p:nvGraphicFramePr>
          <p:cNvPr id="3078" name="Object 6"/>
          <p:cNvGraphicFramePr>
            <a:graphicFrameLocks noChangeAspect="1"/>
          </p:cNvGraphicFramePr>
          <p:nvPr/>
        </p:nvGraphicFramePr>
        <p:xfrm>
          <a:off x="1705034" y="1142984"/>
          <a:ext cx="2009710" cy="1643074"/>
        </p:xfrm>
        <a:graphic>
          <a:graphicData uri="http://schemas.openxmlformats.org/presentationml/2006/ole">
            <mc:AlternateContent xmlns:mc="http://schemas.openxmlformats.org/markup-compatibility/2006">
              <mc:Choice xmlns:v="urn:schemas-microsoft-com:vml" Requires="v">
                <p:oleObj spid="_x0000_s34863" name="Worksheet" r:id="rId5" imgW="1409700" imgH="1152435" progId="Excel.Sheet.12">
                  <p:embed/>
                </p:oleObj>
              </mc:Choice>
              <mc:Fallback>
                <p:oleObj name="Worksheet" r:id="rId5" imgW="1409700" imgH="1152435" progId="Excel.Sheet.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5034" y="1142984"/>
                        <a:ext cx="2009710" cy="1643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63</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7682281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4"/>
          <p:cNvGraphicFramePr/>
          <p:nvPr/>
        </p:nvGraphicFramePr>
        <p:xfrm>
          <a:off x="4714877" y="0"/>
          <a:ext cx="4429124"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89848" y="190520"/>
            <a:ext cx="5472752" cy="571480"/>
          </a:xfrm>
          <a:prstGeom prst="rect">
            <a:avLst/>
          </a:prstGeom>
        </p:spPr>
        <p:style>
          <a:lnRef idx="2">
            <a:schemeClr val="accent1"/>
          </a:lnRef>
          <a:fillRef idx="1">
            <a:schemeClr val="lt1"/>
          </a:fillRef>
          <a:effectRef idx="0">
            <a:schemeClr val="accent1"/>
          </a:effectRef>
          <a:fontRef idx="minor">
            <a:schemeClr val="dk1"/>
          </a:fontRef>
        </p:style>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id-ID" sz="2400" dirty="0" smtClean="0">
                <a:solidFill>
                  <a:schemeClr val="accent6">
                    <a:lumMod val="75000"/>
                  </a:schemeClr>
                </a:solidFill>
                <a:latin typeface="Arial Rounded MT Bold" pitchFamily="34" charset="0"/>
              </a:rPr>
              <a:t>Hasil</a:t>
            </a:r>
            <a:r>
              <a:rPr lang="en-US" sz="2400" dirty="0" smtClean="0">
                <a:solidFill>
                  <a:schemeClr val="accent6">
                    <a:lumMod val="75000"/>
                  </a:schemeClr>
                </a:solidFill>
                <a:latin typeface="Arial Rounded MT Bold" pitchFamily="34" charset="0"/>
              </a:rPr>
              <a:t> UKG</a:t>
            </a:r>
            <a:r>
              <a:rPr lang="en-GB" sz="2400" dirty="0" smtClean="0">
                <a:solidFill>
                  <a:schemeClr val="accent1">
                    <a:lumMod val="75000"/>
                  </a:schemeClr>
                </a:solidFill>
                <a:latin typeface="Arial Rounded MT Bold" pitchFamily="34" charset="0"/>
              </a:rPr>
              <a:t>: </a:t>
            </a:r>
            <a:r>
              <a:rPr lang="id-ID" sz="2400" dirty="0" smtClean="0">
                <a:solidFill>
                  <a:schemeClr val="accent1">
                    <a:lumMod val="75000"/>
                  </a:schemeClr>
                </a:solidFill>
                <a:latin typeface="Arial Rounded MT Bold" pitchFamily="34" charset="0"/>
              </a:rPr>
              <a:t>Kompetensi</a:t>
            </a:r>
            <a:r>
              <a:rPr lang="id-ID" sz="2400" dirty="0" smtClean="0">
                <a:solidFill>
                  <a:srgbClr val="C00000"/>
                </a:solidFill>
                <a:latin typeface="Arial Rounded MT Bold" pitchFamily="34" charset="0"/>
              </a:rPr>
              <a:t> </a:t>
            </a:r>
            <a:r>
              <a:rPr lang="id-ID" sz="2400" dirty="0" smtClean="0">
                <a:solidFill>
                  <a:srgbClr val="0000FF"/>
                </a:solidFill>
                <a:latin typeface="Arial Rounded MT Bold" pitchFamily="34" charset="0"/>
              </a:rPr>
              <a:t>P</a:t>
            </a:r>
            <a:r>
              <a:rPr lang="en-US" sz="2400" dirty="0" err="1" smtClean="0">
                <a:solidFill>
                  <a:srgbClr val="0000FF"/>
                </a:solidFill>
                <a:latin typeface="Arial Rounded MT Bold" pitchFamily="34" charset="0"/>
              </a:rPr>
              <a:t>rofesional</a:t>
            </a:r>
            <a:endParaRPr lang="id-ID" sz="2400" dirty="0">
              <a:solidFill>
                <a:srgbClr val="0000FF"/>
              </a:solidFill>
              <a:latin typeface="Arial Rounded MT Bold" pitchFamily="34" charset="0"/>
            </a:endParaRPr>
          </a:p>
        </p:txBody>
      </p:sp>
      <p:grpSp>
        <p:nvGrpSpPr>
          <p:cNvPr id="2" name="Group 13"/>
          <p:cNvGrpSpPr/>
          <p:nvPr/>
        </p:nvGrpSpPr>
        <p:grpSpPr>
          <a:xfrm>
            <a:off x="6884068" y="136480"/>
            <a:ext cx="2259964" cy="6629400"/>
            <a:chOff x="6822356" y="571050"/>
            <a:chExt cx="2259964" cy="6096000"/>
          </a:xfrm>
        </p:grpSpPr>
        <p:cxnSp>
          <p:nvCxnSpPr>
            <p:cNvPr id="9" name="Straight Connector 8"/>
            <p:cNvCxnSpPr/>
            <p:nvPr/>
          </p:nvCxnSpPr>
          <p:spPr>
            <a:xfrm rot="5400000">
              <a:off x="5157620" y="3600898"/>
              <a:ext cx="6096000" cy="36304"/>
            </a:xfrm>
            <a:prstGeom prst="line">
              <a:avLst/>
            </a:prstGeom>
            <a:ln w="2540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6822356" y="3156759"/>
              <a:ext cx="1106487" cy="523875"/>
            </a:xfrm>
            <a:prstGeom prst="rect">
              <a:avLst/>
            </a:prstGeom>
            <a:ln w="12700">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defRPr/>
              </a:pPr>
              <a:r>
                <a:rPr lang="en-US" sz="1000" dirty="0"/>
                <a:t>Rata-rata </a:t>
              </a:r>
              <a:r>
                <a:rPr lang="id-ID" sz="1000" dirty="0" smtClean="0"/>
                <a:t>Nasional</a:t>
              </a:r>
              <a:r>
                <a:rPr lang="en-US" sz="1000" dirty="0" smtClean="0"/>
                <a:t> </a:t>
              </a:r>
              <a:r>
                <a:rPr lang="en-US" sz="1000" dirty="0"/>
                <a:t>=</a:t>
              </a:r>
              <a:r>
                <a:rPr lang="id-ID" sz="1000" dirty="0"/>
                <a:t> </a:t>
              </a:r>
              <a:r>
                <a:rPr lang="en-AU" sz="1000" dirty="0" smtClean="0"/>
                <a:t>46.40</a:t>
              </a:r>
              <a:endParaRPr lang="en-US" sz="1000" dirty="0"/>
            </a:p>
          </p:txBody>
        </p:sp>
        <p:sp>
          <p:nvSpPr>
            <p:cNvPr id="11" name="Arc 10"/>
            <p:cNvSpPr/>
            <p:nvPr/>
          </p:nvSpPr>
          <p:spPr>
            <a:xfrm flipH="1">
              <a:off x="7402745" y="2504294"/>
              <a:ext cx="1679575" cy="1295400"/>
            </a:xfrm>
            <a:prstGeom prst="arc">
              <a:avLst>
                <a:gd name="adj1" fmla="val 16244359"/>
                <a:gd name="adj2" fmla="val 0"/>
              </a:avLst>
            </a:prstGeom>
            <a:ln w="12700">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AU"/>
            </a:p>
          </p:txBody>
        </p:sp>
      </p:grpSp>
      <p:grpSp>
        <p:nvGrpSpPr>
          <p:cNvPr id="3" name="Group 18"/>
          <p:cNvGrpSpPr/>
          <p:nvPr/>
        </p:nvGrpSpPr>
        <p:grpSpPr>
          <a:xfrm>
            <a:off x="1717439" y="3303359"/>
            <a:ext cx="1427742" cy="3153724"/>
            <a:chOff x="1682088" y="3323279"/>
            <a:chExt cx="1427742" cy="3153724"/>
          </a:xfrm>
        </p:grpSpPr>
        <p:cxnSp>
          <p:nvCxnSpPr>
            <p:cNvPr id="16" name="Straight Connector 15"/>
            <p:cNvCxnSpPr/>
            <p:nvPr/>
          </p:nvCxnSpPr>
          <p:spPr>
            <a:xfrm rot="5400000" flipH="1" flipV="1">
              <a:off x="838200" y="5029202"/>
              <a:ext cx="2895601" cy="1"/>
            </a:xfrm>
            <a:prstGeom prst="line">
              <a:avLst/>
            </a:prstGeom>
            <a:ln w="25400" cmpd="sng">
              <a:solidFill>
                <a:schemeClr val="accent6">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682088" y="3323279"/>
              <a:ext cx="1427742" cy="276999"/>
            </a:xfrm>
            <a:prstGeom prst="rect">
              <a:avLst/>
            </a:prstGeom>
            <a:noFill/>
          </p:spPr>
          <p:txBody>
            <a:bodyPr wrap="square" rtlCol="0">
              <a:spAutoFit/>
            </a:bodyPr>
            <a:lstStyle/>
            <a:p>
              <a:r>
                <a:rPr lang="en-US" sz="1200" dirty="0" smtClean="0"/>
                <a:t>Rata-rata = </a:t>
              </a:r>
              <a:r>
                <a:rPr lang="en-AU" sz="1200" dirty="0" smtClean="0"/>
                <a:t>46.40</a:t>
              </a:r>
              <a:r>
                <a:rPr lang="en-US" sz="1200" dirty="0" smtClean="0"/>
                <a:t> </a:t>
              </a:r>
              <a:endParaRPr lang="en-US" sz="1200" dirty="0"/>
            </a:p>
          </p:txBody>
        </p:sp>
      </p:grpSp>
      <p:graphicFrame>
        <p:nvGraphicFramePr>
          <p:cNvPr id="4101" name="Object 5"/>
          <p:cNvGraphicFramePr>
            <a:graphicFrameLocks noChangeAspect="1"/>
          </p:cNvGraphicFramePr>
          <p:nvPr/>
        </p:nvGraphicFramePr>
        <p:xfrm>
          <a:off x="1428728" y="1000107"/>
          <a:ext cx="2286015" cy="1739671"/>
        </p:xfrm>
        <a:graphic>
          <a:graphicData uri="http://schemas.openxmlformats.org/presentationml/2006/ole">
            <mc:AlternateContent xmlns:mc="http://schemas.openxmlformats.org/markup-compatibility/2006">
              <mc:Choice xmlns:v="urn:schemas-microsoft-com:vml" Requires="v">
                <p:oleObj spid="_x0000_s35887" name="Worksheet" r:id="rId4" imgW="1514543" imgH="1152435" progId="Excel.Sheet.12">
                  <p:embed/>
                </p:oleObj>
              </mc:Choice>
              <mc:Fallback>
                <p:oleObj name="Worksheet" r:id="rId4" imgW="1514543" imgH="1152435" progId="Excel.Sheet.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8728" y="1000107"/>
                        <a:ext cx="2286015" cy="1739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 name="Chart 11"/>
          <p:cNvGraphicFramePr/>
          <p:nvPr/>
        </p:nvGraphicFramePr>
        <p:xfrm>
          <a:off x="0" y="3571876"/>
          <a:ext cx="4570534" cy="3133725"/>
        </p:xfrm>
        <a:graphic>
          <a:graphicData uri="http://schemas.openxmlformats.org/drawingml/2006/chart">
            <c:chart xmlns:c="http://schemas.openxmlformats.org/drawingml/2006/chart" xmlns:r="http://schemas.openxmlformats.org/officeDocument/2006/relationships" r:id="rId6"/>
          </a:graphicData>
        </a:graphic>
      </p:graphicFrame>
      <p:sp>
        <p:nvSpPr>
          <p:cNvPr id="13"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64</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41192716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15616" y="72008"/>
            <a:ext cx="7570732" cy="764704"/>
          </a:xfrm>
          <a:prstGeom prst="rect">
            <a:avLst/>
          </a:prstGeom>
          <a:solidFill>
            <a:schemeClr val="bg1">
              <a:lumMod val="9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70000"/>
              </a:lnSpc>
            </a:pPr>
            <a:r>
              <a:rPr lang="en-US" sz="2800" b="1" dirty="0">
                <a:ln w="12700">
                  <a:solidFill>
                    <a:schemeClr val="tx2">
                      <a:satMod val="155000"/>
                    </a:schemeClr>
                  </a:solidFill>
                  <a:prstDash val="solid"/>
                </a:ln>
                <a:solidFill>
                  <a:schemeClr val="accent5">
                    <a:lumMod val="40000"/>
                    <a:lumOff val="60000"/>
                  </a:schemeClr>
                </a:solidFill>
                <a:effectLst>
                  <a:outerShdw blurRad="41275" dist="20320" dir="1800000" algn="tl" rotWithShape="0">
                    <a:srgbClr val="000000">
                      <a:alpha val="40000"/>
                    </a:srgbClr>
                  </a:outerShdw>
                </a:effectLst>
                <a:latin typeface="Cambria" pitchFamily="18" charset="0"/>
              </a:rPr>
              <a:t>Teachers are very important. Good teachers have a large impact on student outcomes</a:t>
            </a:r>
          </a:p>
        </p:txBody>
      </p:sp>
      <p:grpSp>
        <p:nvGrpSpPr>
          <p:cNvPr id="2" name="Group 1"/>
          <p:cNvGrpSpPr/>
          <p:nvPr/>
        </p:nvGrpSpPr>
        <p:grpSpPr>
          <a:xfrm>
            <a:off x="1591262" y="836712"/>
            <a:ext cx="6437122" cy="5300369"/>
            <a:chOff x="1591262" y="1447801"/>
            <a:chExt cx="5647287" cy="4689280"/>
          </a:xfrm>
        </p:grpSpPr>
        <p:cxnSp>
          <p:nvCxnSpPr>
            <p:cNvPr id="3" name="Straight Arrow Connector 3"/>
            <p:cNvCxnSpPr>
              <a:cxnSpLocks noChangeShapeType="1"/>
            </p:cNvCxnSpPr>
            <p:nvPr/>
          </p:nvCxnSpPr>
          <p:spPr bwMode="auto">
            <a:xfrm rot="5400000" flipH="1" flipV="1">
              <a:off x="827087" y="3668713"/>
              <a:ext cx="4089400" cy="0"/>
            </a:xfrm>
            <a:prstGeom prst="straightConnector1">
              <a:avLst/>
            </a:prstGeom>
            <a:noFill/>
            <a:ln w="9525" algn="ctr">
              <a:solidFill>
                <a:schemeClr val="tx1"/>
              </a:solidFill>
              <a:round/>
              <a:headEnd type="oval" w="med" len="med"/>
              <a:tailEnd type="oval" w="med" len="med"/>
            </a:ln>
          </p:spPr>
        </p:cxnSp>
        <p:cxnSp>
          <p:nvCxnSpPr>
            <p:cNvPr id="4" name="Straight Arrow Connector 4"/>
            <p:cNvCxnSpPr>
              <a:cxnSpLocks noChangeShapeType="1"/>
            </p:cNvCxnSpPr>
            <p:nvPr/>
          </p:nvCxnSpPr>
          <p:spPr bwMode="auto">
            <a:xfrm rot="10800000" flipH="1" flipV="1">
              <a:off x="2884487" y="5713413"/>
              <a:ext cx="4089400" cy="0"/>
            </a:xfrm>
            <a:prstGeom prst="straightConnector1">
              <a:avLst/>
            </a:prstGeom>
            <a:noFill/>
            <a:ln w="9525" algn="ctr">
              <a:solidFill>
                <a:schemeClr val="tx1"/>
              </a:solidFill>
              <a:round/>
              <a:headEnd type="oval" w="med" len="med"/>
              <a:tailEnd type="oval" w="med" len="med"/>
            </a:ln>
          </p:spPr>
        </p:cxnSp>
        <p:sp>
          <p:nvSpPr>
            <p:cNvPr id="5" name="TextBox 11"/>
            <p:cNvSpPr txBox="1">
              <a:spLocks noChangeArrowheads="1"/>
            </p:cNvSpPr>
            <p:nvPr/>
          </p:nvSpPr>
          <p:spPr bwMode="auto">
            <a:xfrm rot="-5400000">
              <a:off x="-173645" y="3544683"/>
              <a:ext cx="3868367" cy="338554"/>
            </a:xfrm>
            <a:prstGeom prst="rect">
              <a:avLst/>
            </a:prstGeom>
            <a:noFill/>
            <a:ln w="9525">
              <a:noFill/>
              <a:miter lim="800000"/>
              <a:headEnd/>
              <a:tailEnd/>
            </a:ln>
          </p:spPr>
          <p:txBody>
            <a:bodyPr wrap="none">
              <a:spAutoFit/>
            </a:bodyPr>
            <a:lstStyle/>
            <a:p>
              <a:r>
                <a:rPr lang="en-US" sz="1400" dirty="0">
                  <a:latin typeface="Arial" pitchFamily="34" charset="0"/>
                </a:rPr>
                <a:t>Student performance on </a:t>
              </a:r>
              <a:r>
                <a:rPr lang="en-US" sz="1600" dirty="0">
                  <a:latin typeface="Arial" pitchFamily="34" charset="0"/>
                </a:rPr>
                <a:t>Standardized</a:t>
              </a:r>
              <a:r>
                <a:rPr lang="en-US" sz="1400" dirty="0">
                  <a:latin typeface="Arial" pitchFamily="34" charset="0"/>
                </a:rPr>
                <a:t> Exam</a:t>
              </a:r>
            </a:p>
          </p:txBody>
        </p:sp>
        <p:sp>
          <p:nvSpPr>
            <p:cNvPr id="7" name="TextBox 12"/>
            <p:cNvSpPr txBox="1">
              <a:spLocks noChangeArrowheads="1"/>
            </p:cNvSpPr>
            <p:nvPr/>
          </p:nvSpPr>
          <p:spPr bwMode="auto">
            <a:xfrm>
              <a:off x="1933577" y="1447801"/>
              <a:ext cx="960519" cy="523220"/>
            </a:xfrm>
            <a:prstGeom prst="rect">
              <a:avLst/>
            </a:prstGeom>
            <a:noFill/>
            <a:ln w="9525">
              <a:noFill/>
              <a:miter lim="800000"/>
              <a:headEnd/>
              <a:tailEnd/>
            </a:ln>
          </p:spPr>
          <p:txBody>
            <a:bodyPr wrap="none">
              <a:spAutoFit/>
            </a:bodyPr>
            <a:lstStyle/>
            <a:p>
              <a:r>
                <a:rPr lang="en-US" sz="1400" dirty="0">
                  <a:latin typeface="Arial" pitchFamily="34" charset="0"/>
                </a:rPr>
                <a:t>100</a:t>
              </a:r>
              <a:r>
                <a:rPr lang="en-US" sz="1400" baseline="30000" dirty="0">
                  <a:latin typeface="Arial" pitchFamily="34" charset="0"/>
                </a:rPr>
                <a:t>th</a:t>
              </a:r>
              <a:endParaRPr lang="en-US" sz="1400" dirty="0">
                <a:latin typeface="Arial" pitchFamily="34" charset="0"/>
              </a:endParaRPr>
            </a:p>
            <a:p>
              <a:r>
                <a:rPr lang="en-US" sz="1400" dirty="0">
                  <a:latin typeface="Arial" pitchFamily="34" charset="0"/>
                </a:rPr>
                <a:t>percentile</a:t>
              </a:r>
            </a:p>
          </p:txBody>
        </p:sp>
        <p:sp>
          <p:nvSpPr>
            <p:cNvPr id="8" name="TextBox 13"/>
            <p:cNvSpPr txBox="1">
              <a:spLocks noChangeArrowheads="1"/>
            </p:cNvSpPr>
            <p:nvPr/>
          </p:nvSpPr>
          <p:spPr bwMode="auto">
            <a:xfrm>
              <a:off x="1912938" y="3402014"/>
              <a:ext cx="960519" cy="523220"/>
            </a:xfrm>
            <a:prstGeom prst="rect">
              <a:avLst/>
            </a:prstGeom>
            <a:noFill/>
            <a:ln w="9525">
              <a:noFill/>
              <a:miter lim="800000"/>
              <a:headEnd/>
              <a:tailEnd/>
            </a:ln>
          </p:spPr>
          <p:txBody>
            <a:bodyPr wrap="none">
              <a:spAutoFit/>
            </a:bodyPr>
            <a:lstStyle/>
            <a:p>
              <a:r>
                <a:rPr lang="en-US" sz="1400">
                  <a:latin typeface="Arial" pitchFamily="34" charset="0"/>
                </a:rPr>
                <a:t>50</a:t>
              </a:r>
              <a:r>
                <a:rPr lang="en-US" sz="1400" baseline="30000">
                  <a:latin typeface="Arial" pitchFamily="34" charset="0"/>
                </a:rPr>
                <a:t>th</a:t>
              </a:r>
              <a:endParaRPr lang="en-US" sz="1400">
                <a:latin typeface="Arial" pitchFamily="34" charset="0"/>
              </a:endParaRPr>
            </a:p>
            <a:p>
              <a:r>
                <a:rPr lang="en-US" sz="1400">
                  <a:latin typeface="Arial" pitchFamily="34" charset="0"/>
                </a:rPr>
                <a:t>percentile</a:t>
              </a:r>
            </a:p>
          </p:txBody>
        </p:sp>
        <p:sp>
          <p:nvSpPr>
            <p:cNvPr id="9" name="TextBox 14"/>
            <p:cNvSpPr txBox="1">
              <a:spLocks noChangeArrowheads="1"/>
            </p:cNvSpPr>
            <p:nvPr/>
          </p:nvSpPr>
          <p:spPr bwMode="auto">
            <a:xfrm>
              <a:off x="1938338" y="5395914"/>
              <a:ext cx="960519" cy="523220"/>
            </a:xfrm>
            <a:prstGeom prst="rect">
              <a:avLst/>
            </a:prstGeom>
            <a:noFill/>
            <a:ln w="9525">
              <a:noFill/>
              <a:miter lim="800000"/>
              <a:headEnd/>
              <a:tailEnd/>
            </a:ln>
          </p:spPr>
          <p:txBody>
            <a:bodyPr wrap="none">
              <a:spAutoFit/>
            </a:bodyPr>
            <a:lstStyle/>
            <a:p>
              <a:r>
                <a:rPr lang="en-US" sz="1400">
                  <a:latin typeface="Arial" pitchFamily="34" charset="0"/>
                </a:rPr>
                <a:t>0</a:t>
              </a:r>
              <a:r>
                <a:rPr lang="en-US" sz="1400" baseline="30000">
                  <a:latin typeface="Arial" pitchFamily="34" charset="0"/>
                </a:rPr>
                <a:t>th</a:t>
              </a:r>
              <a:endParaRPr lang="en-US" sz="1400">
                <a:latin typeface="Arial" pitchFamily="34" charset="0"/>
              </a:endParaRPr>
            </a:p>
            <a:p>
              <a:r>
                <a:rPr lang="en-US" sz="1400">
                  <a:latin typeface="Arial" pitchFamily="34" charset="0"/>
                </a:rPr>
                <a:t>percentile</a:t>
              </a:r>
            </a:p>
          </p:txBody>
        </p:sp>
        <p:sp>
          <p:nvSpPr>
            <p:cNvPr id="10" name="TextBox 15"/>
            <p:cNvSpPr txBox="1">
              <a:spLocks noChangeArrowheads="1"/>
            </p:cNvSpPr>
            <p:nvPr/>
          </p:nvSpPr>
          <p:spPr bwMode="auto">
            <a:xfrm>
              <a:off x="2562228" y="5802317"/>
              <a:ext cx="652743" cy="307777"/>
            </a:xfrm>
            <a:prstGeom prst="rect">
              <a:avLst/>
            </a:prstGeom>
            <a:noFill/>
            <a:ln w="9525">
              <a:noFill/>
              <a:miter lim="800000"/>
              <a:headEnd/>
              <a:tailEnd/>
            </a:ln>
          </p:spPr>
          <p:txBody>
            <a:bodyPr wrap="none">
              <a:spAutoFit/>
            </a:bodyPr>
            <a:lstStyle/>
            <a:p>
              <a:r>
                <a:rPr lang="en-US" sz="1400">
                  <a:latin typeface="Arial" pitchFamily="34" charset="0"/>
                </a:rPr>
                <a:t>Age 8</a:t>
              </a:r>
            </a:p>
          </p:txBody>
        </p:sp>
        <p:sp>
          <p:nvSpPr>
            <p:cNvPr id="11" name="TextBox 16"/>
            <p:cNvSpPr txBox="1">
              <a:spLocks noChangeArrowheads="1"/>
            </p:cNvSpPr>
            <p:nvPr/>
          </p:nvSpPr>
          <p:spPr bwMode="auto">
            <a:xfrm>
              <a:off x="5083175" y="5829304"/>
              <a:ext cx="738792" cy="307777"/>
            </a:xfrm>
            <a:prstGeom prst="rect">
              <a:avLst/>
            </a:prstGeom>
            <a:noFill/>
            <a:ln w="9525">
              <a:noFill/>
              <a:miter lim="800000"/>
              <a:headEnd/>
              <a:tailEnd/>
            </a:ln>
          </p:spPr>
          <p:txBody>
            <a:bodyPr wrap="none">
              <a:spAutoFit/>
            </a:bodyPr>
            <a:lstStyle/>
            <a:p>
              <a:r>
                <a:rPr lang="en-US" sz="1400">
                  <a:latin typeface="Arial" pitchFamily="34" charset="0"/>
                </a:rPr>
                <a:t>Age 11</a:t>
              </a:r>
            </a:p>
          </p:txBody>
        </p:sp>
        <p:sp>
          <p:nvSpPr>
            <p:cNvPr id="12" name="Oval 11"/>
            <p:cNvSpPr>
              <a:spLocks noChangeArrowheads="1"/>
            </p:cNvSpPr>
            <p:nvPr/>
          </p:nvSpPr>
          <p:spPr bwMode="auto">
            <a:xfrm>
              <a:off x="2460625" y="3852863"/>
              <a:ext cx="127000" cy="127000"/>
            </a:xfrm>
            <a:prstGeom prst="ellipse">
              <a:avLst/>
            </a:prstGeom>
            <a:solidFill>
              <a:srgbClr val="FF9900"/>
            </a:solidFill>
            <a:ln w="9525" algn="ctr">
              <a:solidFill>
                <a:srgbClr val="FF9900"/>
              </a:solidFill>
              <a:round/>
              <a:headEnd/>
              <a:tailEnd/>
            </a:ln>
          </p:spPr>
          <p:txBody>
            <a:bodyPr/>
            <a:lstStyle/>
            <a:p>
              <a:endParaRPr lang="en-US" sz="1800">
                <a:latin typeface="Arial" pitchFamily="34" charset="0"/>
              </a:endParaRPr>
            </a:p>
          </p:txBody>
        </p:sp>
        <p:cxnSp>
          <p:nvCxnSpPr>
            <p:cNvPr id="13" name="Straight Arrow Connector 12"/>
            <p:cNvCxnSpPr>
              <a:cxnSpLocks noChangeShapeType="1"/>
            </p:cNvCxnSpPr>
            <p:nvPr/>
          </p:nvCxnSpPr>
          <p:spPr bwMode="auto">
            <a:xfrm flipV="1">
              <a:off x="2935289" y="2133604"/>
              <a:ext cx="2517775" cy="1611313"/>
            </a:xfrm>
            <a:prstGeom prst="straightConnector1">
              <a:avLst/>
            </a:prstGeom>
            <a:noFill/>
            <a:ln w="38100" algn="ctr">
              <a:solidFill>
                <a:schemeClr val="accent2">
                  <a:lumMod val="75000"/>
                </a:schemeClr>
              </a:solidFill>
              <a:prstDash val="sysDot"/>
              <a:round/>
              <a:headEnd/>
              <a:tailEnd type="arrow" w="med" len="med"/>
            </a:ln>
          </p:spPr>
        </p:cxnSp>
        <p:cxnSp>
          <p:nvCxnSpPr>
            <p:cNvPr id="14" name="Straight Arrow Connector 13"/>
            <p:cNvCxnSpPr>
              <a:cxnSpLocks noChangeShapeType="1"/>
            </p:cNvCxnSpPr>
            <p:nvPr/>
          </p:nvCxnSpPr>
          <p:spPr bwMode="auto">
            <a:xfrm>
              <a:off x="2935289" y="3763967"/>
              <a:ext cx="2517775" cy="522287"/>
            </a:xfrm>
            <a:prstGeom prst="straightConnector1">
              <a:avLst/>
            </a:prstGeom>
            <a:noFill/>
            <a:ln w="38100" algn="ctr">
              <a:solidFill>
                <a:schemeClr val="accent2">
                  <a:lumMod val="75000"/>
                </a:schemeClr>
              </a:solidFill>
              <a:prstDash val="sysDot"/>
              <a:round/>
              <a:headEnd/>
              <a:tailEnd type="arrow" w="med" len="med"/>
            </a:ln>
          </p:spPr>
        </p:cxnSp>
        <p:sp>
          <p:nvSpPr>
            <p:cNvPr id="15" name="TextBox 24"/>
            <p:cNvSpPr txBox="1">
              <a:spLocks noChangeArrowheads="1"/>
            </p:cNvSpPr>
            <p:nvPr/>
          </p:nvSpPr>
          <p:spPr bwMode="auto">
            <a:xfrm>
              <a:off x="5834062" y="1978028"/>
              <a:ext cx="1309974" cy="307777"/>
            </a:xfrm>
            <a:prstGeom prst="rect">
              <a:avLst/>
            </a:prstGeom>
            <a:noFill/>
            <a:ln w="9525">
              <a:noFill/>
              <a:miter lim="800000"/>
              <a:headEnd/>
              <a:tailEnd/>
            </a:ln>
          </p:spPr>
          <p:txBody>
            <a:bodyPr wrap="none">
              <a:spAutoFit/>
            </a:bodyPr>
            <a:lstStyle/>
            <a:p>
              <a:r>
                <a:rPr lang="en-US" sz="1400">
                  <a:latin typeface="Arial" pitchFamily="34" charset="0"/>
                </a:rPr>
                <a:t>90</a:t>
              </a:r>
              <a:r>
                <a:rPr lang="en-US" sz="1400" baseline="30000">
                  <a:latin typeface="Arial" pitchFamily="34" charset="0"/>
                </a:rPr>
                <a:t>th</a:t>
              </a:r>
              <a:r>
                <a:rPr lang="en-US" sz="1400">
                  <a:latin typeface="Arial" pitchFamily="34" charset="0"/>
                </a:rPr>
                <a:t> percentile</a:t>
              </a:r>
            </a:p>
          </p:txBody>
        </p:sp>
        <p:sp>
          <p:nvSpPr>
            <p:cNvPr id="16" name="TextBox 25"/>
            <p:cNvSpPr txBox="1">
              <a:spLocks noChangeArrowheads="1"/>
            </p:cNvSpPr>
            <p:nvPr/>
          </p:nvSpPr>
          <p:spPr bwMode="auto">
            <a:xfrm>
              <a:off x="5834062" y="4151316"/>
              <a:ext cx="1309974" cy="307777"/>
            </a:xfrm>
            <a:prstGeom prst="rect">
              <a:avLst/>
            </a:prstGeom>
            <a:noFill/>
            <a:ln w="9525">
              <a:noFill/>
              <a:miter lim="800000"/>
              <a:headEnd/>
              <a:tailEnd/>
            </a:ln>
          </p:spPr>
          <p:txBody>
            <a:bodyPr wrap="none">
              <a:spAutoFit/>
            </a:bodyPr>
            <a:lstStyle/>
            <a:p>
              <a:r>
                <a:rPr lang="en-US" sz="1400">
                  <a:latin typeface="Arial" pitchFamily="34" charset="0"/>
                </a:rPr>
                <a:t>37</a:t>
              </a:r>
              <a:r>
                <a:rPr lang="en-US" sz="1400" baseline="30000">
                  <a:latin typeface="Arial" pitchFamily="34" charset="0"/>
                </a:rPr>
                <a:t>th</a:t>
              </a:r>
              <a:r>
                <a:rPr lang="en-US" sz="1400">
                  <a:latin typeface="Arial" pitchFamily="34" charset="0"/>
                </a:rPr>
                <a:t> percentile</a:t>
              </a:r>
            </a:p>
          </p:txBody>
        </p:sp>
        <p:sp>
          <p:nvSpPr>
            <p:cNvPr id="17" name="TextBox 27"/>
            <p:cNvSpPr txBox="1">
              <a:spLocks noChangeArrowheads="1"/>
            </p:cNvSpPr>
            <p:nvPr/>
          </p:nvSpPr>
          <p:spPr bwMode="auto">
            <a:xfrm>
              <a:off x="5834062" y="2954339"/>
              <a:ext cx="1404487" cy="523220"/>
            </a:xfrm>
            <a:prstGeom prst="rect">
              <a:avLst/>
            </a:prstGeom>
            <a:noFill/>
            <a:ln w="9525">
              <a:noFill/>
              <a:miter lim="800000"/>
              <a:headEnd/>
              <a:tailEnd/>
            </a:ln>
          </p:spPr>
          <p:txBody>
            <a:bodyPr wrap="none">
              <a:spAutoFit/>
            </a:bodyPr>
            <a:lstStyle/>
            <a:p>
              <a:r>
                <a:rPr lang="en-US" sz="1400" dirty="0">
                  <a:solidFill>
                    <a:schemeClr val="accent2">
                      <a:lumMod val="75000"/>
                    </a:schemeClr>
                  </a:solidFill>
                  <a:latin typeface="Arial" pitchFamily="34" charset="0"/>
                </a:rPr>
                <a:t>53 percentile </a:t>
              </a:r>
            </a:p>
            <a:p>
              <a:r>
                <a:rPr lang="en-US" sz="1400" dirty="0">
                  <a:solidFill>
                    <a:schemeClr val="accent2">
                      <a:lumMod val="75000"/>
                    </a:schemeClr>
                  </a:solidFill>
                  <a:latin typeface="Arial" pitchFamily="34" charset="0"/>
                </a:rPr>
                <a:t>point difference</a:t>
              </a:r>
            </a:p>
          </p:txBody>
        </p:sp>
        <p:sp>
          <p:nvSpPr>
            <p:cNvPr id="18" name="Right Brace 17"/>
            <p:cNvSpPr/>
            <p:nvPr/>
          </p:nvSpPr>
          <p:spPr>
            <a:xfrm>
              <a:off x="5605462" y="2159000"/>
              <a:ext cx="152400" cy="2133600"/>
            </a:xfrm>
            <a:prstGeom prst="rightBrac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FF00"/>
                </a:solidFill>
              </a:endParaRPr>
            </a:p>
          </p:txBody>
        </p:sp>
        <p:sp>
          <p:nvSpPr>
            <p:cNvPr id="19" name="TextBox 20"/>
            <p:cNvSpPr txBox="1">
              <a:spLocks noChangeArrowheads="1"/>
            </p:cNvSpPr>
            <p:nvPr/>
          </p:nvSpPr>
          <p:spPr bwMode="auto">
            <a:xfrm>
              <a:off x="3217862" y="4254504"/>
              <a:ext cx="2133600" cy="584775"/>
            </a:xfrm>
            <a:prstGeom prst="rect">
              <a:avLst/>
            </a:prstGeom>
            <a:noFill/>
            <a:ln w="9525">
              <a:noFill/>
              <a:miter lim="800000"/>
              <a:headEnd/>
              <a:tailEnd/>
            </a:ln>
          </p:spPr>
          <p:txBody>
            <a:bodyPr>
              <a:spAutoFit/>
            </a:bodyPr>
            <a:lstStyle/>
            <a:p>
              <a:r>
                <a:rPr lang="en-US" sz="1600" dirty="0"/>
                <a:t>After 3 years of low quality teachers</a:t>
              </a:r>
            </a:p>
          </p:txBody>
        </p:sp>
        <p:sp>
          <p:nvSpPr>
            <p:cNvPr id="20" name="TextBox 21"/>
            <p:cNvSpPr txBox="1">
              <a:spLocks noChangeArrowheads="1"/>
            </p:cNvSpPr>
            <p:nvPr/>
          </p:nvSpPr>
          <p:spPr bwMode="auto">
            <a:xfrm>
              <a:off x="3078162" y="2019303"/>
              <a:ext cx="2133600" cy="584775"/>
            </a:xfrm>
            <a:prstGeom prst="rect">
              <a:avLst/>
            </a:prstGeom>
            <a:noFill/>
            <a:ln w="9525">
              <a:noFill/>
              <a:miter lim="800000"/>
              <a:headEnd/>
              <a:tailEnd/>
            </a:ln>
          </p:spPr>
          <p:txBody>
            <a:bodyPr>
              <a:spAutoFit/>
            </a:bodyPr>
            <a:lstStyle/>
            <a:p>
              <a:r>
                <a:rPr lang="en-US" sz="1600" dirty="0"/>
                <a:t>After 3 years with high quality teachers</a:t>
              </a:r>
            </a:p>
          </p:txBody>
        </p:sp>
      </p:grpSp>
      <p:sp>
        <p:nvSpPr>
          <p:cNvPr id="21" name="Rectangle 1"/>
          <p:cNvSpPr>
            <a:spLocks noChangeArrowheads="1"/>
          </p:cNvSpPr>
          <p:nvPr/>
        </p:nvSpPr>
        <p:spPr bwMode="auto">
          <a:xfrm>
            <a:off x="10761" y="6165503"/>
            <a:ext cx="5811206" cy="692497"/>
          </a:xfrm>
          <a:prstGeom prst="rect">
            <a:avLst/>
          </a:prstGeom>
          <a:noFill/>
          <a:ln w="9525">
            <a:noFill/>
            <a:miter lim="800000"/>
            <a:headEnd/>
            <a:tailEnd/>
          </a:ln>
          <a:effectLst/>
        </p:spPr>
        <p:txBody>
          <a:bodyPr wrap="none" anchor="ctr">
            <a:spAutoFit/>
          </a:bodyPr>
          <a:lstStyle/>
          <a:p>
            <a:pPr>
              <a:defRPr/>
            </a:pPr>
            <a:r>
              <a:rPr lang="en-US" altLang="ja-JP" sz="1050" i="1" dirty="0">
                <a:latin typeface="Arial" pitchFamily="34" charset="0"/>
                <a:ea typeface="Times New Roman" pitchFamily="18" charset="0"/>
                <a:cs typeface="Arial" pitchFamily="34" charset="0"/>
              </a:rPr>
              <a:t>Source: </a:t>
            </a:r>
            <a:r>
              <a:rPr lang="en-US" sz="1050" dirty="0">
                <a:ea typeface="+mn-ea"/>
                <a:cs typeface="Arial" charset="0"/>
              </a:rPr>
              <a:t>Tennessee Value-Added Assessment System (TVAAS)  Study Results</a:t>
            </a:r>
          </a:p>
          <a:p>
            <a:pPr>
              <a:defRPr/>
            </a:pPr>
            <a:r>
              <a:rPr lang="en-US" altLang="ja-JP" sz="1050" dirty="0">
                <a:latin typeface="Arial" pitchFamily="34" charset="0"/>
                <a:ea typeface="Times New Roman" pitchFamily="18" charset="0"/>
                <a:cs typeface="Arial" pitchFamily="34" charset="0"/>
              </a:rPr>
              <a:t>From </a:t>
            </a:r>
            <a:r>
              <a:rPr lang="en-US" altLang="ja-JP" sz="1050" i="1" dirty="0">
                <a:latin typeface="Arial" pitchFamily="34" charset="0"/>
                <a:ea typeface="Times New Roman" pitchFamily="18" charset="0"/>
                <a:cs typeface="Arial" pitchFamily="34" charset="0"/>
              </a:rPr>
              <a:t>Barber, M., and M. </a:t>
            </a:r>
            <a:r>
              <a:rPr lang="en-US" altLang="ja-JP" sz="1050" i="1" dirty="0" err="1">
                <a:latin typeface="Arial" pitchFamily="34" charset="0"/>
                <a:ea typeface="Times New Roman" pitchFamily="18" charset="0"/>
                <a:cs typeface="Arial" pitchFamily="34" charset="0"/>
              </a:rPr>
              <a:t>Mourshed</a:t>
            </a:r>
            <a:r>
              <a:rPr lang="en-US" altLang="ja-JP" sz="1050" i="1" dirty="0">
                <a:latin typeface="Arial" pitchFamily="34" charset="0"/>
                <a:ea typeface="Times New Roman" pitchFamily="18" charset="0"/>
                <a:cs typeface="Arial" pitchFamily="34" charset="0"/>
              </a:rPr>
              <a:t>. (2007) </a:t>
            </a:r>
            <a:r>
              <a:rPr lang="en-US" altLang="ja-JP" sz="1050" dirty="0">
                <a:latin typeface="Arial" pitchFamily="34" charset="0"/>
                <a:ea typeface="Times New Roman" pitchFamily="18" charset="0"/>
                <a:cs typeface="Arial" pitchFamily="34" charset="0"/>
              </a:rPr>
              <a:t>based on results from</a:t>
            </a:r>
            <a:r>
              <a:rPr lang="en-US" altLang="ja-JP" sz="1050" i="1" dirty="0">
                <a:latin typeface="Arial" pitchFamily="34" charset="0"/>
                <a:ea typeface="Times New Roman" pitchFamily="18" charset="0"/>
                <a:cs typeface="Arial" pitchFamily="34" charset="0"/>
              </a:rPr>
              <a:t> Sanders and Rivers </a:t>
            </a:r>
            <a:r>
              <a:rPr lang="en-US" altLang="ja-JP" sz="1050" dirty="0">
                <a:latin typeface="Arial" pitchFamily="34" charset="0"/>
                <a:ea typeface="Times New Roman" pitchFamily="18" charset="0"/>
                <a:cs typeface="Arial" pitchFamily="34" charset="0"/>
              </a:rPr>
              <a:t>(1999).</a:t>
            </a:r>
            <a:r>
              <a:rPr lang="en-US" altLang="ja-JP" sz="1050" i="1" dirty="0">
                <a:latin typeface="Arial" pitchFamily="34" charset="0"/>
                <a:ea typeface="Times New Roman" pitchFamily="18" charset="0"/>
                <a:cs typeface="Arial" pitchFamily="34" charset="0"/>
              </a:rPr>
              <a:t> </a:t>
            </a:r>
            <a:endParaRPr lang="en-US" altLang="ja-JP" dirty="0">
              <a:latin typeface="Arial" pitchFamily="34" charset="0"/>
              <a:ea typeface="+mn-ea"/>
              <a:cs typeface="Arial" pitchFamily="34" charset="0"/>
            </a:endParaRPr>
          </a:p>
          <a:p>
            <a:pPr>
              <a:defRPr/>
            </a:pPr>
            <a:endParaRPr lang="en-US" altLang="ja-JP" sz="1800" dirty="0">
              <a:latin typeface="Arial" pitchFamily="34" charset="0"/>
              <a:ea typeface="+mn-ea"/>
              <a:cs typeface="Arial" pitchFamily="34" charset="0"/>
            </a:endParaRPr>
          </a:p>
        </p:txBody>
      </p:sp>
      <p:sp>
        <p:nvSpPr>
          <p:cNvPr id="22" name="Slide Number Placeholder 21"/>
          <p:cNvSpPr>
            <a:spLocks noGrp="1"/>
          </p:cNvSpPr>
          <p:nvPr>
            <p:ph type="sldNum" sz="quarter" idx="12"/>
          </p:nvPr>
        </p:nvSpPr>
        <p:spPr>
          <a:xfrm>
            <a:off x="6553200" y="6356350"/>
            <a:ext cx="2133600" cy="365125"/>
          </a:xfrm>
        </p:spPr>
        <p:txBody>
          <a:bodyPr>
            <a:normAutofit/>
          </a:bodyPr>
          <a:lstStyle/>
          <a:p>
            <a:fld id="{381369C2-220E-4EE2-B412-E6B04F1AA377}" type="slidenum">
              <a:rPr lang="en-US" smtClean="0"/>
              <a:pPr/>
              <a:t>65</a:t>
            </a:fld>
            <a:endParaRPr lang="en-US"/>
          </a:p>
        </p:txBody>
      </p:sp>
      <p:sp>
        <p:nvSpPr>
          <p:cNvPr id="23" name="Pentagon 22"/>
          <p:cNvSpPr/>
          <p:nvPr/>
        </p:nvSpPr>
        <p:spPr>
          <a:xfrm>
            <a:off x="6594946" y="6400800"/>
            <a:ext cx="914400" cy="457200"/>
          </a:xfrm>
          <a:prstGeom prst="homePlate">
            <a:avLst>
              <a:gd name="adj" fmla="val 4104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bg1"/>
                </a:solidFill>
                <a:latin typeface="+mj-lt"/>
              </a:rPr>
              <a:t>Why?</a:t>
            </a:r>
            <a:endParaRPr lang="en-US" sz="1200" b="1" dirty="0">
              <a:solidFill>
                <a:schemeClr val="bg1"/>
              </a:solidFill>
              <a:latin typeface="+mj-lt"/>
            </a:endParaRPr>
          </a:p>
        </p:txBody>
      </p:sp>
      <p:sp>
        <p:nvSpPr>
          <p:cNvPr id="24" name="Chevron 23"/>
          <p:cNvSpPr/>
          <p:nvPr/>
        </p:nvSpPr>
        <p:spPr>
          <a:xfrm>
            <a:off x="7384000" y="6400800"/>
            <a:ext cx="968507" cy="457200"/>
          </a:xfrm>
          <a:prstGeom prst="chevron">
            <a:avLst>
              <a:gd name="adj" fmla="val 39765"/>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latin typeface="+mj-lt"/>
              </a:rPr>
              <a:t>How? </a:t>
            </a:r>
          </a:p>
        </p:txBody>
      </p:sp>
      <p:sp>
        <p:nvSpPr>
          <p:cNvPr id="25" name="Chevron 24"/>
          <p:cNvSpPr/>
          <p:nvPr/>
        </p:nvSpPr>
        <p:spPr>
          <a:xfrm>
            <a:off x="8228697" y="6400800"/>
            <a:ext cx="915303" cy="457200"/>
          </a:xfrm>
          <a:prstGeom prst="chevron">
            <a:avLst>
              <a:gd name="adj" fmla="val 39126"/>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b="1" dirty="0" smtClean="0">
                <a:solidFill>
                  <a:schemeClr val="tx1"/>
                </a:solidFill>
                <a:latin typeface="+mj-lt"/>
              </a:rPr>
              <a:t>Then what?</a:t>
            </a:r>
          </a:p>
        </p:txBody>
      </p:sp>
      <p:sp>
        <p:nvSpPr>
          <p:cNvPr id="26" name="Subtitle 2"/>
          <p:cNvSpPr txBox="1">
            <a:spLocks/>
          </p:cNvSpPr>
          <p:nvPr/>
        </p:nvSpPr>
        <p:spPr>
          <a:xfrm>
            <a:off x="-36512" y="6453336"/>
            <a:ext cx="6248400" cy="35981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1400" dirty="0" smtClean="0"/>
              <a:t> </a:t>
            </a:r>
            <a:r>
              <a:rPr lang="en-US" sz="1400" dirty="0" err="1" smtClean="0"/>
              <a:t>Fasli</a:t>
            </a:r>
            <a:r>
              <a:rPr lang="en-US" sz="1400" dirty="0" smtClean="0"/>
              <a:t> Jalal</a:t>
            </a:r>
            <a:r>
              <a:rPr lang="id-ID" sz="1400" dirty="0" smtClean="0"/>
              <a:t> </a:t>
            </a:r>
            <a:r>
              <a:rPr lang="id-ID" sz="1600" dirty="0" smtClean="0"/>
              <a:t>(</a:t>
            </a:r>
            <a:r>
              <a:rPr lang="en-US" sz="1200" dirty="0" smtClean="0"/>
              <a:t>Senior Policy Advisor, World Bank</a:t>
            </a:r>
            <a:r>
              <a:rPr lang="id-ID" sz="1200" dirty="0" smtClean="0"/>
              <a:t>)</a:t>
            </a:r>
            <a:endParaRPr lang="en-US" sz="1200" dirty="0" smtClean="0"/>
          </a:p>
        </p:txBody>
      </p:sp>
      <p:sp>
        <p:nvSpPr>
          <p:cNvPr id="27"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65</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28" name="Rectangle 2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7</a:t>
            </a:r>
            <a:endParaRPr lang="id-ID" b="1" dirty="0"/>
          </a:p>
        </p:txBody>
      </p:sp>
    </p:spTree>
    <p:extLst>
      <p:ext uri="{BB962C8B-B14F-4D97-AF65-F5344CB8AC3E}">
        <p14:creationId xmlns:p14="http://schemas.microsoft.com/office/powerpoint/2010/main" val="56053092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26247"/>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196" name="Slide Number Placeholder 6"/>
          <p:cNvSpPr txBox="1">
            <a:spLocks noGrp="1"/>
          </p:cNvSpPr>
          <p:nvPr/>
        </p:nvSpPr>
        <p:spPr bwMode="auto">
          <a:xfrm>
            <a:off x="8129588" y="5610225"/>
            <a:ext cx="609600" cy="520700"/>
          </a:xfrm>
          <a:prstGeom prst="rect">
            <a:avLst/>
          </a:prstGeom>
          <a:noFill/>
          <a:ln w="9525">
            <a:noFill/>
            <a:miter lim="800000"/>
            <a:headEnd/>
            <a:tailEnd/>
          </a:ln>
        </p:spPr>
        <p:txBody>
          <a:bodyPr anchor="ctr"/>
          <a:lstStyle/>
          <a:p>
            <a:pPr algn="ctr"/>
            <a:fld id="{78817652-5467-490A-A5DA-40F2334E521E}" type="slidenum">
              <a:rPr lang="zh-TW" altLang="en-US" sz="1400" b="1">
                <a:solidFill>
                  <a:srgbClr val="FFFFFF"/>
                </a:solidFill>
                <a:ea typeface="PMingLiU" pitchFamily="18" charset="-120"/>
              </a:rPr>
              <a:pPr algn="ctr"/>
              <a:t>66</a:t>
            </a:fld>
            <a:endParaRPr lang="en-US" altLang="zh-TW" sz="1400" b="1">
              <a:solidFill>
                <a:srgbClr val="FFFFFF"/>
              </a:solidFill>
              <a:ea typeface="PMingLiU" pitchFamily="18" charset="-120"/>
            </a:endParaRPr>
          </a:p>
        </p:txBody>
      </p:sp>
      <p:sp>
        <p:nvSpPr>
          <p:cNvPr id="8207" name="Film">
            <a:hlinkClick r:id="rId3" action="ppaction://hlinkfile"/>
          </p:cNvPr>
          <p:cNvSpPr>
            <a:spLocks noEditPoints="1" noChangeArrowheads="1"/>
          </p:cNvSpPr>
          <p:nvPr/>
        </p:nvSpPr>
        <p:spPr bwMode="auto">
          <a:xfrm>
            <a:off x="4787900" y="5565775"/>
            <a:ext cx="454025" cy="431800"/>
          </a:xfrm>
          <a:custGeom>
            <a:avLst/>
            <a:gdLst>
              <a:gd name="T0" fmla="*/ 0 w 21600"/>
              <a:gd name="T1" fmla="*/ 0 h 21600"/>
              <a:gd name="T2" fmla="*/ 2147483647 w 21600"/>
              <a:gd name="T3" fmla="*/ 0 h 21600"/>
              <a:gd name="T4" fmla="*/ 2147483647 w 21600"/>
              <a:gd name="T5" fmla="*/ 0 h 21600"/>
              <a:gd name="T6" fmla="*/ 2147483647 w 21600"/>
              <a:gd name="T7" fmla="*/ 2147483647 h 21600"/>
              <a:gd name="T8" fmla="*/ 2147483647 w 21600"/>
              <a:gd name="T9" fmla="*/ 2147483647 h 21600"/>
              <a:gd name="T10" fmla="*/ 2147483647 w 21600"/>
              <a:gd name="T11" fmla="*/ 2147483647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960 w 21600"/>
              <a:gd name="T25" fmla="*/ 8129 h 21600"/>
              <a:gd name="T26" fmla="*/ 17079 w 21600"/>
              <a:gd name="T27" fmla="*/ 13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FF9900"/>
          </a:solidFill>
          <a:ln w="9525">
            <a:solidFill>
              <a:srgbClr val="000000"/>
            </a:solidFill>
            <a:miter lim="800000"/>
            <a:headEnd/>
            <a:tailEnd/>
          </a:ln>
        </p:spPr>
        <p:txBody>
          <a:bodyPr/>
          <a:lstStyle/>
          <a:p>
            <a:pPr eaLnBrk="0" hangingPunct="0"/>
            <a:endParaRPr lang="id-ID"/>
          </a:p>
        </p:txBody>
      </p:sp>
      <p:sp>
        <p:nvSpPr>
          <p:cNvPr id="8208" name="Film">
            <a:hlinkClick r:id="rId4" action="ppaction://hlinkfile"/>
          </p:cNvPr>
          <p:cNvSpPr>
            <a:spLocks noEditPoints="1" noChangeArrowheads="1"/>
          </p:cNvSpPr>
          <p:nvPr/>
        </p:nvSpPr>
        <p:spPr bwMode="auto">
          <a:xfrm>
            <a:off x="7200903" y="5565775"/>
            <a:ext cx="454025" cy="431800"/>
          </a:xfrm>
          <a:custGeom>
            <a:avLst/>
            <a:gdLst>
              <a:gd name="T0" fmla="*/ 0 w 21600"/>
              <a:gd name="T1" fmla="*/ 0 h 21600"/>
              <a:gd name="T2" fmla="*/ 2147483647 w 21600"/>
              <a:gd name="T3" fmla="*/ 0 h 21600"/>
              <a:gd name="T4" fmla="*/ 2147483647 w 21600"/>
              <a:gd name="T5" fmla="*/ 0 h 21600"/>
              <a:gd name="T6" fmla="*/ 2147483647 w 21600"/>
              <a:gd name="T7" fmla="*/ 2147483647 h 21600"/>
              <a:gd name="T8" fmla="*/ 2147483647 w 21600"/>
              <a:gd name="T9" fmla="*/ 2147483647 h 21600"/>
              <a:gd name="T10" fmla="*/ 2147483647 w 21600"/>
              <a:gd name="T11" fmla="*/ 2147483647 h 21600"/>
              <a:gd name="T12" fmla="*/ 0 w 21600"/>
              <a:gd name="T13" fmla="*/ 2147483647 h 21600"/>
              <a:gd name="T14" fmla="*/ 0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4960 w 21600"/>
              <a:gd name="T25" fmla="*/ 8129 h 21600"/>
              <a:gd name="T26" fmla="*/ 17079 w 21600"/>
              <a:gd name="T27" fmla="*/ 1342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extrusionOk="0">
                <a:moveTo>
                  <a:pt x="21600" y="0"/>
                </a:moveTo>
                <a:lnTo>
                  <a:pt x="21600" y="21600"/>
                </a:lnTo>
                <a:lnTo>
                  <a:pt x="0" y="21600"/>
                </a:lnTo>
                <a:lnTo>
                  <a:pt x="0" y="0"/>
                </a:lnTo>
                <a:lnTo>
                  <a:pt x="21600" y="0"/>
                </a:lnTo>
                <a:close/>
              </a:path>
              <a:path w="21600" h="21600" extrusionOk="0">
                <a:moveTo>
                  <a:pt x="3014" y="21600"/>
                </a:moveTo>
                <a:lnTo>
                  <a:pt x="3014" y="0"/>
                </a:lnTo>
                <a:lnTo>
                  <a:pt x="0" y="0"/>
                </a:lnTo>
                <a:lnTo>
                  <a:pt x="0" y="21600"/>
                </a:lnTo>
                <a:lnTo>
                  <a:pt x="3014" y="21600"/>
                </a:lnTo>
                <a:close/>
              </a:path>
              <a:path w="21600" h="21600" extrusionOk="0">
                <a:moveTo>
                  <a:pt x="21600" y="21600"/>
                </a:moveTo>
                <a:lnTo>
                  <a:pt x="21600" y="0"/>
                </a:lnTo>
                <a:lnTo>
                  <a:pt x="18586" y="0"/>
                </a:lnTo>
                <a:lnTo>
                  <a:pt x="18586" y="21600"/>
                </a:lnTo>
                <a:lnTo>
                  <a:pt x="21600" y="21600"/>
                </a:lnTo>
                <a:close/>
              </a:path>
              <a:path w="21600" h="21600" extrusionOk="0">
                <a:moveTo>
                  <a:pt x="6028" y="6574"/>
                </a:moveTo>
                <a:lnTo>
                  <a:pt x="15572" y="6574"/>
                </a:lnTo>
                <a:lnTo>
                  <a:pt x="16074" y="6574"/>
                </a:lnTo>
                <a:lnTo>
                  <a:pt x="16326" y="6457"/>
                </a:lnTo>
                <a:lnTo>
                  <a:pt x="16577" y="6339"/>
                </a:lnTo>
                <a:lnTo>
                  <a:pt x="16828" y="6222"/>
                </a:lnTo>
                <a:lnTo>
                  <a:pt x="17079" y="6222"/>
                </a:lnTo>
                <a:lnTo>
                  <a:pt x="17330" y="5987"/>
                </a:lnTo>
                <a:lnTo>
                  <a:pt x="17330" y="5870"/>
                </a:lnTo>
                <a:lnTo>
                  <a:pt x="17581" y="5635"/>
                </a:lnTo>
                <a:lnTo>
                  <a:pt x="17581" y="1526"/>
                </a:lnTo>
                <a:lnTo>
                  <a:pt x="17330" y="1291"/>
                </a:lnTo>
                <a:lnTo>
                  <a:pt x="17330" y="1174"/>
                </a:lnTo>
                <a:lnTo>
                  <a:pt x="17079" y="1057"/>
                </a:lnTo>
                <a:lnTo>
                  <a:pt x="16828" y="939"/>
                </a:lnTo>
                <a:lnTo>
                  <a:pt x="16577" y="822"/>
                </a:lnTo>
                <a:lnTo>
                  <a:pt x="16326" y="704"/>
                </a:lnTo>
                <a:lnTo>
                  <a:pt x="16074" y="704"/>
                </a:lnTo>
                <a:lnTo>
                  <a:pt x="15572" y="587"/>
                </a:lnTo>
                <a:lnTo>
                  <a:pt x="6028" y="587"/>
                </a:lnTo>
                <a:lnTo>
                  <a:pt x="5526" y="704"/>
                </a:lnTo>
                <a:lnTo>
                  <a:pt x="5274" y="704"/>
                </a:lnTo>
                <a:lnTo>
                  <a:pt x="5023" y="822"/>
                </a:lnTo>
                <a:lnTo>
                  <a:pt x="4772" y="939"/>
                </a:lnTo>
                <a:lnTo>
                  <a:pt x="4521" y="1057"/>
                </a:lnTo>
                <a:lnTo>
                  <a:pt x="4270" y="1174"/>
                </a:lnTo>
                <a:lnTo>
                  <a:pt x="4270" y="1291"/>
                </a:lnTo>
                <a:lnTo>
                  <a:pt x="4019" y="1526"/>
                </a:lnTo>
                <a:lnTo>
                  <a:pt x="4019" y="5635"/>
                </a:lnTo>
                <a:lnTo>
                  <a:pt x="4270" y="5870"/>
                </a:lnTo>
                <a:lnTo>
                  <a:pt x="4270" y="5987"/>
                </a:lnTo>
                <a:lnTo>
                  <a:pt x="4521" y="6222"/>
                </a:lnTo>
                <a:lnTo>
                  <a:pt x="4772" y="6222"/>
                </a:lnTo>
                <a:lnTo>
                  <a:pt x="5023" y="6339"/>
                </a:lnTo>
                <a:lnTo>
                  <a:pt x="5274" y="6457"/>
                </a:lnTo>
                <a:lnTo>
                  <a:pt x="5526" y="6574"/>
                </a:lnTo>
                <a:lnTo>
                  <a:pt x="6028" y="6574"/>
                </a:lnTo>
                <a:close/>
              </a:path>
              <a:path w="21600" h="21600" extrusionOk="0">
                <a:moveTo>
                  <a:pt x="6028" y="13617"/>
                </a:moveTo>
                <a:lnTo>
                  <a:pt x="15572" y="13617"/>
                </a:lnTo>
                <a:lnTo>
                  <a:pt x="16074" y="13617"/>
                </a:lnTo>
                <a:lnTo>
                  <a:pt x="16326" y="13617"/>
                </a:lnTo>
                <a:lnTo>
                  <a:pt x="16577" y="13500"/>
                </a:lnTo>
                <a:lnTo>
                  <a:pt x="16828" y="13383"/>
                </a:lnTo>
                <a:lnTo>
                  <a:pt x="17079" y="13265"/>
                </a:lnTo>
                <a:lnTo>
                  <a:pt x="17330" y="13148"/>
                </a:lnTo>
                <a:lnTo>
                  <a:pt x="17330" y="12913"/>
                </a:lnTo>
                <a:lnTo>
                  <a:pt x="17581" y="12796"/>
                </a:lnTo>
                <a:lnTo>
                  <a:pt x="17581" y="8687"/>
                </a:lnTo>
                <a:lnTo>
                  <a:pt x="17330" y="8452"/>
                </a:lnTo>
                <a:lnTo>
                  <a:pt x="17330" y="8335"/>
                </a:lnTo>
                <a:lnTo>
                  <a:pt x="17079" y="8217"/>
                </a:lnTo>
                <a:lnTo>
                  <a:pt x="16828" y="7983"/>
                </a:lnTo>
                <a:lnTo>
                  <a:pt x="16577" y="7983"/>
                </a:lnTo>
                <a:lnTo>
                  <a:pt x="16326" y="7865"/>
                </a:lnTo>
                <a:lnTo>
                  <a:pt x="16074" y="7865"/>
                </a:lnTo>
                <a:lnTo>
                  <a:pt x="15572" y="7748"/>
                </a:lnTo>
                <a:lnTo>
                  <a:pt x="6028" y="7748"/>
                </a:lnTo>
                <a:lnTo>
                  <a:pt x="5526" y="7865"/>
                </a:lnTo>
                <a:lnTo>
                  <a:pt x="5274" y="7865"/>
                </a:lnTo>
                <a:lnTo>
                  <a:pt x="5023" y="7983"/>
                </a:lnTo>
                <a:lnTo>
                  <a:pt x="4772" y="7983"/>
                </a:lnTo>
                <a:lnTo>
                  <a:pt x="4521" y="8217"/>
                </a:lnTo>
                <a:lnTo>
                  <a:pt x="4270" y="8335"/>
                </a:lnTo>
                <a:lnTo>
                  <a:pt x="4270" y="8452"/>
                </a:lnTo>
                <a:lnTo>
                  <a:pt x="4019" y="8687"/>
                </a:lnTo>
                <a:lnTo>
                  <a:pt x="4019" y="12796"/>
                </a:lnTo>
                <a:lnTo>
                  <a:pt x="4270" y="12913"/>
                </a:lnTo>
                <a:lnTo>
                  <a:pt x="4270" y="13148"/>
                </a:lnTo>
                <a:lnTo>
                  <a:pt x="4521" y="13265"/>
                </a:lnTo>
                <a:lnTo>
                  <a:pt x="4772" y="13383"/>
                </a:lnTo>
                <a:lnTo>
                  <a:pt x="5023" y="13500"/>
                </a:lnTo>
                <a:lnTo>
                  <a:pt x="5274" y="13617"/>
                </a:lnTo>
                <a:lnTo>
                  <a:pt x="5526" y="13617"/>
                </a:lnTo>
                <a:lnTo>
                  <a:pt x="6028" y="13617"/>
                </a:lnTo>
                <a:close/>
              </a:path>
              <a:path w="21600" h="21600" extrusionOk="0">
                <a:moveTo>
                  <a:pt x="6028" y="20778"/>
                </a:moveTo>
                <a:lnTo>
                  <a:pt x="15572" y="20778"/>
                </a:lnTo>
                <a:lnTo>
                  <a:pt x="16074" y="20778"/>
                </a:lnTo>
                <a:lnTo>
                  <a:pt x="16326" y="20661"/>
                </a:lnTo>
                <a:lnTo>
                  <a:pt x="16577" y="20661"/>
                </a:lnTo>
                <a:lnTo>
                  <a:pt x="16828" y="20543"/>
                </a:lnTo>
                <a:lnTo>
                  <a:pt x="17079" y="20426"/>
                </a:lnTo>
                <a:lnTo>
                  <a:pt x="17330" y="20309"/>
                </a:lnTo>
                <a:lnTo>
                  <a:pt x="17330" y="20074"/>
                </a:lnTo>
                <a:lnTo>
                  <a:pt x="17581" y="19957"/>
                </a:lnTo>
                <a:lnTo>
                  <a:pt x="17581" y="15730"/>
                </a:lnTo>
                <a:lnTo>
                  <a:pt x="17330" y="15613"/>
                </a:lnTo>
                <a:lnTo>
                  <a:pt x="17330" y="15378"/>
                </a:lnTo>
                <a:lnTo>
                  <a:pt x="17079" y="15378"/>
                </a:lnTo>
                <a:lnTo>
                  <a:pt x="16828" y="15143"/>
                </a:lnTo>
                <a:lnTo>
                  <a:pt x="16577" y="15026"/>
                </a:lnTo>
                <a:lnTo>
                  <a:pt x="16326" y="15026"/>
                </a:lnTo>
                <a:lnTo>
                  <a:pt x="16074" y="15026"/>
                </a:lnTo>
                <a:lnTo>
                  <a:pt x="15572" y="14909"/>
                </a:lnTo>
                <a:lnTo>
                  <a:pt x="6028" y="14909"/>
                </a:lnTo>
                <a:lnTo>
                  <a:pt x="5526" y="15026"/>
                </a:lnTo>
                <a:lnTo>
                  <a:pt x="5274" y="15026"/>
                </a:lnTo>
                <a:lnTo>
                  <a:pt x="5023" y="15026"/>
                </a:lnTo>
                <a:lnTo>
                  <a:pt x="4772" y="15143"/>
                </a:lnTo>
                <a:lnTo>
                  <a:pt x="4521" y="15378"/>
                </a:lnTo>
                <a:lnTo>
                  <a:pt x="4270" y="15378"/>
                </a:lnTo>
                <a:lnTo>
                  <a:pt x="4270" y="15613"/>
                </a:lnTo>
                <a:lnTo>
                  <a:pt x="4019" y="15730"/>
                </a:lnTo>
                <a:lnTo>
                  <a:pt x="4019" y="19957"/>
                </a:lnTo>
                <a:lnTo>
                  <a:pt x="4270" y="20074"/>
                </a:lnTo>
                <a:lnTo>
                  <a:pt x="4270" y="20309"/>
                </a:lnTo>
                <a:lnTo>
                  <a:pt x="4521" y="20426"/>
                </a:lnTo>
                <a:lnTo>
                  <a:pt x="4772" y="20543"/>
                </a:lnTo>
                <a:lnTo>
                  <a:pt x="5023" y="20661"/>
                </a:lnTo>
                <a:lnTo>
                  <a:pt x="5274" y="20661"/>
                </a:lnTo>
                <a:lnTo>
                  <a:pt x="5526" y="20778"/>
                </a:lnTo>
                <a:lnTo>
                  <a:pt x="6028" y="20778"/>
                </a:lnTo>
                <a:close/>
              </a:path>
              <a:path w="21600" h="21600" extrusionOk="0">
                <a:moveTo>
                  <a:pt x="753" y="1291"/>
                </a:moveTo>
                <a:lnTo>
                  <a:pt x="2260" y="1291"/>
                </a:lnTo>
                <a:lnTo>
                  <a:pt x="2260" y="235"/>
                </a:lnTo>
                <a:lnTo>
                  <a:pt x="753" y="235"/>
                </a:lnTo>
                <a:lnTo>
                  <a:pt x="753" y="1291"/>
                </a:lnTo>
                <a:close/>
              </a:path>
              <a:path w="21600" h="21600" extrusionOk="0">
                <a:moveTo>
                  <a:pt x="753" y="2700"/>
                </a:moveTo>
                <a:lnTo>
                  <a:pt x="2260" y="2700"/>
                </a:lnTo>
                <a:lnTo>
                  <a:pt x="2260" y="1643"/>
                </a:lnTo>
                <a:lnTo>
                  <a:pt x="753" y="1643"/>
                </a:lnTo>
                <a:lnTo>
                  <a:pt x="753" y="2700"/>
                </a:lnTo>
                <a:close/>
              </a:path>
              <a:path w="21600" h="21600" extrusionOk="0">
                <a:moveTo>
                  <a:pt x="753" y="4109"/>
                </a:moveTo>
                <a:lnTo>
                  <a:pt x="2260" y="4109"/>
                </a:lnTo>
                <a:lnTo>
                  <a:pt x="2260" y="3052"/>
                </a:lnTo>
                <a:lnTo>
                  <a:pt x="753" y="3052"/>
                </a:lnTo>
                <a:lnTo>
                  <a:pt x="753" y="4109"/>
                </a:lnTo>
                <a:close/>
              </a:path>
              <a:path w="21600" h="21600" extrusionOk="0">
                <a:moveTo>
                  <a:pt x="753" y="5517"/>
                </a:moveTo>
                <a:lnTo>
                  <a:pt x="2260" y="5517"/>
                </a:lnTo>
                <a:lnTo>
                  <a:pt x="2260" y="4461"/>
                </a:lnTo>
                <a:lnTo>
                  <a:pt x="753" y="4461"/>
                </a:lnTo>
                <a:lnTo>
                  <a:pt x="753" y="5517"/>
                </a:lnTo>
                <a:close/>
              </a:path>
              <a:path w="21600" h="21600" extrusionOk="0">
                <a:moveTo>
                  <a:pt x="753" y="6926"/>
                </a:moveTo>
                <a:lnTo>
                  <a:pt x="2260" y="6926"/>
                </a:lnTo>
                <a:lnTo>
                  <a:pt x="2260" y="5870"/>
                </a:lnTo>
                <a:lnTo>
                  <a:pt x="753" y="5870"/>
                </a:lnTo>
                <a:lnTo>
                  <a:pt x="753" y="6926"/>
                </a:lnTo>
                <a:close/>
              </a:path>
              <a:path w="21600" h="21600" extrusionOk="0">
                <a:moveTo>
                  <a:pt x="753" y="8335"/>
                </a:moveTo>
                <a:lnTo>
                  <a:pt x="2260" y="8335"/>
                </a:lnTo>
                <a:lnTo>
                  <a:pt x="2260" y="7278"/>
                </a:lnTo>
                <a:lnTo>
                  <a:pt x="753" y="7278"/>
                </a:lnTo>
                <a:lnTo>
                  <a:pt x="753" y="8335"/>
                </a:lnTo>
                <a:close/>
              </a:path>
              <a:path w="21600" h="21600" extrusionOk="0">
                <a:moveTo>
                  <a:pt x="753" y="9743"/>
                </a:moveTo>
                <a:lnTo>
                  <a:pt x="2260" y="9743"/>
                </a:lnTo>
                <a:lnTo>
                  <a:pt x="2260" y="8687"/>
                </a:lnTo>
                <a:lnTo>
                  <a:pt x="753" y="8687"/>
                </a:lnTo>
                <a:lnTo>
                  <a:pt x="753" y="9743"/>
                </a:lnTo>
                <a:close/>
              </a:path>
              <a:path w="21600" h="21600" extrusionOk="0">
                <a:moveTo>
                  <a:pt x="753" y="11152"/>
                </a:moveTo>
                <a:lnTo>
                  <a:pt x="2260" y="11152"/>
                </a:lnTo>
                <a:lnTo>
                  <a:pt x="2260" y="10096"/>
                </a:lnTo>
                <a:lnTo>
                  <a:pt x="753" y="10096"/>
                </a:lnTo>
                <a:lnTo>
                  <a:pt x="753" y="11152"/>
                </a:lnTo>
                <a:close/>
              </a:path>
              <a:path w="21600" h="21600" extrusionOk="0">
                <a:moveTo>
                  <a:pt x="753" y="12561"/>
                </a:moveTo>
                <a:lnTo>
                  <a:pt x="2260" y="12561"/>
                </a:lnTo>
                <a:lnTo>
                  <a:pt x="2260" y="11504"/>
                </a:lnTo>
                <a:lnTo>
                  <a:pt x="753" y="11504"/>
                </a:lnTo>
                <a:lnTo>
                  <a:pt x="753" y="12561"/>
                </a:lnTo>
                <a:close/>
              </a:path>
              <a:path w="21600" h="21600" extrusionOk="0">
                <a:moveTo>
                  <a:pt x="753" y="13970"/>
                </a:moveTo>
                <a:lnTo>
                  <a:pt x="2260" y="13970"/>
                </a:lnTo>
                <a:lnTo>
                  <a:pt x="2260" y="12913"/>
                </a:lnTo>
                <a:lnTo>
                  <a:pt x="753" y="12913"/>
                </a:lnTo>
                <a:lnTo>
                  <a:pt x="753" y="13970"/>
                </a:lnTo>
                <a:close/>
              </a:path>
              <a:path w="21600" h="21600" extrusionOk="0">
                <a:moveTo>
                  <a:pt x="753" y="15378"/>
                </a:moveTo>
                <a:lnTo>
                  <a:pt x="2260" y="15378"/>
                </a:lnTo>
                <a:lnTo>
                  <a:pt x="2260" y="14322"/>
                </a:lnTo>
                <a:lnTo>
                  <a:pt x="753" y="14322"/>
                </a:lnTo>
                <a:lnTo>
                  <a:pt x="753" y="15378"/>
                </a:lnTo>
                <a:close/>
              </a:path>
              <a:path w="21600" h="21600" extrusionOk="0">
                <a:moveTo>
                  <a:pt x="753" y="16787"/>
                </a:moveTo>
                <a:lnTo>
                  <a:pt x="2260" y="16787"/>
                </a:lnTo>
                <a:lnTo>
                  <a:pt x="2260" y="15730"/>
                </a:lnTo>
                <a:lnTo>
                  <a:pt x="753" y="15730"/>
                </a:lnTo>
                <a:lnTo>
                  <a:pt x="753" y="16787"/>
                </a:lnTo>
                <a:close/>
              </a:path>
              <a:path w="21600" h="21600" extrusionOk="0">
                <a:moveTo>
                  <a:pt x="753" y="18196"/>
                </a:moveTo>
                <a:lnTo>
                  <a:pt x="2260" y="18196"/>
                </a:lnTo>
                <a:lnTo>
                  <a:pt x="2260" y="17139"/>
                </a:lnTo>
                <a:lnTo>
                  <a:pt x="753" y="17139"/>
                </a:lnTo>
                <a:lnTo>
                  <a:pt x="753" y="18196"/>
                </a:lnTo>
                <a:close/>
              </a:path>
              <a:path w="21600" h="21600" extrusionOk="0">
                <a:moveTo>
                  <a:pt x="753" y="19604"/>
                </a:moveTo>
                <a:lnTo>
                  <a:pt x="2260" y="19604"/>
                </a:lnTo>
                <a:lnTo>
                  <a:pt x="2260" y="18548"/>
                </a:lnTo>
                <a:lnTo>
                  <a:pt x="753" y="18548"/>
                </a:lnTo>
                <a:lnTo>
                  <a:pt x="753" y="19604"/>
                </a:lnTo>
                <a:close/>
              </a:path>
              <a:path w="21600" h="21600" extrusionOk="0">
                <a:moveTo>
                  <a:pt x="753" y="21013"/>
                </a:moveTo>
                <a:lnTo>
                  <a:pt x="2260" y="21013"/>
                </a:lnTo>
                <a:lnTo>
                  <a:pt x="2260" y="19957"/>
                </a:lnTo>
                <a:lnTo>
                  <a:pt x="753" y="19957"/>
                </a:lnTo>
                <a:lnTo>
                  <a:pt x="753" y="21013"/>
                </a:lnTo>
                <a:close/>
              </a:path>
              <a:path w="21600" h="21600" extrusionOk="0">
                <a:moveTo>
                  <a:pt x="19340" y="1409"/>
                </a:moveTo>
                <a:lnTo>
                  <a:pt x="20595" y="1409"/>
                </a:lnTo>
                <a:lnTo>
                  <a:pt x="20595" y="352"/>
                </a:lnTo>
                <a:lnTo>
                  <a:pt x="19340" y="352"/>
                </a:lnTo>
                <a:lnTo>
                  <a:pt x="19340" y="1409"/>
                </a:lnTo>
                <a:close/>
              </a:path>
              <a:path w="21600" h="21600" extrusionOk="0">
                <a:moveTo>
                  <a:pt x="19340" y="2700"/>
                </a:moveTo>
                <a:lnTo>
                  <a:pt x="20595" y="2700"/>
                </a:lnTo>
                <a:lnTo>
                  <a:pt x="20595" y="1643"/>
                </a:lnTo>
                <a:lnTo>
                  <a:pt x="19340" y="1643"/>
                </a:lnTo>
                <a:lnTo>
                  <a:pt x="19340" y="2700"/>
                </a:lnTo>
                <a:close/>
              </a:path>
              <a:path w="21600" h="21600" extrusionOk="0">
                <a:moveTo>
                  <a:pt x="19340" y="4109"/>
                </a:moveTo>
                <a:lnTo>
                  <a:pt x="20595" y="4109"/>
                </a:lnTo>
                <a:lnTo>
                  <a:pt x="20595" y="3052"/>
                </a:lnTo>
                <a:lnTo>
                  <a:pt x="19340" y="3052"/>
                </a:lnTo>
                <a:lnTo>
                  <a:pt x="19340" y="4109"/>
                </a:lnTo>
                <a:close/>
              </a:path>
              <a:path w="21600" h="21600" extrusionOk="0">
                <a:moveTo>
                  <a:pt x="19340" y="5517"/>
                </a:moveTo>
                <a:lnTo>
                  <a:pt x="20595" y="5517"/>
                </a:lnTo>
                <a:lnTo>
                  <a:pt x="20595" y="4461"/>
                </a:lnTo>
                <a:lnTo>
                  <a:pt x="19340" y="4461"/>
                </a:lnTo>
                <a:lnTo>
                  <a:pt x="19340" y="5517"/>
                </a:lnTo>
                <a:close/>
              </a:path>
              <a:path w="21600" h="21600" extrusionOk="0">
                <a:moveTo>
                  <a:pt x="19340" y="6926"/>
                </a:moveTo>
                <a:lnTo>
                  <a:pt x="20595" y="6926"/>
                </a:lnTo>
                <a:lnTo>
                  <a:pt x="20595" y="5870"/>
                </a:lnTo>
                <a:lnTo>
                  <a:pt x="19340" y="5870"/>
                </a:lnTo>
                <a:lnTo>
                  <a:pt x="19340" y="6926"/>
                </a:lnTo>
                <a:close/>
              </a:path>
              <a:path w="21600" h="21600" extrusionOk="0">
                <a:moveTo>
                  <a:pt x="19340" y="8335"/>
                </a:moveTo>
                <a:lnTo>
                  <a:pt x="20595" y="8335"/>
                </a:lnTo>
                <a:lnTo>
                  <a:pt x="20595" y="7278"/>
                </a:lnTo>
                <a:lnTo>
                  <a:pt x="19340" y="7278"/>
                </a:lnTo>
                <a:lnTo>
                  <a:pt x="19340" y="8335"/>
                </a:lnTo>
                <a:close/>
              </a:path>
              <a:path w="21600" h="21600" extrusionOk="0">
                <a:moveTo>
                  <a:pt x="19340" y="9743"/>
                </a:moveTo>
                <a:lnTo>
                  <a:pt x="20595" y="9743"/>
                </a:lnTo>
                <a:lnTo>
                  <a:pt x="20595" y="8687"/>
                </a:lnTo>
                <a:lnTo>
                  <a:pt x="19340" y="8687"/>
                </a:lnTo>
                <a:lnTo>
                  <a:pt x="19340" y="9743"/>
                </a:lnTo>
                <a:close/>
              </a:path>
              <a:path w="21600" h="21600" extrusionOk="0">
                <a:moveTo>
                  <a:pt x="19340" y="11152"/>
                </a:moveTo>
                <a:lnTo>
                  <a:pt x="20595" y="11152"/>
                </a:lnTo>
                <a:lnTo>
                  <a:pt x="20595" y="10096"/>
                </a:lnTo>
                <a:lnTo>
                  <a:pt x="19340" y="10096"/>
                </a:lnTo>
                <a:lnTo>
                  <a:pt x="19340" y="11152"/>
                </a:lnTo>
                <a:close/>
              </a:path>
              <a:path w="21600" h="21600" extrusionOk="0">
                <a:moveTo>
                  <a:pt x="19340" y="12561"/>
                </a:moveTo>
                <a:lnTo>
                  <a:pt x="20595" y="12561"/>
                </a:lnTo>
                <a:lnTo>
                  <a:pt x="20595" y="11504"/>
                </a:lnTo>
                <a:lnTo>
                  <a:pt x="19340" y="11504"/>
                </a:lnTo>
                <a:lnTo>
                  <a:pt x="19340" y="12561"/>
                </a:lnTo>
                <a:close/>
              </a:path>
              <a:path w="21600" h="21600" extrusionOk="0">
                <a:moveTo>
                  <a:pt x="19340" y="13970"/>
                </a:moveTo>
                <a:lnTo>
                  <a:pt x="20595" y="13970"/>
                </a:lnTo>
                <a:lnTo>
                  <a:pt x="20595" y="12913"/>
                </a:lnTo>
                <a:lnTo>
                  <a:pt x="19340" y="12913"/>
                </a:lnTo>
                <a:lnTo>
                  <a:pt x="19340" y="13970"/>
                </a:lnTo>
                <a:close/>
              </a:path>
              <a:path w="21600" h="21600" extrusionOk="0">
                <a:moveTo>
                  <a:pt x="19340" y="15378"/>
                </a:moveTo>
                <a:lnTo>
                  <a:pt x="20595" y="15378"/>
                </a:lnTo>
                <a:lnTo>
                  <a:pt x="20595" y="14322"/>
                </a:lnTo>
                <a:lnTo>
                  <a:pt x="19340" y="14322"/>
                </a:lnTo>
                <a:lnTo>
                  <a:pt x="19340" y="15378"/>
                </a:lnTo>
                <a:close/>
              </a:path>
              <a:path w="21600" h="21600" extrusionOk="0">
                <a:moveTo>
                  <a:pt x="19340" y="16787"/>
                </a:moveTo>
                <a:lnTo>
                  <a:pt x="20595" y="16787"/>
                </a:lnTo>
                <a:lnTo>
                  <a:pt x="20595" y="15730"/>
                </a:lnTo>
                <a:lnTo>
                  <a:pt x="19340" y="15730"/>
                </a:lnTo>
                <a:lnTo>
                  <a:pt x="19340" y="16787"/>
                </a:lnTo>
                <a:close/>
              </a:path>
              <a:path w="21600" h="21600" extrusionOk="0">
                <a:moveTo>
                  <a:pt x="19340" y="18196"/>
                </a:moveTo>
                <a:lnTo>
                  <a:pt x="20595" y="18196"/>
                </a:lnTo>
                <a:lnTo>
                  <a:pt x="20595" y="17139"/>
                </a:lnTo>
                <a:lnTo>
                  <a:pt x="19340" y="17139"/>
                </a:lnTo>
                <a:lnTo>
                  <a:pt x="19340" y="18196"/>
                </a:lnTo>
                <a:close/>
              </a:path>
              <a:path w="21600" h="21600" extrusionOk="0">
                <a:moveTo>
                  <a:pt x="19340" y="19604"/>
                </a:moveTo>
                <a:lnTo>
                  <a:pt x="20595" y="19604"/>
                </a:lnTo>
                <a:lnTo>
                  <a:pt x="20595" y="18548"/>
                </a:lnTo>
                <a:lnTo>
                  <a:pt x="19340" y="18548"/>
                </a:lnTo>
                <a:lnTo>
                  <a:pt x="19340" y="19604"/>
                </a:lnTo>
                <a:close/>
              </a:path>
              <a:path w="21600" h="21600" extrusionOk="0">
                <a:moveTo>
                  <a:pt x="19340" y="21013"/>
                </a:moveTo>
                <a:lnTo>
                  <a:pt x="20595" y="21013"/>
                </a:lnTo>
                <a:lnTo>
                  <a:pt x="20595" y="19957"/>
                </a:lnTo>
                <a:lnTo>
                  <a:pt x="19340" y="19957"/>
                </a:lnTo>
                <a:lnTo>
                  <a:pt x="19340" y="21013"/>
                </a:lnTo>
                <a:close/>
              </a:path>
            </a:pathLst>
          </a:custGeom>
          <a:solidFill>
            <a:srgbClr val="FF9900"/>
          </a:solidFill>
          <a:ln w="9525">
            <a:solidFill>
              <a:srgbClr val="000000"/>
            </a:solidFill>
            <a:miter lim="800000"/>
            <a:headEnd/>
            <a:tailEnd/>
          </a:ln>
        </p:spPr>
        <p:txBody>
          <a:bodyPr/>
          <a:lstStyle/>
          <a:p>
            <a:pPr eaLnBrk="0" hangingPunct="0"/>
            <a:endParaRPr lang="id-ID"/>
          </a:p>
        </p:txBody>
      </p:sp>
      <p:sp>
        <p:nvSpPr>
          <p:cNvPr id="8209" name="TextBox 22"/>
          <p:cNvSpPr txBox="1">
            <a:spLocks noChangeArrowheads="1"/>
          </p:cNvSpPr>
          <p:nvPr/>
        </p:nvSpPr>
        <p:spPr bwMode="auto">
          <a:xfrm>
            <a:off x="4000504" y="6073780"/>
            <a:ext cx="1840953" cy="307777"/>
          </a:xfrm>
          <a:prstGeom prst="rect">
            <a:avLst/>
          </a:prstGeom>
          <a:noFill/>
          <a:ln w="9525">
            <a:noFill/>
            <a:miter lim="800000"/>
            <a:headEnd/>
            <a:tailEnd/>
          </a:ln>
        </p:spPr>
        <p:txBody>
          <a:bodyPr wrap="none">
            <a:spAutoFit/>
          </a:bodyPr>
          <a:lstStyle/>
          <a:p>
            <a:pPr eaLnBrk="0" hangingPunct="0"/>
            <a:r>
              <a:rPr lang="en-US" sz="1400"/>
              <a:t>Guru melibatkan siswa</a:t>
            </a:r>
          </a:p>
        </p:txBody>
      </p:sp>
      <p:sp>
        <p:nvSpPr>
          <p:cNvPr id="8210" name="TextBox 23"/>
          <p:cNvSpPr txBox="1">
            <a:spLocks noChangeArrowheads="1"/>
          </p:cNvSpPr>
          <p:nvPr/>
        </p:nvSpPr>
        <p:spPr bwMode="auto">
          <a:xfrm>
            <a:off x="6705603" y="6086480"/>
            <a:ext cx="1373005" cy="307777"/>
          </a:xfrm>
          <a:prstGeom prst="rect">
            <a:avLst/>
          </a:prstGeom>
          <a:noFill/>
          <a:ln w="9525">
            <a:noFill/>
            <a:miter lim="800000"/>
            <a:headEnd/>
            <a:tailEnd/>
          </a:ln>
        </p:spPr>
        <p:txBody>
          <a:bodyPr wrap="none">
            <a:spAutoFit/>
          </a:bodyPr>
          <a:lstStyle/>
          <a:p>
            <a:pPr eaLnBrk="0" hangingPunct="0"/>
            <a:r>
              <a:rPr lang="en-US" sz="1400"/>
              <a:t>Presentasi siswa</a:t>
            </a:r>
          </a:p>
        </p:txBody>
      </p:sp>
      <p:sp>
        <p:nvSpPr>
          <p:cNvPr id="55305" name="TextBox 25"/>
          <p:cNvSpPr txBox="1">
            <a:spLocks noChangeArrowheads="1"/>
          </p:cNvSpPr>
          <p:nvPr/>
        </p:nvSpPr>
        <p:spPr bwMode="auto">
          <a:xfrm>
            <a:off x="278831" y="1269842"/>
            <a:ext cx="3920047" cy="738664"/>
          </a:xfrm>
          <a:prstGeom prst="rect">
            <a:avLst/>
          </a:prstGeom>
          <a:noFill/>
          <a:ln w="9525">
            <a:noFill/>
            <a:miter lim="800000"/>
            <a:headEnd/>
            <a:tailEnd/>
          </a:ln>
        </p:spPr>
        <p:txBody>
          <a:bodyPr wrap="none">
            <a:spAutoFit/>
          </a:bodyPr>
          <a:lstStyle/>
          <a:p>
            <a:pPr algn="ctr" eaLnBrk="0" hangingPunct="0"/>
            <a:r>
              <a:rPr lang="en-US" sz="2400" dirty="0"/>
              <a:t>Rata-rata </a:t>
            </a:r>
            <a:r>
              <a:rPr lang="en-US" sz="2400" dirty="0" err="1"/>
              <a:t>kata</a:t>
            </a:r>
            <a:r>
              <a:rPr lang="en-US" sz="2400" dirty="0"/>
              <a:t> Guru </a:t>
            </a:r>
            <a:r>
              <a:rPr lang="en-US" sz="2400" dirty="0" err="1"/>
              <a:t>dan</a:t>
            </a:r>
            <a:r>
              <a:rPr lang="en-US" sz="2400" dirty="0"/>
              <a:t> </a:t>
            </a:r>
            <a:r>
              <a:rPr lang="en-US" sz="2400" dirty="0" err="1"/>
              <a:t>Siswa</a:t>
            </a:r>
            <a:endParaRPr lang="en-US" dirty="0"/>
          </a:p>
          <a:p>
            <a:pPr algn="ctr" eaLnBrk="0" hangingPunct="0"/>
            <a:r>
              <a:rPr lang="en-US" dirty="0"/>
              <a:t>(</a:t>
            </a:r>
            <a:r>
              <a:rPr lang="en-US" dirty="0" err="1"/>
              <a:t>selama</a:t>
            </a:r>
            <a:r>
              <a:rPr lang="en-US" dirty="0"/>
              <a:t> 50 </a:t>
            </a:r>
            <a:r>
              <a:rPr lang="en-US" dirty="0" err="1"/>
              <a:t>menit</a:t>
            </a:r>
            <a:r>
              <a:rPr lang="en-US" dirty="0"/>
              <a:t> </a:t>
            </a:r>
            <a:r>
              <a:rPr lang="en-US" dirty="0" err="1"/>
              <a:t>pembelajaran</a:t>
            </a:r>
            <a:r>
              <a:rPr lang="en-US" dirty="0"/>
              <a:t>)</a:t>
            </a:r>
          </a:p>
        </p:txBody>
      </p:sp>
      <p:sp>
        <p:nvSpPr>
          <p:cNvPr id="31" name="TextBox 25"/>
          <p:cNvSpPr txBox="1">
            <a:spLocks noChangeArrowheads="1"/>
          </p:cNvSpPr>
          <p:nvPr/>
        </p:nvSpPr>
        <p:spPr bwMode="auto">
          <a:xfrm>
            <a:off x="5047484" y="1353168"/>
            <a:ext cx="3643242" cy="830997"/>
          </a:xfrm>
          <a:prstGeom prst="rect">
            <a:avLst/>
          </a:prstGeom>
          <a:noFill/>
          <a:ln w="9525">
            <a:noFill/>
            <a:miter lim="800000"/>
            <a:headEnd/>
            <a:tailEnd/>
          </a:ln>
        </p:spPr>
        <p:txBody>
          <a:bodyPr wrap="square">
            <a:spAutoFit/>
          </a:bodyPr>
          <a:lstStyle/>
          <a:p>
            <a:pPr algn="ctr" eaLnBrk="0" hangingPunct="0"/>
            <a:r>
              <a:rPr lang="en-US" sz="2400"/>
              <a:t>Rasio Guru pada Kata-kata Siswa</a:t>
            </a:r>
          </a:p>
        </p:txBody>
      </p:sp>
      <p:sp>
        <p:nvSpPr>
          <p:cNvPr id="34825" name="Freeform 34"/>
          <p:cNvSpPr>
            <a:spLocks noEditPoints="1"/>
          </p:cNvSpPr>
          <p:nvPr/>
        </p:nvSpPr>
        <p:spPr bwMode="auto">
          <a:xfrm>
            <a:off x="1782764" y="2825755"/>
            <a:ext cx="2452687" cy="1814513"/>
          </a:xfrm>
          <a:custGeom>
            <a:avLst/>
            <a:gdLst>
              <a:gd name="T0" fmla="*/ 0 w 1545"/>
              <a:gd name="T1" fmla="*/ 0 h 1143"/>
              <a:gd name="T2" fmla="*/ 718245443 w 1545"/>
              <a:gd name="T3" fmla="*/ 0 h 1143"/>
              <a:gd name="T4" fmla="*/ 718245443 w 1545"/>
              <a:gd name="T5" fmla="*/ 2147483647 h 1143"/>
              <a:gd name="T6" fmla="*/ 0 w 1545"/>
              <a:gd name="T7" fmla="*/ 2147483647 h 1143"/>
              <a:gd name="T8" fmla="*/ 0 w 1545"/>
              <a:gd name="T9" fmla="*/ 0 h 1143"/>
              <a:gd name="T10" fmla="*/ 2147483647 w 1545"/>
              <a:gd name="T11" fmla="*/ 2147483647 h 1143"/>
              <a:gd name="T12" fmla="*/ 2147483647 w 1545"/>
              <a:gd name="T13" fmla="*/ 2147483647 h 1143"/>
              <a:gd name="T14" fmla="*/ 2147483647 w 1545"/>
              <a:gd name="T15" fmla="*/ 2147483647 h 1143"/>
              <a:gd name="T16" fmla="*/ 2147483647 w 1545"/>
              <a:gd name="T17" fmla="*/ 2147483647 h 1143"/>
              <a:gd name="T18" fmla="*/ 2147483647 w 1545"/>
              <a:gd name="T19" fmla="*/ 2147483647 h 1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5"/>
              <a:gd name="T31" fmla="*/ 0 h 1143"/>
              <a:gd name="T32" fmla="*/ 1545 w 1545"/>
              <a:gd name="T33" fmla="*/ 1143 h 11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5" h="1143">
                <a:moveTo>
                  <a:pt x="0" y="0"/>
                </a:moveTo>
                <a:lnTo>
                  <a:pt x="285" y="0"/>
                </a:lnTo>
                <a:lnTo>
                  <a:pt x="285" y="1143"/>
                </a:lnTo>
                <a:lnTo>
                  <a:pt x="0" y="1143"/>
                </a:lnTo>
                <a:lnTo>
                  <a:pt x="0" y="0"/>
                </a:lnTo>
                <a:close/>
                <a:moveTo>
                  <a:pt x="1266" y="1000"/>
                </a:moveTo>
                <a:lnTo>
                  <a:pt x="1545" y="1000"/>
                </a:lnTo>
                <a:lnTo>
                  <a:pt x="1545" y="1143"/>
                </a:lnTo>
                <a:lnTo>
                  <a:pt x="1266" y="1143"/>
                </a:lnTo>
                <a:lnTo>
                  <a:pt x="1266" y="1000"/>
                </a:lnTo>
                <a:close/>
              </a:path>
            </a:pathLst>
          </a:custGeom>
          <a:solidFill>
            <a:srgbClr val="89A54E"/>
          </a:solidFill>
          <a:ln w="9525">
            <a:noFill/>
            <a:round/>
            <a:headEnd/>
            <a:tailEnd/>
          </a:ln>
        </p:spPr>
        <p:txBody>
          <a:bodyPr/>
          <a:lstStyle/>
          <a:p>
            <a:pPr eaLnBrk="0" hangingPunct="0"/>
            <a:endParaRPr lang="id-ID"/>
          </a:p>
        </p:txBody>
      </p:sp>
      <p:sp>
        <p:nvSpPr>
          <p:cNvPr id="34826" name="Freeform 35"/>
          <p:cNvSpPr>
            <a:spLocks noEditPoints="1"/>
          </p:cNvSpPr>
          <p:nvPr/>
        </p:nvSpPr>
        <p:spPr bwMode="auto">
          <a:xfrm>
            <a:off x="1776413" y="2820993"/>
            <a:ext cx="2463800" cy="1824037"/>
          </a:xfrm>
          <a:custGeom>
            <a:avLst/>
            <a:gdLst>
              <a:gd name="T0" fmla="*/ 0 w 3824"/>
              <a:gd name="T1" fmla="*/ 3318949 h 2832"/>
              <a:gd name="T2" fmla="*/ 3320718 w 3824"/>
              <a:gd name="T3" fmla="*/ 0 h 2832"/>
              <a:gd name="T4" fmla="*/ 295566447 w 3824"/>
              <a:gd name="T5" fmla="*/ 0 h 2832"/>
              <a:gd name="T6" fmla="*/ 298887165 w 3824"/>
              <a:gd name="T7" fmla="*/ 3318949 h 2832"/>
              <a:gd name="T8" fmla="*/ 298887165 w 3824"/>
              <a:gd name="T9" fmla="*/ 1171508292 h 2832"/>
              <a:gd name="T10" fmla="*/ 295566447 w 3824"/>
              <a:gd name="T11" fmla="*/ 1174827239 h 2832"/>
              <a:gd name="T12" fmla="*/ 3320718 w 3824"/>
              <a:gd name="T13" fmla="*/ 1174827239 h 2832"/>
              <a:gd name="T14" fmla="*/ 0 w 3824"/>
              <a:gd name="T15" fmla="*/ 1171508292 h 2832"/>
              <a:gd name="T16" fmla="*/ 0 w 3824"/>
              <a:gd name="T17" fmla="*/ 3318949 h 2832"/>
              <a:gd name="T18" fmla="*/ 6642081 w 3824"/>
              <a:gd name="T19" fmla="*/ 1171508292 h 2832"/>
              <a:gd name="T20" fmla="*/ 3320718 w 3824"/>
              <a:gd name="T21" fmla="*/ 1168189988 h 2832"/>
              <a:gd name="T22" fmla="*/ 295566447 w 3824"/>
              <a:gd name="T23" fmla="*/ 1168189988 h 2832"/>
              <a:gd name="T24" fmla="*/ 292245730 w 3824"/>
              <a:gd name="T25" fmla="*/ 1171508292 h 2832"/>
              <a:gd name="T26" fmla="*/ 292245730 w 3824"/>
              <a:gd name="T27" fmla="*/ 3318949 h 2832"/>
              <a:gd name="T28" fmla="*/ 295566447 w 3824"/>
              <a:gd name="T29" fmla="*/ 6637254 h 2832"/>
              <a:gd name="T30" fmla="*/ 3320718 w 3824"/>
              <a:gd name="T31" fmla="*/ 6637254 h 2832"/>
              <a:gd name="T32" fmla="*/ 6642081 w 3824"/>
              <a:gd name="T33" fmla="*/ 3318949 h 2832"/>
              <a:gd name="T34" fmla="*/ 6642081 w 3824"/>
              <a:gd name="T35" fmla="*/ 1171508292 h 2832"/>
              <a:gd name="T36" fmla="*/ 1295179189 w 3824"/>
              <a:gd name="T37" fmla="*/ 1025484906 h 2832"/>
              <a:gd name="T38" fmla="*/ 1298499906 w 3824"/>
              <a:gd name="T39" fmla="*/ 1022165958 h 2832"/>
              <a:gd name="T40" fmla="*/ 1584103800 w 3824"/>
              <a:gd name="T41" fmla="*/ 1022165958 h 2832"/>
              <a:gd name="T42" fmla="*/ 1587424517 w 3824"/>
              <a:gd name="T43" fmla="*/ 1025484906 h 2832"/>
              <a:gd name="T44" fmla="*/ 1587424517 w 3824"/>
              <a:gd name="T45" fmla="*/ 1171508292 h 2832"/>
              <a:gd name="T46" fmla="*/ 1584103800 w 3824"/>
              <a:gd name="T47" fmla="*/ 1174827239 h 2832"/>
              <a:gd name="T48" fmla="*/ 1298499906 w 3824"/>
              <a:gd name="T49" fmla="*/ 1174827239 h 2832"/>
              <a:gd name="T50" fmla="*/ 1295179189 w 3824"/>
              <a:gd name="T51" fmla="*/ 1171508292 h 2832"/>
              <a:gd name="T52" fmla="*/ 1295179189 w 3824"/>
              <a:gd name="T53" fmla="*/ 1025484906 h 2832"/>
              <a:gd name="T54" fmla="*/ 1301820623 w 3824"/>
              <a:gd name="T55" fmla="*/ 1171508292 h 2832"/>
              <a:gd name="T56" fmla="*/ 1298499906 w 3824"/>
              <a:gd name="T57" fmla="*/ 1168189988 h 2832"/>
              <a:gd name="T58" fmla="*/ 1584103800 w 3824"/>
              <a:gd name="T59" fmla="*/ 1168189988 h 2832"/>
              <a:gd name="T60" fmla="*/ 1580781794 w 3824"/>
              <a:gd name="T61" fmla="*/ 1171508292 h 2832"/>
              <a:gd name="T62" fmla="*/ 1580781794 w 3824"/>
              <a:gd name="T63" fmla="*/ 1025484906 h 2832"/>
              <a:gd name="T64" fmla="*/ 1584103800 w 3824"/>
              <a:gd name="T65" fmla="*/ 1028803853 h 2832"/>
              <a:gd name="T66" fmla="*/ 1298499906 w 3824"/>
              <a:gd name="T67" fmla="*/ 1028803853 h 2832"/>
              <a:gd name="T68" fmla="*/ 1301820623 w 3824"/>
              <a:gd name="T69" fmla="*/ 1025484906 h 2832"/>
              <a:gd name="T70" fmla="*/ 1301820623 w 3824"/>
              <a:gd name="T71" fmla="*/ 1171508292 h 283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24"/>
              <a:gd name="T109" fmla="*/ 0 h 2832"/>
              <a:gd name="T110" fmla="*/ 3824 w 3824"/>
              <a:gd name="T111" fmla="*/ 2832 h 283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24" h="2832">
                <a:moveTo>
                  <a:pt x="0" y="8"/>
                </a:moveTo>
                <a:cubicBezTo>
                  <a:pt x="0" y="4"/>
                  <a:pt x="4" y="0"/>
                  <a:pt x="8" y="0"/>
                </a:cubicBezTo>
                <a:lnTo>
                  <a:pt x="712" y="0"/>
                </a:lnTo>
                <a:cubicBezTo>
                  <a:pt x="717" y="0"/>
                  <a:pt x="720" y="4"/>
                  <a:pt x="720" y="8"/>
                </a:cubicBezTo>
                <a:lnTo>
                  <a:pt x="720" y="2824"/>
                </a:lnTo>
                <a:cubicBezTo>
                  <a:pt x="720" y="2829"/>
                  <a:pt x="717" y="2832"/>
                  <a:pt x="712" y="2832"/>
                </a:cubicBezTo>
                <a:lnTo>
                  <a:pt x="8" y="2832"/>
                </a:lnTo>
                <a:cubicBezTo>
                  <a:pt x="4" y="2832"/>
                  <a:pt x="0" y="2829"/>
                  <a:pt x="0" y="2824"/>
                </a:cubicBezTo>
                <a:lnTo>
                  <a:pt x="0" y="8"/>
                </a:lnTo>
                <a:close/>
                <a:moveTo>
                  <a:pt x="16" y="2824"/>
                </a:moveTo>
                <a:lnTo>
                  <a:pt x="8" y="2816"/>
                </a:lnTo>
                <a:lnTo>
                  <a:pt x="712" y="2816"/>
                </a:lnTo>
                <a:lnTo>
                  <a:pt x="704" y="2824"/>
                </a:lnTo>
                <a:lnTo>
                  <a:pt x="704" y="8"/>
                </a:lnTo>
                <a:lnTo>
                  <a:pt x="712" y="16"/>
                </a:lnTo>
                <a:lnTo>
                  <a:pt x="8" y="16"/>
                </a:lnTo>
                <a:lnTo>
                  <a:pt x="16" y="8"/>
                </a:lnTo>
                <a:lnTo>
                  <a:pt x="16" y="2824"/>
                </a:lnTo>
                <a:close/>
                <a:moveTo>
                  <a:pt x="3120" y="2472"/>
                </a:moveTo>
                <a:cubicBezTo>
                  <a:pt x="3120" y="2468"/>
                  <a:pt x="3124" y="2464"/>
                  <a:pt x="3128" y="2464"/>
                </a:cubicBezTo>
                <a:lnTo>
                  <a:pt x="3816" y="2464"/>
                </a:lnTo>
                <a:cubicBezTo>
                  <a:pt x="3821" y="2464"/>
                  <a:pt x="3824" y="2468"/>
                  <a:pt x="3824" y="2472"/>
                </a:cubicBezTo>
                <a:lnTo>
                  <a:pt x="3824" y="2824"/>
                </a:lnTo>
                <a:cubicBezTo>
                  <a:pt x="3824" y="2829"/>
                  <a:pt x="3821" y="2832"/>
                  <a:pt x="3816" y="2832"/>
                </a:cubicBezTo>
                <a:lnTo>
                  <a:pt x="3128" y="2832"/>
                </a:lnTo>
                <a:cubicBezTo>
                  <a:pt x="3124" y="2832"/>
                  <a:pt x="3120" y="2829"/>
                  <a:pt x="3120" y="2824"/>
                </a:cubicBezTo>
                <a:lnTo>
                  <a:pt x="3120" y="2472"/>
                </a:lnTo>
                <a:close/>
                <a:moveTo>
                  <a:pt x="3136" y="2824"/>
                </a:moveTo>
                <a:lnTo>
                  <a:pt x="3128" y="2816"/>
                </a:lnTo>
                <a:lnTo>
                  <a:pt x="3816" y="2816"/>
                </a:lnTo>
                <a:lnTo>
                  <a:pt x="3808" y="2824"/>
                </a:lnTo>
                <a:lnTo>
                  <a:pt x="3808" y="2472"/>
                </a:lnTo>
                <a:lnTo>
                  <a:pt x="3816" y="2480"/>
                </a:lnTo>
                <a:lnTo>
                  <a:pt x="3128" y="2480"/>
                </a:lnTo>
                <a:lnTo>
                  <a:pt x="3136" y="2472"/>
                </a:lnTo>
                <a:lnTo>
                  <a:pt x="3136" y="2824"/>
                </a:lnTo>
                <a:close/>
              </a:path>
            </a:pathLst>
          </a:custGeom>
          <a:solidFill>
            <a:srgbClr val="6F873C"/>
          </a:solidFill>
          <a:ln w="0">
            <a:solidFill>
              <a:srgbClr val="6F873C"/>
            </a:solidFill>
            <a:round/>
            <a:headEnd/>
            <a:tailEnd/>
          </a:ln>
        </p:spPr>
        <p:txBody>
          <a:bodyPr/>
          <a:lstStyle/>
          <a:p>
            <a:pPr eaLnBrk="0" hangingPunct="0"/>
            <a:endParaRPr lang="id-ID"/>
          </a:p>
        </p:txBody>
      </p:sp>
      <p:sp>
        <p:nvSpPr>
          <p:cNvPr id="8228" name="Rectangle 36"/>
          <p:cNvSpPr>
            <a:spLocks noChangeArrowheads="1"/>
          </p:cNvSpPr>
          <p:nvPr/>
        </p:nvSpPr>
        <p:spPr bwMode="auto">
          <a:xfrm>
            <a:off x="1122363" y="3733801"/>
            <a:ext cx="442912" cy="906463"/>
          </a:xfrm>
          <a:prstGeom prst="rect">
            <a:avLst/>
          </a:prstGeom>
          <a:solidFill>
            <a:srgbClr val="953735"/>
          </a:solidFill>
          <a:ln w="9525">
            <a:noFill/>
            <a:miter lim="800000"/>
            <a:headEnd/>
            <a:tailEnd/>
          </a:ln>
        </p:spPr>
        <p:txBody>
          <a:bodyPr/>
          <a:lstStyle/>
          <a:p>
            <a:pPr eaLnBrk="0" hangingPunct="0"/>
            <a:endParaRPr lang="id-ID"/>
          </a:p>
        </p:txBody>
      </p:sp>
      <p:sp>
        <p:nvSpPr>
          <p:cNvPr id="8230" name="Rectangle 38"/>
          <p:cNvSpPr>
            <a:spLocks noChangeArrowheads="1"/>
          </p:cNvSpPr>
          <p:nvPr/>
        </p:nvSpPr>
        <p:spPr bwMode="auto">
          <a:xfrm>
            <a:off x="3122613" y="4578356"/>
            <a:ext cx="452437" cy="61913"/>
          </a:xfrm>
          <a:prstGeom prst="rect">
            <a:avLst/>
          </a:prstGeom>
          <a:solidFill>
            <a:srgbClr val="953735"/>
          </a:solidFill>
          <a:ln w="9525">
            <a:noFill/>
            <a:miter lim="800000"/>
            <a:headEnd/>
            <a:tailEnd/>
          </a:ln>
        </p:spPr>
        <p:txBody>
          <a:bodyPr/>
          <a:lstStyle/>
          <a:p>
            <a:pPr eaLnBrk="0" hangingPunct="0"/>
            <a:endParaRPr lang="id-ID"/>
          </a:p>
        </p:txBody>
      </p:sp>
      <p:sp>
        <p:nvSpPr>
          <p:cNvPr id="34829" name="Freeform 40"/>
          <p:cNvSpPr>
            <a:spLocks noEditPoints="1"/>
          </p:cNvSpPr>
          <p:nvPr/>
        </p:nvSpPr>
        <p:spPr bwMode="auto">
          <a:xfrm>
            <a:off x="1782764" y="2559050"/>
            <a:ext cx="2452687" cy="1854200"/>
          </a:xfrm>
          <a:custGeom>
            <a:avLst/>
            <a:gdLst>
              <a:gd name="T0" fmla="*/ 0 w 1545"/>
              <a:gd name="T1" fmla="*/ 0 h 1168"/>
              <a:gd name="T2" fmla="*/ 718245443 w 1545"/>
              <a:gd name="T3" fmla="*/ 0 h 1168"/>
              <a:gd name="T4" fmla="*/ 718245443 w 1545"/>
              <a:gd name="T5" fmla="*/ 423386271 h 1168"/>
              <a:gd name="T6" fmla="*/ 0 w 1545"/>
              <a:gd name="T7" fmla="*/ 423386271 h 1168"/>
              <a:gd name="T8" fmla="*/ 0 w 1545"/>
              <a:gd name="T9" fmla="*/ 0 h 1168"/>
              <a:gd name="T10" fmla="*/ 2147483647 w 1545"/>
              <a:gd name="T11" fmla="*/ 2147483647 h 1168"/>
              <a:gd name="T12" fmla="*/ 2147483647 w 1545"/>
              <a:gd name="T13" fmla="*/ 2147483647 h 1168"/>
              <a:gd name="T14" fmla="*/ 2147483647 w 1545"/>
              <a:gd name="T15" fmla="*/ 2147483647 h 1168"/>
              <a:gd name="T16" fmla="*/ 2147483647 w 1545"/>
              <a:gd name="T17" fmla="*/ 2147483647 h 1168"/>
              <a:gd name="T18" fmla="*/ 2147483647 w 1545"/>
              <a:gd name="T19" fmla="*/ 2147483647 h 1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5"/>
              <a:gd name="T31" fmla="*/ 0 h 1168"/>
              <a:gd name="T32" fmla="*/ 1545 w 1545"/>
              <a:gd name="T33" fmla="*/ 1168 h 1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5" h="1168">
                <a:moveTo>
                  <a:pt x="0" y="0"/>
                </a:moveTo>
                <a:lnTo>
                  <a:pt x="285" y="0"/>
                </a:lnTo>
                <a:lnTo>
                  <a:pt x="285" y="168"/>
                </a:lnTo>
                <a:lnTo>
                  <a:pt x="0" y="168"/>
                </a:lnTo>
                <a:lnTo>
                  <a:pt x="0" y="0"/>
                </a:lnTo>
                <a:close/>
                <a:moveTo>
                  <a:pt x="1266" y="1084"/>
                </a:moveTo>
                <a:lnTo>
                  <a:pt x="1545" y="1084"/>
                </a:lnTo>
                <a:lnTo>
                  <a:pt x="1545" y="1168"/>
                </a:lnTo>
                <a:lnTo>
                  <a:pt x="1266" y="1168"/>
                </a:lnTo>
                <a:lnTo>
                  <a:pt x="1266" y="1084"/>
                </a:lnTo>
                <a:close/>
              </a:path>
            </a:pathLst>
          </a:custGeom>
          <a:solidFill>
            <a:srgbClr val="B9CD96"/>
          </a:solidFill>
          <a:ln w="9525">
            <a:noFill/>
            <a:round/>
            <a:headEnd/>
            <a:tailEnd/>
          </a:ln>
        </p:spPr>
        <p:txBody>
          <a:bodyPr/>
          <a:lstStyle/>
          <a:p>
            <a:pPr eaLnBrk="0" hangingPunct="0"/>
            <a:endParaRPr lang="id-ID"/>
          </a:p>
        </p:txBody>
      </p:sp>
      <p:sp>
        <p:nvSpPr>
          <p:cNvPr id="34830" name="Freeform 41"/>
          <p:cNvSpPr>
            <a:spLocks noEditPoints="1"/>
          </p:cNvSpPr>
          <p:nvPr/>
        </p:nvSpPr>
        <p:spPr bwMode="auto">
          <a:xfrm>
            <a:off x="1776413" y="2552706"/>
            <a:ext cx="2463800" cy="1865313"/>
          </a:xfrm>
          <a:custGeom>
            <a:avLst/>
            <a:gdLst>
              <a:gd name="T0" fmla="*/ 0 w 3824"/>
              <a:gd name="T1" fmla="*/ 3319046 h 2896"/>
              <a:gd name="T2" fmla="*/ 3320718 w 3824"/>
              <a:gd name="T3" fmla="*/ 0 h 2896"/>
              <a:gd name="T4" fmla="*/ 295566447 w 3824"/>
              <a:gd name="T5" fmla="*/ 0 h 2896"/>
              <a:gd name="T6" fmla="*/ 298887165 w 3824"/>
              <a:gd name="T7" fmla="*/ 3319046 h 2896"/>
              <a:gd name="T8" fmla="*/ 298887165 w 3824"/>
              <a:gd name="T9" fmla="*/ 175902386 h 2896"/>
              <a:gd name="T10" fmla="*/ 295566447 w 3824"/>
              <a:gd name="T11" fmla="*/ 179221432 h 2896"/>
              <a:gd name="T12" fmla="*/ 3320718 w 3824"/>
              <a:gd name="T13" fmla="*/ 179221432 h 2896"/>
              <a:gd name="T14" fmla="*/ 0 w 3824"/>
              <a:gd name="T15" fmla="*/ 175902386 h 2896"/>
              <a:gd name="T16" fmla="*/ 0 w 3824"/>
              <a:gd name="T17" fmla="*/ 3319046 h 2896"/>
              <a:gd name="T18" fmla="*/ 6642081 w 3824"/>
              <a:gd name="T19" fmla="*/ 175902386 h 2896"/>
              <a:gd name="T20" fmla="*/ 3320718 w 3824"/>
              <a:gd name="T21" fmla="*/ 172583985 h 2896"/>
              <a:gd name="T22" fmla="*/ 295566447 w 3824"/>
              <a:gd name="T23" fmla="*/ 172583985 h 2896"/>
              <a:gd name="T24" fmla="*/ 292245730 w 3824"/>
              <a:gd name="T25" fmla="*/ 175902386 h 2896"/>
              <a:gd name="T26" fmla="*/ 292245730 w 3824"/>
              <a:gd name="T27" fmla="*/ 3319046 h 2896"/>
              <a:gd name="T28" fmla="*/ 295566447 w 3824"/>
              <a:gd name="T29" fmla="*/ 6638093 h 2896"/>
              <a:gd name="T30" fmla="*/ 3320718 w 3824"/>
              <a:gd name="T31" fmla="*/ 6638093 h 2896"/>
              <a:gd name="T32" fmla="*/ 6642081 w 3824"/>
              <a:gd name="T33" fmla="*/ 3319046 h 2896"/>
              <a:gd name="T34" fmla="*/ 6642081 w 3824"/>
              <a:gd name="T35" fmla="*/ 175902386 h 2896"/>
              <a:gd name="T36" fmla="*/ 1295179189 w 3824"/>
              <a:gd name="T37" fmla="*/ 1111836636 h 2896"/>
              <a:gd name="T38" fmla="*/ 1298499906 w 3824"/>
              <a:gd name="T39" fmla="*/ 1108518235 h 2896"/>
              <a:gd name="T40" fmla="*/ 1584103800 w 3824"/>
              <a:gd name="T41" fmla="*/ 1108518235 h 2896"/>
              <a:gd name="T42" fmla="*/ 1587424517 w 3824"/>
              <a:gd name="T43" fmla="*/ 1111836636 h 2896"/>
              <a:gd name="T44" fmla="*/ 1587424517 w 3824"/>
              <a:gd name="T45" fmla="*/ 1198128589 h 2896"/>
              <a:gd name="T46" fmla="*/ 1584103800 w 3824"/>
              <a:gd name="T47" fmla="*/ 1201447634 h 2896"/>
              <a:gd name="T48" fmla="*/ 1298499906 w 3824"/>
              <a:gd name="T49" fmla="*/ 1201447634 h 2896"/>
              <a:gd name="T50" fmla="*/ 1295179189 w 3824"/>
              <a:gd name="T51" fmla="*/ 1198128589 h 2896"/>
              <a:gd name="T52" fmla="*/ 1295179189 w 3824"/>
              <a:gd name="T53" fmla="*/ 1111836636 h 2896"/>
              <a:gd name="T54" fmla="*/ 1301820623 w 3824"/>
              <a:gd name="T55" fmla="*/ 1198128589 h 2896"/>
              <a:gd name="T56" fmla="*/ 1298499906 w 3824"/>
              <a:gd name="T57" fmla="*/ 1194809544 h 2896"/>
              <a:gd name="T58" fmla="*/ 1584103800 w 3824"/>
              <a:gd name="T59" fmla="*/ 1194809544 h 2896"/>
              <a:gd name="T60" fmla="*/ 1580781794 w 3824"/>
              <a:gd name="T61" fmla="*/ 1198128589 h 2896"/>
              <a:gd name="T62" fmla="*/ 1580781794 w 3824"/>
              <a:gd name="T63" fmla="*/ 1111836636 h 2896"/>
              <a:gd name="T64" fmla="*/ 1584103800 w 3824"/>
              <a:gd name="T65" fmla="*/ 1115155681 h 2896"/>
              <a:gd name="T66" fmla="*/ 1298499906 w 3824"/>
              <a:gd name="T67" fmla="*/ 1115155681 h 2896"/>
              <a:gd name="T68" fmla="*/ 1301820623 w 3824"/>
              <a:gd name="T69" fmla="*/ 1111836636 h 2896"/>
              <a:gd name="T70" fmla="*/ 1301820623 w 3824"/>
              <a:gd name="T71" fmla="*/ 1198128589 h 28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824"/>
              <a:gd name="T109" fmla="*/ 0 h 2896"/>
              <a:gd name="T110" fmla="*/ 3824 w 3824"/>
              <a:gd name="T111" fmla="*/ 2896 h 28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824" h="2896">
                <a:moveTo>
                  <a:pt x="0" y="8"/>
                </a:moveTo>
                <a:cubicBezTo>
                  <a:pt x="0" y="4"/>
                  <a:pt x="4" y="0"/>
                  <a:pt x="8" y="0"/>
                </a:cubicBezTo>
                <a:lnTo>
                  <a:pt x="712" y="0"/>
                </a:lnTo>
                <a:cubicBezTo>
                  <a:pt x="717" y="0"/>
                  <a:pt x="720" y="4"/>
                  <a:pt x="720" y="8"/>
                </a:cubicBezTo>
                <a:lnTo>
                  <a:pt x="720" y="424"/>
                </a:lnTo>
                <a:cubicBezTo>
                  <a:pt x="720" y="429"/>
                  <a:pt x="717" y="432"/>
                  <a:pt x="712" y="432"/>
                </a:cubicBezTo>
                <a:lnTo>
                  <a:pt x="8" y="432"/>
                </a:lnTo>
                <a:cubicBezTo>
                  <a:pt x="4" y="432"/>
                  <a:pt x="0" y="429"/>
                  <a:pt x="0" y="424"/>
                </a:cubicBezTo>
                <a:lnTo>
                  <a:pt x="0" y="8"/>
                </a:lnTo>
                <a:close/>
                <a:moveTo>
                  <a:pt x="16" y="424"/>
                </a:moveTo>
                <a:lnTo>
                  <a:pt x="8" y="416"/>
                </a:lnTo>
                <a:lnTo>
                  <a:pt x="712" y="416"/>
                </a:lnTo>
                <a:lnTo>
                  <a:pt x="704" y="424"/>
                </a:lnTo>
                <a:lnTo>
                  <a:pt x="704" y="8"/>
                </a:lnTo>
                <a:lnTo>
                  <a:pt x="712" y="16"/>
                </a:lnTo>
                <a:lnTo>
                  <a:pt x="8" y="16"/>
                </a:lnTo>
                <a:lnTo>
                  <a:pt x="16" y="8"/>
                </a:lnTo>
                <a:lnTo>
                  <a:pt x="16" y="424"/>
                </a:lnTo>
                <a:close/>
                <a:moveTo>
                  <a:pt x="3120" y="2680"/>
                </a:moveTo>
                <a:cubicBezTo>
                  <a:pt x="3120" y="2676"/>
                  <a:pt x="3124" y="2672"/>
                  <a:pt x="3128" y="2672"/>
                </a:cubicBezTo>
                <a:lnTo>
                  <a:pt x="3816" y="2672"/>
                </a:lnTo>
                <a:cubicBezTo>
                  <a:pt x="3821" y="2672"/>
                  <a:pt x="3824" y="2676"/>
                  <a:pt x="3824" y="2680"/>
                </a:cubicBezTo>
                <a:lnTo>
                  <a:pt x="3824" y="2888"/>
                </a:lnTo>
                <a:cubicBezTo>
                  <a:pt x="3824" y="2893"/>
                  <a:pt x="3821" y="2896"/>
                  <a:pt x="3816" y="2896"/>
                </a:cubicBezTo>
                <a:lnTo>
                  <a:pt x="3128" y="2896"/>
                </a:lnTo>
                <a:cubicBezTo>
                  <a:pt x="3124" y="2896"/>
                  <a:pt x="3120" y="2893"/>
                  <a:pt x="3120" y="2888"/>
                </a:cubicBezTo>
                <a:lnTo>
                  <a:pt x="3120" y="2680"/>
                </a:lnTo>
                <a:close/>
                <a:moveTo>
                  <a:pt x="3136" y="2888"/>
                </a:moveTo>
                <a:lnTo>
                  <a:pt x="3128" y="2880"/>
                </a:lnTo>
                <a:lnTo>
                  <a:pt x="3816" y="2880"/>
                </a:lnTo>
                <a:lnTo>
                  <a:pt x="3808" y="2888"/>
                </a:lnTo>
                <a:lnTo>
                  <a:pt x="3808" y="2680"/>
                </a:lnTo>
                <a:lnTo>
                  <a:pt x="3816" y="2688"/>
                </a:lnTo>
                <a:lnTo>
                  <a:pt x="3128" y="2688"/>
                </a:lnTo>
                <a:lnTo>
                  <a:pt x="3136" y="2680"/>
                </a:lnTo>
                <a:lnTo>
                  <a:pt x="3136" y="2888"/>
                </a:lnTo>
                <a:close/>
              </a:path>
            </a:pathLst>
          </a:custGeom>
          <a:solidFill>
            <a:srgbClr val="6F873C"/>
          </a:solidFill>
          <a:ln w="0">
            <a:solidFill>
              <a:srgbClr val="6F873C"/>
            </a:solidFill>
            <a:round/>
            <a:headEnd/>
            <a:tailEnd/>
          </a:ln>
        </p:spPr>
        <p:txBody>
          <a:bodyPr/>
          <a:lstStyle/>
          <a:p>
            <a:pPr eaLnBrk="0" hangingPunct="0"/>
            <a:endParaRPr lang="id-ID"/>
          </a:p>
        </p:txBody>
      </p:sp>
      <p:sp>
        <p:nvSpPr>
          <p:cNvPr id="34831" name="Rectangle 42"/>
          <p:cNvSpPr>
            <a:spLocks noChangeArrowheads="1"/>
          </p:cNvSpPr>
          <p:nvPr/>
        </p:nvSpPr>
        <p:spPr bwMode="auto">
          <a:xfrm>
            <a:off x="993778" y="2166938"/>
            <a:ext cx="9525" cy="2463800"/>
          </a:xfrm>
          <a:prstGeom prst="rect">
            <a:avLst/>
          </a:prstGeom>
          <a:solidFill>
            <a:srgbClr val="868686"/>
          </a:solidFill>
          <a:ln w="6">
            <a:solidFill>
              <a:schemeClr val="tx1"/>
            </a:solidFill>
            <a:bevel/>
            <a:headEnd/>
            <a:tailEnd/>
          </a:ln>
        </p:spPr>
        <p:txBody>
          <a:bodyPr/>
          <a:lstStyle/>
          <a:p>
            <a:pPr eaLnBrk="0" hangingPunct="0"/>
            <a:endParaRPr lang="id-ID"/>
          </a:p>
        </p:txBody>
      </p:sp>
      <p:sp>
        <p:nvSpPr>
          <p:cNvPr id="34832" name="Freeform 43"/>
          <p:cNvSpPr>
            <a:spLocks noEditPoints="1"/>
          </p:cNvSpPr>
          <p:nvPr/>
        </p:nvSpPr>
        <p:spPr bwMode="auto">
          <a:xfrm>
            <a:off x="947738" y="2162181"/>
            <a:ext cx="50800" cy="2473325"/>
          </a:xfrm>
          <a:custGeom>
            <a:avLst/>
            <a:gdLst>
              <a:gd name="T0" fmla="*/ 0 w 32"/>
              <a:gd name="T1" fmla="*/ 2147483647 h 1558"/>
              <a:gd name="T2" fmla="*/ 80644986 w 32"/>
              <a:gd name="T3" fmla="*/ 2147483647 h 1558"/>
              <a:gd name="T4" fmla="*/ 80644986 w 32"/>
              <a:gd name="T5" fmla="*/ 2147483647 h 1558"/>
              <a:gd name="T6" fmla="*/ 0 w 32"/>
              <a:gd name="T7" fmla="*/ 2147483647 h 1558"/>
              <a:gd name="T8" fmla="*/ 0 w 32"/>
              <a:gd name="T9" fmla="*/ 2147483647 h 1558"/>
              <a:gd name="T10" fmla="*/ 0 w 32"/>
              <a:gd name="T11" fmla="*/ 2147483647 h 1558"/>
              <a:gd name="T12" fmla="*/ 80644986 w 32"/>
              <a:gd name="T13" fmla="*/ 2147483647 h 1558"/>
              <a:gd name="T14" fmla="*/ 80644986 w 32"/>
              <a:gd name="T15" fmla="*/ 2147483647 h 1558"/>
              <a:gd name="T16" fmla="*/ 0 w 32"/>
              <a:gd name="T17" fmla="*/ 2147483647 h 1558"/>
              <a:gd name="T18" fmla="*/ 0 w 32"/>
              <a:gd name="T19" fmla="*/ 2147483647 h 1558"/>
              <a:gd name="T20" fmla="*/ 0 w 32"/>
              <a:gd name="T21" fmla="*/ 2147483647 h 1558"/>
              <a:gd name="T22" fmla="*/ 80644986 w 32"/>
              <a:gd name="T23" fmla="*/ 2147483647 h 1558"/>
              <a:gd name="T24" fmla="*/ 80644986 w 32"/>
              <a:gd name="T25" fmla="*/ 2147483647 h 1558"/>
              <a:gd name="T26" fmla="*/ 0 w 32"/>
              <a:gd name="T27" fmla="*/ 2147483647 h 1558"/>
              <a:gd name="T28" fmla="*/ 0 w 32"/>
              <a:gd name="T29" fmla="*/ 2147483647 h 1558"/>
              <a:gd name="T30" fmla="*/ 0 w 32"/>
              <a:gd name="T31" fmla="*/ 2147483647 h 1558"/>
              <a:gd name="T32" fmla="*/ 80644986 w 32"/>
              <a:gd name="T33" fmla="*/ 2147483647 h 1558"/>
              <a:gd name="T34" fmla="*/ 80644986 w 32"/>
              <a:gd name="T35" fmla="*/ 2147483647 h 1558"/>
              <a:gd name="T36" fmla="*/ 0 w 32"/>
              <a:gd name="T37" fmla="*/ 2147483647 h 1558"/>
              <a:gd name="T38" fmla="*/ 0 w 32"/>
              <a:gd name="T39" fmla="*/ 2147483647 h 1558"/>
              <a:gd name="T40" fmla="*/ 0 w 32"/>
              <a:gd name="T41" fmla="*/ 1668343708 h 1558"/>
              <a:gd name="T42" fmla="*/ 80644986 w 32"/>
              <a:gd name="T43" fmla="*/ 1668343708 h 1558"/>
              <a:gd name="T44" fmla="*/ 80644986 w 32"/>
              <a:gd name="T45" fmla="*/ 1683464641 h 1558"/>
              <a:gd name="T46" fmla="*/ 0 w 32"/>
              <a:gd name="T47" fmla="*/ 1683464641 h 1558"/>
              <a:gd name="T48" fmla="*/ 0 w 32"/>
              <a:gd name="T49" fmla="*/ 1668343708 h 1558"/>
              <a:gd name="T50" fmla="*/ 0 w 32"/>
              <a:gd name="T51" fmla="*/ 1111388161 h 1558"/>
              <a:gd name="T52" fmla="*/ 80644986 w 32"/>
              <a:gd name="T53" fmla="*/ 1111388161 h 1558"/>
              <a:gd name="T54" fmla="*/ 80644986 w 32"/>
              <a:gd name="T55" fmla="*/ 1129030043 h 1558"/>
              <a:gd name="T56" fmla="*/ 0 w 32"/>
              <a:gd name="T57" fmla="*/ 1129030043 h 1558"/>
              <a:gd name="T58" fmla="*/ 0 w 32"/>
              <a:gd name="T59" fmla="*/ 1111388161 h 1558"/>
              <a:gd name="T60" fmla="*/ 0 w 32"/>
              <a:gd name="T61" fmla="*/ 554434400 h 1558"/>
              <a:gd name="T62" fmla="*/ 80644986 w 32"/>
              <a:gd name="T63" fmla="*/ 554434400 h 1558"/>
              <a:gd name="T64" fmla="*/ 80644986 w 32"/>
              <a:gd name="T65" fmla="*/ 572074694 h 1558"/>
              <a:gd name="T66" fmla="*/ 0 w 32"/>
              <a:gd name="T67" fmla="*/ 572074694 h 1558"/>
              <a:gd name="T68" fmla="*/ 0 w 32"/>
              <a:gd name="T69" fmla="*/ 554434400 h 1558"/>
              <a:gd name="T70" fmla="*/ 0 w 32"/>
              <a:gd name="T71" fmla="*/ 0 h 1558"/>
              <a:gd name="T72" fmla="*/ 80644986 w 32"/>
              <a:gd name="T73" fmla="*/ 0 h 1558"/>
              <a:gd name="T74" fmla="*/ 80644986 w 32"/>
              <a:gd name="T75" fmla="*/ 15120939 h 1558"/>
              <a:gd name="T76" fmla="*/ 0 w 32"/>
              <a:gd name="T77" fmla="*/ 15120939 h 1558"/>
              <a:gd name="T78" fmla="*/ 0 w 32"/>
              <a:gd name="T79" fmla="*/ 0 h 155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2"/>
              <a:gd name="T121" fmla="*/ 0 h 1558"/>
              <a:gd name="T122" fmla="*/ 32 w 32"/>
              <a:gd name="T123" fmla="*/ 1558 h 155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2" h="1558">
                <a:moveTo>
                  <a:pt x="0" y="1551"/>
                </a:moveTo>
                <a:lnTo>
                  <a:pt x="32" y="1551"/>
                </a:lnTo>
                <a:lnTo>
                  <a:pt x="32" y="1558"/>
                </a:lnTo>
                <a:lnTo>
                  <a:pt x="0" y="1558"/>
                </a:lnTo>
                <a:lnTo>
                  <a:pt x="0" y="1551"/>
                </a:lnTo>
                <a:close/>
                <a:moveTo>
                  <a:pt x="0" y="1331"/>
                </a:moveTo>
                <a:lnTo>
                  <a:pt x="32" y="1331"/>
                </a:lnTo>
                <a:lnTo>
                  <a:pt x="32" y="1337"/>
                </a:lnTo>
                <a:lnTo>
                  <a:pt x="0" y="1337"/>
                </a:lnTo>
                <a:lnTo>
                  <a:pt x="0" y="1331"/>
                </a:lnTo>
                <a:close/>
                <a:moveTo>
                  <a:pt x="0" y="1110"/>
                </a:moveTo>
                <a:lnTo>
                  <a:pt x="32" y="1110"/>
                </a:lnTo>
                <a:lnTo>
                  <a:pt x="32" y="1116"/>
                </a:lnTo>
                <a:lnTo>
                  <a:pt x="0" y="1116"/>
                </a:lnTo>
                <a:lnTo>
                  <a:pt x="0" y="1110"/>
                </a:lnTo>
                <a:close/>
                <a:moveTo>
                  <a:pt x="0" y="889"/>
                </a:moveTo>
                <a:lnTo>
                  <a:pt x="32" y="889"/>
                </a:lnTo>
                <a:lnTo>
                  <a:pt x="32" y="896"/>
                </a:lnTo>
                <a:lnTo>
                  <a:pt x="0" y="896"/>
                </a:lnTo>
                <a:lnTo>
                  <a:pt x="0" y="889"/>
                </a:lnTo>
                <a:close/>
                <a:moveTo>
                  <a:pt x="0" y="662"/>
                </a:moveTo>
                <a:lnTo>
                  <a:pt x="32" y="662"/>
                </a:lnTo>
                <a:lnTo>
                  <a:pt x="32" y="668"/>
                </a:lnTo>
                <a:lnTo>
                  <a:pt x="0" y="668"/>
                </a:lnTo>
                <a:lnTo>
                  <a:pt x="0" y="662"/>
                </a:lnTo>
                <a:close/>
                <a:moveTo>
                  <a:pt x="0" y="441"/>
                </a:moveTo>
                <a:lnTo>
                  <a:pt x="32" y="441"/>
                </a:lnTo>
                <a:lnTo>
                  <a:pt x="32" y="448"/>
                </a:lnTo>
                <a:lnTo>
                  <a:pt x="0" y="448"/>
                </a:lnTo>
                <a:lnTo>
                  <a:pt x="0" y="441"/>
                </a:lnTo>
                <a:close/>
                <a:moveTo>
                  <a:pt x="0" y="220"/>
                </a:moveTo>
                <a:lnTo>
                  <a:pt x="32" y="220"/>
                </a:lnTo>
                <a:lnTo>
                  <a:pt x="32" y="227"/>
                </a:lnTo>
                <a:lnTo>
                  <a:pt x="0" y="227"/>
                </a:lnTo>
                <a:lnTo>
                  <a:pt x="0" y="220"/>
                </a:lnTo>
                <a:close/>
                <a:moveTo>
                  <a:pt x="0" y="0"/>
                </a:moveTo>
                <a:lnTo>
                  <a:pt x="32" y="0"/>
                </a:lnTo>
                <a:lnTo>
                  <a:pt x="32" y="6"/>
                </a:lnTo>
                <a:lnTo>
                  <a:pt x="0" y="6"/>
                </a:lnTo>
                <a:lnTo>
                  <a:pt x="0" y="0"/>
                </a:lnTo>
                <a:close/>
              </a:path>
            </a:pathLst>
          </a:custGeom>
          <a:solidFill>
            <a:srgbClr val="868686"/>
          </a:solidFill>
          <a:ln w="6">
            <a:solidFill>
              <a:srgbClr val="868686"/>
            </a:solidFill>
            <a:bevel/>
            <a:headEnd/>
            <a:tailEnd/>
          </a:ln>
        </p:spPr>
        <p:txBody>
          <a:bodyPr/>
          <a:lstStyle/>
          <a:p>
            <a:pPr eaLnBrk="0" hangingPunct="0"/>
            <a:endParaRPr lang="id-ID"/>
          </a:p>
        </p:txBody>
      </p:sp>
      <p:sp>
        <p:nvSpPr>
          <p:cNvPr id="34833" name="Freeform 44"/>
          <p:cNvSpPr>
            <a:spLocks/>
          </p:cNvSpPr>
          <p:nvPr/>
        </p:nvSpPr>
        <p:spPr bwMode="auto">
          <a:xfrm>
            <a:off x="998538" y="4624394"/>
            <a:ext cx="3349625" cy="20637"/>
          </a:xfrm>
          <a:custGeom>
            <a:avLst/>
            <a:gdLst>
              <a:gd name="T0" fmla="*/ 0 w 2110"/>
              <a:gd name="T1" fmla="*/ 0 h 13"/>
              <a:gd name="T2" fmla="*/ 2147483647 w 2110"/>
              <a:gd name="T3" fmla="*/ 17639874 h 13"/>
              <a:gd name="T4" fmla="*/ 2147483647 w 2110"/>
              <a:gd name="T5" fmla="*/ 32760447 h 13"/>
              <a:gd name="T6" fmla="*/ 0 w 2110"/>
              <a:gd name="T7" fmla="*/ 17639874 h 13"/>
              <a:gd name="T8" fmla="*/ 0 w 2110"/>
              <a:gd name="T9" fmla="*/ 0 h 13"/>
              <a:gd name="T10" fmla="*/ 0 60000 65536"/>
              <a:gd name="T11" fmla="*/ 0 60000 65536"/>
              <a:gd name="T12" fmla="*/ 0 60000 65536"/>
              <a:gd name="T13" fmla="*/ 0 60000 65536"/>
              <a:gd name="T14" fmla="*/ 0 60000 65536"/>
              <a:gd name="T15" fmla="*/ 0 w 2110"/>
              <a:gd name="T16" fmla="*/ 0 h 13"/>
              <a:gd name="T17" fmla="*/ 2110 w 2110"/>
              <a:gd name="T18" fmla="*/ 13 h 13"/>
            </a:gdLst>
            <a:ahLst/>
            <a:cxnLst>
              <a:cxn ang="T10">
                <a:pos x="T0" y="T1"/>
              </a:cxn>
              <a:cxn ang="T11">
                <a:pos x="T2" y="T3"/>
              </a:cxn>
              <a:cxn ang="T12">
                <a:pos x="T4" y="T5"/>
              </a:cxn>
              <a:cxn ang="T13">
                <a:pos x="T6" y="T7"/>
              </a:cxn>
              <a:cxn ang="T14">
                <a:pos x="T8" y="T9"/>
              </a:cxn>
            </a:cxnLst>
            <a:rect l="T15" t="T16" r="T17" b="T18"/>
            <a:pathLst>
              <a:path w="2110" h="13">
                <a:moveTo>
                  <a:pt x="0" y="0"/>
                </a:moveTo>
                <a:lnTo>
                  <a:pt x="2110" y="7"/>
                </a:lnTo>
                <a:lnTo>
                  <a:pt x="2110" y="13"/>
                </a:lnTo>
                <a:lnTo>
                  <a:pt x="0" y="7"/>
                </a:lnTo>
                <a:lnTo>
                  <a:pt x="0" y="0"/>
                </a:lnTo>
                <a:close/>
              </a:path>
            </a:pathLst>
          </a:custGeom>
          <a:solidFill>
            <a:srgbClr val="868686"/>
          </a:solidFill>
          <a:ln w="6">
            <a:solidFill>
              <a:schemeClr val="tx1"/>
            </a:solidFill>
            <a:bevel/>
            <a:headEnd/>
            <a:tailEnd/>
          </a:ln>
        </p:spPr>
        <p:txBody>
          <a:bodyPr/>
          <a:lstStyle/>
          <a:p>
            <a:pPr eaLnBrk="0" hangingPunct="0"/>
            <a:endParaRPr lang="id-ID"/>
          </a:p>
        </p:txBody>
      </p:sp>
      <p:sp>
        <p:nvSpPr>
          <p:cNvPr id="34834" name="Freeform 45"/>
          <p:cNvSpPr>
            <a:spLocks noEditPoints="1"/>
          </p:cNvSpPr>
          <p:nvPr/>
        </p:nvSpPr>
        <p:spPr bwMode="auto">
          <a:xfrm>
            <a:off x="993775" y="4630738"/>
            <a:ext cx="3360738" cy="61912"/>
          </a:xfrm>
          <a:custGeom>
            <a:avLst/>
            <a:gdLst>
              <a:gd name="T0" fmla="*/ 15120934 w 2117"/>
              <a:gd name="T1" fmla="*/ 0 h 39"/>
              <a:gd name="T2" fmla="*/ 15120934 w 2117"/>
              <a:gd name="T3" fmla="*/ 98284493 h 39"/>
              <a:gd name="T4" fmla="*/ 0 w 2117"/>
              <a:gd name="T5" fmla="*/ 98284493 h 39"/>
              <a:gd name="T6" fmla="*/ 0 w 2117"/>
              <a:gd name="T7" fmla="*/ 0 h 39"/>
              <a:gd name="T8" fmla="*/ 15120934 w 2117"/>
              <a:gd name="T9" fmla="*/ 0 h 39"/>
              <a:gd name="T10" fmla="*/ 1078626614 w 2117"/>
              <a:gd name="T11" fmla="*/ 0 h 39"/>
              <a:gd name="T12" fmla="*/ 1078626614 w 2117"/>
              <a:gd name="T13" fmla="*/ 98284493 h 39"/>
              <a:gd name="T14" fmla="*/ 1063505686 w 2117"/>
              <a:gd name="T15" fmla="*/ 98284493 h 39"/>
              <a:gd name="T16" fmla="*/ 1063505686 w 2117"/>
              <a:gd name="T17" fmla="*/ 0 h 39"/>
              <a:gd name="T18" fmla="*/ 1078626614 w 2117"/>
              <a:gd name="T19" fmla="*/ 0 h 39"/>
              <a:gd name="T20" fmla="*/ 2142132299 w 2117"/>
              <a:gd name="T21" fmla="*/ 0 h 39"/>
              <a:gd name="T22" fmla="*/ 2142132299 w 2117"/>
              <a:gd name="T23" fmla="*/ 98284493 h 39"/>
              <a:gd name="T24" fmla="*/ 2127011371 w 2117"/>
              <a:gd name="T25" fmla="*/ 98284493 h 39"/>
              <a:gd name="T26" fmla="*/ 2127011371 w 2117"/>
              <a:gd name="T27" fmla="*/ 0 h 39"/>
              <a:gd name="T28" fmla="*/ 2142132299 w 2117"/>
              <a:gd name="T29" fmla="*/ 0 h 39"/>
              <a:gd name="T30" fmla="*/ 2147483647 w 2117"/>
              <a:gd name="T31" fmla="*/ 0 h 39"/>
              <a:gd name="T32" fmla="*/ 2147483647 w 2117"/>
              <a:gd name="T33" fmla="*/ 98284493 h 39"/>
              <a:gd name="T34" fmla="*/ 2147483647 w 2117"/>
              <a:gd name="T35" fmla="*/ 98284493 h 39"/>
              <a:gd name="T36" fmla="*/ 2147483647 w 2117"/>
              <a:gd name="T37" fmla="*/ 0 h 39"/>
              <a:gd name="T38" fmla="*/ 2147483647 w 2117"/>
              <a:gd name="T39" fmla="*/ 0 h 39"/>
              <a:gd name="T40" fmla="*/ 2147483647 w 2117"/>
              <a:gd name="T41" fmla="*/ 0 h 39"/>
              <a:gd name="T42" fmla="*/ 2147483647 w 2117"/>
              <a:gd name="T43" fmla="*/ 98284493 h 39"/>
              <a:gd name="T44" fmla="*/ 2147483647 w 2117"/>
              <a:gd name="T45" fmla="*/ 98284493 h 39"/>
              <a:gd name="T46" fmla="*/ 2147483647 w 2117"/>
              <a:gd name="T47" fmla="*/ 0 h 39"/>
              <a:gd name="T48" fmla="*/ 2147483647 w 2117"/>
              <a:gd name="T49" fmla="*/ 0 h 39"/>
              <a:gd name="T50" fmla="*/ 2147483647 w 2117"/>
              <a:gd name="T51" fmla="*/ 0 h 39"/>
              <a:gd name="T52" fmla="*/ 2147483647 w 2117"/>
              <a:gd name="T53" fmla="*/ 98284493 h 39"/>
              <a:gd name="T54" fmla="*/ 2147483647 w 2117"/>
              <a:gd name="T55" fmla="*/ 98284493 h 39"/>
              <a:gd name="T56" fmla="*/ 2147483647 w 2117"/>
              <a:gd name="T57" fmla="*/ 0 h 39"/>
              <a:gd name="T58" fmla="*/ 2147483647 w 2117"/>
              <a:gd name="T59" fmla="*/ 0 h 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117"/>
              <a:gd name="T91" fmla="*/ 0 h 39"/>
              <a:gd name="T92" fmla="*/ 2117 w 2117"/>
              <a:gd name="T93" fmla="*/ 39 h 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117" h="39">
                <a:moveTo>
                  <a:pt x="6" y="0"/>
                </a:moveTo>
                <a:lnTo>
                  <a:pt x="6" y="39"/>
                </a:lnTo>
                <a:lnTo>
                  <a:pt x="0" y="39"/>
                </a:lnTo>
                <a:lnTo>
                  <a:pt x="0" y="0"/>
                </a:lnTo>
                <a:lnTo>
                  <a:pt x="6" y="0"/>
                </a:lnTo>
                <a:close/>
                <a:moveTo>
                  <a:pt x="428" y="0"/>
                </a:moveTo>
                <a:lnTo>
                  <a:pt x="428" y="39"/>
                </a:lnTo>
                <a:lnTo>
                  <a:pt x="422" y="39"/>
                </a:lnTo>
                <a:lnTo>
                  <a:pt x="422" y="0"/>
                </a:lnTo>
                <a:lnTo>
                  <a:pt x="428" y="0"/>
                </a:lnTo>
                <a:close/>
                <a:moveTo>
                  <a:pt x="850" y="0"/>
                </a:moveTo>
                <a:lnTo>
                  <a:pt x="850" y="39"/>
                </a:lnTo>
                <a:lnTo>
                  <a:pt x="844" y="39"/>
                </a:lnTo>
                <a:lnTo>
                  <a:pt x="844" y="0"/>
                </a:lnTo>
                <a:lnTo>
                  <a:pt x="850" y="0"/>
                </a:lnTo>
                <a:close/>
                <a:moveTo>
                  <a:pt x="1273" y="0"/>
                </a:moveTo>
                <a:lnTo>
                  <a:pt x="1273" y="39"/>
                </a:lnTo>
                <a:lnTo>
                  <a:pt x="1266" y="39"/>
                </a:lnTo>
                <a:lnTo>
                  <a:pt x="1266" y="0"/>
                </a:lnTo>
                <a:lnTo>
                  <a:pt x="1273" y="0"/>
                </a:lnTo>
                <a:close/>
                <a:moveTo>
                  <a:pt x="1695" y="0"/>
                </a:moveTo>
                <a:lnTo>
                  <a:pt x="1695" y="39"/>
                </a:lnTo>
                <a:lnTo>
                  <a:pt x="1688" y="39"/>
                </a:lnTo>
                <a:lnTo>
                  <a:pt x="1688" y="0"/>
                </a:lnTo>
                <a:lnTo>
                  <a:pt x="1695" y="0"/>
                </a:lnTo>
                <a:close/>
                <a:moveTo>
                  <a:pt x="2117" y="0"/>
                </a:moveTo>
                <a:lnTo>
                  <a:pt x="2117" y="39"/>
                </a:lnTo>
                <a:lnTo>
                  <a:pt x="2110" y="39"/>
                </a:lnTo>
                <a:lnTo>
                  <a:pt x="2110" y="0"/>
                </a:lnTo>
                <a:lnTo>
                  <a:pt x="2117" y="0"/>
                </a:lnTo>
                <a:close/>
              </a:path>
            </a:pathLst>
          </a:custGeom>
          <a:solidFill>
            <a:srgbClr val="868686"/>
          </a:solidFill>
          <a:ln w="6">
            <a:solidFill>
              <a:schemeClr val="tx1"/>
            </a:solidFill>
            <a:bevel/>
            <a:headEnd/>
            <a:tailEnd/>
          </a:ln>
        </p:spPr>
        <p:txBody>
          <a:bodyPr/>
          <a:lstStyle/>
          <a:p>
            <a:pPr eaLnBrk="0" hangingPunct="0"/>
            <a:endParaRPr lang="id-ID"/>
          </a:p>
        </p:txBody>
      </p:sp>
      <p:sp>
        <p:nvSpPr>
          <p:cNvPr id="34835" name="Rectangle 46"/>
          <p:cNvSpPr>
            <a:spLocks noChangeArrowheads="1"/>
          </p:cNvSpPr>
          <p:nvPr/>
        </p:nvSpPr>
        <p:spPr bwMode="auto">
          <a:xfrm>
            <a:off x="765175" y="4530731"/>
            <a:ext cx="84960"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0</a:t>
            </a:r>
            <a:endParaRPr lang="en-US"/>
          </a:p>
        </p:txBody>
      </p:sp>
      <p:sp>
        <p:nvSpPr>
          <p:cNvPr id="34836" name="Rectangle 47"/>
          <p:cNvSpPr>
            <a:spLocks noChangeArrowheads="1"/>
          </p:cNvSpPr>
          <p:nvPr/>
        </p:nvSpPr>
        <p:spPr bwMode="auto">
          <a:xfrm>
            <a:off x="476253" y="4178305"/>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1,000</a:t>
            </a:r>
            <a:endParaRPr lang="en-US"/>
          </a:p>
        </p:txBody>
      </p:sp>
      <p:sp>
        <p:nvSpPr>
          <p:cNvPr id="34837" name="Rectangle 48"/>
          <p:cNvSpPr>
            <a:spLocks noChangeArrowheads="1"/>
          </p:cNvSpPr>
          <p:nvPr/>
        </p:nvSpPr>
        <p:spPr bwMode="auto">
          <a:xfrm>
            <a:off x="476253" y="3827469"/>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2,000</a:t>
            </a:r>
            <a:endParaRPr lang="en-US"/>
          </a:p>
        </p:txBody>
      </p:sp>
      <p:sp>
        <p:nvSpPr>
          <p:cNvPr id="34838" name="Rectangle 49"/>
          <p:cNvSpPr>
            <a:spLocks noChangeArrowheads="1"/>
          </p:cNvSpPr>
          <p:nvPr/>
        </p:nvSpPr>
        <p:spPr bwMode="auto">
          <a:xfrm>
            <a:off x="476253" y="3475042"/>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3,000</a:t>
            </a:r>
            <a:endParaRPr lang="en-US"/>
          </a:p>
        </p:txBody>
      </p:sp>
      <p:sp>
        <p:nvSpPr>
          <p:cNvPr id="34839" name="Rectangle 50"/>
          <p:cNvSpPr>
            <a:spLocks noChangeArrowheads="1"/>
          </p:cNvSpPr>
          <p:nvPr/>
        </p:nvSpPr>
        <p:spPr bwMode="auto">
          <a:xfrm>
            <a:off x="476253" y="3122619"/>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4,000</a:t>
            </a:r>
            <a:endParaRPr lang="en-US"/>
          </a:p>
        </p:txBody>
      </p:sp>
      <p:sp>
        <p:nvSpPr>
          <p:cNvPr id="34840" name="Rectangle 51"/>
          <p:cNvSpPr>
            <a:spLocks noChangeArrowheads="1"/>
          </p:cNvSpPr>
          <p:nvPr/>
        </p:nvSpPr>
        <p:spPr bwMode="auto">
          <a:xfrm>
            <a:off x="476253" y="2771781"/>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5,000</a:t>
            </a:r>
            <a:endParaRPr lang="en-US"/>
          </a:p>
        </p:txBody>
      </p:sp>
      <p:sp>
        <p:nvSpPr>
          <p:cNvPr id="34841" name="Rectangle 52"/>
          <p:cNvSpPr>
            <a:spLocks noChangeArrowheads="1"/>
          </p:cNvSpPr>
          <p:nvPr/>
        </p:nvSpPr>
        <p:spPr bwMode="auto">
          <a:xfrm>
            <a:off x="476253" y="2419356"/>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6,000</a:t>
            </a:r>
            <a:endParaRPr lang="en-US"/>
          </a:p>
        </p:txBody>
      </p:sp>
      <p:sp>
        <p:nvSpPr>
          <p:cNvPr id="34842" name="Rectangle 53"/>
          <p:cNvSpPr>
            <a:spLocks noChangeArrowheads="1"/>
          </p:cNvSpPr>
          <p:nvPr/>
        </p:nvSpPr>
        <p:spPr bwMode="auto">
          <a:xfrm>
            <a:off x="476253" y="2066930"/>
            <a:ext cx="381515"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7,000</a:t>
            </a:r>
            <a:endParaRPr lang="en-US"/>
          </a:p>
        </p:txBody>
      </p:sp>
      <p:sp>
        <p:nvSpPr>
          <p:cNvPr id="34843" name="Rectangle 54"/>
          <p:cNvSpPr>
            <a:spLocks noChangeArrowheads="1"/>
          </p:cNvSpPr>
          <p:nvPr/>
        </p:nvSpPr>
        <p:spPr bwMode="auto">
          <a:xfrm>
            <a:off x="1233488" y="4799019"/>
            <a:ext cx="218008"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Ind</a:t>
            </a:r>
            <a:endParaRPr lang="en-US"/>
          </a:p>
        </p:txBody>
      </p:sp>
      <p:sp>
        <p:nvSpPr>
          <p:cNvPr id="34844" name="Rectangle 55"/>
          <p:cNvSpPr>
            <a:spLocks noChangeArrowheads="1"/>
          </p:cNvSpPr>
          <p:nvPr/>
        </p:nvSpPr>
        <p:spPr bwMode="auto">
          <a:xfrm>
            <a:off x="1871663" y="4799019"/>
            <a:ext cx="264496"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OCs</a:t>
            </a:r>
            <a:endParaRPr lang="en-US"/>
          </a:p>
        </p:txBody>
      </p:sp>
      <p:sp>
        <p:nvSpPr>
          <p:cNvPr id="34845" name="Rectangle 56"/>
          <p:cNvSpPr>
            <a:spLocks noChangeArrowheads="1"/>
          </p:cNvSpPr>
          <p:nvPr/>
        </p:nvSpPr>
        <p:spPr bwMode="auto">
          <a:xfrm>
            <a:off x="3241675" y="4792669"/>
            <a:ext cx="218008"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Ind</a:t>
            </a:r>
            <a:endParaRPr lang="en-US"/>
          </a:p>
        </p:txBody>
      </p:sp>
      <p:sp>
        <p:nvSpPr>
          <p:cNvPr id="34846" name="Rectangle 57"/>
          <p:cNvSpPr>
            <a:spLocks noChangeArrowheads="1"/>
          </p:cNvSpPr>
          <p:nvPr/>
        </p:nvSpPr>
        <p:spPr bwMode="auto">
          <a:xfrm>
            <a:off x="3879850" y="4792669"/>
            <a:ext cx="264496" cy="200055"/>
          </a:xfrm>
          <a:prstGeom prst="rect">
            <a:avLst/>
          </a:prstGeom>
          <a:noFill/>
          <a:ln w="9525">
            <a:noFill/>
            <a:miter lim="800000"/>
            <a:headEnd/>
            <a:tailEnd/>
          </a:ln>
        </p:spPr>
        <p:txBody>
          <a:bodyPr wrap="none" lIns="0" tIns="0" rIns="0" bIns="0">
            <a:spAutoFit/>
          </a:bodyPr>
          <a:lstStyle/>
          <a:p>
            <a:pPr eaLnBrk="0" hangingPunct="0"/>
            <a:r>
              <a:rPr lang="en-US" sz="1300">
                <a:latin typeface="Calibri" pitchFamily="34" charset="0"/>
              </a:rPr>
              <a:t>OCs</a:t>
            </a:r>
            <a:endParaRPr lang="en-US"/>
          </a:p>
        </p:txBody>
      </p:sp>
      <p:sp>
        <p:nvSpPr>
          <p:cNvPr id="34848" name="Rectangle 61"/>
          <p:cNvSpPr>
            <a:spLocks noChangeArrowheads="1"/>
          </p:cNvSpPr>
          <p:nvPr/>
        </p:nvSpPr>
        <p:spPr bwMode="auto">
          <a:xfrm>
            <a:off x="1184278" y="5165731"/>
            <a:ext cx="1529265" cy="169277"/>
          </a:xfrm>
          <a:prstGeom prst="rect">
            <a:avLst/>
          </a:prstGeom>
          <a:noFill/>
          <a:ln w="9525">
            <a:noFill/>
            <a:miter lim="800000"/>
            <a:headEnd/>
            <a:tailEnd/>
          </a:ln>
        </p:spPr>
        <p:txBody>
          <a:bodyPr wrap="none" lIns="0" tIns="0" rIns="0" bIns="0">
            <a:spAutoFit/>
          </a:bodyPr>
          <a:lstStyle/>
          <a:p>
            <a:pPr eaLnBrk="0" hangingPunct="0"/>
            <a:r>
              <a:rPr lang="en-US" sz="1100"/>
              <a:t>Rata-rata jumlah kata guru</a:t>
            </a:r>
            <a:endParaRPr lang="en-US"/>
          </a:p>
        </p:txBody>
      </p:sp>
      <p:sp>
        <p:nvSpPr>
          <p:cNvPr id="34849" name="Rectangle 62"/>
          <p:cNvSpPr>
            <a:spLocks noChangeArrowheads="1"/>
          </p:cNvSpPr>
          <p:nvPr/>
        </p:nvSpPr>
        <p:spPr bwMode="auto">
          <a:xfrm>
            <a:off x="2994028" y="4975231"/>
            <a:ext cx="1463675" cy="360363"/>
          </a:xfrm>
          <a:prstGeom prst="rect">
            <a:avLst/>
          </a:prstGeom>
          <a:noFill/>
          <a:ln w="9525">
            <a:noFill/>
            <a:miter lim="800000"/>
            <a:headEnd/>
            <a:tailEnd/>
          </a:ln>
        </p:spPr>
        <p:txBody>
          <a:bodyPr/>
          <a:lstStyle/>
          <a:p>
            <a:pPr eaLnBrk="0" hangingPunct="0"/>
            <a:endParaRPr lang="id-ID"/>
          </a:p>
        </p:txBody>
      </p:sp>
      <p:sp>
        <p:nvSpPr>
          <p:cNvPr id="34851" name="Rectangle 64"/>
          <p:cNvSpPr>
            <a:spLocks noChangeArrowheads="1"/>
          </p:cNvSpPr>
          <p:nvPr/>
        </p:nvSpPr>
        <p:spPr bwMode="auto">
          <a:xfrm>
            <a:off x="3240091" y="5180013"/>
            <a:ext cx="989053" cy="784830"/>
          </a:xfrm>
          <a:prstGeom prst="rect">
            <a:avLst/>
          </a:prstGeom>
          <a:noFill/>
          <a:ln w="9525">
            <a:noFill/>
            <a:miter lim="800000"/>
            <a:headEnd/>
            <a:tailEnd/>
          </a:ln>
        </p:spPr>
        <p:txBody>
          <a:bodyPr wrap="none" lIns="0" tIns="0" rIns="0" bIns="0">
            <a:spAutoFit/>
          </a:bodyPr>
          <a:lstStyle/>
          <a:p>
            <a:pPr eaLnBrk="0" hangingPunct="0"/>
            <a:r>
              <a:rPr lang="en-US" sz="1100"/>
              <a:t>Rata-rata jumlah </a:t>
            </a:r>
          </a:p>
          <a:p>
            <a:pPr eaLnBrk="0" hangingPunct="0"/>
            <a:r>
              <a:rPr lang="en-US" sz="1100"/>
              <a:t>Kata siswa</a:t>
            </a:r>
          </a:p>
          <a:p>
            <a:pPr eaLnBrk="0" hangingPunct="0"/>
            <a:endParaRPr lang="en-US" sz="1100"/>
          </a:p>
          <a:p>
            <a:pPr eaLnBrk="0" hangingPunct="0"/>
            <a:endParaRPr lang="en-US"/>
          </a:p>
        </p:txBody>
      </p:sp>
      <p:sp>
        <p:nvSpPr>
          <p:cNvPr id="8257" name="Rectangle 65"/>
          <p:cNvSpPr>
            <a:spLocks noChangeArrowheads="1"/>
          </p:cNvSpPr>
          <p:nvPr/>
        </p:nvSpPr>
        <p:spPr bwMode="auto">
          <a:xfrm>
            <a:off x="1173166" y="3562355"/>
            <a:ext cx="323807" cy="169277"/>
          </a:xfrm>
          <a:prstGeom prst="rect">
            <a:avLst/>
          </a:prstGeom>
          <a:noFill/>
          <a:ln w="9525">
            <a:noFill/>
            <a:miter lim="800000"/>
            <a:headEnd/>
            <a:tailEnd/>
          </a:ln>
        </p:spPr>
        <p:txBody>
          <a:bodyPr wrap="none" lIns="0" tIns="0" rIns="0" bIns="0">
            <a:spAutoFit/>
          </a:bodyPr>
          <a:lstStyle/>
          <a:p>
            <a:pPr eaLnBrk="0" hangingPunct="0"/>
            <a:r>
              <a:rPr lang="en-US" sz="1100"/>
              <a:t>2,633</a:t>
            </a:r>
            <a:endParaRPr lang="en-US"/>
          </a:p>
        </p:txBody>
      </p:sp>
      <p:sp>
        <p:nvSpPr>
          <p:cNvPr id="34853" name="Rectangle 66"/>
          <p:cNvSpPr>
            <a:spLocks noChangeArrowheads="1"/>
          </p:cNvSpPr>
          <p:nvPr/>
        </p:nvSpPr>
        <p:spPr bwMode="auto">
          <a:xfrm>
            <a:off x="1849439" y="2397131"/>
            <a:ext cx="323807" cy="169277"/>
          </a:xfrm>
          <a:prstGeom prst="rect">
            <a:avLst/>
          </a:prstGeom>
          <a:noFill/>
          <a:ln w="9525">
            <a:noFill/>
            <a:miter lim="800000"/>
            <a:headEnd/>
            <a:tailEnd/>
          </a:ln>
        </p:spPr>
        <p:txBody>
          <a:bodyPr wrap="none" lIns="0" tIns="0" rIns="0" bIns="0">
            <a:spAutoFit/>
          </a:bodyPr>
          <a:lstStyle/>
          <a:p>
            <a:pPr eaLnBrk="0" hangingPunct="0"/>
            <a:r>
              <a:rPr lang="en-US" sz="1100"/>
              <a:t>5,902</a:t>
            </a:r>
            <a:endParaRPr lang="en-US"/>
          </a:p>
        </p:txBody>
      </p:sp>
      <p:sp>
        <p:nvSpPr>
          <p:cNvPr id="34854" name="Rectangle 67"/>
          <p:cNvSpPr>
            <a:spLocks noChangeArrowheads="1"/>
          </p:cNvSpPr>
          <p:nvPr/>
        </p:nvSpPr>
        <p:spPr bwMode="auto">
          <a:xfrm>
            <a:off x="1858966" y="2881318"/>
            <a:ext cx="323807" cy="169277"/>
          </a:xfrm>
          <a:prstGeom prst="rect">
            <a:avLst/>
          </a:prstGeom>
          <a:noFill/>
          <a:ln w="9525">
            <a:noFill/>
            <a:miter lim="800000"/>
            <a:headEnd/>
            <a:tailEnd/>
          </a:ln>
        </p:spPr>
        <p:txBody>
          <a:bodyPr wrap="none" lIns="0" tIns="0" rIns="0" bIns="0">
            <a:spAutoFit/>
          </a:bodyPr>
          <a:lstStyle/>
          <a:p>
            <a:pPr eaLnBrk="0" hangingPunct="0"/>
            <a:r>
              <a:rPr lang="en-US" sz="1100"/>
              <a:t>5,148</a:t>
            </a:r>
            <a:endParaRPr lang="en-US"/>
          </a:p>
        </p:txBody>
      </p:sp>
      <p:sp>
        <p:nvSpPr>
          <p:cNvPr id="34855" name="Rectangle 68"/>
          <p:cNvSpPr>
            <a:spLocks noChangeArrowheads="1"/>
          </p:cNvSpPr>
          <p:nvPr/>
        </p:nvSpPr>
        <p:spPr bwMode="auto">
          <a:xfrm>
            <a:off x="3833816" y="4130681"/>
            <a:ext cx="323807" cy="169277"/>
          </a:xfrm>
          <a:prstGeom prst="rect">
            <a:avLst/>
          </a:prstGeom>
          <a:noFill/>
          <a:ln w="9525">
            <a:noFill/>
            <a:miter lim="800000"/>
            <a:headEnd/>
            <a:tailEnd/>
          </a:ln>
        </p:spPr>
        <p:txBody>
          <a:bodyPr wrap="none" lIns="0" tIns="0" rIns="0" bIns="0">
            <a:spAutoFit/>
          </a:bodyPr>
          <a:lstStyle/>
          <a:p>
            <a:pPr eaLnBrk="0" hangingPunct="0"/>
            <a:r>
              <a:rPr lang="en-US" sz="1100"/>
              <a:t>1,018</a:t>
            </a:r>
            <a:endParaRPr lang="en-US"/>
          </a:p>
        </p:txBody>
      </p:sp>
      <p:sp>
        <p:nvSpPr>
          <p:cNvPr id="34856" name="Rectangle 69"/>
          <p:cNvSpPr>
            <a:spLocks noChangeArrowheads="1"/>
          </p:cNvSpPr>
          <p:nvPr/>
        </p:nvSpPr>
        <p:spPr bwMode="auto">
          <a:xfrm>
            <a:off x="3903663" y="4459293"/>
            <a:ext cx="216406" cy="169277"/>
          </a:xfrm>
          <a:prstGeom prst="rect">
            <a:avLst/>
          </a:prstGeom>
          <a:noFill/>
          <a:ln w="9525">
            <a:noFill/>
            <a:miter lim="800000"/>
            <a:headEnd/>
            <a:tailEnd/>
          </a:ln>
        </p:spPr>
        <p:txBody>
          <a:bodyPr wrap="none" lIns="0" tIns="0" rIns="0" bIns="0">
            <a:spAutoFit/>
          </a:bodyPr>
          <a:lstStyle/>
          <a:p>
            <a:pPr eaLnBrk="0" hangingPunct="0"/>
            <a:r>
              <a:rPr lang="en-US" sz="1100"/>
              <a:t>640</a:t>
            </a:r>
            <a:endParaRPr lang="en-US"/>
          </a:p>
        </p:txBody>
      </p:sp>
      <p:sp>
        <p:nvSpPr>
          <p:cNvPr id="8262" name="Rectangle 70"/>
          <p:cNvSpPr>
            <a:spLocks noChangeArrowheads="1"/>
          </p:cNvSpPr>
          <p:nvPr/>
        </p:nvSpPr>
        <p:spPr bwMode="auto">
          <a:xfrm>
            <a:off x="3227389" y="4418018"/>
            <a:ext cx="216406" cy="169277"/>
          </a:xfrm>
          <a:prstGeom prst="rect">
            <a:avLst/>
          </a:prstGeom>
          <a:noFill/>
          <a:ln w="9525">
            <a:noFill/>
            <a:miter lim="800000"/>
            <a:headEnd/>
            <a:tailEnd/>
          </a:ln>
        </p:spPr>
        <p:txBody>
          <a:bodyPr wrap="none" lIns="0" tIns="0" rIns="0" bIns="0">
            <a:spAutoFit/>
          </a:bodyPr>
          <a:lstStyle/>
          <a:p>
            <a:pPr eaLnBrk="0" hangingPunct="0"/>
            <a:r>
              <a:rPr lang="en-US" sz="1100"/>
              <a:t>197</a:t>
            </a:r>
            <a:endParaRPr lang="en-US"/>
          </a:p>
        </p:txBody>
      </p:sp>
      <p:sp>
        <p:nvSpPr>
          <p:cNvPr id="34858" name="TextBox 72"/>
          <p:cNvSpPr txBox="1">
            <a:spLocks noChangeArrowheads="1"/>
          </p:cNvSpPr>
          <p:nvPr/>
        </p:nvSpPr>
        <p:spPr bwMode="auto">
          <a:xfrm rot="-5400000">
            <a:off x="-361576" y="3099128"/>
            <a:ext cx="1459759" cy="523220"/>
          </a:xfrm>
          <a:prstGeom prst="rect">
            <a:avLst/>
          </a:prstGeom>
          <a:noFill/>
          <a:ln w="9525">
            <a:noFill/>
            <a:miter lim="800000"/>
            <a:headEnd/>
            <a:tailEnd/>
          </a:ln>
        </p:spPr>
        <p:txBody>
          <a:bodyPr wrap="none">
            <a:spAutoFit/>
          </a:bodyPr>
          <a:lstStyle/>
          <a:p>
            <a:pPr eaLnBrk="0" hangingPunct="0"/>
            <a:r>
              <a:rPr lang="en-US" sz="1400"/>
              <a:t>Number of words</a:t>
            </a:r>
          </a:p>
          <a:p>
            <a:pPr eaLnBrk="0" hangingPunct="0"/>
            <a:r>
              <a:rPr lang="en-US" sz="1400"/>
              <a:t>Jumlah kata-kata</a:t>
            </a:r>
          </a:p>
        </p:txBody>
      </p:sp>
      <p:sp>
        <p:nvSpPr>
          <p:cNvPr id="66567" name="Rectangle 7"/>
          <p:cNvSpPr>
            <a:spLocks noChangeArrowheads="1"/>
          </p:cNvSpPr>
          <p:nvPr/>
        </p:nvSpPr>
        <p:spPr bwMode="auto">
          <a:xfrm>
            <a:off x="5521325" y="2670181"/>
            <a:ext cx="2876550" cy="142875"/>
          </a:xfrm>
          <a:prstGeom prst="rect">
            <a:avLst/>
          </a:prstGeom>
          <a:solidFill>
            <a:srgbClr val="953735"/>
          </a:solidFill>
          <a:ln w="9525">
            <a:noFill/>
            <a:miter lim="800000"/>
            <a:headEnd/>
            <a:tailEnd/>
          </a:ln>
        </p:spPr>
        <p:txBody>
          <a:bodyPr/>
          <a:lstStyle/>
          <a:p>
            <a:pPr eaLnBrk="0" hangingPunct="0"/>
            <a:endParaRPr lang="id-ID" sz="2800"/>
          </a:p>
        </p:txBody>
      </p:sp>
      <p:sp>
        <p:nvSpPr>
          <p:cNvPr id="66568" name="Freeform 8"/>
          <p:cNvSpPr>
            <a:spLocks noEditPoints="1"/>
          </p:cNvSpPr>
          <p:nvPr/>
        </p:nvSpPr>
        <p:spPr bwMode="auto">
          <a:xfrm>
            <a:off x="5516566" y="2665413"/>
            <a:ext cx="2886075" cy="152400"/>
          </a:xfrm>
          <a:custGeom>
            <a:avLst/>
            <a:gdLst>
              <a:gd name="T0" fmla="*/ 0 w 4848"/>
              <a:gd name="T1" fmla="*/ 2835473 h 256"/>
              <a:gd name="T2" fmla="*/ 2835473 w 4848"/>
              <a:gd name="T3" fmla="*/ 0 h 256"/>
              <a:gd name="T4" fmla="*/ 1715280954 w 4848"/>
              <a:gd name="T5" fmla="*/ 0 h 256"/>
              <a:gd name="T6" fmla="*/ 1718115831 w 4848"/>
              <a:gd name="T7" fmla="*/ 2835473 h 256"/>
              <a:gd name="T8" fmla="*/ 1718115831 w 4848"/>
              <a:gd name="T9" fmla="*/ 87890147 h 256"/>
              <a:gd name="T10" fmla="*/ 1715280954 w 4848"/>
              <a:gd name="T11" fmla="*/ 90725619 h 256"/>
              <a:gd name="T12" fmla="*/ 2835473 w 4848"/>
              <a:gd name="T13" fmla="*/ 90725619 h 256"/>
              <a:gd name="T14" fmla="*/ 0 w 4848"/>
              <a:gd name="T15" fmla="*/ 87890147 h 256"/>
              <a:gd name="T16" fmla="*/ 0 w 4848"/>
              <a:gd name="T17" fmla="*/ 2835473 h 256"/>
              <a:gd name="T18" fmla="*/ 5670352 w 4848"/>
              <a:gd name="T19" fmla="*/ 87890147 h 256"/>
              <a:gd name="T20" fmla="*/ 2835473 w 4848"/>
              <a:gd name="T21" fmla="*/ 85055270 h 256"/>
              <a:gd name="T22" fmla="*/ 1715280954 w 4848"/>
              <a:gd name="T23" fmla="*/ 85055270 h 256"/>
              <a:gd name="T24" fmla="*/ 1712446077 w 4848"/>
              <a:gd name="T25" fmla="*/ 87890147 h 256"/>
              <a:gd name="T26" fmla="*/ 1712446077 w 4848"/>
              <a:gd name="T27" fmla="*/ 2835473 h 256"/>
              <a:gd name="T28" fmla="*/ 1715280954 w 4848"/>
              <a:gd name="T29" fmla="*/ 5670351 h 256"/>
              <a:gd name="T30" fmla="*/ 2835473 w 4848"/>
              <a:gd name="T31" fmla="*/ 5670351 h 256"/>
              <a:gd name="T32" fmla="*/ 5670352 w 4848"/>
              <a:gd name="T33" fmla="*/ 2835473 h 256"/>
              <a:gd name="T34" fmla="*/ 5670352 w 4848"/>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48"/>
              <a:gd name="T55" fmla="*/ 0 h 256"/>
              <a:gd name="T56" fmla="*/ 4848 w 4848"/>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48" h="256">
                <a:moveTo>
                  <a:pt x="0" y="8"/>
                </a:moveTo>
                <a:cubicBezTo>
                  <a:pt x="0" y="4"/>
                  <a:pt x="4" y="0"/>
                  <a:pt x="8" y="0"/>
                </a:cubicBezTo>
                <a:lnTo>
                  <a:pt x="4840" y="0"/>
                </a:lnTo>
                <a:cubicBezTo>
                  <a:pt x="4845" y="0"/>
                  <a:pt x="4848" y="4"/>
                  <a:pt x="4848" y="8"/>
                </a:cubicBezTo>
                <a:lnTo>
                  <a:pt x="4848" y="248"/>
                </a:lnTo>
                <a:cubicBezTo>
                  <a:pt x="4848" y="253"/>
                  <a:pt x="4845" y="256"/>
                  <a:pt x="4840" y="256"/>
                </a:cubicBezTo>
                <a:lnTo>
                  <a:pt x="8" y="256"/>
                </a:lnTo>
                <a:cubicBezTo>
                  <a:pt x="4" y="256"/>
                  <a:pt x="0" y="253"/>
                  <a:pt x="0" y="248"/>
                </a:cubicBezTo>
                <a:lnTo>
                  <a:pt x="0" y="8"/>
                </a:lnTo>
                <a:close/>
                <a:moveTo>
                  <a:pt x="16" y="248"/>
                </a:moveTo>
                <a:lnTo>
                  <a:pt x="8" y="240"/>
                </a:lnTo>
                <a:lnTo>
                  <a:pt x="4840" y="240"/>
                </a:lnTo>
                <a:lnTo>
                  <a:pt x="4832" y="248"/>
                </a:lnTo>
                <a:lnTo>
                  <a:pt x="4832" y="8"/>
                </a:lnTo>
                <a:lnTo>
                  <a:pt x="4840" y="16"/>
                </a:lnTo>
                <a:lnTo>
                  <a:pt x="8" y="16"/>
                </a:lnTo>
                <a:lnTo>
                  <a:pt x="16" y="8"/>
                </a:lnTo>
                <a:lnTo>
                  <a:pt x="16" y="248"/>
                </a:lnTo>
                <a:close/>
              </a:path>
            </a:pathLst>
          </a:custGeom>
          <a:solidFill>
            <a:srgbClr val="953735"/>
          </a:solidFill>
          <a:ln w="6">
            <a:solidFill>
              <a:srgbClr val="953735"/>
            </a:solidFill>
            <a:bevel/>
            <a:headEnd/>
            <a:tailEnd/>
          </a:ln>
        </p:spPr>
        <p:txBody>
          <a:bodyPr/>
          <a:lstStyle/>
          <a:p>
            <a:pPr eaLnBrk="0" hangingPunct="0"/>
            <a:endParaRPr lang="id-ID" sz="2800"/>
          </a:p>
        </p:txBody>
      </p:sp>
      <p:sp>
        <p:nvSpPr>
          <p:cNvPr id="66569" name="Rectangle 9"/>
          <p:cNvSpPr>
            <a:spLocks noChangeArrowheads="1"/>
          </p:cNvSpPr>
          <p:nvPr/>
        </p:nvSpPr>
        <p:spPr bwMode="auto">
          <a:xfrm>
            <a:off x="5521328" y="4298956"/>
            <a:ext cx="923925" cy="142875"/>
          </a:xfrm>
          <a:prstGeom prst="rect">
            <a:avLst/>
          </a:prstGeom>
          <a:solidFill>
            <a:srgbClr val="C3D69B"/>
          </a:solidFill>
          <a:ln w="9525">
            <a:noFill/>
            <a:miter lim="800000"/>
            <a:headEnd/>
            <a:tailEnd/>
          </a:ln>
        </p:spPr>
        <p:txBody>
          <a:bodyPr/>
          <a:lstStyle/>
          <a:p>
            <a:pPr eaLnBrk="0" hangingPunct="0"/>
            <a:endParaRPr lang="id-ID" sz="2800"/>
          </a:p>
        </p:txBody>
      </p:sp>
      <p:sp>
        <p:nvSpPr>
          <p:cNvPr id="66570" name="Freeform 10"/>
          <p:cNvSpPr>
            <a:spLocks noEditPoints="1"/>
          </p:cNvSpPr>
          <p:nvPr/>
        </p:nvSpPr>
        <p:spPr bwMode="auto">
          <a:xfrm>
            <a:off x="5516563" y="4294188"/>
            <a:ext cx="933450" cy="152400"/>
          </a:xfrm>
          <a:custGeom>
            <a:avLst/>
            <a:gdLst>
              <a:gd name="T0" fmla="*/ 0 w 1568"/>
              <a:gd name="T1" fmla="*/ 2835473 h 256"/>
              <a:gd name="T2" fmla="*/ 2835474 w 1568"/>
              <a:gd name="T3" fmla="*/ 0 h 256"/>
              <a:gd name="T4" fmla="*/ 552859552 w 1568"/>
              <a:gd name="T5" fmla="*/ 0 h 256"/>
              <a:gd name="T6" fmla="*/ 555694429 w 1568"/>
              <a:gd name="T7" fmla="*/ 2835473 h 256"/>
              <a:gd name="T8" fmla="*/ 555694429 w 1568"/>
              <a:gd name="T9" fmla="*/ 87890147 h 256"/>
              <a:gd name="T10" fmla="*/ 552859552 w 1568"/>
              <a:gd name="T11" fmla="*/ 90725619 h 256"/>
              <a:gd name="T12" fmla="*/ 2835474 w 1568"/>
              <a:gd name="T13" fmla="*/ 90725619 h 256"/>
              <a:gd name="T14" fmla="*/ 0 w 1568"/>
              <a:gd name="T15" fmla="*/ 87890147 h 256"/>
              <a:gd name="T16" fmla="*/ 0 w 1568"/>
              <a:gd name="T17" fmla="*/ 2835473 h 256"/>
              <a:gd name="T18" fmla="*/ 5670352 w 1568"/>
              <a:gd name="T19" fmla="*/ 87890147 h 256"/>
              <a:gd name="T20" fmla="*/ 2835474 w 1568"/>
              <a:gd name="T21" fmla="*/ 85055270 h 256"/>
              <a:gd name="T22" fmla="*/ 552859552 w 1568"/>
              <a:gd name="T23" fmla="*/ 85055270 h 256"/>
              <a:gd name="T24" fmla="*/ 550024079 w 1568"/>
              <a:gd name="T25" fmla="*/ 87890147 h 256"/>
              <a:gd name="T26" fmla="*/ 550024079 w 1568"/>
              <a:gd name="T27" fmla="*/ 2835473 h 256"/>
              <a:gd name="T28" fmla="*/ 552859552 w 1568"/>
              <a:gd name="T29" fmla="*/ 5670351 h 256"/>
              <a:gd name="T30" fmla="*/ 2835474 w 1568"/>
              <a:gd name="T31" fmla="*/ 5670351 h 256"/>
              <a:gd name="T32" fmla="*/ 5670352 w 1568"/>
              <a:gd name="T33" fmla="*/ 2835473 h 256"/>
              <a:gd name="T34" fmla="*/ 5670352 w 1568"/>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8"/>
              <a:gd name="T55" fmla="*/ 0 h 256"/>
              <a:gd name="T56" fmla="*/ 1568 w 1568"/>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8" h="256">
                <a:moveTo>
                  <a:pt x="0" y="8"/>
                </a:moveTo>
                <a:cubicBezTo>
                  <a:pt x="0" y="4"/>
                  <a:pt x="4" y="0"/>
                  <a:pt x="8" y="0"/>
                </a:cubicBezTo>
                <a:lnTo>
                  <a:pt x="1560" y="0"/>
                </a:lnTo>
                <a:cubicBezTo>
                  <a:pt x="1565" y="0"/>
                  <a:pt x="1568" y="4"/>
                  <a:pt x="1568" y="8"/>
                </a:cubicBezTo>
                <a:lnTo>
                  <a:pt x="1568" y="248"/>
                </a:lnTo>
                <a:cubicBezTo>
                  <a:pt x="1568" y="253"/>
                  <a:pt x="1565" y="256"/>
                  <a:pt x="1560" y="256"/>
                </a:cubicBezTo>
                <a:lnTo>
                  <a:pt x="8" y="256"/>
                </a:lnTo>
                <a:cubicBezTo>
                  <a:pt x="4" y="256"/>
                  <a:pt x="0" y="253"/>
                  <a:pt x="0" y="248"/>
                </a:cubicBezTo>
                <a:lnTo>
                  <a:pt x="0" y="8"/>
                </a:lnTo>
                <a:close/>
                <a:moveTo>
                  <a:pt x="16" y="248"/>
                </a:moveTo>
                <a:lnTo>
                  <a:pt x="8" y="240"/>
                </a:lnTo>
                <a:lnTo>
                  <a:pt x="1560" y="240"/>
                </a:lnTo>
                <a:lnTo>
                  <a:pt x="1552" y="248"/>
                </a:lnTo>
                <a:lnTo>
                  <a:pt x="1552" y="8"/>
                </a:lnTo>
                <a:lnTo>
                  <a:pt x="1560" y="16"/>
                </a:lnTo>
                <a:lnTo>
                  <a:pt x="8" y="16"/>
                </a:lnTo>
                <a:lnTo>
                  <a:pt x="16" y="8"/>
                </a:lnTo>
                <a:lnTo>
                  <a:pt x="16" y="248"/>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71" name="Rectangle 11"/>
          <p:cNvSpPr>
            <a:spLocks noChangeArrowheads="1"/>
          </p:cNvSpPr>
          <p:nvPr/>
        </p:nvSpPr>
        <p:spPr bwMode="auto">
          <a:xfrm>
            <a:off x="5521328" y="4032255"/>
            <a:ext cx="1038225" cy="142875"/>
          </a:xfrm>
          <a:prstGeom prst="rect">
            <a:avLst/>
          </a:prstGeom>
          <a:solidFill>
            <a:srgbClr val="C3D69B"/>
          </a:solidFill>
          <a:ln w="9525">
            <a:noFill/>
            <a:miter lim="800000"/>
            <a:headEnd/>
            <a:tailEnd/>
          </a:ln>
        </p:spPr>
        <p:txBody>
          <a:bodyPr/>
          <a:lstStyle/>
          <a:p>
            <a:pPr eaLnBrk="0" hangingPunct="0"/>
            <a:endParaRPr lang="id-ID" sz="2800"/>
          </a:p>
        </p:txBody>
      </p:sp>
      <p:sp>
        <p:nvSpPr>
          <p:cNvPr id="66572" name="Freeform 12"/>
          <p:cNvSpPr>
            <a:spLocks noEditPoints="1"/>
          </p:cNvSpPr>
          <p:nvPr/>
        </p:nvSpPr>
        <p:spPr bwMode="auto">
          <a:xfrm>
            <a:off x="5516563" y="4027488"/>
            <a:ext cx="1047750" cy="152400"/>
          </a:xfrm>
          <a:custGeom>
            <a:avLst/>
            <a:gdLst>
              <a:gd name="T0" fmla="*/ 0 w 1760"/>
              <a:gd name="T1" fmla="*/ 2835473 h 256"/>
              <a:gd name="T2" fmla="*/ 2835474 w 1760"/>
              <a:gd name="T3" fmla="*/ 0 h 256"/>
              <a:gd name="T4" fmla="*/ 620903770 w 1760"/>
              <a:gd name="T5" fmla="*/ 0 h 256"/>
              <a:gd name="T6" fmla="*/ 623738648 w 1760"/>
              <a:gd name="T7" fmla="*/ 2835473 h 256"/>
              <a:gd name="T8" fmla="*/ 623738648 w 1760"/>
              <a:gd name="T9" fmla="*/ 87890147 h 256"/>
              <a:gd name="T10" fmla="*/ 620903770 w 1760"/>
              <a:gd name="T11" fmla="*/ 90725619 h 256"/>
              <a:gd name="T12" fmla="*/ 2835474 w 1760"/>
              <a:gd name="T13" fmla="*/ 90725619 h 256"/>
              <a:gd name="T14" fmla="*/ 0 w 1760"/>
              <a:gd name="T15" fmla="*/ 87890147 h 256"/>
              <a:gd name="T16" fmla="*/ 0 w 1760"/>
              <a:gd name="T17" fmla="*/ 2835473 h 256"/>
              <a:gd name="T18" fmla="*/ 5670352 w 1760"/>
              <a:gd name="T19" fmla="*/ 87890147 h 256"/>
              <a:gd name="T20" fmla="*/ 2835474 w 1760"/>
              <a:gd name="T21" fmla="*/ 85055270 h 256"/>
              <a:gd name="T22" fmla="*/ 620903770 w 1760"/>
              <a:gd name="T23" fmla="*/ 85055270 h 256"/>
              <a:gd name="T24" fmla="*/ 618068298 w 1760"/>
              <a:gd name="T25" fmla="*/ 87890147 h 256"/>
              <a:gd name="T26" fmla="*/ 618068298 w 1760"/>
              <a:gd name="T27" fmla="*/ 2835473 h 256"/>
              <a:gd name="T28" fmla="*/ 620903770 w 1760"/>
              <a:gd name="T29" fmla="*/ 5670351 h 256"/>
              <a:gd name="T30" fmla="*/ 2835474 w 1760"/>
              <a:gd name="T31" fmla="*/ 5670351 h 256"/>
              <a:gd name="T32" fmla="*/ 5670352 w 1760"/>
              <a:gd name="T33" fmla="*/ 2835473 h 256"/>
              <a:gd name="T34" fmla="*/ 5670352 w 1760"/>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0"/>
              <a:gd name="T55" fmla="*/ 0 h 256"/>
              <a:gd name="T56" fmla="*/ 1760 w 1760"/>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0" h="256">
                <a:moveTo>
                  <a:pt x="0" y="8"/>
                </a:moveTo>
                <a:cubicBezTo>
                  <a:pt x="0" y="4"/>
                  <a:pt x="4" y="0"/>
                  <a:pt x="8" y="0"/>
                </a:cubicBezTo>
                <a:lnTo>
                  <a:pt x="1752" y="0"/>
                </a:lnTo>
                <a:cubicBezTo>
                  <a:pt x="1757" y="0"/>
                  <a:pt x="1760" y="4"/>
                  <a:pt x="1760" y="8"/>
                </a:cubicBezTo>
                <a:lnTo>
                  <a:pt x="1760" y="248"/>
                </a:lnTo>
                <a:cubicBezTo>
                  <a:pt x="1760" y="253"/>
                  <a:pt x="1757" y="256"/>
                  <a:pt x="1752" y="256"/>
                </a:cubicBezTo>
                <a:lnTo>
                  <a:pt x="8" y="256"/>
                </a:lnTo>
                <a:cubicBezTo>
                  <a:pt x="4" y="256"/>
                  <a:pt x="0" y="253"/>
                  <a:pt x="0" y="248"/>
                </a:cubicBezTo>
                <a:lnTo>
                  <a:pt x="0" y="8"/>
                </a:lnTo>
                <a:close/>
                <a:moveTo>
                  <a:pt x="16" y="248"/>
                </a:moveTo>
                <a:lnTo>
                  <a:pt x="8" y="240"/>
                </a:lnTo>
                <a:lnTo>
                  <a:pt x="1752" y="240"/>
                </a:lnTo>
                <a:lnTo>
                  <a:pt x="1744" y="248"/>
                </a:lnTo>
                <a:lnTo>
                  <a:pt x="1744" y="8"/>
                </a:lnTo>
                <a:lnTo>
                  <a:pt x="1752" y="16"/>
                </a:lnTo>
                <a:lnTo>
                  <a:pt x="8" y="16"/>
                </a:lnTo>
                <a:lnTo>
                  <a:pt x="16" y="8"/>
                </a:lnTo>
                <a:lnTo>
                  <a:pt x="16" y="248"/>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73" name="Rectangle 13"/>
          <p:cNvSpPr>
            <a:spLocks noChangeArrowheads="1"/>
          </p:cNvSpPr>
          <p:nvPr/>
        </p:nvSpPr>
        <p:spPr bwMode="auto">
          <a:xfrm>
            <a:off x="5521328" y="3756031"/>
            <a:ext cx="1038225" cy="142875"/>
          </a:xfrm>
          <a:prstGeom prst="rect">
            <a:avLst/>
          </a:prstGeom>
          <a:solidFill>
            <a:srgbClr val="C3D69B"/>
          </a:solidFill>
          <a:ln w="9525">
            <a:noFill/>
            <a:miter lim="800000"/>
            <a:headEnd/>
            <a:tailEnd/>
          </a:ln>
        </p:spPr>
        <p:txBody>
          <a:bodyPr/>
          <a:lstStyle/>
          <a:p>
            <a:pPr eaLnBrk="0" hangingPunct="0"/>
            <a:endParaRPr lang="id-ID" sz="2800"/>
          </a:p>
        </p:txBody>
      </p:sp>
      <p:sp>
        <p:nvSpPr>
          <p:cNvPr id="66574" name="Freeform 14"/>
          <p:cNvSpPr>
            <a:spLocks noEditPoints="1"/>
          </p:cNvSpPr>
          <p:nvPr/>
        </p:nvSpPr>
        <p:spPr bwMode="auto">
          <a:xfrm>
            <a:off x="5516563" y="3751263"/>
            <a:ext cx="1047750" cy="152400"/>
          </a:xfrm>
          <a:custGeom>
            <a:avLst/>
            <a:gdLst>
              <a:gd name="T0" fmla="*/ 0 w 1760"/>
              <a:gd name="T1" fmla="*/ 2835473 h 256"/>
              <a:gd name="T2" fmla="*/ 2835474 w 1760"/>
              <a:gd name="T3" fmla="*/ 0 h 256"/>
              <a:gd name="T4" fmla="*/ 620903770 w 1760"/>
              <a:gd name="T5" fmla="*/ 0 h 256"/>
              <a:gd name="T6" fmla="*/ 623738648 w 1760"/>
              <a:gd name="T7" fmla="*/ 2835473 h 256"/>
              <a:gd name="T8" fmla="*/ 623738648 w 1760"/>
              <a:gd name="T9" fmla="*/ 87890147 h 256"/>
              <a:gd name="T10" fmla="*/ 620903770 w 1760"/>
              <a:gd name="T11" fmla="*/ 90725619 h 256"/>
              <a:gd name="T12" fmla="*/ 2835474 w 1760"/>
              <a:gd name="T13" fmla="*/ 90725619 h 256"/>
              <a:gd name="T14" fmla="*/ 0 w 1760"/>
              <a:gd name="T15" fmla="*/ 87890147 h 256"/>
              <a:gd name="T16" fmla="*/ 0 w 1760"/>
              <a:gd name="T17" fmla="*/ 2835473 h 256"/>
              <a:gd name="T18" fmla="*/ 5670352 w 1760"/>
              <a:gd name="T19" fmla="*/ 87890147 h 256"/>
              <a:gd name="T20" fmla="*/ 2835474 w 1760"/>
              <a:gd name="T21" fmla="*/ 85055270 h 256"/>
              <a:gd name="T22" fmla="*/ 620903770 w 1760"/>
              <a:gd name="T23" fmla="*/ 85055270 h 256"/>
              <a:gd name="T24" fmla="*/ 618068298 w 1760"/>
              <a:gd name="T25" fmla="*/ 87890147 h 256"/>
              <a:gd name="T26" fmla="*/ 618068298 w 1760"/>
              <a:gd name="T27" fmla="*/ 2835473 h 256"/>
              <a:gd name="T28" fmla="*/ 620903770 w 1760"/>
              <a:gd name="T29" fmla="*/ 5670351 h 256"/>
              <a:gd name="T30" fmla="*/ 2835474 w 1760"/>
              <a:gd name="T31" fmla="*/ 5670351 h 256"/>
              <a:gd name="T32" fmla="*/ 5670352 w 1760"/>
              <a:gd name="T33" fmla="*/ 2835473 h 256"/>
              <a:gd name="T34" fmla="*/ 5670352 w 1760"/>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0"/>
              <a:gd name="T55" fmla="*/ 0 h 256"/>
              <a:gd name="T56" fmla="*/ 1760 w 1760"/>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0" h="256">
                <a:moveTo>
                  <a:pt x="0" y="8"/>
                </a:moveTo>
                <a:cubicBezTo>
                  <a:pt x="0" y="4"/>
                  <a:pt x="4" y="0"/>
                  <a:pt x="8" y="0"/>
                </a:cubicBezTo>
                <a:lnTo>
                  <a:pt x="1752" y="0"/>
                </a:lnTo>
                <a:cubicBezTo>
                  <a:pt x="1757" y="0"/>
                  <a:pt x="1760" y="4"/>
                  <a:pt x="1760" y="8"/>
                </a:cubicBezTo>
                <a:lnTo>
                  <a:pt x="1760" y="248"/>
                </a:lnTo>
                <a:cubicBezTo>
                  <a:pt x="1760" y="253"/>
                  <a:pt x="1757" y="256"/>
                  <a:pt x="1752" y="256"/>
                </a:cubicBezTo>
                <a:lnTo>
                  <a:pt x="8" y="256"/>
                </a:lnTo>
                <a:cubicBezTo>
                  <a:pt x="4" y="256"/>
                  <a:pt x="0" y="253"/>
                  <a:pt x="0" y="248"/>
                </a:cubicBezTo>
                <a:lnTo>
                  <a:pt x="0" y="8"/>
                </a:lnTo>
                <a:close/>
                <a:moveTo>
                  <a:pt x="16" y="248"/>
                </a:moveTo>
                <a:lnTo>
                  <a:pt x="8" y="240"/>
                </a:lnTo>
                <a:lnTo>
                  <a:pt x="1752" y="240"/>
                </a:lnTo>
                <a:lnTo>
                  <a:pt x="1744" y="248"/>
                </a:lnTo>
                <a:lnTo>
                  <a:pt x="1744" y="8"/>
                </a:lnTo>
                <a:lnTo>
                  <a:pt x="1752" y="16"/>
                </a:lnTo>
                <a:lnTo>
                  <a:pt x="8" y="16"/>
                </a:lnTo>
                <a:lnTo>
                  <a:pt x="16" y="8"/>
                </a:lnTo>
                <a:lnTo>
                  <a:pt x="16" y="248"/>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75" name="Rectangle 15"/>
          <p:cNvSpPr>
            <a:spLocks noChangeArrowheads="1"/>
          </p:cNvSpPr>
          <p:nvPr/>
        </p:nvSpPr>
        <p:spPr bwMode="auto">
          <a:xfrm>
            <a:off x="5521328" y="3489325"/>
            <a:ext cx="1152525" cy="133350"/>
          </a:xfrm>
          <a:prstGeom prst="rect">
            <a:avLst/>
          </a:prstGeom>
          <a:solidFill>
            <a:srgbClr val="C3D69B"/>
          </a:solidFill>
          <a:ln w="9525">
            <a:noFill/>
            <a:miter lim="800000"/>
            <a:headEnd/>
            <a:tailEnd/>
          </a:ln>
        </p:spPr>
        <p:txBody>
          <a:bodyPr/>
          <a:lstStyle/>
          <a:p>
            <a:pPr eaLnBrk="0" hangingPunct="0"/>
            <a:endParaRPr lang="id-ID" sz="2800"/>
          </a:p>
        </p:txBody>
      </p:sp>
      <p:sp>
        <p:nvSpPr>
          <p:cNvPr id="66576" name="Freeform 16"/>
          <p:cNvSpPr>
            <a:spLocks noEditPoints="1"/>
          </p:cNvSpPr>
          <p:nvPr/>
        </p:nvSpPr>
        <p:spPr bwMode="auto">
          <a:xfrm>
            <a:off x="5516563" y="3484563"/>
            <a:ext cx="1162050" cy="142875"/>
          </a:xfrm>
          <a:custGeom>
            <a:avLst/>
            <a:gdLst>
              <a:gd name="T0" fmla="*/ 0 w 1952"/>
              <a:gd name="T1" fmla="*/ 2835474 h 240"/>
              <a:gd name="T2" fmla="*/ 2835474 w 1952"/>
              <a:gd name="T3" fmla="*/ 0 h 240"/>
              <a:gd name="T4" fmla="*/ 688948138 w 1952"/>
              <a:gd name="T5" fmla="*/ 0 h 240"/>
              <a:gd name="T6" fmla="*/ 691783015 w 1952"/>
              <a:gd name="T7" fmla="*/ 2835474 h 240"/>
              <a:gd name="T8" fmla="*/ 691783015 w 1952"/>
              <a:gd name="T9" fmla="*/ 82220412 h 240"/>
              <a:gd name="T10" fmla="*/ 688948138 w 1952"/>
              <a:gd name="T11" fmla="*/ 85055289 h 240"/>
              <a:gd name="T12" fmla="*/ 2835474 w 1952"/>
              <a:gd name="T13" fmla="*/ 85055289 h 240"/>
              <a:gd name="T14" fmla="*/ 0 w 1952"/>
              <a:gd name="T15" fmla="*/ 82220412 h 240"/>
              <a:gd name="T16" fmla="*/ 0 w 1952"/>
              <a:gd name="T17" fmla="*/ 2835474 h 240"/>
              <a:gd name="T18" fmla="*/ 5670352 w 1952"/>
              <a:gd name="T19" fmla="*/ 82220412 h 240"/>
              <a:gd name="T20" fmla="*/ 2835474 w 1952"/>
              <a:gd name="T21" fmla="*/ 79384939 h 240"/>
              <a:gd name="T22" fmla="*/ 688948138 w 1952"/>
              <a:gd name="T23" fmla="*/ 79384939 h 240"/>
              <a:gd name="T24" fmla="*/ 686112665 w 1952"/>
              <a:gd name="T25" fmla="*/ 82220412 h 240"/>
              <a:gd name="T26" fmla="*/ 686112665 w 1952"/>
              <a:gd name="T27" fmla="*/ 2835474 h 240"/>
              <a:gd name="T28" fmla="*/ 688948138 w 1952"/>
              <a:gd name="T29" fmla="*/ 5670352 h 240"/>
              <a:gd name="T30" fmla="*/ 2835474 w 1952"/>
              <a:gd name="T31" fmla="*/ 5670352 h 240"/>
              <a:gd name="T32" fmla="*/ 5670352 w 1952"/>
              <a:gd name="T33" fmla="*/ 2835474 h 240"/>
              <a:gd name="T34" fmla="*/ 5670352 w 1952"/>
              <a:gd name="T35" fmla="*/ 82220412 h 2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52"/>
              <a:gd name="T55" fmla="*/ 0 h 240"/>
              <a:gd name="T56" fmla="*/ 1952 w 1952"/>
              <a:gd name="T57" fmla="*/ 240 h 2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52" h="240">
                <a:moveTo>
                  <a:pt x="0" y="8"/>
                </a:moveTo>
                <a:cubicBezTo>
                  <a:pt x="0" y="4"/>
                  <a:pt x="4" y="0"/>
                  <a:pt x="8" y="0"/>
                </a:cubicBezTo>
                <a:lnTo>
                  <a:pt x="1944" y="0"/>
                </a:lnTo>
                <a:cubicBezTo>
                  <a:pt x="1949" y="0"/>
                  <a:pt x="1952" y="4"/>
                  <a:pt x="1952" y="8"/>
                </a:cubicBezTo>
                <a:lnTo>
                  <a:pt x="1952" y="232"/>
                </a:lnTo>
                <a:cubicBezTo>
                  <a:pt x="1952" y="237"/>
                  <a:pt x="1949" y="240"/>
                  <a:pt x="1944" y="240"/>
                </a:cubicBezTo>
                <a:lnTo>
                  <a:pt x="8" y="240"/>
                </a:lnTo>
                <a:cubicBezTo>
                  <a:pt x="4" y="240"/>
                  <a:pt x="0" y="237"/>
                  <a:pt x="0" y="232"/>
                </a:cubicBezTo>
                <a:lnTo>
                  <a:pt x="0" y="8"/>
                </a:lnTo>
                <a:close/>
                <a:moveTo>
                  <a:pt x="16" y="232"/>
                </a:moveTo>
                <a:lnTo>
                  <a:pt x="8" y="224"/>
                </a:lnTo>
                <a:lnTo>
                  <a:pt x="1944" y="224"/>
                </a:lnTo>
                <a:lnTo>
                  <a:pt x="1936" y="232"/>
                </a:lnTo>
                <a:lnTo>
                  <a:pt x="1936" y="8"/>
                </a:lnTo>
                <a:lnTo>
                  <a:pt x="1944" y="16"/>
                </a:lnTo>
                <a:lnTo>
                  <a:pt x="8" y="16"/>
                </a:lnTo>
                <a:lnTo>
                  <a:pt x="16" y="8"/>
                </a:lnTo>
                <a:lnTo>
                  <a:pt x="16" y="232"/>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77" name="Rectangle 17"/>
          <p:cNvSpPr>
            <a:spLocks noChangeArrowheads="1"/>
          </p:cNvSpPr>
          <p:nvPr/>
        </p:nvSpPr>
        <p:spPr bwMode="auto">
          <a:xfrm>
            <a:off x="5521328" y="3213106"/>
            <a:ext cx="1495425" cy="142875"/>
          </a:xfrm>
          <a:prstGeom prst="rect">
            <a:avLst/>
          </a:prstGeom>
          <a:solidFill>
            <a:srgbClr val="C3D69B"/>
          </a:solidFill>
          <a:ln w="9525">
            <a:noFill/>
            <a:miter lim="800000"/>
            <a:headEnd/>
            <a:tailEnd/>
          </a:ln>
        </p:spPr>
        <p:txBody>
          <a:bodyPr/>
          <a:lstStyle/>
          <a:p>
            <a:pPr eaLnBrk="0" hangingPunct="0"/>
            <a:endParaRPr lang="id-ID" sz="2800"/>
          </a:p>
        </p:txBody>
      </p:sp>
      <p:sp>
        <p:nvSpPr>
          <p:cNvPr id="66578" name="Freeform 18"/>
          <p:cNvSpPr>
            <a:spLocks noEditPoints="1"/>
          </p:cNvSpPr>
          <p:nvPr/>
        </p:nvSpPr>
        <p:spPr bwMode="auto">
          <a:xfrm>
            <a:off x="5516563" y="3208338"/>
            <a:ext cx="1504950" cy="152400"/>
          </a:xfrm>
          <a:custGeom>
            <a:avLst/>
            <a:gdLst>
              <a:gd name="T0" fmla="*/ 0 w 2528"/>
              <a:gd name="T1" fmla="*/ 2835473 h 256"/>
              <a:gd name="T2" fmla="*/ 2835474 w 2528"/>
              <a:gd name="T3" fmla="*/ 0 h 256"/>
              <a:gd name="T4" fmla="*/ 893080621 w 2528"/>
              <a:gd name="T5" fmla="*/ 0 h 256"/>
              <a:gd name="T6" fmla="*/ 895915498 w 2528"/>
              <a:gd name="T7" fmla="*/ 2835473 h 256"/>
              <a:gd name="T8" fmla="*/ 895915498 w 2528"/>
              <a:gd name="T9" fmla="*/ 87890147 h 256"/>
              <a:gd name="T10" fmla="*/ 893080621 w 2528"/>
              <a:gd name="T11" fmla="*/ 90725619 h 256"/>
              <a:gd name="T12" fmla="*/ 2835474 w 2528"/>
              <a:gd name="T13" fmla="*/ 90725619 h 256"/>
              <a:gd name="T14" fmla="*/ 0 w 2528"/>
              <a:gd name="T15" fmla="*/ 87890147 h 256"/>
              <a:gd name="T16" fmla="*/ 0 w 2528"/>
              <a:gd name="T17" fmla="*/ 2835473 h 256"/>
              <a:gd name="T18" fmla="*/ 5670352 w 2528"/>
              <a:gd name="T19" fmla="*/ 87890147 h 256"/>
              <a:gd name="T20" fmla="*/ 2835474 w 2528"/>
              <a:gd name="T21" fmla="*/ 85055270 h 256"/>
              <a:gd name="T22" fmla="*/ 893080621 w 2528"/>
              <a:gd name="T23" fmla="*/ 85055270 h 256"/>
              <a:gd name="T24" fmla="*/ 890245149 w 2528"/>
              <a:gd name="T25" fmla="*/ 87890147 h 256"/>
              <a:gd name="T26" fmla="*/ 890245149 w 2528"/>
              <a:gd name="T27" fmla="*/ 2835473 h 256"/>
              <a:gd name="T28" fmla="*/ 893080621 w 2528"/>
              <a:gd name="T29" fmla="*/ 5670351 h 256"/>
              <a:gd name="T30" fmla="*/ 2835474 w 2528"/>
              <a:gd name="T31" fmla="*/ 5670351 h 256"/>
              <a:gd name="T32" fmla="*/ 5670352 w 2528"/>
              <a:gd name="T33" fmla="*/ 2835473 h 256"/>
              <a:gd name="T34" fmla="*/ 5670352 w 2528"/>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28"/>
              <a:gd name="T55" fmla="*/ 0 h 256"/>
              <a:gd name="T56" fmla="*/ 2528 w 2528"/>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28" h="256">
                <a:moveTo>
                  <a:pt x="0" y="8"/>
                </a:moveTo>
                <a:cubicBezTo>
                  <a:pt x="0" y="4"/>
                  <a:pt x="4" y="0"/>
                  <a:pt x="8" y="0"/>
                </a:cubicBezTo>
                <a:lnTo>
                  <a:pt x="2520" y="0"/>
                </a:lnTo>
                <a:cubicBezTo>
                  <a:pt x="2525" y="0"/>
                  <a:pt x="2528" y="4"/>
                  <a:pt x="2528" y="8"/>
                </a:cubicBezTo>
                <a:lnTo>
                  <a:pt x="2528" y="248"/>
                </a:lnTo>
                <a:cubicBezTo>
                  <a:pt x="2528" y="253"/>
                  <a:pt x="2525" y="256"/>
                  <a:pt x="2520" y="256"/>
                </a:cubicBezTo>
                <a:lnTo>
                  <a:pt x="8" y="256"/>
                </a:lnTo>
                <a:cubicBezTo>
                  <a:pt x="4" y="256"/>
                  <a:pt x="0" y="253"/>
                  <a:pt x="0" y="248"/>
                </a:cubicBezTo>
                <a:lnTo>
                  <a:pt x="0" y="8"/>
                </a:lnTo>
                <a:close/>
                <a:moveTo>
                  <a:pt x="16" y="248"/>
                </a:moveTo>
                <a:lnTo>
                  <a:pt x="8" y="240"/>
                </a:lnTo>
                <a:lnTo>
                  <a:pt x="2520" y="240"/>
                </a:lnTo>
                <a:lnTo>
                  <a:pt x="2512" y="248"/>
                </a:lnTo>
                <a:lnTo>
                  <a:pt x="2512" y="8"/>
                </a:lnTo>
                <a:lnTo>
                  <a:pt x="2520" y="16"/>
                </a:lnTo>
                <a:lnTo>
                  <a:pt x="8" y="16"/>
                </a:lnTo>
                <a:lnTo>
                  <a:pt x="16" y="8"/>
                </a:lnTo>
                <a:lnTo>
                  <a:pt x="16" y="248"/>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79" name="Rectangle 19"/>
          <p:cNvSpPr>
            <a:spLocks noChangeArrowheads="1"/>
          </p:cNvSpPr>
          <p:nvPr/>
        </p:nvSpPr>
        <p:spPr bwMode="auto">
          <a:xfrm>
            <a:off x="5521328" y="2936881"/>
            <a:ext cx="1838325" cy="142875"/>
          </a:xfrm>
          <a:prstGeom prst="rect">
            <a:avLst/>
          </a:prstGeom>
          <a:solidFill>
            <a:srgbClr val="C3D69B"/>
          </a:solidFill>
          <a:ln w="9525">
            <a:noFill/>
            <a:miter lim="800000"/>
            <a:headEnd/>
            <a:tailEnd/>
          </a:ln>
        </p:spPr>
        <p:txBody>
          <a:bodyPr/>
          <a:lstStyle/>
          <a:p>
            <a:pPr eaLnBrk="0" hangingPunct="0"/>
            <a:endParaRPr lang="id-ID" sz="2800"/>
          </a:p>
        </p:txBody>
      </p:sp>
      <p:sp>
        <p:nvSpPr>
          <p:cNvPr id="66580" name="Freeform 20"/>
          <p:cNvSpPr>
            <a:spLocks noEditPoints="1"/>
          </p:cNvSpPr>
          <p:nvPr/>
        </p:nvSpPr>
        <p:spPr bwMode="auto">
          <a:xfrm>
            <a:off x="5516563" y="2932113"/>
            <a:ext cx="1847850" cy="152400"/>
          </a:xfrm>
          <a:custGeom>
            <a:avLst/>
            <a:gdLst>
              <a:gd name="T0" fmla="*/ 0 w 3104"/>
              <a:gd name="T1" fmla="*/ 2835473 h 256"/>
              <a:gd name="T2" fmla="*/ 2835474 w 3104"/>
              <a:gd name="T3" fmla="*/ 0 h 256"/>
              <a:gd name="T4" fmla="*/ 1097213277 w 3104"/>
              <a:gd name="T5" fmla="*/ 0 h 256"/>
              <a:gd name="T6" fmla="*/ 1100048155 w 3104"/>
              <a:gd name="T7" fmla="*/ 2835473 h 256"/>
              <a:gd name="T8" fmla="*/ 1100048155 w 3104"/>
              <a:gd name="T9" fmla="*/ 87890147 h 256"/>
              <a:gd name="T10" fmla="*/ 1097213277 w 3104"/>
              <a:gd name="T11" fmla="*/ 90725619 h 256"/>
              <a:gd name="T12" fmla="*/ 2835474 w 3104"/>
              <a:gd name="T13" fmla="*/ 90725619 h 256"/>
              <a:gd name="T14" fmla="*/ 0 w 3104"/>
              <a:gd name="T15" fmla="*/ 87890147 h 256"/>
              <a:gd name="T16" fmla="*/ 0 w 3104"/>
              <a:gd name="T17" fmla="*/ 2835473 h 256"/>
              <a:gd name="T18" fmla="*/ 5670352 w 3104"/>
              <a:gd name="T19" fmla="*/ 87890147 h 256"/>
              <a:gd name="T20" fmla="*/ 2835474 w 3104"/>
              <a:gd name="T21" fmla="*/ 85055270 h 256"/>
              <a:gd name="T22" fmla="*/ 1097213277 w 3104"/>
              <a:gd name="T23" fmla="*/ 85055270 h 256"/>
              <a:gd name="T24" fmla="*/ 1094377805 w 3104"/>
              <a:gd name="T25" fmla="*/ 87890147 h 256"/>
              <a:gd name="T26" fmla="*/ 1094377805 w 3104"/>
              <a:gd name="T27" fmla="*/ 2835473 h 256"/>
              <a:gd name="T28" fmla="*/ 1097213277 w 3104"/>
              <a:gd name="T29" fmla="*/ 5670351 h 256"/>
              <a:gd name="T30" fmla="*/ 2835474 w 3104"/>
              <a:gd name="T31" fmla="*/ 5670351 h 256"/>
              <a:gd name="T32" fmla="*/ 5670352 w 3104"/>
              <a:gd name="T33" fmla="*/ 2835473 h 256"/>
              <a:gd name="T34" fmla="*/ 5670352 w 3104"/>
              <a:gd name="T35" fmla="*/ 87890147 h 2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04"/>
              <a:gd name="T55" fmla="*/ 0 h 256"/>
              <a:gd name="T56" fmla="*/ 3104 w 3104"/>
              <a:gd name="T57" fmla="*/ 256 h 2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04" h="256">
                <a:moveTo>
                  <a:pt x="0" y="8"/>
                </a:moveTo>
                <a:cubicBezTo>
                  <a:pt x="0" y="4"/>
                  <a:pt x="4" y="0"/>
                  <a:pt x="8" y="0"/>
                </a:cubicBezTo>
                <a:lnTo>
                  <a:pt x="3096" y="0"/>
                </a:lnTo>
                <a:cubicBezTo>
                  <a:pt x="3101" y="0"/>
                  <a:pt x="3104" y="4"/>
                  <a:pt x="3104" y="8"/>
                </a:cubicBezTo>
                <a:lnTo>
                  <a:pt x="3104" y="248"/>
                </a:lnTo>
                <a:cubicBezTo>
                  <a:pt x="3104" y="253"/>
                  <a:pt x="3101" y="256"/>
                  <a:pt x="3096" y="256"/>
                </a:cubicBezTo>
                <a:lnTo>
                  <a:pt x="8" y="256"/>
                </a:lnTo>
                <a:cubicBezTo>
                  <a:pt x="4" y="256"/>
                  <a:pt x="0" y="253"/>
                  <a:pt x="0" y="248"/>
                </a:cubicBezTo>
                <a:lnTo>
                  <a:pt x="0" y="8"/>
                </a:lnTo>
                <a:close/>
                <a:moveTo>
                  <a:pt x="16" y="248"/>
                </a:moveTo>
                <a:lnTo>
                  <a:pt x="8" y="240"/>
                </a:lnTo>
                <a:lnTo>
                  <a:pt x="3096" y="240"/>
                </a:lnTo>
                <a:lnTo>
                  <a:pt x="3088" y="248"/>
                </a:lnTo>
                <a:lnTo>
                  <a:pt x="3088" y="8"/>
                </a:lnTo>
                <a:lnTo>
                  <a:pt x="3096" y="16"/>
                </a:lnTo>
                <a:lnTo>
                  <a:pt x="8" y="16"/>
                </a:lnTo>
                <a:lnTo>
                  <a:pt x="16" y="8"/>
                </a:lnTo>
                <a:lnTo>
                  <a:pt x="16" y="248"/>
                </a:lnTo>
                <a:close/>
              </a:path>
            </a:pathLst>
          </a:custGeom>
          <a:solidFill>
            <a:srgbClr val="77933C"/>
          </a:solidFill>
          <a:ln w="6">
            <a:solidFill>
              <a:srgbClr val="77933C"/>
            </a:solidFill>
            <a:bevel/>
            <a:headEnd/>
            <a:tailEnd/>
          </a:ln>
        </p:spPr>
        <p:txBody>
          <a:bodyPr/>
          <a:lstStyle/>
          <a:p>
            <a:pPr eaLnBrk="0" hangingPunct="0"/>
            <a:endParaRPr lang="id-ID" sz="2800"/>
          </a:p>
        </p:txBody>
      </p:sp>
      <p:sp>
        <p:nvSpPr>
          <p:cNvPr id="66581" name="Rectangle 21"/>
          <p:cNvSpPr>
            <a:spLocks noChangeArrowheads="1"/>
          </p:cNvSpPr>
          <p:nvPr/>
        </p:nvSpPr>
        <p:spPr bwMode="auto">
          <a:xfrm>
            <a:off x="5521325" y="4503744"/>
            <a:ext cx="3448050" cy="9525"/>
          </a:xfrm>
          <a:prstGeom prst="rect">
            <a:avLst/>
          </a:prstGeom>
          <a:solidFill>
            <a:srgbClr val="868686"/>
          </a:solidFill>
          <a:ln w="6">
            <a:solidFill>
              <a:schemeClr val="tx1"/>
            </a:solidFill>
            <a:bevel/>
            <a:headEnd/>
            <a:tailEnd/>
          </a:ln>
        </p:spPr>
        <p:txBody>
          <a:bodyPr/>
          <a:lstStyle/>
          <a:p>
            <a:pPr eaLnBrk="0" hangingPunct="0"/>
            <a:endParaRPr lang="id-ID" sz="2800"/>
          </a:p>
        </p:txBody>
      </p:sp>
      <p:sp>
        <p:nvSpPr>
          <p:cNvPr id="66582" name="Freeform 22"/>
          <p:cNvSpPr>
            <a:spLocks noEditPoints="1"/>
          </p:cNvSpPr>
          <p:nvPr/>
        </p:nvSpPr>
        <p:spPr bwMode="auto">
          <a:xfrm>
            <a:off x="5516563" y="4508500"/>
            <a:ext cx="3457575" cy="38100"/>
          </a:xfrm>
          <a:custGeom>
            <a:avLst/>
            <a:gdLst>
              <a:gd name="T0" fmla="*/ 15120937 w 2178"/>
              <a:gd name="T1" fmla="*/ 0 h 24"/>
              <a:gd name="T2" fmla="*/ 15120937 w 2178"/>
              <a:gd name="T3" fmla="*/ 60483756 h 24"/>
              <a:gd name="T4" fmla="*/ 0 w 2178"/>
              <a:gd name="T5" fmla="*/ 60483756 h 24"/>
              <a:gd name="T6" fmla="*/ 0 w 2178"/>
              <a:gd name="T7" fmla="*/ 0 h 24"/>
              <a:gd name="T8" fmla="*/ 15120937 w 2178"/>
              <a:gd name="T9" fmla="*/ 0 h 24"/>
              <a:gd name="T10" fmla="*/ 922377171 w 2178"/>
              <a:gd name="T11" fmla="*/ 0 h 24"/>
              <a:gd name="T12" fmla="*/ 922377171 w 2178"/>
              <a:gd name="T13" fmla="*/ 60483756 h 24"/>
              <a:gd name="T14" fmla="*/ 907256240 w 2178"/>
              <a:gd name="T15" fmla="*/ 60483756 h 24"/>
              <a:gd name="T16" fmla="*/ 907256240 w 2178"/>
              <a:gd name="T17" fmla="*/ 0 h 24"/>
              <a:gd name="T18" fmla="*/ 922377171 w 2178"/>
              <a:gd name="T19" fmla="*/ 0 h 24"/>
              <a:gd name="T20" fmla="*/ 1844754342 w 2178"/>
              <a:gd name="T21" fmla="*/ 0 h 24"/>
              <a:gd name="T22" fmla="*/ 1844754342 w 2178"/>
              <a:gd name="T23" fmla="*/ 60483756 h 24"/>
              <a:gd name="T24" fmla="*/ 1829633411 w 2178"/>
              <a:gd name="T25" fmla="*/ 60483756 h 24"/>
              <a:gd name="T26" fmla="*/ 1829633411 w 2178"/>
              <a:gd name="T27" fmla="*/ 0 h 24"/>
              <a:gd name="T28" fmla="*/ 1844754342 w 2178"/>
              <a:gd name="T29" fmla="*/ 0 h 24"/>
              <a:gd name="T30" fmla="*/ 2147483647 w 2178"/>
              <a:gd name="T31" fmla="*/ 0 h 24"/>
              <a:gd name="T32" fmla="*/ 2147483647 w 2178"/>
              <a:gd name="T33" fmla="*/ 60483756 h 24"/>
              <a:gd name="T34" fmla="*/ 2147483647 w 2178"/>
              <a:gd name="T35" fmla="*/ 60483756 h 24"/>
              <a:gd name="T36" fmla="*/ 2147483647 w 2178"/>
              <a:gd name="T37" fmla="*/ 0 h 24"/>
              <a:gd name="T38" fmla="*/ 2147483647 w 2178"/>
              <a:gd name="T39" fmla="*/ 0 h 24"/>
              <a:gd name="T40" fmla="*/ 2147483647 w 2178"/>
              <a:gd name="T41" fmla="*/ 0 h 24"/>
              <a:gd name="T42" fmla="*/ 2147483647 w 2178"/>
              <a:gd name="T43" fmla="*/ 60483756 h 24"/>
              <a:gd name="T44" fmla="*/ 2147483647 w 2178"/>
              <a:gd name="T45" fmla="*/ 60483756 h 24"/>
              <a:gd name="T46" fmla="*/ 2147483647 w 2178"/>
              <a:gd name="T47" fmla="*/ 0 h 24"/>
              <a:gd name="T48" fmla="*/ 2147483647 w 2178"/>
              <a:gd name="T49" fmla="*/ 0 h 24"/>
              <a:gd name="T50" fmla="*/ 2147483647 w 2178"/>
              <a:gd name="T51" fmla="*/ 0 h 24"/>
              <a:gd name="T52" fmla="*/ 2147483647 w 2178"/>
              <a:gd name="T53" fmla="*/ 60483756 h 24"/>
              <a:gd name="T54" fmla="*/ 2147483647 w 2178"/>
              <a:gd name="T55" fmla="*/ 60483756 h 24"/>
              <a:gd name="T56" fmla="*/ 2147483647 w 2178"/>
              <a:gd name="T57" fmla="*/ 0 h 24"/>
              <a:gd name="T58" fmla="*/ 2147483647 w 2178"/>
              <a:gd name="T59" fmla="*/ 0 h 24"/>
              <a:gd name="T60" fmla="*/ 2147483647 w 2178"/>
              <a:gd name="T61" fmla="*/ 0 h 24"/>
              <a:gd name="T62" fmla="*/ 2147483647 w 2178"/>
              <a:gd name="T63" fmla="*/ 60483756 h 24"/>
              <a:gd name="T64" fmla="*/ 2147483647 w 2178"/>
              <a:gd name="T65" fmla="*/ 60483756 h 24"/>
              <a:gd name="T66" fmla="*/ 2147483647 w 2178"/>
              <a:gd name="T67" fmla="*/ 0 h 24"/>
              <a:gd name="T68" fmla="*/ 2147483647 w 2178"/>
              <a:gd name="T69" fmla="*/ 0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78"/>
              <a:gd name="T106" fmla="*/ 0 h 24"/>
              <a:gd name="T107" fmla="*/ 2178 w 2178"/>
              <a:gd name="T108" fmla="*/ 24 h 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78" h="24">
                <a:moveTo>
                  <a:pt x="6" y="0"/>
                </a:moveTo>
                <a:lnTo>
                  <a:pt x="6" y="24"/>
                </a:lnTo>
                <a:lnTo>
                  <a:pt x="0" y="24"/>
                </a:lnTo>
                <a:lnTo>
                  <a:pt x="0" y="0"/>
                </a:lnTo>
                <a:lnTo>
                  <a:pt x="6" y="0"/>
                </a:lnTo>
                <a:close/>
                <a:moveTo>
                  <a:pt x="366" y="0"/>
                </a:moveTo>
                <a:lnTo>
                  <a:pt x="366" y="24"/>
                </a:lnTo>
                <a:lnTo>
                  <a:pt x="360" y="24"/>
                </a:lnTo>
                <a:lnTo>
                  <a:pt x="360" y="0"/>
                </a:lnTo>
                <a:lnTo>
                  <a:pt x="366" y="0"/>
                </a:lnTo>
                <a:close/>
                <a:moveTo>
                  <a:pt x="732" y="0"/>
                </a:moveTo>
                <a:lnTo>
                  <a:pt x="732" y="24"/>
                </a:lnTo>
                <a:lnTo>
                  <a:pt x="726" y="24"/>
                </a:lnTo>
                <a:lnTo>
                  <a:pt x="726" y="0"/>
                </a:lnTo>
                <a:lnTo>
                  <a:pt x="732" y="0"/>
                </a:lnTo>
                <a:close/>
                <a:moveTo>
                  <a:pt x="1092" y="0"/>
                </a:moveTo>
                <a:lnTo>
                  <a:pt x="1092" y="24"/>
                </a:lnTo>
                <a:lnTo>
                  <a:pt x="1086" y="24"/>
                </a:lnTo>
                <a:lnTo>
                  <a:pt x="1086" y="0"/>
                </a:lnTo>
                <a:lnTo>
                  <a:pt x="1092" y="0"/>
                </a:lnTo>
                <a:close/>
                <a:moveTo>
                  <a:pt x="1452" y="0"/>
                </a:moveTo>
                <a:lnTo>
                  <a:pt x="1452" y="24"/>
                </a:lnTo>
                <a:lnTo>
                  <a:pt x="1446" y="24"/>
                </a:lnTo>
                <a:lnTo>
                  <a:pt x="1446" y="0"/>
                </a:lnTo>
                <a:lnTo>
                  <a:pt x="1452" y="0"/>
                </a:lnTo>
                <a:close/>
                <a:moveTo>
                  <a:pt x="1818" y="0"/>
                </a:moveTo>
                <a:lnTo>
                  <a:pt x="1818" y="24"/>
                </a:lnTo>
                <a:lnTo>
                  <a:pt x="1812" y="24"/>
                </a:lnTo>
                <a:lnTo>
                  <a:pt x="1812" y="0"/>
                </a:lnTo>
                <a:lnTo>
                  <a:pt x="1818" y="0"/>
                </a:lnTo>
                <a:close/>
                <a:moveTo>
                  <a:pt x="2178" y="0"/>
                </a:moveTo>
                <a:lnTo>
                  <a:pt x="2178" y="24"/>
                </a:lnTo>
                <a:lnTo>
                  <a:pt x="2172" y="24"/>
                </a:lnTo>
                <a:lnTo>
                  <a:pt x="2172" y="0"/>
                </a:lnTo>
                <a:lnTo>
                  <a:pt x="2178" y="0"/>
                </a:lnTo>
                <a:close/>
              </a:path>
            </a:pathLst>
          </a:custGeom>
          <a:solidFill>
            <a:srgbClr val="868686"/>
          </a:solidFill>
          <a:ln w="6">
            <a:solidFill>
              <a:srgbClr val="868686"/>
            </a:solidFill>
            <a:bevel/>
            <a:headEnd/>
            <a:tailEnd/>
          </a:ln>
        </p:spPr>
        <p:txBody>
          <a:bodyPr/>
          <a:lstStyle/>
          <a:p>
            <a:pPr eaLnBrk="0" hangingPunct="0"/>
            <a:endParaRPr lang="id-ID" sz="2800"/>
          </a:p>
        </p:txBody>
      </p:sp>
      <p:sp>
        <p:nvSpPr>
          <p:cNvPr id="66583" name="Rectangle 23"/>
          <p:cNvSpPr>
            <a:spLocks noChangeArrowheads="1"/>
          </p:cNvSpPr>
          <p:nvPr/>
        </p:nvSpPr>
        <p:spPr bwMode="auto">
          <a:xfrm>
            <a:off x="5516566" y="2603500"/>
            <a:ext cx="9525" cy="1905000"/>
          </a:xfrm>
          <a:prstGeom prst="rect">
            <a:avLst/>
          </a:prstGeom>
          <a:solidFill>
            <a:srgbClr val="868686"/>
          </a:solidFill>
          <a:ln w="6">
            <a:solidFill>
              <a:schemeClr val="tx1"/>
            </a:solidFill>
            <a:bevel/>
            <a:headEnd/>
            <a:tailEnd/>
          </a:ln>
        </p:spPr>
        <p:txBody>
          <a:bodyPr/>
          <a:lstStyle/>
          <a:p>
            <a:pPr algn="r" eaLnBrk="0" hangingPunct="0"/>
            <a:endParaRPr lang="id-ID" sz="2800"/>
          </a:p>
        </p:txBody>
      </p:sp>
      <p:sp>
        <p:nvSpPr>
          <p:cNvPr id="66584" name="Rectangle 24"/>
          <p:cNvSpPr>
            <a:spLocks noChangeArrowheads="1"/>
          </p:cNvSpPr>
          <p:nvPr/>
        </p:nvSpPr>
        <p:spPr bwMode="auto">
          <a:xfrm>
            <a:off x="6515100" y="4306888"/>
            <a:ext cx="78548"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8</a:t>
            </a:r>
            <a:endParaRPr lang="en-US" sz="2800"/>
          </a:p>
        </p:txBody>
      </p:sp>
      <p:sp>
        <p:nvSpPr>
          <p:cNvPr id="66585" name="Rectangle 25"/>
          <p:cNvSpPr>
            <a:spLocks noChangeArrowheads="1"/>
          </p:cNvSpPr>
          <p:nvPr/>
        </p:nvSpPr>
        <p:spPr bwMode="auto">
          <a:xfrm>
            <a:off x="6629400" y="4033838"/>
            <a:ext cx="78548"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9</a:t>
            </a:r>
            <a:endParaRPr lang="en-US" sz="2800"/>
          </a:p>
        </p:txBody>
      </p:sp>
      <p:sp>
        <p:nvSpPr>
          <p:cNvPr id="66586" name="Rectangle 26"/>
          <p:cNvSpPr>
            <a:spLocks noChangeArrowheads="1"/>
          </p:cNvSpPr>
          <p:nvPr/>
        </p:nvSpPr>
        <p:spPr bwMode="auto">
          <a:xfrm>
            <a:off x="6629400" y="3762375"/>
            <a:ext cx="78548"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9</a:t>
            </a:r>
            <a:endParaRPr lang="en-US" sz="2800"/>
          </a:p>
        </p:txBody>
      </p:sp>
      <p:sp>
        <p:nvSpPr>
          <p:cNvPr id="66587" name="Rectangle 27"/>
          <p:cNvSpPr>
            <a:spLocks noChangeArrowheads="1"/>
          </p:cNvSpPr>
          <p:nvPr/>
        </p:nvSpPr>
        <p:spPr bwMode="auto">
          <a:xfrm>
            <a:off x="6748463" y="3490913"/>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10</a:t>
            </a:r>
            <a:endParaRPr lang="en-US" sz="2800"/>
          </a:p>
        </p:txBody>
      </p:sp>
      <p:sp>
        <p:nvSpPr>
          <p:cNvPr id="66588" name="Rectangle 28"/>
          <p:cNvSpPr>
            <a:spLocks noChangeArrowheads="1"/>
          </p:cNvSpPr>
          <p:nvPr/>
        </p:nvSpPr>
        <p:spPr bwMode="auto">
          <a:xfrm>
            <a:off x="7092951" y="3219450"/>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13</a:t>
            </a:r>
            <a:endParaRPr lang="en-US" sz="2800"/>
          </a:p>
        </p:txBody>
      </p:sp>
      <p:sp>
        <p:nvSpPr>
          <p:cNvPr id="66589" name="Rectangle 29"/>
          <p:cNvSpPr>
            <a:spLocks noChangeArrowheads="1"/>
          </p:cNvSpPr>
          <p:nvPr/>
        </p:nvSpPr>
        <p:spPr bwMode="auto">
          <a:xfrm>
            <a:off x="7437437" y="29479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16</a:t>
            </a:r>
            <a:endParaRPr lang="en-US" sz="2800"/>
          </a:p>
        </p:txBody>
      </p:sp>
      <p:sp>
        <p:nvSpPr>
          <p:cNvPr id="66590" name="Rectangle 30"/>
          <p:cNvSpPr>
            <a:spLocks noChangeArrowheads="1"/>
          </p:cNvSpPr>
          <p:nvPr/>
        </p:nvSpPr>
        <p:spPr bwMode="auto">
          <a:xfrm>
            <a:off x="8472488" y="2676525"/>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25</a:t>
            </a:r>
            <a:endParaRPr lang="en-US" sz="2800"/>
          </a:p>
        </p:txBody>
      </p:sp>
      <p:sp>
        <p:nvSpPr>
          <p:cNvPr id="66591" name="Rectangle 31"/>
          <p:cNvSpPr>
            <a:spLocks noChangeArrowheads="1"/>
          </p:cNvSpPr>
          <p:nvPr/>
        </p:nvSpPr>
        <p:spPr bwMode="auto">
          <a:xfrm>
            <a:off x="5487989" y="4637088"/>
            <a:ext cx="78548"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0</a:t>
            </a:r>
            <a:endParaRPr lang="en-US" sz="2800"/>
          </a:p>
        </p:txBody>
      </p:sp>
      <p:sp>
        <p:nvSpPr>
          <p:cNvPr id="66592" name="Rectangle 32"/>
          <p:cNvSpPr>
            <a:spLocks noChangeArrowheads="1"/>
          </p:cNvSpPr>
          <p:nvPr/>
        </p:nvSpPr>
        <p:spPr bwMode="auto">
          <a:xfrm>
            <a:off x="6062664" y="4637088"/>
            <a:ext cx="78548"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5</a:t>
            </a:r>
            <a:endParaRPr lang="en-US" sz="2800"/>
          </a:p>
        </p:txBody>
      </p:sp>
      <p:sp>
        <p:nvSpPr>
          <p:cNvPr id="66593" name="Rectangle 33"/>
          <p:cNvSpPr>
            <a:spLocks noChangeArrowheads="1"/>
          </p:cNvSpPr>
          <p:nvPr/>
        </p:nvSpPr>
        <p:spPr bwMode="auto">
          <a:xfrm>
            <a:off x="6610350" y="46370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10</a:t>
            </a:r>
            <a:endParaRPr lang="en-US" sz="2800"/>
          </a:p>
        </p:txBody>
      </p:sp>
      <p:sp>
        <p:nvSpPr>
          <p:cNvPr id="66594" name="Rectangle 34"/>
          <p:cNvSpPr>
            <a:spLocks noChangeArrowheads="1"/>
          </p:cNvSpPr>
          <p:nvPr/>
        </p:nvSpPr>
        <p:spPr bwMode="auto">
          <a:xfrm>
            <a:off x="7185026" y="46370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15</a:t>
            </a:r>
            <a:endParaRPr lang="en-US" sz="2800"/>
          </a:p>
        </p:txBody>
      </p:sp>
      <p:sp>
        <p:nvSpPr>
          <p:cNvPr id="66595" name="Rectangle 35"/>
          <p:cNvSpPr>
            <a:spLocks noChangeArrowheads="1"/>
          </p:cNvSpPr>
          <p:nvPr/>
        </p:nvSpPr>
        <p:spPr bwMode="auto">
          <a:xfrm>
            <a:off x="7759700" y="46370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20</a:t>
            </a:r>
            <a:endParaRPr lang="en-US" sz="2800"/>
          </a:p>
        </p:txBody>
      </p:sp>
      <p:sp>
        <p:nvSpPr>
          <p:cNvPr id="66596" name="Rectangle 36"/>
          <p:cNvSpPr>
            <a:spLocks noChangeArrowheads="1"/>
          </p:cNvSpPr>
          <p:nvPr/>
        </p:nvSpPr>
        <p:spPr bwMode="auto">
          <a:xfrm>
            <a:off x="8334376" y="46370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25</a:t>
            </a:r>
            <a:endParaRPr lang="en-US" sz="2800"/>
          </a:p>
        </p:txBody>
      </p:sp>
      <p:sp>
        <p:nvSpPr>
          <p:cNvPr id="66597" name="Rectangle 37"/>
          <p:cNvSpPr>
            <a:spLocks noChangeArrowheads="1"/>
          </p:cNvSpPr>
          <p:nvPr/>
        </p:nvSpPr>
        <p:spPr bwMode="auto">
          <a:xfrm>
            <a:off x="8909050" y="4637088"/>
            <a:ext cx="157094" cy="184666"/>
          </a:xfrm>
          <a:prstGeom prst="rect">
            <a:avLst/>
          </a:prstGeom>
          <a:noFill/>
          <a:ln w="9525">
            <a:noFill/>
            <a:miter lim="800000"/>
            <a:headEnd/>
            <a:tailEnd/>
          </a:ln>
        </p:spPr>
        <p:txBody>
          <a:bodyPr wrap="none" lIns="0" tIns="0" rIns="0" bIns="0">
            <a:spAutoFit/>
          </a:bodyPr>
          <a:lstStyle/>
          <a:p>
            <a:r>
              <a:rPr lang="en-US" sz="1200">
                <a:latin typeface="Calibri" pitchFamily="34" charset="0"/>
              </a:rPr>
              <a:t>30</a:t>
            </a:r>
            <a:endParaRPr lang="en-US" sz="2800"/>
          </a:p>
        </p:txBody>
      </p:sp>
      <p:sp>
        <p:nvSpPr>
          <p:cNvPr id="66598" name="Rectangle 38"/>
          <p:cNvSpPr>
            <a:spLocks noChangeArrowheads="1"/>
          </p:cNvSpPr>
          <p:nvPr/>
        </p:nvSpPr>
        <p:spPr bwMode="auto">
          <a:xfrm>
            <a:off x="4629196" y="4298950"/>
            <a:ext cx="836576"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United States</a:t>
            </a:r>
            <a:endParaRPr lang="en-US" sz="2800"/>
          </a:p>
        </p:txBody>
      </p:sp>
      <p:sp>
        <p:nvSpPr>
          <p:cNvPr id="66599" name="Rectangle 39"/>
          <p:cNvSpPr>
            <a:spLocks noChangeArrowheads="1"/>
          </p:cNvSpPr>
          <p:nvPr/>
        </p:nvSpPr>
        <p:spPr bwMode="auto">
          <a:xfrm>
            <a:off x="4863627" y="4027488"/>
            <a:ext cx="548163"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Australia</a:t>
            </a:r>
            <a:endParaRPr lang="en-US" sz="2800"/>
          </a:p>
        </p:txBody>
      </p:sp>
      <p:sp>
        <p:nvSpPr>
          <p:cNvPr id="66600" name="Rectangle 40"/>
          <p:cNvSpPr>
            <a:spLocks noChangeArrowheads="1"/>
          </p:cNvSpPr>
          <p:nvPr/>
        </p:nvSpPr>
        <p:spPr bwMode="auto">
          <a:xfrm>
            <a:off x="4542105" y="3756025"/>
            <a:ext cx="931602"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Czech Republic</a:t>
            </a:r>
            <a:endParaRPr lang="en-US" sz="2800"/>
          </a:p>
        </p:txBody>
      </p:sp>
      <p:sp>
        <p:nvSpPr>
          <p:cNvPr id="66601" name="Rectangle 41"/>
          <p:cNvSpPr>
            <a:spLocks noChangeArrowheads="1"/>
          </p:cNvSpPr>
          <p:nvPr/>
        </p:nvSpPr>
        <p:spPr bwMode="auto">
          <a:xfrm>
            <a:off x="4723695" y="3484563"/>
            <a:ext cx="723018"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Switzerland</a:t>
            </a:r>
            <a:endParaRPr lang="en-US" sz="2800"/>
          </a:p>
        </p:txBody>
      </p:sp>
      <p:sp>
        <p:nvSpPr>
          <p:cNvPr id="66602" name="Rectangle 42"/>
          <p:cNvSpPr>
            <a:spLocks noChangeArrowheads="1"/>
          </p:cNvSpPr>
          <p:nvPr/>
        </p:nvSpPr>
        <p:spPr bwMode="auto">
          <a:xfrm>
            <a:off x="4687653" y="3213100"/>
            <a:ext cx="767005"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Netherlands</a:t>
            </a:r>
            <a:endParaRPr lang="en-US" sz="2800"/>
          </a:p>
        </p:txBody>
      </p:sp>
      <p:sp>
        <p:nvSpPr>
          <p:cNvPr id="66603" name="Rectangle 43"/>
          <p:cNvSpPr>
            <a:spLocks noChangeArrowheads="1"/>
          </p:cNvSpPr>
          <p:nvPr/>
        </p:nvSpPr>
        <p:spPr bwMode="auto">
          <a:xfrm>
            <a:off x="4763455" y="2941638"/>
            <a:ext cx="676917"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Hong Kong</a:t>
            </a:r>
            <a:endParaRPr lang="en-US" sz="2800"/>
          </a:p>
        </p:txBody>
      </p:sp>
      <p:sp>
        <p:nvSpPr>
          <p:cNvPr id="66604" name="Rectangle 44"/>
          <p:cNvSpPr>
            <a:spLocks noChangeArrowheads="1"/>
          </p:cNvSpPr>
          <p:nvPr/>
        </p:nvSpPr>
        <p:spPr bwMode="auto">
          <a:xfrm>
            <a:off x="4821717" y="2668588"/>
            <a:ext cx="607539" cy="184666"/>
          </a:xfrm>
          <a:prstGeom prst="rect">
            <a:avLst/>
          </a:prstGeom>
          <a:noFill/>
          <a:ln w="9525">
            <a:noFill/>
            <a:miter lim="800000"/>
            <a:headEnd/>
            <a:tailEnd/>
          </a:ln>
        </p:spPr>
        <p:txBody>
          <a:bodyPr wrap="none" lIns="0" tIns="0" rIns="0" bIns="0">
            <a:spAutoFit/>
          </a:bodyPr>
          <a:lstStyle/>
          <a:p>
            <a:pPr algn="r"/>
            <a:r>
              <a:rPr lang="en-US" sz="1200">
                <a:latin typeface="Calibri" pitchFamily="34" charset="0"/>
              </a:rPr>
              <a:t>Indonesia</a:t>
            </a:r>
            <a:endParaRPr lang="en-US" sz="2800"/>
          </a:p>
        </p:txBody>
      </p:sp>
      <p:sp>
        <p:nvSpPr>
          <p:cNvPr id="66605" name="Rectangle 45"/>
          <p:cNvSpPr>
            <a:spLocks noChangeArrowheads="1"/>
          </p:cNvSpPr>
          <p:nvPr/>
        </p:nvSpPr>
        <p:spPr bwMode="auto">
          <a:xfrm>
            <a:off x="5486400" y="4894269"/>
            <a:ext cx="2973571" cy="169277"/>
          </a:xfrm>
          <a:prstGeom prst="rect">
            <a:avLst/>
          </a:prstGeom>
          <a:noFill/>
          <a:ln w="9525">
            <a:noFill/>
            <a:miter lim="800000"/>
            <a:headEnd/>
            <a:tailEnd/>
          </a:ln>
        </p:spPr>
        <p:txBody>
          <a:bodyPr wrap="none" lIns="0" tIns="0" rIns="0" bIns="0">
            <a:spAutoFit/>
          </a:bodyPr>
          <a:lstStyle/>
          <a:p>
            <a:pPr eaLnBrk="0" hangingPunct="0"/>
            <a:r>
              <a:rPr lang="en-US" sz="1100"/>
              <a:t>Jumlah kata-kata guru pada kata-kata seorang siswa</a:t>
            </a:r>
          </a:p>
        </p:txBody>
      </p:sp>
      <p:sp>
        <p:nvSpPr>
          <p:cNvPr id="85" name="Rectangle 2"/>
          <p:cNvSpPr txBox="1">
            <a:spLocks noChangeArrowheads="1"/>
          </p:cNvSpPr>
          <p:nvPr/>
        </p:nvSpPr>
        <p:spPr>
          <a:xfrm>
            <a:off x="2023071" y="154747"/>
            <a:ext cx="5607812" cy="571500"/>
          </a:xfrm>
          <a:prstGeom prst="rect">
            <a:avLst/>
          </a:prstGeom>
        </p:spPr>
        <p:txBody>
          <a:bodyPr>
            <a:normAutofit/>
          </a:bodyPr>
          <a:lstStyle/>
          <a:p>
            <a:r>
              <a:rPr lang="en-US" sz="2800" b="1" dirty="0">
                <a:solidFill>
                  <a:schemeClr val="accent5">
                    <a:lumMod val="50000"/>
                  </a:schemeClr>
                </a:solidFill>
                <a:effectLst>
                  <a:outerShdw blurRad="38100" dist="38100" dir="2700000" algn="tl">
                    <a:srgbClr val="000000"/>
                  </a:outerShdw>
                </a:effectLst>
                <a:latin typeface="Constantia" pitchFamily="18" charset="0"/>
              </a:rPr>
              <a:t>KESEMPATAN UNTUK BICARA</a:t>
            </a:r>
          </a:p>
        </p:txBody>
      </p:sp>
      <p:sp>
        <p:nvSpPr>
          <p:cNvPr id="81" name="Slide Number Placeholder 80"/>
          <p:cNvSpPr>
            <a:spLocks noGrp="1"/>
          </p:cNvSpPr>
          <p:nvPr>
            <p:ph type="sldNum" sz="quarter" idx="12"/>
          </p:nvPr>
        </p:nvSpPr>
        <p:spPr/>
        <p:txBody>
          <a:bodyPr/>
          <a:lstStyle/>
          <a:p>
            <a:fld id="{80018616-BF76-46BF-A22D-DFFE9E348228}" type="slidenum">
              <a:rPr lang="id-ID" smtClean="0"/>
              <a:pPr/>
              <a:t>66</a:t>
            </a:fld>
            <a:endParaRPr lang="id-ID"/>
          </a:p>
        </p:txBody>
      </p:sp>
      <p:sp>
        <p:nvSpPr>
          <p:cNvPr id="83"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66</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84" name="Rectangle 83"/>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8</a:t>
            </a:r>
            <a:endParaRPr lang="id-ID" b="1" dirty="0"/>
          </a:p>
        </p:txBody>
      </p:sp>
    </p:spTree>
    <p:extLst>
      <p:ext uri="{BB962C8B-B14F-4D97-AF65-F5344CB8AC3E}">
        <p14:creationId xmlns:p14="http://schemas.microsoft.com/office/powerpoint/2010/main" val="3852186876"/>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triped Right Arrow 7"/>
          <p:cNvSpPr/>
          <p:nvPr/>
        </p:nvSpPr>
        <p:spPr>
          <a:xfrm>
            <a:off x="144016" y="2852936"/>
            <a:ext cx="8820472" cy="1656184"/>
          </a:xfrm>
          <a:prstGeom prst="stripedRightArrow">
            <a:avLst/>
          </a:prstGeom>
          <a:solidFill>
            <a:schemeClr val="bg2"/>
          </a:solidFill>
          <a:ln w="9525"/>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1061610" y="146720"/>
            <a:ext cx="7509030" cy="7620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MILESTONE PEMBINAAN PROFESI GURU</a:t>
            </a:r>
            <a:endParaRPr lang="id-ID" sz="3200" i="1" dirty="0"/>
          </a:p>
        </p:txBody>
      </p:sp>
      <p:grpSp>
        <p:nvGrpSpPr>
          <p:cNvPr id="12" name="Group 11"/>
          <p:cNvGrpSpPr/>
          <p:nvPr/>
        </p:nvGrpSpPr>
        <p:grpSpPr>
          <a:xfrm>
            <a:off x="43434" y="3356992"/>
            <a:ext cx="8993062" cy="648072"/>
            <a:chOff x="43434" y="3212976"/>
            <a:chExt cx="8126781" cy="648072"/>
          </a:xfrm>
        </p:grpSpPr>
        <p:sp>
          <p:nvSpPr>
            <p:cNvPr id="2" name="Rectangle 1"/>
            <p:cNvSpPr/>
            <p:nvPr/>
          </p:nvSpPr>
          <p:spPr>
            <a:xfrm>
              <a:off x="953148"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2005</a:t>
              </a:r>
              <a:endParaRPr lang="id-ID" b="1" dirty="0">
                <a:solidFill>
                  <a:schemeClr val="tx1"/>
                </a:solidFill>
                <a:effectLst>
                  <a:outerShdw blurRad="38100" dist="38100" dir="2700000" algn="tl">
                    <a:srgbClr val="000000">
                      <a:alpha val="43137"/>
                    </a:srgbClr>
                  </a:outerShdw>
                </a:effectLst>
              </a:endParaRPr>
            </a:p>
          </p:txBody>
        </p:sp>
        <p:sp>
          <p:nvSpPr>
            <p:cNvPr id="31" name="Rectangle 30"/>
            <p:cNvSpPr/>
            <p:nvPr/>
          </p:nvSpPr>
          <p:spPr>
            <a:xfrm>
              <a:off x="1862863"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2006</a:t>
              </a:r>
              <a:endParaRPr lang="id-ID" b="1" dirty="0">
                <a:solidFill>
                  <a:schemeClr val="tx1"/>
                </a:solidFill>
                <a:effectLst>
                  <a:outerShdw blurRad="38100" dist="38100" dir="2700000" algn="tl">
                    <a:srgbClr val="000000">
                      <a:alpha val="43137"/>
                    </a:srgbClr>
                  </a:outerShdw>
                </a:effectLst>
              </a:endParaRPr>
            </a:p>
          </p:txBody>
        </p:sp>
        <p:sp>
          <p:nvSpPr>
            <p:cNvPr id="33" name="Rectangle 32"/>
            <p:cNvSpPr/>
            <p:nvPr/>
          </p:nvSpPr>
          <p:spPr>
            <a:xfrm>
              <a:off x="2772577"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2007</a:t>
              </a:r>
              <a:endParaRPr lang="id-ID" b="1" dirty="0">
                <a:solidFill>
                  <a:schemeClr val="tx1"/>
                </a:solidFill>
                <a:effectLst>
                  <a:outerShdw blurRad="38100" dist="38100" dir="2700000" algn="tl">
                    <a:srgbClr val="000000">
                      <a:alpha val="43137"/>
                    </a:srgbClr>
                  </a:outerShdw>
                </a:effectLst>
              </a:endParaRPr>
            </a:p>
          </p:txBody>
        </p:sp>
        <p:sp>
          <p:nvSpPr>
            <p:cNvPr id="34" name="Rectangle 33"/>
            <p:cNvSpPr/>
            <p:nvPr/>
          </p:nvSpPr>
          <p:spPr>
            <a:xfrm>
              <a:off x="3682291"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2008</a:t>
              </a:r>
              <a:endParaRPr lang="id-ID" b="1" dirty="0">
                <a:solidFill>
                  <a:schemeClr val="tx1"/>
                </a:solidFill>
                <a:effectLst>
                  <a:outerShdw blurRad="38100" dist="38100" dir="2700000" algn="tl">
                    <a:srgbClr val="000000">
                      <a:alpha val="43137"/>
                    </a:srgbClr>
                  </a:outerShdw>
                </a:effectLst>
              </a:endParaRPr>
            </a:p>
          </p:txBody>
        </p:sp>
        <p:sp>
          <p:nvSpPr>
            <p:cNvPr id="35" name="Rectangle 34"/>
            <p:cNvSpPr/>
            <p:nvPr/>
          </p:nvSpPr>
          <p:spPr>
            <a:xfrm>
              <a:off x="4592005"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2009</a:t>
              </a:r>
              <a:endParaRPr lang="id-ID" b="1" dirty="0">
                <a:solidFill>
                  <a:schemeClr val="tx1"/>
                </a:solidFill>
                <a:effectLst>
                  <a:outerShdw blurRad="38100" dist="38100" dir="2700000" algn="tl">
                    <a:srgbClr val="000000">
                      <a:alpha val="43137"/>
                    </a:srgbClr>
                  </a:outerShdw>
                </a:effectLst>
              </a:endParaRPr>
            </a:p>
          </p:txBody>
        </p:sp>
        <p:sp>
          <p:nvSpPr>
            <p:cNvPr id="37" name="Rectangle 36"/>
            <p:cNvSpPr/>
            <p:nvPr/>
          </p:nvSpPr>
          <p:spPr>
            <a:xfrm>
              <a:off x="5501720"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2010</a:t>
              </a:r>
              <a:endParaRPr lang="id-ID" b="1" dirty="0">
                <a:solidFill>
                  <a:schemeClr val="tx1"/>
                </a:solidFill>
                <a:effectLst>
                  <a:outerShdw blurRad="38100" dist="38100" dir="2700000" algn="tl">
                    <a:srgbClr val="000000">
                      <a:alpha val="43137"/>
                    </a:srgbClr>
                  </a:outerShdw>
                </a:effectLst>
              </a:endParaRPr>
            </a:p>
          </p:txBody>
        </p:sp>
        <p:sp>
          <p:nvSpPr>
            <p:cNvPr id="38" name="Rectangle 37"/>
            <p:cNvSpPr/>
            <p:nvPr/>
          </p:nvSpPr>
          <p:spPr>
            <a:xfrm>
              <a:off x="6411434" y="3212976"/>
              <a:ext cx="849067" cy="648072"/>
            </a:xfrm>
            <a:prstGeom prst="rect">
              <a:avLst/>
            </a:prstGeom>
            <a:solidFill>
              <a:schemeClr val="bg1"/>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2011</a:t>
              </a:r>
              <a:endParaRPr lang="id-ID" b="1" dirty="0">
                <a:solidFill>
                  <a:schemeClr val="tx1"/>
                </a:solidFill>
                <a:effectLst>
                  <a:outerShdw blurRad="38100" dist="38100" dir="2700000" algn="tl">
                    <a:srgbClr val="000000">
                      <a:alpha val="43137"/>
                    </a:srgbClr>
                  </a:outerShdw>
                </a:effectLst>
              </a:endParaRPr>
            </a:p>
          </p:txBody>
        </p:sp>
        <p:sp>
          <p:nvSpPr>
            <p:cNvPr id="39" name="Rectangle 38"/>
            <p:cNvSpPr/>
            <p:nvPr/>
          </p:nvSpPr>
          <p:spPr>
            <a:xfrm>
              <a:off x="7321148" y="3212976"/>
              <a:ext cx="849067" cy="648072"/>
            </a:xfrm>
            <a:prstGeom prst="rect">
              <a:avLst/>
            </a:prstGeom>
            <a:solidFill>
              <a:schemeClr val="accent6">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1"/>
                  </a:solidFill>
                  <a:effectLst>
                    <a:outerShdw blurRad="38100" dist="38100" dir="2700000" algn="tl">
                      <a:srgbClr val="000000">
                        <a:alpha val="43137"/>
                      </a:srgbClr>
                    </a:outerShdw>
                  </a:effectLst>
                </a:rPr>
                <a:t>2012??</a:t>
              </a:r>
              <a:endParaRPr lang="id-ID" b="1" dirty="0">
                <a:solidFill>
                  <a:schemeClr val="tx1"/>
                </a:solidFill>
                <a:effectLst>
                  <a:outerShdw blurRad="38100" dist="38100" dir="2700000" algn="tl">
                    <a:srgbClr val="000000">
                      <a:alpha val="43137"/>
                    </a:srgbClr>
                  </a:outerShdw>
                </a:effectLst>
              </a:endParaRPr>
            </a:p>
          </p:txBody>
        </p:sp>
        <p:sp>
          <p:nvSpPr>
            <p:cNvPr id="41" name="Rectangle 40"/>
            <p:cNvSpPr/>
            <p:nvPr/>
          </p:nvSpPr>
          <p:spPr>
            <a:xfrm>
              <a:off x="43434" y="3212976"/>
              <a:ext cx="849067" cy="648072"/>
            </a:xfrm>
            <a:prstGeom prst="rect">
              <a:avLst/>
            </a:prstGeom>
            <a:solidFill>
              <a:schemeClr val="accent6">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tx1"/>
                  </a:solidFill>
                  <a:effectLst>
                    <a:outerShdw blurRad="38100" dist="38100" dir="2700000" algn="tl">
                      <a:srgbClr val="000000">
                        <a:alpha val="43137"/>
                      </a:srgbClr>
                    </a:outerShdw>
                  </a:effectLst>
                </a:rPr>
                <a:t>2004</a:t>
              </a:r>
            </a:p>
          </p:txBody>
        </p:sp>
      </p:grpSp>
      <p:grpSp>
        <p:nvGrpSpPr>
          <p:cNvPr id="42" name="Group 41"/>
          <p:cNvGrpSpPr/>
          <p:nvPr/>
        </p:nvGrpSpPr>
        <p:grpSpPr>
          <a:xfrm>
            <a:off x="38100" y="2060848"/>
            <a:ext cx="1616868" cy="1296144"/>
            <a:chOff x="38100" y="1916832"/>
            <a:chExt cx="1616868" cy="1296144"/>
          </a:xfrm>
        </p:grpSpPr>
        <p:sp>
          <p:nvSpPr>
            <p:cNvPr id="43" name="Rectangle 42"/>
            <p:cNvSpPr/>
            <p:nvPr/>
          </p:nvSpPr>
          <p:spPr>
            <a:xfrm>
              <a:off x="38100" y="1916832"/>
              <a:ext cx="1616868" cy="936104"/>
            </a:xfrm>
            <a:prstGeom prst="rect">
              <a:avLst/>
            </a:prstGeom>
            <a:solidFill>
              <a:schemeClr val="accent6">
                <a:lumMod val="60000"/>
                <a:lumOff val="40000"/>
              </a:schemeClr>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smtClean="0">
                  <a:solidFill>
                    <a:schemeClr val="tx1"/>
                  </a:solidFill>
                  <a:latin typeface="Arial Narrow" pitchFamily="34" charset="0"/>
                </a:rPr>
                <a:t>Pencanangan</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sebagai</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Profesi</a:t>
              </a:r>
              <a:r>
                <a:rPr lang="en-US" sz="1400" b="1" dirty="0" smtClean="0">
                  <a:solidFill>
                    <a:schemeClr val="tx1"/>
                  </a:solidFill>
                  <a:latin typeface="Arial Narrow" pitchFamily="34" charset="0"/>
                </a:rPr>
                <a:t> </a:t>
              </a:r>
            </a:p>
            <a:p>
              <a:pPr algn="ctr"/>
              <a:r>
                <a:rPr lang="en-US" sz="1400" b="1" dirty="0" smtClean="0">
                  <a:solidFill>
                    <a:schemeClr val="tx1"/>
                  </a:solidFill>
                  <a:latin typeface="Arial Narrow" pitchFamily="34" charset="0"/>
                </a:rPr>
                <a:t>4 </a:t>
              </a:r>
              <a:r>
                <a:rPr lang="en-US" sz="1400" b="1" dirty="0" err="1" smtClean="0">
                  <a:solidFill>
                    <a:schemeClr val="tx1"/>
                  </a:solidFill>
                  <a:latin typeface="Arial Narrow" pitchFamily="34" charset="0"/>
                </a:rPr>
                <a:t>Desember</a:t>
              </a:r>
              <a:r>
                <a:rPr lang="en-US" sz="1400" b="1" dirty="0" smtClean="0">
                  <a:solidFill>
                    <a:schemeClr val="tx1"/>
                  </a:solidFill>
                  <a:latin typeface="Arial Narrow" pitchFamily="34" charset="0"/>
                </a:rPr>
                <a:t> 2004</a:t>
              </a:r>
              <a:endParaRPr lang="en-US" sz="1400" b="1" dirty="0">
                <a:solidFill>
                  <a:schemeClr val="tx1"/>
                </a:solidFill>
                <a:latin typeface="Arial Narrow" pitchFamily="34" charset="0"/>
              </a:endParaRPr>
            </a:p>
          </p:txBody>
        </p:sp>
        <p:cxnSp>
          <p:nvCxnSpPr>
            <p:cNvPr id="44" name="Straight Connector 43"/>
            <p:cNvCxnSpPr/>
            <p:nvPr/>
          </p:nvCxnSpPr>
          <p:spPr>
            <a:xfrm flipV="1">
              <a:off x="611560" y="2863464"/>
              <a:ext cx="0" cy="349512"/>
            </a:xfrm>
            <a:prstGeom prst="line">
              <a:avLst/>
            </a:prstGeom>
            <a:ln w="38100">
              <a:solidFill>
                <a:schemeClr val="accent6">
                  <a:lumMod val="50000"/>
                </a:schemeClr>
              </a:solidFill>
              <a:headEnd type="none" w="med" len="med"/>
              <a:tailEnd type="triangl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a:off x="539552" y="4124638"/>
            <a:ext cx="1885064" cy="2472714"/>
            <a:chOff x="539552" y="3980622"/>
            <a:chExt cx="1885064" cy="2472714"/>
          </a:xfrm>
        </p:grpSpPr>
        <p:sp>
          <p:nvSpPr>
            <p:cNvPr id="46" name="Rectangle 45"/>
            <p:cNvSpPr/>
            <p:nvPr/>
          </p:nvSpPr>
          <p:spPr>
            <a:xfrm>
              <a:off x="539552" y="4357836"/>
              <a:ext cx="1885064" cy="2095500"/>
            </a:xfrm>
            <a:prstGeom prst="rect">
              <a:avLst/>
            </a:prstGeom>
            <a:solidFill>
              <a:schemeClr val="accent6">
                <a:lumMod val="60000"/>
                <a:lumOff val="40000"/>
              </a:schemeClr>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7475" indent="-117475">
                <a:buFont typeface="+mj-lt"/>
                <a:buAutoNum type="arabicPeriod"/>
              </a:pPr>
              <a:r>
                <a:rPr lang="en-US" sz="1400" b="1" dirty="0" err="1" smtClean="0">
                  <a:solidFill>
                    <a:schemeClr val="tx1"/>
                  </a:solidFill>
                  <a:latin typeface="Arial Narrow" pitchFamily="34" charset="0"/>
                </a:rPr>
                <a:t>Terbitnya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Undang-Undang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nomor</a:t>
              </a:r>
              <a:r>
                <a:rPr lang="en-US" sz="1400" b="1" dirty="0" smtClean="0">
                  <a:solidFill>
                    <a:schemeClr val="tx1"/>
                  </a:solidFill>
                  <a:latin typeface="Arial Narrow" pitchFamily="34" charset="0"/>
                </a:rPr>
                <a:t> 14 </a:t>
              </a:r>
              <a:r>
                <a:rPr lang="en-US" sz="1400" b="1" dirty="0" err="1" smtClean="0">
                  <a:solidFill>
                    <a:schemeClr val="tx1"/>
                  </a:solidFill>
                  <a:latin typeface="Arial Narrow" pitchFamily="34" charset="0"/>
                </a:rPr>
                <a:t>tahun</a:t>
              </a:r>
              <a:r>
                <a:rPr lang="en-US" sz="1400" b="1" dirty="0" smtClean="0">
                  <a:solidFill>
                    <a:schemeClr val="tx1"/>
                  </a:solidFill>
                  <a:latin typeface="Arial Narrow" pitchFamily="34" charset="0"/>
                </a:rPr>
                <a:t> 2005 </a:t>
              </a:r>
              <a:r>
                <a:rPr lang="en-US" sz="1400" b="1" dirty="0" err="1" smtClean="0">
                  <a:solidFill>
                    <a:schemeClr val="tx1"/>
                  </a:solidFill>
                  <a:latin typeface="Arial Narrow" pitchFamily="34" charset="0"/>
                </a:rPr>
                <a:t>tentang</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Dosen</a:t>
              </a:r>
              <a:endParaRPr lang="en-US" sz="1400" b="1" dirty="0" smtClean="0">
                <a:solidFill>
                  <a:schemeClr val="tx1"/>
                </a:solidFill>
                <a:latin typeface="Arial Narrow" pitchFamily="34" charset="0"/>
              </a:endParaRPr>
            </a:p>
            <a:p>
              <a:pPr marL="117475" indent="-117475">
                <a:buFont typeface="+mj-lt"/>
                <a:buAutoNum type="arabicPeriod"/>
              </a:pPr>
              <a:r>
                <a:rPr lang="en-US" sz="1400" b="1" dirty="0" err="1" smtClean="0">
                  <a:solidFill>
                    <a:schemeClr val="tx1"/>
                  </a:solidFill>
                  <a:latin typeface="Arial Narrow" pitchFamily="34" charset="0"/>
                </a:rPr>
                <a:t>Terbitnya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Peraturan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Pemerintah</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nomor</a:t>
              </a:r>
              <a:r>
                <a:rPr lang="en-US" sz="1400" b="1" dirty="0" smtClean="0">
                  <a:solidFill>
                    <a:schemeClr val="tx1"/>
                  </a:solidFill>
                  <a:latin typeface="Arial Narrow" pitchFamily="34" charset="0"/>
                </a:rPr>
                <a:t> 19 </a:t>
              </a:r>
              <a:r>
                <a:rPr lang="en-US" sz="1400" b="1" dirty="0" err="1" smtClean="0">
                  <a:solidFill>
                    <a:schemeClr val="tx1"/>
                  </a:solidFill>
                  <a:latin typeface="Arial Narrow" pitchFamily="34" charset="0"/>
                </a:rPr>
                <a:t>tahun</a:t>
              </a:r>
              <a:r>
                <a:rPr lang="en-US" sz="1400" b="1" dirty="0" smtClean="0">
                  <a:solidFill>
                    <a:schemeClr val="tx1"/>
                  </a:solidFill>
                  <a:latin typeface="Arial Narrow" pitchFamily="34" charset="0"/>
                </a:rPr>
                <a:t> 2005 </a:t>
              </a:r>
              <a:r>
                <a:rPr lang="en-US" sz="1400" b="1" dirty="0" err="1" smtClean="0">
                  <a:solidFill>
                    <a:schemeClr val="tx1"/>
                  </a:solidFill>
                  <a:latin typeface="Arial Narrow" pitchFamily="34" charset="0"/>
                </a:rPr>
                <a:t>tentang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Standar</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Nasional</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Pendidikan</a:t>
              </a:r>
              <a:endParaRPr lang="en-US" sz="1400" b="1" dirty="0">
                <a:solidFill>
                  <a:schemeClr val="tx1"/>
                </a:solidFill>
                <a:latin typeface="Arial Narrow" pitchFamily="34" charset="0"/>
              </a:endParaRPr>
            </a:p>
          </p:txBody>
        </p:sp>
        <p:cxnSp>
          <p:nvCxnSpPr>
            <p:cNvPr id="47" name="Straight Connector 46"/>
            <p:cNvCxnSpPr/>
            <p:nvPr/>
          </p:nvCxnSpPr>
          <p:spPr>
            <a:xfrm flipV="1">
              <a:off x="1475656" y="3980622"/>
              <a:ext cx="0" cy="401250"/>
            </a:xfrm>
            <a:prstGeom prst="line">
              <a:avLst/>
            </a:prstGeom>
            <a:ln w="38100">
              <a:solidFill>
                <a:schemeClr val="accent6">
                  <a:lumMod val="50000"/>
                </a:schemeClr>
              </a:solidFill>
              <a:headEnd type="triangle" w="med" len="med"/>
              <a:tailEnd type="non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a:off x="2627784" y="4005064"/>
            <a:ext cx="1487887" cy="1872208"/>
            <a:chOff x="2627784" y="3861048"/>
            <a:chExt cx="1487887" cy="1872208"/>
          </a:xfrm>
        </p:grpSpPr>
        <p:sp>
          <p:nvSpPr>
            <p:cNvPr id="49" name="Rectangle 48"/>
            <p:cNvSpPr/>
            <p:nvPr/>
          </p:nvSpPr>
          <p:spPr>
            <a:xfrm>
              <a:off x="2627784" y="4381872"/>
              <a:ext cx="1487887" cy="1351384"/>
            </a:xfrm>
            <a:prstGeom prst="rect">
              <a:avLst/>
            </a:prstGeom>
            <a:solidFill>
              <a:srgbClr val="FFFFFF"/>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err="1" smtClean="0">
                  <a:solidFill>
                    <a:schemeClr val="tx1"/>
                  </a:solidFill>
                  <a:latin typeface="Arial Narrow" pitchFamily="34" charset="0"/>
                </a:rPr>
                <a:t>Pelaksanaan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Sertifikasi</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untuk</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Kuota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Tahun</a:t>
              </a:r>
              <a:r>
                <a:rPr lang="en-US" sz="1400" b="1" dirty="0" smtClean="0">
                  <a:solidFill>
                    <a:schemeClr val="tx1"/>
                  </a:solidFill>
                  <a:latin typeface="Arial Narrow" pitchFamily="34" charset="0"/>
                </a:rPr>
                <a:t> 2006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2007</a:t>
              </a:r>
              <a:endParaRPr lang="en-US" sz="1400" b="1" dirty="0">
                <a:solidFill>
                  <a:schemeClr val="tx1"/>
                </a:solidFill>
                <a:latin typeface="Arial Narrow" pitchFamily="34" charset="0"/>
              </a:endParaRPr>
            </a:p>
          </p:txBody>
        </p:sp>
        <p:cxnSp>
          <p:nvCxnSpPr>
            <p:cNvPr id="50" name="Straight Connector 49"/>
            <p:cNvCxnSpPr/>
            <p:nvPr/>
          </p:nvCxnSpPr>
          <p:spPr>
            <a:xfrm flipV="1">
              <a:off x="3347864" y="3861048"/>
              <a:ext cx="0" cy="520824"/>
            </a:xfrm>
            <a:prstGeom prst="line">
              <a:avLst/>
            </a:prstGeom>
            <a:ln w="38100">
              <a:solidFill>
                <a:schemeClr val="accent6">
                  <a:lumMod val="50000"/>
                </a:schemeClr>
              </a:solidFill>
              <a:headEnd type="triangle" w="med" len="med"/>
              <a:tailEnd type="non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51" name="Group 50"/>
          <p:cNvGrpSpPr/>
          <p:nvPr/>
        </p:nvGrpSpPr>
        <p:grpSpPr>
          <a:xfrm>
            <a:off x="2987824" y="1124744"/>
            <a:ext cx="2376264" cy="2246747"/>
            <a:chOff x="2987824" y="1046621"/>
            <a:chExt cx="2376264" cy="2246747"/>
          </a:xfrm>
        </p:grpSpPr>
        <p:sp>
          <p:nvSpPr>
            <p:cNvPr id="52" name="Rectangle 51"/>
            <p:cNvSpPr/>
            <p:nvPr/>
          </p:nvSpPr>
          <p:spPr>
            <a:xfrm>
              <a:off x="2987824" y="1046621"/>
              <a:ext cx="2376264" cy="1981200"/>
            </a:xfrm>
            <a:prstGeom prst="rect">
              <a:avLst/>
            </a:prstGeom>
            <a:solidFill>
              <a:srgbClr val="FFFFFF"/>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6213" indent="-176213">
                <a:lnSpc>
                  <a:spcPct val="80000"/>
                </a:lnSpc>
                <a:spcBef>
                  <a:spcPts val="300"/>
                </a:spcBef>
                <a:spcAft>
                  <a:spcPts val="300"/>
                </a:spcAft>
                <a:buFont typeface="+mj-lt"/>
                <a:buAutoNum type="arabicPeriod"/>
              </a:pPr>
              <a:r>
                <a:rPr lang="en-US" sz="1600" b="1" dirty="0" err="1" smtClean="0">
                  <a:solidFill>
                    <a:schemeClr val="tx1"/>
                  </a:solidFill>
                  <a:latin typeface="Arial Narrow" pitchFamily="34" charset="0"/>
                </a:rPr>
                <a:t>Terbitnya</a:t>
              </a:r>
              <a:r>
                <a:rPr lang="en-US" sz="1600" b="1" dirty="0" smtClean="0">
                  <a:solidFill>
                    <a:schemeClr val="tx1"/>
                  </a:solidFill>
                  <a:latin typeface="Arial Narrow" pitchFamily="34" charset="0"/>
                </a:rPr>
                <a:t> </a:t>
              </a:r>
              <a:r>
                <a:rPr lang="en-US" sz="1600" b="1" dirty="0" err="1">
                  <a:solidFill>
                    <a:schemeClr val="tx1"/>
                  </a:solidFill>
                  <a:latin typeface="Arial Narrow" pitchFamily="34" charset="0"/>
                </a:rPr>
                <a:t>P</a:t>
              </a:r>
              <a:r>
                <a:rPr lang="en-US" sz="1600" b="1" dirty="0" err="1" smtClean="0">
                  <a:solidFill>
                    <a:schemeClr val="tx1"/>
                  </a:solidFill>
                  <a:latin typeface="Arial Narrow" pitchFamily="34" charset="0"/>
                </a:rPr>
                <a:t>eraturan</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Pemerintah</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nomor</a:t>
              </a:r>
              <a:r>
                <a:rPr lang="en-US" sz="1600" b="1" dirty="0" smtClean="0">
                  <a:solidFill>
                    <a:schemeClr val="tx1"/>
                  </a:solidFill>
                  <a:latin typeface="Arial Narrow" pitchFamily="34" charset="0"/>
                </a:rPr>
                <a:t> 74 </a:t>
              </a:r>
              <a:r>
                <a:rPr lang="en-US" sz="1600" b="1" dirty="0" err="1" smtClean="0">
                  <a:solidFill>
                    <a:schemeClr val="tx1"/>
                  </a:solidFill>
                  <a:latin typeface="Arial Narrow" pitchFamily="34" charset="0"/>
                </a:rPr>
                <a:t>tahun</a:t>
              </a:r>
              <a:r>
                <a:rPr lang="en-US" sz="1600" b="1" dirty="0" smtClean="0">
                  <a:solidFill>
                    <a:schemeClr val="tx1"/>
                  </a:solidFill>
                  <a:latin typeface="Arial Narrow" pitchFamily="34" charset="0"/>
                </a:rPr>
                <a:t> 2008 </a:t>
              </a:r>
              <a:r>
                <a:rPr lang="en-US" sz="1600" b="1" dirty="0" err="1" smtClean="0">
                  <a:solidFill>
                    <a:schemeClr val="tx1"/>
                  </a:solidFill>
                  <a:latin typeface="Arial Narrow" pitchFamily="34" charset="0"/>
                </a:rPr>
                <a:t>tentang</a:t>
              </a:r>
              <a:r>
                <a:rPr lang="en-US" sz="1600" b="1" dirty="0" smtClean="0">
                  <a:solidFill>
                    <a:schemeClr val="tx1"/>
                  </a:solidFill>
                  <a:latin typeface="Arial Narrow" pitchFamily="34" charset="0"/>
                </a:rPr>
                <a:t> Guru</a:t>
              </a:r>
            </a:p>
            <a:p>
              <a:pPr marL="176213" indent="-176213">
                <a:lnSpc>
                  <a:spcPct val="80000"/>
                </a:lnSpc>
                <a:spcBef>
                  <a:spcPts val="300"/>
                </a:spcBef>
                <a:spcAft>
                  <a:spcPts val="300"/>
                </a:spcAft>
                <a:buFont typeface="+mj-lt"/>
                <a:buAutoNum type="arabicPeriod"/>
              </a:pPr>
              <a:r>
                <a:rPr lang="en-US" sz="1600" b="1" dirty="0" err="1" smtClean="0">
                  <a:solidFill>
                    <a:schemeClr val="tx1"/>
                  </a:solidFill>
                  <a:latin typeface="Arial Narrow" pitchFamily="34" charset="0"/>
                </a:rPr>
                <a:t>Pembayaran</a:t>
              </a:r>
              <a:r>
                <a:rPr lang="en-US" sz="1600" b="1" dirty="0" smtClean="0">
                  <a:solidFill>
                    <a:schemeClr val="tx1"/>
                  </a:solidFill>
                  <a:latin typeface="Arial Narrow" pitchFamily="34" charset="0"/>
                </a:rPr>
                <a:t> </a:t>
              </a:r>
              <a:r>
                <a:rPr lang="en-US" sz="1600" b="1" dirty="0" err="1">
                  <a:solidFill>
                    <a:schemeClr val="tx1"/>
                  </a:solidFill>
                  <a:latin typeface="Arial Narrow" pitchFamily="34" charset="0"/>
                </a:rPr>
                <a:t>T</a:t>
              </a:r>
              <a:r>
                <a:rPr lang="en-US" sz="1600" b="1" dirty="0" err="1" smtClean="0">
                  <a:solidFill>
                    <a:schemeClr val="tx1"/>
                  </a:solidFill>
                  <a:latin typeface="Arial Narrow" pitchFamily="34" charset="0"/>
                </a:rPr>
                <a:t>unjangan</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Profesi</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Pendidik</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bagi</a:t>
              </a:r>
              <a:r>
                <a:rPr lang="en-US" sz="1600" b="1" dirty="0" smtClean="0">
                  <a:solidFill>
                    <a:schemeClr val="tx1"/>
                  </a:solidFill>
                  <a:latin typeface="Arial Narrow" pitchFamily="34" charset="0"/>
                </a:rPr>
                <a:t> guru-guru yang </a:t>
              </a:r>
              <a:r>
                <a:rPr lang="en-US" sz="1600" b="1" dirty="0" err="1" smtClean="0">
                  <a:solidFill>
                    <a:schemeClr val="tx1"/>
                  </a:solidFill>
                  <a:latin typeface="Arial Narrow" pitchFamily="34" charset="0"/>
                </a:rPr>
                <a:t>sudah</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disertifikasi</a:t>
              </a:r>
              <a:r>
                <a:rPr lang="en-US" sz="1600" b="1" dirty="0" smtClean="0">
                  <a:solidFill>
                    <a:schemeClr val="tx1"/>
                  </a:solidFill>
                  <a:latin typeface="Arial Narrow" pitchFamily="34" charset="0"/>
                </a:rPr>
                <a:t>.</a:t>
              </a:r>
              <a:endParaRPr lang="en-US" sz="1600" b="1" dirty="0">
                <a:solidFill>
                  <a:schemeClr val="tx1"/>
                </a:solidFill>
                <a:latin typeface="Arial Narrow" pitchFamily="34" charset="0"/>
              </a:endParaRPr>
            </a:p>
          </p:txBody>
        </p:sp>
        <p:cxnSp>
          <p:nvCxnSpPr>
            <p:cNvPr id="53" name="Straight Connector 52"/>
            <p:cNvCxnSpPr/>
            <p:nvPr/>
          </p:nvCxnSpPr>
          <p:spPr>
            <a:xfrm flipV="1">
              <a:off x="4572000" y="2988568"/>
              <a:ext cx="0" cy="304800"/>
            </a:xfrm>
            <a:prstGeom prst="line">
              <a:avLst/>
            </a:prstGeom>
            <a:ln w="38100">
              <a:solidFill>
                <a:schemeClr val="accent6">
                  <a:lumMod val="50000"/>
                </a:schemeClr>
              </a:solidFill>
              <a:headEnd type="none" w="med" len="med"/>
              <a:tailEnd type="triangl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54" name="Group 53"/>
          <p:cNvGrpSpPr/>
          <p:nvPr/>
        </p:nvGrpSpPr>
        <p:grpSpPr>
          <a:xfrm>
            <a:off x="4317268" y="3926690"/>
            <a:ext cx="2486980" cy="2790369"/>
            <a:chOff x="4317268" y="3926690"/>
            <a:chExt cx="2486980" cy="2790369"/>
          </a:xfrm>
        </p:grpSpPr>
        <p:sp>
          <p:nvSpPr>
            <p:cNvPr id="55" name="Rectangle 54"/>
            <p:cNvSpPr/>
            <p:nvPr/>
          </p:nvSpPr>
          <p:spPr>
            <a:xfrm>
              <a:off x="4317268" y="4293096"/>
              <a:ext cx="2486980" cy="2423963"/>
            </a:xfrm>
            <a:prstGeom prst="rect">
              <a:avLst/>
            </a:prstGeom>
            <a:solidFill>
              <a:srgbClr val="FFFFFF"/>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6213" indent="-176213">
                <a:buFont typeface="+mj-lt"/>
                <a:buAutoNum type="arabicPeriod"/>
              </a:pPr>
              <a:r>
                <a:rPr lang="en-US" sz="1400" b="1" dirty="0" err="1" smtClean="0">
                  <a:solidFill>
                    <a:schemeClr val="tx1"/>
                  </a:solidFill>
                  <a:latin typeface="Arial Narrow" pitchFamily="34" charset="0"/>
                </a:rPr>
                <a:t>Terbitnya</a:t>
              </a:r>
              <a:r>
                <a:rPr lang="en-US" sz="1400" b="1" dirty="0" smtClean="0">
                  <a:solidFill>
                    <a:schemeClr val="tx1"/>
                  </a:solidFill>
                  <a:latin typeface="Arial Narrow" pitchFamily="34" charset="0"/>
                </a:rPr>
                <a:t> PP no 41 </a:t>
              </a:r>
              <a:r>
                <a:rPr lang="en-US" sz="1400" b="1" dirty="0" err="1" smtClean="0">
                  <a:solidFill>
                    <a:schemeClr val="tx1"/>
                  </a:solidFill>
                  <a:latin typeface="Arial Narrow" pitchFamily="34" charset="0"/>
                </a:rPr>
                <a:t>th</a:t>
              </a:r>
              <a:r>
                <a:rPr lang="en-US" sz="1400" b="1" dirty="0" smtClean="0">
                  <a:solidFill>
                    <a:schemeClr val="tx1"/>
                  </a:solidFill>
                  <a:latin typeface="Arial Narrow" pitchFamily="34" charset="0"/>
                </a:rPr>
                <a:t> 2009 </a:t>
              </a:r>
              <a:r>
                <a:rPr lang="en-US" sz="1400" b="1" dirty="0" err="1" smtClean="0">
                  <a:solidFill>
                    <a:schemeClr val="tx1"/>
                  </a:solidFill>
                  <a:latin typeface="Arial Narrow" pitchFamily="34" charset="0"/>
                </a:rPr>
                <a:t>tentang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Tunjangan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Profesi</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Dosen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Tunjangan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Khusus</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Dosen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serta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Tunjangan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Kehormatan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Profesor</a:t>
              </a:r>
              <a:endParaRPr lang="en-US" sz="1400" b="1" dirty="0" smtClean="0">
                <a:solidFill>
                  <a:schemeClr val="tx1"/>
                </a:solidFill>
                <a:latin typeface="Arial Narrow" pitchFamily="34" charset="0"/>
              </a:endParaRPr>
            </a:p>
            <a:p>
              <a:pPr marL="176213" indent="-176213">
                <a:buFont typeface="+mj-lt"/>
                <a:buAutoNum type="arabicPeriod"/>
              </a:pPr>
              <a:r>
                <a:rPr lang="en-US" sz="1400" b="1" dirty="0" err="1" smtClean="0">
                  <a:solidFill>
                    <a:schemeClr val="tx1"/>
                  </a:solidFill>
                  <a:latin typeface="Arial Narrow" pitchFamily="34" charset="0"/>
                </a:rPr>
                <a:t>Terbitnya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PerMenneg</a:t>
              </a:r>
              <a:r>
                <a:rPr lang="en-US" sz="1400" b="1" dirty="0" smtClean="0">
                  <a:solidFill>
                    <a:schemeClr val="tx1"/>
                  </a:solidFill>
                  <a:latin typeface="Arial Narrow" pitchFamily="34" charset="0"/>
                </a:rPr>
                <a:t> PAN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RB </a:t>
              </a:r>
              <a:r>
                <a:rPr lang="en-US" sz="1400" b="1" dirty="0" err="1" smtClean="0">
                  <a:solidFill>
                    <a:schemeClr val="tx1"/>
                  </a:solidFill>
                  <a:latin typeface="Arial Narrow" pitchFamily="34" charset="0"/>
                </a:rPr>
                <a:t>nomor</a:t>
              </a:r>
              <a:r>
                <a:rPr lang="en-US" sz="1400" b="1" dirty="0" smtClean="0">
                  <a:solidFill>
                    <a:schemeClr val="tx1"/>
                  </a:solidFill>
                  <a:latin typeface="Arial Narrow" pitchFamily="34" charset="0"/>
                </a:rPr>
                <a:t> 16 </a:t>
              </a:r>
              <a:r>
                <a:rPr lang="en-US" sz="1400" b="1" dirty="0" err="1" smtClean="0">
                  <a:solidFill>
                    <a:schemeClr val="tx1"/>
                  </a:solidFill>
                  <a:latin typeface="Arial Narrow" pitchFamily="34" charset="0"/>
                </a:rPr>
                <a:t>tahun</a:t>
              </a:r>
              <a:r>
                <a:rPr lang="en-US" sz="1400" b="1" dirty="0" smtClean="0">
                  <a:solidFill>
                    <a:schemeClr val="tx1"/>
                  </a:solidFill>
                  <a:latin typeface="Arial Narrow" pitchFamily="34" charset="0"/>
                </a:rPr>
                <a:t> 2009 </a:t>
              </a:r>
              <a:r>
                <a:rPr lang="en-US" sz="1400" b="1" dirty="0" err="1" smtClean="0">
                  <a:solidFill>
                    <a:schemeClr val="tx1"/>
                  </a:solidFill>
                  <a:latin typeface="Arial Narrow" pitchFamily="34" charset="0"/>
                </a:rPr>
                <a:t>tentang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Jabatan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Fungsional</a:t>
              </a:r>
              <a:r>
                <a:rPr lang="en-US" sz="1400" b="1" dirty="0" smtClean="0">
                  <a:solidFill>
                    <a:schemeClr val="tx1"/>
                  </a:solidFill>
                  <a:latin typeface="Arial Narrow" pitchFamily="34" charset="0"/>
                </a:rPr>
                <a:t> Guru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Angka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kreditnya</a:t>
              </a:r>
              <a:endParaRPr lang="en-US" sz="1400" b="1" dirty="0">
                <a:solidFill>
                  <a:schemeClr val="tx1"/>
                </a:solidFill>
                <a:latin typeface="Arial Narrow" pitchFamily="34" charset="0"/>
              </a:endParaRPr>
            </a:p>
          </p:txBody>
        </p:sp>
        <p:cxnSp>
          <p:nvCxnSpPr>
            <p:cNvPr id="56" name="Straight Connector 55"/>
            <p:cNvCxnSpPr/>
            <p:nvPr/>
          </p:nvCxnSpPr>
          <p:spPr>
            <a:xfrm flipV="1">
              <a:off x="5436096" y="3926690"/>
              <a:ext cx="0" cy="438414"/>
            </a:xfrm>
            <a:prstGeom prst="line">
              <a:avLst/>
            </a:prstGeom>
            <a:ln w="38100">
              <a:solidFill>
                <a:schemeClr val="accent6">
                  <a:lumMod val="50000"/>
                </a:schemeClr>
              </a:solidFill>
              <a:headEnd type="triangle" w="med" len="med"/>
              <a:tailEnd type="non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57" name="Group 56"/>
          <p:cNvGrpSpPr/>
          <p:nvPr/>
        </p:nvGrpSpPr>
        <p:grpSpPr>
          <a:xfrm>
            <a:off x="5580112" y="1046817"/>
            <a:ext cx="2880320" cy="2310175"/>
            <a:chOff x="5580112" y="1046817"/>
            <a:chExt cx="2880320" cy="2310175"/>
          </a:xfrm>
        </p:grpSpPr>
        <p:sp>
          <p:nvSpPr>
            <p:cNvPr id="58" name="Rectangle 57"/>
            <p:cNvSpPr/>
            <p:nvPr/>
          </p:nvSpPr>
          <p:spPr>
            <a:xfrm>
              <a:off x="5580112" y="1046817"/>
              <a:ext cx="2880320" cy="1981199"/>
            </a:xfrm>
            <a:prstGeom prst="rect">
              <a:avLst/>
            </a:prstGeom>
            <a:solidFill>
              <a:srgbClr val="FFFFFF"/>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7800" indent="-177800">
                <a:buFont typeface="+mj-lt"/>
                <a:buAutoNum type="arabicPeriod"/>
              </a:pPr>
              <a:r>
                <a:rPr lang="en-US" sz="1600" b="1" dirty="0" err="1" smtClean="0">
                  <a:solidFill>
                    <a:schemeClr val="tx1"/>
                  </a:solidFill>
                  <a:latin typeface="Arial Narrow" pitchFamily="34" charset="0"/>
                </a:rPr>
                <a:t>Terbitnya</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Permendiknas</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nomor</a:t>
              </a:r>
              <a:r>
                <a:rPr lang="en-US" sz="1600" b="1" dirty="0" smtClean="0">
                  <a:solidFill>
                    <a:schemeClr val="tx1"/>
                  </a:solidFill>
                  <a:latin typeface="Arial Narrow" pitchFamily="34" charset="0"/>
                </a:rPr>
                <a:t> 27 </a:t>
              </a:r>
              <a:r>
                <a:rPr lang="en-US" sz="1600" b="1" dirty="0" err="1" smtClean="0">
                  <a:solidFill>
                    <a:schemeClr val="tx1"/>
                  </a:solidFill>
                  <a:latin typeface="Arial Narrow" pitchFamily="34" charset="0"/>
                </a:rPr>
                <a:t>tahun</a:t>
              </a:r>
              <a:r>
                <a:rPr lang="en-US" sz="1600" b="1" dirty="0" smtClean="0">
                  <a:solidFill>
                    <a:schemeClr val="tx1"/>
                  </a:solidFill>
                  <a:latin typeface="Arial Narrow" pitchFamily="34" charset="0"/>
                </a:rPr>
                <a:t> 2010 </a:t>
              </a:r>
              <a:r>
                <a:rPr lang="en-US" sz="1600" b="1" dirty="0" err="1" smtClean="0">
                  <a:solidFill>
                    <a:schemeClr val="tx1"/>
                  </a:solidFill>
                  <a:latin typeface="Arial Narrow" pitchFamily="34" charset="0"/>
                </a:rPr>
                <a:t>tentang</a:t>
              </a:r>
              <a:r>
                <a:rPr lang="en-US" sz="1600" b="1" dirty="0" smtClean="0">
                  <a:solidFill>
                    <a:schemeClr val="tx1"/>
                  </a:solidFill>
                  <a:latin typeface="Arial Narrow" pitchFamily="34" charset="0"/>
                </a:rPr>
                <a:t> program </a:t>
              </a:r>
              <a:r>
                <a:rPr lang="en-US" sz="1600" b="1" dirty="0" err="1" smtClean="0">
                  <a:solidFill>
                    <a:schemeClr val="tx1"/>
                  </a:solidFill>
                  <a:latin typeface="Arial Narrow" pitchFamily="34" charset="0"/>
                </a:rPr>
                <a:t>induksi</a:t>
              </a:r>
              <a:r>
                <a:rPr lang="en-US" sz="1600" b="1" dirty="0" smtClean="0">
                  <a:solidFill>
                    <a:schemeClr val="tx1"/>
                  </a:solidFill>
                  <a:latin typeface="Arial Narrow" pitchFamily="34" charset="0"/>
                </a:rPr>
                <a:t> </a:t>
              </a:r>
              <a:r>
                <a:rPr lang="en-US" sz="1600" b="1" dirty="0" err="1" smtClean="0">
                  <a:solidFill>
                    <a:schemeClr val="tx1"/>
                  </a:solidFill>
                  <a:latin typeface="Arial Narrow" pitchFamily="34" charset="0"/>
                </a:rPr>
                <a:t>bagi</a:t>
              </a:r>
              <a:r>
                <a:rPr lang="en-US" sz="1600" b="1" dirty="0" smtClean="0">
                  <a:solidFill>
                    <a:schemeClr val="tx1"/>
                  </a:solidFill>
                  <a:latin typeface="Arial Narrow" pitchFamily="34" charset="0"/>
                </a:rPr>
                <a:t> guru </a:t>
              </a:r>
              <a:r>
                <a:rPr lang="en-US" sz="1600" b="1" dirty="0" err="1" smtClean="0">
                  <a:solidFill>
                    <a:schemeClr val="tx1"/>
                  </a:solidFill>
                  <a:latin typeface="Arial Narrow" pitchFamily="34" charset="0"/>
                </a:rPr>
                <a:t>pemula</a:t>
              </a:r>
              <a:endParaRPr lang="en-US" sz="1600" b="1" dirty="0" smtClean="0">
                <a:solidFill>
                  <a:schemeClr val="tx1"/>
                </a:solidFill>
                <a:latin typeface="Arial Narrow" pitchFamily="34" charset="0"/>
              </a:endParaRPr>
            </a:p>
            <a:p>
              <a:pPr marL="177800" indent="-177800">
                <a:buFont typeface="+mj-lt"/>
                <a:buAutoNum type="arabicPeriod"/>
              </a:pPr>
              <a:r>
                <a:rPr lang="en-US" sz="1600" b="1" dirty="0" err="1">
                  <a:solidFill>
                    <a:schemeClr val="tx1"/>
                  </a:solidFill>
                  <a:latin typeface="Arial Narrow" pitchFamily="34" charset="0"/>
                </a:rPr>
                <a:t>Terbitnya</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Permendiknas</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nomor</a:t>
              </a:r>
              <a:r>
                <a:rPr lang="en-US" sz="1600" b="1" dirty="0">
                  <a:solidFill>
                    <a:schemeClr val="tx1"/>
                  </a:solidFill>
                  <a:latin typeface="Arial Narrow" pitchFamily="34" charset="0"/>
                </a:rPr>
                <a:t> 35 </a:t>
              </a:r>
              <a:r>
                <a:rPr lang="en-US" sz="1600" b="1" dirty="0" err="1">
                  <a:solidFill>
                    <a:schemeClr val="tx1"/>
                  </a:solidFill>
                  <a:latin typeface="Arial Narrow" pitchFamily="34" charset="0"/>
                </a:rPr>
                <a:t>tahun</a:t>
              </a:r>
              <a:r>
                <a:rPr lang="en-US" sz="1600" b="1" dirty="0">
                  <a:solidFill>
                    <a:schemeClr val="tx1"/>
                  </a:solidFill>
                  <a:latin typeface="Arial Narrow" pitchFamily="34" charset="0"/>
                </a:rPr>
                <a:t> 2010 </a:t>
              </a:r>
              <a:r>
                <a:rPr lang="en-US" sz="1600" b="1" dirty="0" err="1">
                  <a:solidFill>
                    <a:schemeClr val="tx1"/>
                  </a:solidFill>
                  <a:latin typeface="Arial Narrow" pitchFamily="34" charset="0"/>
                </a:rPr>
                <a:t>tentang</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Petunjuk</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teknis</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Jabatan</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Fungsional</a:t>
              </a:r>
              <a:r>
                <a:rPr lang="en-US" sz="1600" b="1" dirty="0">
                  <a:solidFill>
                    <a:schemeClr val="tx1"/>
                  </a:solidFill>
                  <a:latin typeface="Arial Narrow" pitchFamily="34" charset="0"/>
                </a:rPr>
                <a:t> Guru </a:t>
              </a:r>
              <a:r>
                <a:rPr lang="en-US" sz="1600" b="1" dirty="0" err="1">
                  <a:solidFill>
                    <a:schemeClr val="tx1"/>
                  </a:solidFill>
                  <a:latin typeface="Arial Narrow" pitchFamily="34" charset="0"/>
                </a:rPr>
                <a:t>dan</a:t>
              </a:r>
              <a:r>
                <a:rPr lang="en-US" sz="1600" b="1" dirty="0">
                  <a:solidFill>
                    <a:schemeClr val="tx1"/>
                  </a:solidFill>
                  <a:latin typeface="Arial Narrow" pitchFamily="34" charset="0"/>
                </a:rPr>
                <a:t> </a:t>
              </a:r>
              <a:r>
                <a:rPr lang="en-US" sz="1600" b="1" dirty="0" err="1">
                  <a:solidFill>
                    <a:schemeClr val="tx1"/>
                  </a:solidFill>
                  <a:latin typeface="Arial Narrow" pitchFamily="34" charset="0"/>
                </a:rPr>
                <a:t>Angka</a:t>
              </a:r>
              <a:r>
                <a:rPr lang="en-US" sz="1600" b="1" dirty="0">
                  <a:solidFill>
                    <a:schemeClr val="tx1"/>
                  </a:solidFill>
                  <a:latin typeface="Arial Narrow" pitchFamily="34" charset="0"/>
                </a:rPr>
                <a:t> </a:t>
              </a:r>
              <a:r>
                <a:rPr lang="en-US" sz="1600" b="1" dirty="0" err="1" smtClean="0">
                  <a:solidFill>
                    <a:schemeClr val="tx1"/>
                  </a:solidFill>
                  <a:latin typeface="Arial Narrow" pitchFamily="34" charset="0"/>
                </a:rPr>
                <a:t>kreditnya</a:t>
              </a:r>
              <a:endParaRPr lang="en-US" sz="1600" b="1" dirty="0">
                <a:solidFill>
                  <a:schemeClr val="tx1"/>
                </a:solidFill>
                <a:latin typeface="Arial Narrow" pitchFamily="34" charset="0"/>
              </a:endParaRPr>
            </a:p>
          </p:txBody>
        </p:sp>
        <p:cxnSp>
          <p:nvCxnSpPr>
            <p:cNvPr id="59" name="Straight Connector 58"/>
            <p:cNvCxnSpPr/>
            <p:nvPr/>
          </p:nvCxnSpPr>
          <p:spPr>
            <a:xfrm flipV="1">
              <a:off x="6516216" y="3015864"/>
              <a:ext cx="0" cy="341128"/>
            </a:xfrm>
            <a:prstGeom prst="line">
              <a:avLst/>
            </a:prstGeom>
            <a:ln w="38100">
              <a:solidFill>
                <a:schemeClr val="accent6">
                  <a:lumMod val="50000"/>
                </a:schemeClr>
              </a:solidFill>
              <a:headEnd type="none" w="med" len="med"/>
              <a:tailEnd type="triangl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grpSp>
        <p:nvGrpSpPr>
          <p:cNvPr id="60" name="Group 59"/>
          <p:cNvGrpSpPr/>
          <p:nvPr/>
        </p:nvGrpSpPr>
        <p:grpSpPr>
          <a:xfrm>
            <a:off x="6948264" y="3861048"/>
            <a:ext cx="1737852" cy="2256656"/>
            <a:chOff x="6948264" y="3861048"/>
            <a:chExt cx="1737852" cy="2256656"/>
          </a:xfrm>
        </p:grpSpPr>
        <p:sp>
          <p:nvSpPr>
            <p:cNvPr id="61" name="Rectangle 60"/>
            <p:cNvSpPr/>
            <p:nvPr/>
          </p:nvSpPr>
          <p:spPr>
            <a:xfrm>
              <a:off x="6948264" y="4365104"/>
              <a:ext cx="1737852" cy="1752600"/>
            </a:xfrm>
            <a:prstGeom prst="rect">
              <a:avLst/>
            </a:prstGeom>
            <a:solidFill>
              <a:srgbClr val="FFFFFF"/>
            </a:solidFill>
            <a:ln>
              <a:solidFill>
                <a:schemeClr val="accent2"/>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err="1" smtClean="0">
                  <a:solidFill>
                    <a:schemeClr val="tx1"/>
                  </a:solidFill>
                  <a:latin typeface="Arial Narrow" pitchFamily="34" charset="0"/>
                </a:rPr>
                <a:t>Terbitnya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Peraturan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Bersama</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Mendiknas</a:t>
              </a:r>
              <a:r>
                <a:rPr lang="en-US" sz="1400" b="1" dirty="0" smtClean="0">
                  <a:solidFill>
                    <a:schemeClr val="tx1"/>
                  </a:solidFill>
                  <a:latin typeface="Arial Narrow" pitchFamily="34" charset="0"/>
                </a:rPr>
                <a:t>, Men PAN&amp;RB, </a:t>
              </a:r>
              <a:r>
                <a:rPr lang="en-US" sz="1400" b="1" dirty="0" err="1" smtClean="0">
                  <a:solidFill>
                    <a:schemeClr val="tx1"/>
                  </a:solidFill>
                  <a:latin typeface="Arial Narrow" pitchFamily="34" charset="0"/>
                </a:rPr>
                <a:t>Mendagri</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Menkeu</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Menag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tentang</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Penataan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dan</a:t>
              </a:r>
              <a:r>
                <a:rPr lang="en-US" sz="1400" b="1" dirty="0" smtClean="0">
                  <a:solidFill>
                    <a:schemeClr val="tx1"/>
                  </a:solidFill>
                  <a:latin typeface="Arial Narrow" pitchFamily="34" charset="0"/>
                </a:rPr>
                <a:t> </a:t>
              </a:r>
              <a:r>
                <a:rPr lang="en-US" sz="1400" b="1" dirty="0" err="1" smtClean="0">
                  <a:solidFill>
                    <a:schemeClr val="tx1"/>
                  </a:solidFill>
                  <a:latin typeface="Arial Narrow" pitchFamily="34" charset="0"/>
                </a:rPr>
                <a:t>Pemerataan</a:t>
              </a:r>
              <a:r>
                <a:rPr lang="en-US" sz="1400" b="1" dirty="0" smtClean="0">
                  <a:solidFill>
                    <a:schemeClr val="tx1"/>
                  </a:solidFill>
                  <a:latin typeface="Arial Narrow" pitchFamily="34" charset="0"/>
                </a:rPr>
                <a:t> guru PNS </a:t>
              </a:r>
              <a:endParaRPr lang="en-US" sz="1400" b="1" dirty="0">
                <a:solidFill>
                  <a:schemeClr val="tx1"/>
                </a:solidFill>
                <a:latin typeface="Arial Narrow" pitchFamily="34" charset="0"/>
              </a:endParaRPr>
            </a:p>
          </p:txBody>
        </p:sp>
        <p:cxnSp>
          <p:nvCxnSpPr>
            <p:cNvPr id="62" name="Straight Connector 61"/>
            <p:cNvCxnSpPr/>
            <p:nvPr/>
          </p:nvCxnSpPr>
          <p:spPr>
            <a:xfrm flipV="1">
              <a:off x="7380312" y="3861048"/>
              <a:ext cx="0" cy="507824"/>
            </a:xfrm>
            <a:prstGeom prst="line">
              <a:avLst/>
            </a:prstGeom>
            <a:ln w="38100">
              <a:solidFill>
                <a:schemeClr val="accent6">
                  <a:lumMod val="50000"/>
                </a:schemeClr>
              </a:solidFill>
              <a:headEnd type="triangle" w="med" len="med"/>
              <a:tailEnd type="none" w="med" len="med"/>
            </a:ln>
            <a:scene3d>
              <a:camera prst="orthographicFront"/>
              <a:lightRig rig="threePt" dir="t"/>
            </a:scene3d>
            <a:sp3d>
              <a:bevelT w="139700" h="139700" prst="divot"/>
            </a:sp3d>
          </p:spPr>
          <p:style>
            <a:lnRef idx="1">
              <a:schemeClr val="accent1"/>
            </a:lnRef>
            <a:fillRef idx="0">
              <a:schemeClr val="accent1"/>
            </a:fillRef>
            <a:effectRef idx="0">
              <a:schemeClr val="accent1"/>
            </a:effectRef>
            <a:fontRef idx="minor">
              <a:schemeClr val="tx1"/>
            </a:fontRef>
          </p:style>
        </p:cxnSp>
      </p:grpSp>
      <p:sp>
        <p:nvSpPr>
          <p:cNvPr id="36"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67</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1390624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43608" y="116632"/>
            <a:ext cx="7416824" cy="762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rPr>
              <a:t> SKEMA PENGEMBANGAN PROFESI GURU</a:t>
            </a:r>
            <a:endParaRPr lang="id-ID" sz="2800" b="1" i="1"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endParaRPr>
          </a:p>
        </p:txBody>
      </p:sp>
      <p:cxnSp>
        <p:nvCxnSpPr>
          <p:cNvPr id="9" name="Straight Connector 8"/>
          <p:cNvCxnSpPr/>
          <p:nvPr/>
        </p:nvCxnSpPr>
        <p:spPr>
          <a:xfrm>
            <a:off x="1215006" y="3429000"/>
            <a:ext cx="0" cy="1080120"/>
          </a:xfrm>
          <a:prstGeom prst="line">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419872" y="3429000"/>
            <a:ext cx="0" cy="1080120"/>
          </a:xfrm>
          <a:prstGeom prst="line">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884368" y="3429000"/>
            <a:ext cx="0" cy="1080120"/>
          </a:xfrm>
          <a:prstGeom prst="line">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43608" y="4509120"/>
            <a:ext cx="7056784" cy="369332"/>
          </a:xfrm>
          <a:prstGeom prst="rect">
            <a:avLst/>
          </a:prstGeom>
          <a:solidFill>
            <a:schemeClr val="bg2"/>
          </a:solidFill>
          <a:scene3d>
            <a:camera prst="orthographicFront"/>
            <a:lightRig rig="threePt" dir="t"/>
          </a:scene3d>
          <a:sp3d>
            <a:bevelT w="139700" h="139700" prst="divot"/>
          </a:sp3d>
        </p:spPr>
        <p:txBody>
          <a:bodyPr wrap="square" rtlCol="0">
            <a:spAutoFit/>
          </a:bodyPr>
          <a:lstStyle/>
          <a:p>
            <a:r>
              <a:rPr lang="id-ID" b="1" dirty="0" smtClean="0"/>
              <a:t>DOMAIN KEMENTERIAN PENDIDIKAN DAN KEBUDAYAAN</a:t>
            </a:r>
            <a:endParaRPr lang="id-ID" b="1" dirty="0"/>
          </a:p>
        </p:txBody>
      </p:sp>
      <p:cxnSp>
        <p:nvCxnSpPr>
          <p:cNvPr id="26" name="Straight Connector 25"/>
          <p:cNvCxnSpPr/>
          <p:nvPr/>
        </p:nvCxnSpPr>
        <p:spPr>
          <a:xfrm>
            <a:off x="5652120" y="3429000"/>
            <a:ext cx="9331" cy="1872208"/>
          </a:xfrm>
          <a:prstGeom prst="line">
            <a:avLst/>
          </a:prstGeom>
          <a:ln w="571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139952" y="5325015"/>
            <a:ext cx="3096344" cy="1323439"/>
          </a:xfrm>
          <a:prstGeom prst="rect">
            <a:avLst/>
          </a:prstGeom>
          <a:solidFill>
            <a:schemeClr val="accent1">
              <a:lumMod val="20000"/>
              <a:lumOff val="80000"/>
            </a:schemeClr>
          </a:solidFill>
          <a:scene3d>
            <a:camera prst="orthographicFront"/>
            <a:lightRig rig="threePt" dir="t"/>
          </a:scene3d>
          <a:sp3d>
            <a:bevelT w="139700" h="139700" prst="divot"/>
          </a:sp3d>
        </p:spPr>
        <p:txBody>
          <a:bodyPr wrap="square" rtlCol="0">
            <a:spAutoFit/>
          </a:bodyPr>
          <a:lstStyle/>
          <a:p>
            <a:pPr algn="ctr"/>
            <a:r>
              <a:rPr lang="id-ID" sz="2000" dirty="0" smtClean="0">
                <a:latin typeface="Franklin Gothic Medium Cond" pitchFamily="34" charset="0"/>
              </a:rPr>
              <a:t>DOMAIN PEMKAB/PEMKO</a:t>
            </a:r>
          </a:p>
          <a:p>
            <a:pPr algn="ctr"/>
            <a:r>
              <a:rPr lang="id-ID" sz="2000" dirty="0" smtClean="0">
                <a:latin typeface="Franklin Gothic Medium Cond" pitchFamily="34" charset="0"/>
              </a:rPr>
              <a:t>(Diperlukan Standar Minimal Yang Berlaku Untuk Semua  Kab /Kota)</a:t>
            </a:r>
            <a:endParaRPr lang="id-ID" sz="2000" dirty="0">
              <a:latin typeface="Franklin Gothic Medium Cond" pitchFamily="34" charset="0"/>
            </a:endParaRPr>
          </a:p>
        </p:txBody>
      </p:sp>
      <p:grpSp>
        <p:nvGrpSpPr>
          <p:cNvPr id="7" name="Group 6"/>
          <p:cNvGrpSpPr/>
          <p:nvPr/>
        </p:nvGrpSpPr>
        <p:grpSpPr>
          <a:xfrm>
            <a:off x="6835080" y="908720"/>
            <a:ext cx="2057400" cy="3240360"/>
            <a:chOff x="6835080" y="908720"/>
            <a:chExt cx="2057400" cy="3240360"/>
          </a:xfrm>
        </p:grpSpPr>
        <p:sp>
          <p:nvSpPr>
            <p:cNvPr id="20" name="Oval 19"/>
            <p:cNvSpPr/>
            <p:nvPr/>
          </p:nvSpPr>
          <p:spPr>
            <a:xfrm>
              <a:off x="7524328" y="908720"/>
              <a:ext cx="576064" cy="576064"/>
            </a:xfrm>
            <a:prstGeom prst="ellipse">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effectLst>
                    <a:outerShdw blurRad="38100" dist="38100" dir="2700000" algn="tl">
                      <a:srgbClr val="000000">
                        <a:alpha val="43137"/>
                      </a:srgbClr>
                    </a:outerShdw>
                  </a:effectLst>
                  <a:latin typeface="Impact" pitchFamily="34" charset="0"/>
                </a:rPr>
                <a:t>4</a:t>
              </a:r>
            </a:p>
          </p:txBody>
        </p:sp>
        <p:grpSp>
          <p:nvGrpSpPr>
            <p:cNvPr id="2" name="Group 1"/>
            <p:cNvGrpSpPr/>
            <p:nvPr/>
          </p:nvGrpSpPr>
          <p:grpSpPr>
            <a:xfrm>
              <a:off x="6835080" y="1412776"/>
              <a:ext cx="2057400" cy="2736304"/>
              <a:chOff x="6835080" y="1412776"/>
              <a:chExt cx="2057400" cy="2736304"/>
            </a:xfrm>
          </p:grpSpPr>
          <p:sp>
            <p:nvSpPr>
              <p:cNvPr id="12" name="Rectangle 11"/>
              <p:cNvSpPr/>
              <p:nvPr/>
            </p:nvSpPr>
            <p:spPr>
              <a:xfrm>
                <a:off x="6835080" y="1412776"/>
                <a:ext cx="2057400" cy="2016224"/>
              </a:xfrm>
              <a:prstGeom prst="rect">
                <a:avLst/>
              </a:prstGeom>
              <a:solidFill>
                <a:schemeClr val="bg2"/>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pPr>
                <a:r>
                  <a:rPr lang="en-US" sz="1400" dirty="0" smtClean="0">
                    <a:solidFill>
                      <a:schemeClr val="tx1"/>
                    </a:solidFill>
                    <a:effectLst>
                      <a:outerShdw blurRad="38100" dist="38100" dir="2700000" algn="tl">
                        <a:srgbClr val="000000">
                          <a:alpha val="43137"/>
                        </a:srgbClr>
                      </a:outerShdw>
                    </a:effectLst>
                  </a:rPr>
                  <a:t>KUALIFIKASI</a:t>
                </a:r>
              </a:p>
              <a:p>
                <a:pPr marL="342900" indent="-342900">
                  <a:buFont typeface="+mj-lt"/>
                  <a:buAutoNum type="arabicPeriod"/>
                </a:pPr>
                <a:r>
                  <a:rPr lang="en-US" sz="1400" dirty="0" smtClean="0">
                    <a:solidFill>
                      <a:schemeClr val="tx1"/>
                    </a:solidFill>
                    <a:effectLst>
                      <a:outerShdw blurRad="38100" dist="38100" dir="2700000" algn="tl">
                        <a:srgbClr val="000000">
                          <a:alpha val="43137"/>
                        </a:srgbClr>
                      </a:outerShdw>
                    </a:effectLst>
                  </a:rPr>
                  <a:t>KOMPETENSI</a:t>
                </a:r>
              </a:p>
              <a:p>
                <a:pPr marL="342900" indent="-342900">
                  <a:buFont typeface="+mj-lt"/>
                  <a:buAutoNum type="arabicPeriod"/>
                </a:pPr>
                <a:r>
                  <a:rPr lang="en-US" sz="1400" dirty="0" smtClean="0">
                    <a:solidFill>
                      <a:schemeClr val="tx1"/>
                    </a:solidFill>
                    <a:effectLst>
                      <a:outerShdw blurRad="38100" dist="38100" dir="2700000" algn="tl">
                        <a:srgbClr val="000000">
                          <a:alpha val="43137"/>
                        </a:srgbClr>
                      </a:outerShdw>
                    </a:effectLst>
                  </a:rPr>
                  <a:t>KINERJA</a:t>
                </a:r>
                <a:endParaRPr lang="id-ID" sz="1400" dirty="0" smtClean="0">
                  <a:solidFill>
                    <a:schemeClr val="tx1"/>
                  </a:solidFill>
                  <a:effectLst>
                    <a:outerShdw blurRad="38100" dist="38100" dir="2700000" algn="tl">
                      <a:srgbClr val="000000">
                        <a:alpha val="43137"/>
                      </a:srgbClr>
                    </a:outerShdw>
                  </a:effectLst>
                </a:endParaRPr>
              </a:p>
              <a:p>
                <a:pPr marL="342900" indent="-342900">
                  <a:buFont typeface="+mj-lt"/>
                  <a:buAutoNum type="arabicPeriod"/>
                </a:pPr>
                <a:r>
                  <a:rPr lang="id-ID" sz="1400" dirty="0" smtClean="0">
                    <a:solidFill>
                      <a:schemeClr val="tx1"/>
                    </a:solidFill>
                    <a:effectLst>
                      <a:outerShdw blurRad="38100" dist="38100" dir="2700000" algn="tl">
                        <a:srgbClr val="000000">
                          <a:alpha val="43137"/>
                        </a:srgbClr>
                      </a:outerShdw>
                    </a:effectLst>
                  </a:rPr>
                  <a:t>KENAIKAN PANGKAT</a:t>
                </a:r>
                <a:endParaRPr lang="en-US" sz="1400" dirty="0" smtClean="0">
                  <a:solidFill>
                    <a:schemeClr val="tx1"/>
                  </a:solidFill>
                  <a:effectLst>
                    <a:outerShdw blurRad="38100" dist="38100" dir="2700000" algn="tl">
                      <a:srgbClr val="000000">
                        <a:alpha val="43137"/>
                      </a:srgbClr>
                    </a:outerShdw>
                  </a:effectLst>
                </a:endParaRPr>
              </a:p>
              <a:p>
                <a:pPr marL="342900" indent="-342900">
                  <a:buFont typeface="+mj-lt"/>
                  <a:buAutoNum type="arabicPeriod"/>
                </a:pPr>
                <a:r>
                  <a:rPr lang="id-ID" sz="1400" dirty="0">
                    <a:solidFill>
                      <a:schemeClr val="tx1"/>
                    </a:solidFill>
                    <a:effectLst>
                      <a:outerShdw blurRad="38100" dist="38100" dir="2700000" algn="tl">
                        <a:srgbClr val="000000">
                          <a:alpha val="43137"/>
                        </a:srgbClr>
                      </a:outerShdw>
                    </a:effectLst>
                  </a:rPr>
                  <a:t>K</a:t>
                </a:r>
                <a:r>
                  <a:rPr lang="en-US" sz="1400" dirty="0" smtClean="0">
                    <a:solidFill>
                      <a:schemeClr val="tx1"/>
                    </a:solidFill>
                    <a:effectLst>
                      <a:outerShdw blurRad="38100" dist="38100" dir="2700000" algn="tl">
                        <a:srgbClr val="000000">
                          <a:alpha val="43137"/>
                        </a:srgbClr>
                      </a:outerShdw>
                    </a:effectLst>
                  </a:rPr>
                  <a:t>ARIR</a:t>
                </a:r>
                <a:endParaRPr lang="id-ID" sz="1400" dirty="0" smtClean="0">
                  <a:solidFill>
                    <a:schemeClr val="tx1"/>
                  </a:solidFill>
                  <a:effectLst>
                    <a:outerShdw blurRad="38100" dist="38100" dir="2700000" algn="tl">
                      <a:srgbClr val="000000">
                        <a:alpha val="43137"/>
                      </a:srgbClr>
                    </a:outerShdw>
                  </a:effectLst>
                </a:endParaRPr>
              </a:p>
              <a:p>
                <a:pPr marL="342900" indent="-342900">
                  <a:buFont typeface="+mj-lt"/>
                  <a:buAutoNum type="arabicPeriod"/>
                </a:pPr>
                <a:r>
                  <a:rPr lang="id-ID" sz="1400" dirty="0" smtClean="0">
                    <a:solidFill>
                      <a:schemeClr val="tx1"/>
                    </a:solidFill>
                    <a:effectLst>
                      <a:outerShdw blurRad="38100" dist="38100" dir="2700000" algn="tl">
                        <a:srgbClr val="000000">
                          <a:alpha val="43137"/>
                        </a:srgbClr>
                      </a:outerShdw>
                    </a:effectLst>
                  </a:rPr>
                  <a:t>PKBG</a:t>
                </a:r>
                <a:endParaRPr lang="en-US" sz="1400" dirty="0" smtClean="0">
                  <a:solidFill>
                    <a:schemeClr val="tx1"/>
                  </a:solidFill>
                  <a:effectLst>
                    <a:outerShdw blurRad="38100" dist="38100" dir="2700000" algn="tl">
                      <a:srgbClr val="000000">
                        <a:alpha val="43137"/>
                      </a:srgbClr>
                    </a:outerShdw>
                  </a:effectLst>
                </a:endParaRPr>
              </a:p>
              <a:p>
                <a:pPr marL="342900" indent="-342900">
                  <a:buFont typeface="+mj-lt"/>
                  <a:buAutoNum type="arabicPeriod"/>
                </a:pPr>
                <a:r>
                  <a:rPr lang="en-US" sz="1400" dirty="0" smtClean="0">
                    <a:solidFill>
                      <a:schemeClr val="tx1"/>
                    </a:solidFill>
                    <a:effectLst>
                      <a:outerShdw blurRad="38100" dist="38100" dir="2700000" algn="tl">
                        <a:srgbClr val="000000">
                          <a:alpha val="43137"/>
                        </a:srgbClr>
                      </a:outerShdw>
                    </a:effectLst>
                  </a:rPr>
                  <a:t>HARLINDUNG</a:t>
                </a:r>
              </a:p>
              <a:p>
                <a:pPr marL="342900" indent="-342900">
                  <a:buFont typeface="+mj-lt"/>
                  <a:buAutoNum type="arabicPeriod"/>
                </a:pPr>
                <a:r>
                  <a:rPr lang="en-US" sz="1400" dirty="0" smtClean="0">
                    <a:solidFill>
                      <a:schemeClr val="tx1"/>
                    </a:solidFill>
                    <a:effectLst>
                      <a:outerShdw blurRad="38100" dist="38100" dir="2700000" algn="tl">
                        <a:srgbClr val="000000">
                          <a:alpha val="43137"/>
                        </a:srgbClr>
                      </a:outerShdw>
                    </a:effectLst>
                  </a:rPr>
                  <a:t>TUNJANGAN</a:t>
                </a:r>
                <a:endParaRPr lang="en-US" sz="1400" dirty="0">
                  <a:solidFill>
                    <a:schemeClr val="tx1"/>
                  </a:solidFill>
                  <a:effectLst>
                    <a:outerShdw blurRad="38100" dist="38100" dir="2700000" algn="tl">
                      <a:srgbClr val="000000">
                        <a:alpha val="43137"/>
                      </a:srgbClr>
                    </a:outerShdw>
                  </a:effectLst>
                </a:endParaRPr>
              </a:p>
            </p:txBody>
          </p:sp>
          <p:sp>
            <p:nvSpPr>
              <p:cNvPr id="30" name="Rectangle 29"/>
              <p:cNvSpPr/>
              <p:nvPr/>
            </p:nvSpPr>
            <p:spPr>
              <a:xfrm>
                <a:off x="6835080" y="3429000"/>
                <a:ext cx="2057400" cy="720080"/>
              </a:xfrm>
              <a:prstGeom prst="rect">
                <a:avLst/>
              </a:prstGeom>
              <a:solidFill>
                <a:schemeClr val="accent6">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b="1" dirty="0" smtClean="0">
                    <a:solidFill>
                      <a:schemeClr val="tx1"/>
                    </a:solidFill>
                  </a:rPr>
                  <a:t>KINERJA GURU PROFESONAL </a:t>
                </a:r>
              </a:p>
              <a:p>
                <a:pPr algn="ctr">
                  <a:lnSpc>
                    <a:spcPct val="80000"/>
                  </a:lnSpc>
                </a:pPr>
                <a:r>
                  <a:rPr lang="id-ID" b="1" dirty="0" smtClean="0">
                    <a:solidFill>
                      <a:schemeClr val="tx1"/>
                    </a:solidFill>
                  </a:rPr>
                  <a:t>BELUM  OPTIMAL</a:t>
                </a:r>
                <a:endParaRPr lang="id-ID" b="1" dirty="0">
                  <a:solidFill>
                    <a:schemeClr val="tx1"/>
                  </a:solidFill>
                </a:endParaRPr>
              </a:p>
            </p:txBody>
          </p:sp>
        </p:grpSp>
      </p:grpSp>
      <p:grpSp>
        <p:nvGrpSpPr>
          <p:cNvPr id="19" name="Group 18"/>
          <p:cNvGrpSpPr/>
          <p:nvPr/>
        </p:nvGrpSpPr>
        <p:grpSpPr>
          <a:xfrm>
            <a:off x="4642082" y="908720"/>
            <a:ext cx="2071496" cy="3240360"/>
            <a:chOff x="4642082" y="908720"/>
            <a:chExt cx="2071496" cy="3240360"/>
          </a:xfrm>
        </p:grpSpPr>
        <p:sp>
          <p:nvSpPr>
            <p:cNvPr id="18" name="Oval 17"/>
            <p:cNvSpPr/>
            <p:nvPr/>
          </p:nvSpPr>
          <p:spPr>
            <a:xfrm>
              <a:off x="5364088" y="908720"/>
              <a:ext cx="576064" cy="576064"/>
            </a:xfrm>
            <a:prstGeom prst="ellipse">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effectLst>
                    <a:outerShdw blurRad="38100" dist="38100" dir="2700000" algn="tl">
                      <a:srgbClr val="000000">
                        <a:alpha val="43137"/>
                      </a:srgbClr>
                    </a:outerShdw>
                  </a:effectLst>
                  <a:latin typeface="Impact" pitchFamily="34" charset="0"/>
                </a:rPr>
                <a:t>3</a:t>
              </a:r>
            </a:p>
          </p:txBody>
        </p:sp>
        <p:grpSp>
          <p:nvGrpSpPr>
            <p:cNvPr id="3" name="Group 2"/>
            <p:cNvGrpSpPr/>
            <p:nvPr/>
          </p:nvGrpSpPr>
          <p:grpSpPr>
            <a:xfrm>
              <a:off x="4642082" y="1412776"/>
              <a:ext cx="2071496" cy="2736304"/>
              <a:chOff x="4642082" y="1412776"/>
              <a:chExt cx="2071496" cy="2736304"/>
            </a:xfrm>
          </p:grpSpPr>
          <p:sp>
            <p:nvSpPr>
              <p:cNvPr id="13" name="Rectangle 12"/>
              <p:cNvSpPr/>
              <p:nvPr/>
            </p:nvSpPr>
            <p:spPr>
              <a:xfrm>
                <a:off x="4642082" y="1412776"/>
                <a:ext cx="2057400" cy="2016224"/>
              </a:xfrm>
              <a:prstGeom prst="rect">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solidFill>
                      <a:schemeClr val="accent2"/>
                    </a:solidFill>
                    <a:effectLst>
                      <a:outerShdw blurRad="38100" dist="38100" dir="2700000" algn="tl">
                        <a:srgbClr val="000000">
                          <a:alpha val="43137"/>
                        </a:srgbClr>
                      </a:outerShdw>
                    </a:effectLst>
                  </a:rPr>
                  <a:t>PERENCANAAN KEBUTUHAN, </a:t>
                </a:r>
                <a:r>
                  <a:rPr lang="id-ID" sz="1600" dirty="0" smtClean="0">
                    <a:solidFill>
                      <a:schemeClr val="tx1"/>
                    </a:solidFill>
                    <a:effectLst>
                      <a:outerShdw blurRad="38100" dist="38100" dir="2700000" algn="tl">
                        <a:srgbClr val="000000">
                          <a:alpha val="43137"/>
                        </a:srgbClr>
                      </a:outerShdw>
                    </a:effectLst>
                  </a:rPr>
                  <a:t>REKRUITMEN,</a:t>
                </a:r>
              </a:p>
              <a:p>
                <a:pPr algn="ctr"/>
                <a:r>
                  <a:rPr lang="en-US" sz="1600" dirty="0" smtClean="0">
                    <a:solidFill>
                      <a:schemeClr val="tx1"/>
                    </a:solidFill>
                    <a:effectLst>
                      <a:outerShdw blurRad="38100" dist="38100" dir="2700000" algn="tl">
                        <a:srgbClr val="000000">
                          <a:alpha val="43137"/>
                        </a:srgbClr>
                      </a:outerShdw>
                    </a:effectLst>
                  </a:rPr>
                  <a:t>DISTRIBUSI </a:t>
                </a:r>
              </a:p>
              <a:p>
                <a:pPr algn="ctr"/>
                <a:r>
                  <a:rPr lang="id-ID" sz="1600" dirty="0" smtClean="0">
                    <a:solidFill>
                      <a:schemeClr val="tx1"/>
                    </a:solidFill>
                    <a:effectLst>
                      <a:outerShdw blurRad="38100" dist="38100" dir="2700000" algn="tl">
                        <a:srgbClr val="000000">
                          <a:alpha val="43137"/>
                        </a:srgbClr>
                      </a:outerShdw>
                    </a:effectLst>
                  </a:rPr>
                  <a:t>KUANTITAS</a:t>
                </a:r>
              </a:p>
              <a:p>
                <a:pPr algn="ctr"/>
                <a:r>
                  <a:rPr lang="en-US" sz="1600" dirty="0" smtClean="0">
                    <a:solidFill>
                      <a:schemeClr val="tx1"/>
                    </a:solidFill>
                    <a:effectLst>
                      <a:outerShdw blurRad="38100" dist="38100" dir="2700000" algn="tl">
                        <a:srgbClr val="000000">
                          <a:alpha val="43137"/>
                        </a:srgbClr>
                      </a:outerShdw>
                    </a:effectLst>
                  </a:rPr>
                  <a:t> </a:t>
                </a:r>
                <a:r>
                  <a:rPr lang="id-ID" sz="1600" dirty="0" smtClean="0">
                    <a:solidFill>
                      <a:schemeClr val="tx1"/>
                    </a:solidFill>
                    <a:effectLst>
                      <a:outerShdw blurRad="38100" dist="38100" dir="2700000" algn="tl">
                        <a:srgbClr val="000000">
                          <a:alpha val="43137"/>
                        </a:srgbClr>
                      </a:outerShdw>
                    </a:effectLst>
                  </a:rPr>
                  <a:t> DAN KUALITAS</a:t>
                </a:r>
                <a:endParaRPr lang="en-US" sz="1600" dirty="0">
                  <a:solidFill>
                    <a:schemeClr val="tx1"/>
                  </a:solidFill>
                  <a:effectLst>
                    <a:outerShdw blurRad="38100" dist="38100" dir="2700000" algn="tl">
                      <a:srgbClr val="000000">
                        <a:alpha val="43137"/>
                      </a:srgbClr>
                    </a:outerShdw>
                  </a:effectLst>
                </a:endParaRPr>
              </a:p>
            </p:txBody>
          </p:sp>
          <p:sp>
            <p:nvSpPr>
              <p:cNvPr id="31" name="Rectangle 30"/>
              <p:cNvSpPr/>
              <p:nvPr/>
            </p:nvSpPr>
            <p:spPr>
              <a:xfrm>
                <a:off x="4656178" y="3429000"/>
                <a:ext cx="2057400" cy="720080"/>
              </a:xfrm>
              <a:prstGeom prst="rect">
                <a:avLst/>
              </a:prstGeom>
              <a:solidFill>
                <a:schemeClr val="accent1">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b="1" dirty="0" smtClean="0">
                    <a:solidFill>
                      <a:schemeClr val="tx1"/>
                    </a:solidFill>
                  </a:rPr>
                  <a:t>GURU KURANG</a:t>
                </a:r>
              </a:p>
              <a:p>
                <a:pPr algn="ctr">
                  <a:lnSpc>
                    <a:spcPct val="80000"/>
                  </a:lnSpc>
                </a:pPr>
                <a:r>
                  <a:rPr lang="id-ID" b="1" dirty="0" smtClean="0">
                    <a:solidFill>
                      <a:schemeClr val="tx1"/>
                    </a:solidFill>
                  </a:rPr>
                  <a:t>TETAPI LEBIH ??</a:t>
                </a:r>
                <a:endParaRPr lang="id-ID" b="1" dirty="0">
                  <a:solidFill>
                    <a:schemeClr val="tx1"/>
                  </a:solidFill>
                </a:endParaRPr>
              </a:p>
            </p:txBody>
          </p:sp>
        </p:grpSp>
      </p:grpSp>
      <p:grpSp>
        <p:nvGrpSpPr>
          <p:cNvPr id="23" name="Group 22"/>
          <p:cNvGrpSpPr/>
          <p:nvPr/>
        </p:nvGrpSpPr>
        <p:grpSpPr>
          <a:xfrm>
            <a:off x="2430422" y="908720"/>
            <a:ext cx="2076062" cy="3240360"/>
            <a:chOff x="2430422" y="908720"/>
            <a:chExt cx="2076062" cy="3240360"/>
          </a:xfrm>
        </p:grpSpPr>
        <p:sp>
          <p:nvSpPr>
            <p:cNvPr id="17" name="Oval 16"/>
            <p:cNvSpPr/>
            <p:nvPr/>
          </p:nvSpPr>
          <p:spPr>
            <a:xfrm>
              <a:off x="3275856" y="908720"/>
              <a:ext cx="576064" cy="576064"/>
            </a:xfrm>
            <a:prstGeom prst="ellipse">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effectLst>
                    <a:outerShdw blurRad="38100" dist="38100" dir="2700000" algn="tl">
                      <a:srgbClr val="000000">
                        <a:alpha val="43137"/>
                      </a:srgbClr>
                    </a:outerShdw>
                  </a:effectLst>
                  <a:latin typeface="Impact" pitchFamily="34" charset="0"/>
                </a:rPr>
                <a:t>2</a:t>
              </a:r>
            </a:p>
          </p:txBody>
        </p:sp>
        <p:grpSp>
          <p:nvGrpSpPr>
            <p:cNvPr id="4" name="Group 3"/>
            <p:cNvGrpSpPr/>
            <p:nvPr/>
          </p:nvGrpSpPr>
          <p:grpSpPr>
            <a:xfrm>
              <a:off x="2430422" y="1412776"/>
              <a:ext cx="2076062" cy="2736304"/>
              <a:chOff x="2430422" y="1412776"/>
              <a:chExt cx="2076062" cy="2736304"/>
            </a:xfrm>
          </p:grpSpPr>
          <p:sp>
            <p:nvSpPr>
              <p:cNvPr id="14" name="Rectangle 13"/>
              <p:cNvSpPr/>
              <p:nvPr/>
            </p:nvSpPr>
            <p:spPr>
              <a:xfrm>
                <a:off x="2449084" y="1412776"/>
                <a:ext cx="2057400" cy="2016224"/>
              </a:xfrm>
              <a:prstGeom prst="rect">
                <a:avLst/>
              </a:prstGeom>
              <a:solidFill>
                <a:schemeClr val="bg2"/>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effectLst>
                      <a:outerShdw blurRad="38100" dist="38100" dir="2700000" algn="tl">
                        <a:srgbClr val="000000">
                          <a:alpha val="43137"/>
                        </a:srgbClr>
                      </a:outerShdw>
                    </a:effectLst>
                  </a:rPr>
                  <a:t>R</a:t>
                </a:r>
                <a:r>
                  <a:rPr lang="id-ID" sz="1600" dirty="0" smtClean="0">
                    <a:solidFill>
                      <a:schemeClr val="tx1"/>
                    </a:solidFill>
                    <a:effectLst>
                      <a:outerShdw blurRad="38100" dist="38100" dir="2700000" algn="tl">
                        <a:srgbClr val="000000">
                          <a:alpha val="43137"/>
                        </a:srgbClr>
                      </a:outerShdw>
                    </a:effectLst>
                  </a:rPr>
                  <a:t>EKONSTRUKSI</a:t>
                </a:r>
              </a:p>
              <a:p>
                <a:pPr algn="ctr"/>
                <a:r>
                  <a:rPr lang="id-ID" sz="1600" dirty="0" smtClean="0">
                    <a:solidFill>
                      <a:schemeClr val="tx1"/>
                    </a:solidFill>
                    <a:effectLst>
                      <a:outerShdw blurRad="38100" dist="38100" dir="2700000" algn="tl">
                        <a:srgbClr val="000000">
                          <a:alpha val="43137"/>
                        </a:srgbClr>
                      </a:outerShdw>
                    </a:effectLst>
                  </a:rPr>
                  <a:t>PENDIDIKAN </a:t>
                </a:r>
                <a:r>
                  <a:rPr lang="en-US" sz="1600" dirty="0" smtClean="0">
                    <a:solidFill>
                      <a:schemeClr val="tx1"/>
                    </a:solidFill>
                    <a:effectLst>
                      <a:outerShdw blurRad="38100" dist="38100" dir="2700000" algn="tl">
                        <a:srgbClr val="000000">
                          <a:alpha val="43137"/>
                        </a:srgbClr>
                      </a:outerShdw>
                    </a:effectLst>
                  </a:rPr>
                  <a:t>AKADEMIK</a:t>
                </a:r>
                <a:r>
                  <a:rPr lang="id-ID" sz="1600" dirty="0" smtClean="0">
                    <a:solidFill>
                      <a:schemeClr val="tx1"/>
                    </a:solidFill>
                    <a:effectLst>
                      <a:outerShdw blurRad="38100" dist="38100" dir="2700000" algn="tl">
                        <a:srgbClr val="000000">
                          <a:alpha val="43137"/>
                        </a:srgbClr>
                      </a:outerShdw>
                    </a:effectLst>
                  </a:rPr>
                  <a:t>,</a:t>
                </a:r>
                <a:r>
                  <a:rPr lang="en-US" sz="1600" dirty="0" smtClean="0">
                    <a:solidFill>
                      <a:schemeClr val="tx1"/>
                    </a:solidFill>
                    <a:effectLst>
                      <a:outerShdw blurRad="38100" dist="38100" dir="2700000" algn="tl">
                        <a:srgbClr val="000000">
                          <a:alpha val="43137"/>
                        </a:srgbClr>
                      </a:outerShdw>
                    </a:effectLst>
                  </a:rPr>
                  <a:t> </a:t>
                </a:r>
                <a:endParaRPr lang="id-ID" sz="1600" dirty="0" smtClean="0">
                  <a:solidFill>
                    <a:schemeClr val="tx1"/>
                  </a:solidFill>
                  <a:effectLst>
                    <a:outerShdw blurRad="38100" dist="38100" dir="2700000" algn="tl">
                      <a:srgbClr val="000000">
                        <a:alpha val="43137"/>
                      </a:srgbClr>
                    </a:outerShdw>
                  </a:effectLst>
                </a:endParaRPr>
              </a:p>
              <a:p>
                <a:pPr algn="ctr"/>
                <a:r>
                  <a:rPr lang="en-US" sz="1600" dirty="0" smtClean="0">
                    <a:solidFill>
                      <a:schemeClr val="tx1"/>
                    </a:solidFill>
                    <a:effectLst>
                      <a:outerShdw blurRad="38100" dist="38100" dir="2700000" algn="tl">
                        <a:srgbClr val="000000">
                          <a:alpha val="43137"/>
                        </a:srgbClr>
                      </a:outerShdw>
                    </a:effectLst>
                  </a:rPr>
                  <a:t>PROFESI GURU</a:t>
                </a:r>
                <a:r>
                  <a:rPr lang="id-ID" sz="1600" dirty="0" smtClean="0">
                    <a:solidFill>
                      <a:schemeClr val="tx1"/>
                    </a:solidFill>
                    <a:effectLst>
                      <a:outerShdw blurRad="38100" dist="38100" dir="2700000" algn="tl">
                        <a:srgbClr val="000000">
                          <a:alpha val="43137"/>
                        </a:srgbClr>
                      </a:outerShdw>
                    </a:effectLst>
                  </a:rPr>
                  <a:t> dan PENATAAN LPTK</a:t>
                </a:r>
                <a:endParaRPr lang="en-US" sz="1600" dirty="0" smtClean="0">
                  <a:solidFill>
                    <a:schemeClr val="tx1"/>
                  </a:solidFill>
                  <a:effectLst>
                    <a:outerShdw blurRad="38100" dist="38100" dir="2700000" algn="tl">
                      <a:srgbClr val="000000">
                        <a:alpha val="43137"/>
                      </a:srgbClr>
                    </a:outerShdw>
                  </a:effectLst>
                </a:endParaRPr>
              </a:p>
              <a:p>
                <a:pPr algn="ctr"/>
                <a:endParaRPr lang="en-US" sz="1600" dirty="0">
                  <a:solidFill>
                    <a:schemeClr val="tx1"/>
                  </a:solidFill>
                  <a:effectLst>
                    <a:outerShdw blurRad="38100" dist="38100" dir="2700000" algn="tl">
                      <a:srgbClr val="000000">
                        <a:alpha val="43137"/>
                      </a:srgbClr>
                    </a:outerShdw>
                  </a:effectLst>
                </a:endParaRPr>
              </a:p>
            </p:txBody>
          </p:sp>
          <p:sp>
            <p:nvSpPr>
              <p:cNvPr id="32" name="Rectangle 31"/>
              <p:cNvSpPr/>
              <p:nvPr/>
            </p:nvSpPr>
            <p:spPr>
              <a:xfrm>
                <a:off x="2430422" y="3429000"/>
                <a:ext cx="2057400" cy="720080"/>
              </a:xfrm>
              <a:prstGeom prst="rect">
                <a:avLst/>
              </a:prstGeom>
              <a:solidFill>
                <a:schemeClr val="accent6">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400" b="1" dirty="0" smtClean="0">
                    <a:solidFill>
                      <a:schemeClr val="tx1"/>
                    </a:solidFill>
                  </a:rPr>
                  <a:t>STANDARISASI LULUSAN</a:t>
                </a:r>
              </a:p>
              <a:p>
                <a:pPr algn="ctr">
                  <a:lnSpc>
                    <a:spcPct val="80000"/>
                  </a:lnSpc>
                </a:pPr>
                <a:r>
                  <a:rPr lang="id-ID" sz="1400" b="1" dirty="0" smtClean="0">
                    <a:solidFill>
                      <a:schemeClr val="tx1"/>
                    </a:solidFill>
                  </a:rPr>
                  <a:t>LPTK MASIH</a:t>
                </a:r>
              </a:p>
              <a:p>
                <a:pPr algn="ctr">
                  <a:lnSpc>
                    <a:spcPct val="80000"/>
                  </a:lnSpc>
                </a:pPr>
                <a:r>
                  <a:rPr lang="id-ID" sz="1400" b="1" dirty="0" smtClean="0">
                    <a:solidFill>
                      <a:schemeClr val="tx1"/>
                    </a:solidFill>
                  </a:rPr>
                  <a:t>TERKENDALA ?</a:t>
                </a:r>
                <a:endParaRPr lang="id-ID" sz="1400" b="1" dirty="0">
                  <a:solidFill>
                    <a:schemeClr val="tx1"/>
                  </a:solidFill>
                </a:endParaRPr>
              </a:p>
            </p:txBody>
          </p:sp>
        </p:grpSp>
      </p:grpSp>
      <p:grpSp>
        <p:nvGrpSpPr>
          <p:cNvPr id="24" name="Group 23"/>
          <p:cNvGrpSpPr/>
          <p:nvPr/>
        </p:nvGrpSpPr>
        <p:grpSpPr>
          <a:xfrm>
            <a:off x="251520" y="908720"/>
            <a:ext cx="2060239" cy="3240360"/>
            <a:chOff x="251520" y="908720"/>
            <a:chExt cx="2060239" cy="3240360"/>
          </a:xfrm>
        </p:grpSpPr>
        <p:sp>
          <p:nvSpPr>
            <p:cNvPr id="16" name="Oval 15"/>
            <p:cNvSpPr/>
            <p:nvPr/>
          </p:nvSpPr>
          <p:spPr>
            <a:xfrm>
              <a:off x="1115616" y="908720"/>
              <a:ext cx="576064" cy="576064"/>
            </a:xfrm>
            <a:prstGeom prst="ellipse">
              <a:avLst/>
            </a:prstGeom>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smtClean="0">
                  <a:effectLst>
                    <a:outerShdw blurRad="38100" dist="38100" dir="2700000" algn="tl">
                      <a:srgbClr val="000000">
                        <a:alpha val="43137"/>
                      </a:srgbClr>
                    </a:outerShdw>
                  </a:effectLst>
                  <a:latin typeface="Impact" pitchFamily="34" charset="0"/>
                </a:rPr>
                <a:t>1</a:t>
              </a:r>
              <a:endParaRPr lang="id-ID" sz="2800" b="1" dirty="0">
                <a:effectLst>
                  <a:outerShdw blurRad="38100" dist="38100" dir="2700000" algn="tl">
                    <a:srgbClr val="000000">
                      <a:alpha val="43137"/>
                    </a:srgbClr>
                  </a:outerShdw>
                </a:effectLst>
                <a:latin typeface="Impact" pitchFamily="34" charset="0"/>
              </a:endParaRPr>
            </a:p>
          </p:txBody>
        </p:sp>
        <p:grpSp>
          <p:nvGrpSpPr>
            <p:cNvPr id="5" name="Group 4"/>
            <p:cNvGrpSpPr/>
            <p:nvPr/>
          </p:nvGrpSpPr>
          <p:grpSpPr>
            <a:xfrm>
              <a:off x="251520" y="1415416"/>
              <a:ext cx="2060239" cy="2733664"/>
              <a:chOff x="251520" y="1415416"/>
              <a:chExt cx="2060239" cy="2733664"/>
            </a:xfrm>
          </p:grpSpPr>
          <p:sp>
            <p:nvSpPr>
              <p:cNvPr id="15" name="Rectangle 14"/>
              <p:cNvSpPr/>
              <p:nvPr/>
            </p:nvSpPr>
            <p:spPr>
              <a:xfrm>
                <a:off x="251520" y="1415416"/>
                <a:ext cx="2057400" cy="2013584"/>
              </a:xfrm>
              <a:prstGeom prst="rect">
                <a:avLst/>
              </a:prstGeom>
              <a:solidFill>
                <a:schemeClr val="bg2"/>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dirty="0" smtClean="0">
                    <a:solidFill>
                      <a:schemeClr val="tx1"/>
                    </a:solidFill>
                    <a:effectLst>
                      <a:outerShdw blurRad="38100" dist="38100" dir="2700000" algn="tl">
                        <a:srgbClr val="000000">
                          <a:alpha val="43137"/>
                        </a:srgbClr>
                      </a:outerShdw>
                    </a:effectLst>
                  </a:rPr>
                  <a:t>KUOTA NASIONAL, STANDAR DAN POLA</a:t>
                </a:r>
                <a:r>
                  <a:rPr lang="en-US" sz="1400" dirty="0" smtClean="0">
                    <a:solidFill>
                      <a:schemeClr val="tx1"/>
                    </a:solidFill>
                    <a:effectLst>
                      <a:outerShdw blurRad="38100" dist="38100" dir="2700000" algn="tl">
                        <a:srgbClr val="000000">
                          <a:alpha val="43137"/>
                        </a:srgbClr>
                      </a:outerShdw>
                    </a:effectLst>
                  </a:rPr>
                  <a:t> </a:t>
                </a:r>
                <a:r>
                  <a:rPr lang="id-ID" sz="1400" dirty="0" smtClean="0">
                    <a:solidFill>
                      <a:schemeClr val="tx1"/>
                    </a:solidFill>
                    <a:effectLst>
                      <a:outerShdw blurRad="38100" dist="38100" dir="2700000" algn="tl">
                        <a:srgbClr val="000000">
                          <a:alpha val="43137"/>
                        </a:srgbClr>
                      </a:outerShdw>
                    </a:effectLst>
                  </a:rPr>
                  <a:t>REKRUTMEN MAHASISWA </a:t>
                </a:r>
                <a:r>
                  <a:rPr lang="en-US" sz="1400" dirty="0" smtClean="0">
                    <a:solidFill>
                      <a:schemeClr val="tx1"/>
                    </a:solidFill>
                    <a:effectLst>
                      <a:outerShdw blurRad="38100" dist="38100" dir="2700000" algn="tl">
                        <a:srgbClr val="000000">
                          <a:alpha val="43137"/>
                        </a:srgbClr>
                      </a:outerShdw>
                    </a:effectLst>
                  </a:rPr>
                  <a:t>CALON GURU</a:t>
                </a:r>
              </a:p>
              <a:p>
                <a:pPr algn="ctr"/>
                <a:r>
                  <a:rPr lang="en-US" sz="1400" dirty="0" smtClean="0">
                    <a:solidFill>
                      <a:schemeClr val="tx1"/>
                    </a:solidFill>
                    <a:effectLst>
                      <a:outerShdw blurRad="38100" dist="38100" dir="2700000" algn="tl">
                        <a:srgbClr val="000000">
                          <a:alpha val="43137"/>
                        </a:srgbClr>
                      </a:outerShdw>
                    </a:effectLst>
                  </a:rPr>
                  <a:t>(DEMAND DRIVEN)</a:t>
                </a:r>
              </a:p>
              <a:p>
                <a:pPr algn="ctr"/>
                <a:r>
                  <a:rPr lang="en-US" sz="1400" dirty="0" smtClean="0">
                    <a:solidFill>
                      <a:schemeClr val="tx1"/>
                    </a:solidFill>
                    <a:effectLst>
                      <a:outerShdw blurRad="38100" dist="38100" dir="2700000" algn="tl">
                        <a:srgbClr val="000000">
                          <a:alpha val="43137"/>
                        </a:srgbClr>
                      </a:outerShdw>
                    </a:effectLst>
                  </a:rPr>
                  <a:t>INTELEKTUAL</a:t>
                </a:r>
                <a:r>
                  <a:rPr lang="id-ID" sz="1400" dirty="0" smtClean="0">
                    <a:solidFill>
                      <a:schemeClr val="tx1"/>
                    </a:solidFill>
                    <a:effectLst>
                      <a:outerShdw blurRad="38100" dist="38100" dir="2700000" algn="tl">
                        <a:srgbClr val="000000">
                          <a:alpha val="43137"/>
                        </a:srgbClr>
                      </a:outerShdw>
                    </a:effectLst>
                  </a:rPr>
                  <a:t>,</a:t>
                </a:r>
                <a:r>
                  <a:rPr lang="en-US" sz="1400" dirty="0" smtClean="0">
                    <a:solidFill>
                      <a:schemeClr val="tx1"/>
                    </a:solidFill>
                    <a:effectLst>
                      <a:outerShdw blurRad="38100" dist="38100" dir="2700000" algn="tl">
                        <a:srgbClr val="000000">
                          <a:alpha val="43137"/>
                        </a:srgbClr>
                      </a:outerShdw>
                    </a:effectLst>
                  </a:rPr>
                  <a:t> </a:t>
                </a:r>
              </a:p>
              <a:p>
                <a:pPr algn="ctr"/>
                <a:r>
                  <a:rPr lang="en-US" sz="1400" dirty="0" smtClean="0">
                    <a:solidFill>
                      <a:schemeClr val="tx1"/>
                    </a:solidFill>
                    <a:effectLst>
                      <a:outerShdw blurRad="38100" dist="38100" dir="2700000" algn="tl">
                        <a:srgbClr val="000000">
                          <a:alpha val="43137"/>
                        </a:srgbClr>
                      </a:outerShdw>
                    </a:effectLst>
                  </a:rPr>
                  <a:t>MINAT</a:t>
                </a:r>
                <a:r>
                  <a:rPr lang="id-ID" sz="1400" dirty="0" smtClean="0">
                    <a:solidFill>
                      <a:schemeClr val="tx1"/>
                    </a:solidFill>
                    <a:effectLst>
                      <a:outerShdw blurRad="38100" dist="38100" dir="2700000" algn="tl">
                        <a:srgbClr val="000000">
                          <a:alpha val="43137"/>
                        </a:srgbClr>
                      </a:outerShdw>
                    </a:effectLst>
                  </a:rPr>
                  <a:t>,</a:t>
                </a:r>
                <a:r>
                  <a:rPr lang="en-US" sz="1400" dirty="0" smtClean="0">
                    <a:solidFill>
                      <a:schemeClr val="tx1"/>
                    </a:solidFill>
                    <a:effectLst>
                      <a:outerShdw blurRad="38100" dist="38100" dir="2700000" algn="tl">
                        <a:srgbClr val="000000">
                          <a:alpha val="43137"/>
                        </a:srgbClr>
                      </a:outerShdw>
                    </a:effectLst>
                  </a:rPr>
                  <a:t> BAKAT</a:t>
                </a:r>
                <a:r>
                  <a:rPr lang="id-ID" sz="1400" dirty="0" smtClean="0">
                    <a:solidFill>
                      <a:schemeClr val="tx1"/>
                    </a:solidFill>
                    <a:effectLst>
                      <a:outerShdw blurRad="38100" dist="38100" dir="2700000" algn="tl">
                        <a:srgbClr val="000000">
                          <a:alpha val="43137"/>
                        </a:srgbClr>
                      </a:outerShdw>
                    </a:effectLst>
                  </a:rPr>
                  <a:t>,</a:t>
                </a:r>
                <a:r>
                  <a:rPr lang="id-ID" sz="1400" dirty="0">
                    <a:solidFill>
                      <a:schemeClr val="tx1"/>
                    </a:solidFill>
                    <a:effectLst>
                      <a:outerShdw blurRad="38100" dist="38100" dir="2700000" algn="tl">
                        <a:srgbClr val="000000">
                          <a:alpha val="43137"/>
                        </a:srgbClr>
                      </a:outerShdw>
                    </a:effectLst>
                  </a:rPr>
                  <a:t> </a:t>
                </a:r>
                <a:r>
                  <a:rPr lang="id-ID" sz="1400" dirty="0" smtClean="0">
                    <a:solidFill>
                      <a:schemeClr val="tx1"/>
                    </a:solidFill>
                    <a:effectLst>
                      <a:outerShdw blurRad="38100" dist="38100" dir="2700000" algn="tl">
                        <a:srgbClr val="000000">
                          <a:alpha val="43137"/>
                        </a:srgbClr>
                      </a:outerShdw>
                    </a:effectLst>
                  </a:rPr>
                  <a:t>SIKAP, dan </a:t>
                </a:r>
              </a:p>
              <a:p>
                <a:pPr algn="ctr"/>
                <a:r>
                  <a:rPr lang="id-ID" sz="1400" dirty="0" smtClean="0">
                    <a:solidFill>
                      <a:schemeClr val="tx1"/>
                    </a:solidFill>
                    <a:effectLst>
                      <a:outerShdw blurRad="38100" dist="38100" dir="2700000" algn="tl">
                        <a:srgbClr val="000000">
                          <a:alpha val="43137"/>
                        </a:srgbClr>
                      </a:outerShdw>
                    </a:effectLst>
                  </a:rPr>
                  <a:t>PHISIK</a:t>
                </a:r>
                <a:endParaRPr lang="en-US" sz="1400" dirty="0">
                  <a:solidFill>
                    <a:schemeClr val="tx1"/>
                  </a:solidFill>
                  <a:effectLst>
                    <a:outerShdw blurRad="38100" dist="38100" dir="2700000" algn="tl">
                      <a:srgbClr val="000000">
                        <a:alpha val="43137"/>
                      </a:srgbClr>
                    </a:outerShdw>
                  </a:effectLst>
                </a:endParaRPr>
              </a:p>
            </p:txBody>
          </p:sp>
          <p:sp>
            <p:nvSpPr>
              <p:cNvPr id="33" name="Rectangle 32"/>
              <p:cNvSpPr/>
              <p:nvPr/>
            </p:nvSpPr>
            <p:spPr>
              <a:xfrm>
                <a:off x="254359" y="3429000"/>
                <a:ext cx="2057400" cy="720080"/>
              </a:xfrm>
              <a:prstGeom prst="rect">
                <a:avLst/>
              </a:prstGeom>
              <a:solidFill>
                <a:schemeClr val="accent6">
                  <a:lumMod val="40000"/>
                  <a:lumOff val="6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1400" b="1" dirty="0" smtClean="0">
                    <a:solidFill>
                      <a:schemeClr val="tx1"/>
                    </a:solidFill>
                  </a:rPr>
                  <a:t>STANDARISASI</a:t>
                </a:r>
              </a:p>
              <a:p>
                <a:pPr algn="ctr">
                  <a:lnSpc>
                    <a:spcPct val="80000"/>
                  </a:lnSpc>
                </a:pPr>
                <a:r>
                  <a:rPr lang="id-ID" sz="1400" b="1" dirty="0" smtClean="0">
                    <a:solidFill>
                      <a:schemeClr val="tx1"/>
                    </a:solidFill>
                  </a:rPr>
                  <a:t>INPUT DAN KUOTA NASIONAL</a:t>
                </a:r>
              </a:p>
              <a:p>
                <a:pPr algn="ctr">
                  <a:lnSpc>
                    <a:spcPct val="80000"/>
                  </a:lnSpc>
                </a:pPr>
                <a:r>
                  <a:rPr lang="id-ID" sz="1400" b="1" dirty="0" smtClean="0">
                    <a:solidFill>
                      <a:schemeClr val="tx1"/>
                    </a:solidFill>
                  </a:rPr>
                  <a:t>BELUM ADA ??</a:t>
                </a:r>
                <a:endParaRPr lang="id-ID" sz="1400" b="1" dirty="0">
                  <a:solidFill>
                    <a:schemeClr val="tx1"/>
                  </a:solidFill>
                </a:endParaRPr>
              </a:p>
            </p:txBody>
          </p:sp>
        </p:grpSp>
      </p:grpSp>
      <p:sp>
        <p:nvSpPr>
          <p:cNvPr id="27" name="Left Arrow 26"/>
          <p:cNvSpPr/>
          <p:nvPr/>
        </p:nvSpPr>
        <p:spPr>
          <a:xfrm>
            <a:off x="6444208" y="2276872"/>
            <a:ext cx="432048" cy="792088"/>
          </a:xfrm>
          <a:prstGeom prst="leftArrow">
            <a:avLst/>
          </a:prstGeom>
          <a:solidFill>
            <a:srgbClr val="FFFF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Left Arrow 33"/>
          <p:cNvSpPr/>
          <p:nvPr/>
        </p:nvSpPr>
        <p:spPr>
          <a:xfrm>
            <a:off x="4355976" y="2276872"/>
            <a:ext cx="432048" cy="792088"/>
          </a:xfrm>
          <a:prstGeom prst="leftArrow">
            <a:avLst/>
          </a:prstGeom>
          <a:solidFill>
            <a:srgbClr val="FFFF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Left Arrow 34"/>
          <p:cNvSpPr/>
          <p:nvPr/>
        </p:nvSpPr>
        <p:spPr>
          <a:xfrm>
            <a:off x="2123728" y="2276872"/>
            <a:ext cx="432048" cy="792088"/>
          </a:xfrm>
          <a:prstGeom prst="leftArrow">
            <a:avLst/>
          </a:prstGeom>
          <a:solidFill>
            <a:srgbClr val="FFFF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4752020" y="1700808"/>
            <a:ext cx="1836204" cy="504056"/>
          </a:xfrm>
          <a:prstGeom prst="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36" name="Straight Arrow Connector 35"/>
          <p:cNvCxnSpPr>
            <a:stCxn id="11" idx="0"/>
          </p:cNvCxnSpPr>
          <p:nvPr/>
        </p:nvCxnSpPr>
        <p:spPr>
          <a:xfrm flipH="1" flipV="1">
            <a:off x="5661451" y="1196752"/>
            <a:ext cx="8671" cy="504056"/>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1475656" y="1196752"/>
            <a:ext cx="4190130" cy="0"/>
          </a:xfrm>
          <a:prstGeom prst="straightConnector1">
            <a:avLst/>
          </a:prstGeom>
          <a:ln w="2857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563888" y="1196752"/>
            <a:ext cx="0" cy="50405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547664" y="1124744"/>
            <a:ext cx="0" cy="504056"/>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8"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68</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134190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strips(downLeft)">
                                      <p:cBhvr>
                                        <p:cTn id="12" dur="500"/>
                                        <p:tgtEl>
                                          <p:spTgt spid="27"/>
                                        </p:tgtEl>
                                      </p:cBhvr>
                                    </p:animEffect>
                                  </p:childTnLst>
                                </p:cTn>
                              </p:par>
                            </p:childTnLst>
                          </p:cTn>
                        </p:par>
                        <p:par>
                          <p:cTn id="13" fill="hold">
                            <p:stCondLst>
                              <p:cond delay="500"/>
                            </p:stCondLst>
                            <p:childTnLst>
                              <p:par>
                                <p:cTn id="14" presetID="18" presetClass="entr" presetSubtype="1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strips(downLef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Left)">
                                      <p:cBhvr>
                                        <p:cTn id="21" dur="500"/>
                                        <p:tgtEl>
                                          <p:spTgt spid="34"/>
                                        </p:tgtEl>
                                      </p:cBhvr>
                                    </p:animEffect>
                                  </p:childTnLst>
                                </p:cTn>
                              </p:par>
                            </p:childTnLst>
                          </p:cTn>
                        </p:par>
                        <p:par>
                          <p:cTn id="22" fill="hold">
                            <p:stCondLst>
                              <p:cond delay="500"/>
                            </p:stCondLst>
                            <p:childTnLst>
                              <p:par>
                                <p:cTn id="23" presetID="18" presetClass="entr" presetSubtype="1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strips(downLeft)">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trips(downLeft)">
                                      <p:cBhvr>
                                        <p:cTn id="30" dur="500"/>
                                        <p:tgtEl>
                                          <p:spTgt spid="35"/>
                                        </p:tgtEl>
                                      </p:cBhvr>
                                    </p:animEffect>
                                  </p:childTnLst>
                                </p:cTn>
                              </p:par>
                            </p:childTnLst>
                          </p:cTn>
                        </p:par>
                        <p:par>
                          <p:cTn id="31" fill="hold">
                            <p:stCondLst>
                              <p:cond delay="500"/>
                            </p:stCondLst>
                            <p:childTnLst>
                              <p:par>
                                <p:cTn id="32" presetID="18" presetClass="entr" presetSubtype="1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Left)">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strips(downRight)">
                                      <p:cBhvr>
                                        <p:cTn id="39" dur="500"/>
                                        <p:tgtEl>
                                          <p:spTgt spid="22"/>
                                        </p:tgtEl>
                                      </p:cBhvr>
                                    </p:animEffect>
                                  </p:childTnLst>
                                </p:cTn>
                              </p:par>
                            </p:childTnLst>
                          </p:cTn>
                        </p:par>
                        <p:par>
                          <p:cTn id="40" fill="hold">
                            <p:stCondLst>
                              <p:cond delay="500"/>
                            </p:stCondLst>
                            <p:childTnLst>
                              <p:par>
                                <p:cTn id="41" presetID="18" presetClass="entr" presetSubtype="6"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strips(downRight)">
                                      <p:cBhvr>
                                        <p:cTn id="43" dur="500"/>
                                        <p:tgtEl>
                                          <p:spTgt spid="21"/>
                                        </p:tgtEl>
                                      </p:cBhvr>
                                    </p:animEffect>
                                  </p:childTnLst>
                                </p:cTn>
                              </p:par>
                            </p:childTnLst>
                          </p:cTn>
                        </p:par>
                        <p:par>
                          <p:cTn id="44" fill="hold">
                            <p:stCondLst>
                              <p:cond delay="1000"/>
                            </p:stCondLst>
                            <p:childTnLst>
                              <p:par>
                                <p:cTn id="45" presetID="18" presetClass="entr" presetSubtype="6"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strips(downRight)">
                                      <p:cBhvr>
                                        <p:cTn id="47" dur="500"/>
                                        <p:tgtEl>
                                          <p:spTgt spid="9"/>
                                        </p:tgtEl>
                                      </p:cBhvr>
                                    </p:animEffect>
                                  </p:childTnLst>
                                </p:cTn>
                              </p:par>
                            </p:childTnLst>
                          </p:cTn>
                        </p:par>
                        <p:par>
                          <p:cTn id="48" fill="hold">
                            <p:stCondLst>
                              <p:cond delay="1500"/>
                            </p:stCondLst>
                            <p:childTnLst>
                              <p:par>
                                <p:cTn id="49" presetID="18" presetClass="entr" presetSubtype="1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strips(downLeft)">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6"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strips(downRight)">
                                      <p:cBhvr>
                                        <p:cTn id="56" dur="500"/>
                                        <p:tgtEl>
                                          <p:spTgt spid="26"/>
                                        </p:tgtEl>
                                      </p:cBhvr>
                                    </p:animEffect>
                                  </p:childTnLst>
                                </p:cTn>
                              </p:par>
                            </p:childTnLst>
                          </p:cTn>
                        </p:par>
                        <p:par>
                          <p:cTn id="57" fill="hold">
                            <p:stCondLst>
                              <p:cond delay="500"/>
                            </p:stCondLst>
                            <p:childTnLst>
                              <p:par>
                                <p:cTn id="58" presetID="18" presetClass="entr" presetSubtype="6"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strips(downRight)">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strips(downLeft)">
                                      <p:cBhvr>
                                        <p:cTn id="65" dur="500"/>
                                        <p:tgtEl>
                                          <p:spTgt spid="11"/>
                                        </p:tgtEl>
                                      </p:cBhvr>
                                    </p:animEffect>
                                  </p:childTnLst>
                                </p:cTn>
                              </p:par>
                            </p:childTnLst>
                          </p:cTn>
                        </p:par>
                        <p:par>
                          <p:cTn id="66" fill="hold">
                            <p:stCondLst>
                              <p:cond delay="500"/>
                            </p:stCondLst>
                            <p:childTnLst>
                              <p:par>
                                <p:cTn id="67" presetID="18" presetClass="entr" presetSubtype="3" fill="hold"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strips(upRight)">
                                      <p:cBhvr>
                                        <p:cTn id="69" dur="500"/>
                                        <p:tgtEl>
                                          <p:spTgt spid="36"/>
                                        </p:tgtEl>
                                      </p:cBhvr>
                                    </p:animEffect>
                                  </p:childTnLst>
                                </p:cTn>
                              </p:par>
                            </p:childTnLst>
                          </p:cTn>
                        </p:par>
                        <p:par>
                          <p:cTn id="70" fill="hold">
                            <p:stCondLst>
                              <p:cond delay="1000"/>
                            </p:stCondLst>
                            <p:childTnLst>
                              <p:par>
                                <p:cTn id="71" presetID="18" presetClass="entr" presetSubtype="12" fill="hold"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strips(downLeft)">
                                      <p:cBhvr>
                                        <p:cTn id="73" dur="500"/>
                                        <p:tgtEl>
                                          <p:spTgt spid="41"/>
                                        </p:tgtEl>
                                      </p:cBhvr>
                                    </p:animEffect>
                                  </p:childTnLst>
                                </p:cTn>
                              </p:par>
                            </p:childTnLst>
                          </p:cTn>
                        </p:par>
                        <p:par>
                          <p:cTn id="74" fill="hold">
                            <p:stCondLst>
                              <p:cond delay="1500"/>
                            </p:stCondLst>
                            <p:childTnLst>
                              <p:par>
                                <p:cTn id="75" presetID="18" presetClass="entr" presetSubtype="12" fill="hold"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strips(downLeft)">
                                      <p:cBhvr>
                                        <p:cTn id="77" dur="500"/>
                                        <p:tgtEl>
                                          <p:spTgt spid="37"/>
                                        </p:tgtEl>
                                      </p:cBhvr>
                                    </p:animEffect>
                                  </p:childTnLst>
                                </p:cTn>
                              </p:par>
                            </p:childTnLst>
                          </p:cTn>
                        </p:par>
                        <p:par>
                          <p:cTn id="78" fill="hold">
                            <p:stCondLst>
                              <p:cond delay="2000"/>
                            </p:stCondLst>
                            <p:childTnLst>
                              <p:par>
                                <p:cTn id="79" presetID="18" presetClass="entr" presetSubtype="12"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strips(downLeft)">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7" grpId="0" animBg="1"/>
      <p:bldP spid="34" grpId="0" animBg="1"/>
      <p:bldP spid="35" grpId="0" animBg="1"/>
      <p:bldP spid="1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73224" y="146720"/>
            <a:ext cx="7311008" cy="617984"/>
          </a:xfrm>
          <a:prstGeom prst="rect">
            <a:avLst/>
          </a:prstGeom>
          <a:solidFill>
            <a:schemeClr val="bg1">
              <a:lumMod val="9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rPr>
              <a:t>DESAIN PEMBINAAN  GURU PROFESIONAL</a:t>
            </a:r>
            <a:endParaRPr lang="id-ID" sz="2400" b="1" i="1" dirty="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endParaRPr>
          </a:p>
        </p:txBody>
      </p:sp>
      <p:sp>
        <p:nvSpPr>
          <p:cNvPr id="44" name="TextBox 43"/>
          <p:cNvSpPr txBox="1"/>
          <p:nvPr/>
        </p:nvSpPr>
        <p:spPr>
          <a:xfrm>
            <a:off x="35496" y="6062401"/>
            <a:ext cx="2092239" cy="750975"/>
          </a:xfrm>
          <a:prstGeom prst="rect">
            <a:avLst/>
          </a:prstGeom>
          <a:solidFill>
            <a:schemeClr val="accent1">
              <a:lumMod val="20000"/>
              <a:lumOff val="80000"/>
            </a:schemeClr>
          </a:solidFill>
        </p:spPr>
        <p:txBody>
          <a:bodyPr wrap="none" rtlCol="0">
            <a:spAutoFit/>
          </a:bodyPr>
          <a:lstStyle/>
          <a:p>
            <a:pPr marL="398463" indent="-398463">
              <a:spcBef>
                <a:spcPts val="300"/>
              </a:spcBef>
              <a:spcAft>
                <a:spcPts val="300"/>
              </a:spcAft>
            </a:pPr>
            <a:r>
              <a:rPr lang="id-ID" sz="1050" b="1" dirty="0" smtClean="0">
                <a:latin typeface="Cambria" pitchFamily="18" charset="0"/>
              </a:rPr>
              <a:t>SM    : Standar Minimal</a:t>
            </a:r>
          </a:p>
          <a:p>
            <a:pPr>
              <a:lnSpc>
                <a:spcPct val="80000"/>
              </a:lnSpc>
              <a:spcBef>
                <a:spcPts val="0"/>
              </a:spcBef>
              <a:spcAft>
                <a:spcPts val="0"/>
              </a:spcAft>
            </a:pPr>
            <a:r>
              <a:rPr lang="id-ID" sz="1050" b="1" dirty="0" smtClean="0">
                <a:latin typeface="Cambria" pitchFamily="18" charset="0"/>
              </a:rPr>
              <a:t>PKB  : Pembinaan Keprofesian </a:t>
            </a:r>
          </a:p>
          <a:p>
            <a:pPr>
              <a:lnSpc>
                <a:spcPct val="80000"/>
              </a:lnSpc>
              <a:spcBef>
                <a:spcPts val="0"/>
              </a:spcBef>
              <a:spcAft>
                <a:spcPts val="0"/>
              </a:spcAft>
            </a:pPr>
            <a:r>
              <a:rPr lang="id-ID" sz="1050" b="1" dirty="0" smtClean="0">
                <a:latin typeface="Cambria" pitchFamily="18" charset="0"/>
              </a:rPr>
              <a:t>             Berkelanjutan</a:t>
            </a:r>
          </a:p>
          <a:p>
            <a:pPr>
              <a:spcBef>
                <a:spcPts val="300"/>
              </a:spcBef>
              <a:spcAft>
                <a:spcPts val="300"/>
              </a:spcAft>
            </a:pPr>
            <a:r>
              <a:rPr lang="id-ID" sz="1050" b="1" dirty="0" smtClean="0">
                <a:latin typeface="Cambria" pitchFamily="18" charset="0"/>
              </a:rPr>
              <a:t>PK     : </a:t>
            </a:r>
            <a:r>
              <a:rPr lang="id-ID" sz="1050" b="1" dirty="0">
                <a:latin typeface="Cambria" pitchFamily="18" charset="0"/>
              </a:rPr>
              <a:t>P</a:t>
            </a:r>
            <a:r>
              <a:rPr lang="id-ID" sz="1050" b="1" dirty="0" smtClean="0">
                <a:latin typeface="Cambria" pitchFamily="18" charset="0"/>
              </a:rPr>
              <a:t>enilaian Kinerja</a:t>
            </a:r>
          </a:p>
        </p:txBody>
      </p:sp>
      <p:grpSp>
        <p:nvGrpSpPr>
          <p:cNvPr id="29" name="Group 28"/>
          <p:cNvGrpSpPr/>
          <p:nvPr/>
        </p:nvGrpSpPr>
        <p:grpSpPr>
          <a:xfrm>
            <a:off x="107504" y="1052737"/>
            <a:ext cx="5688632" cy="3435082"/>
            <a:chOff x="611560" y="1052736"/>
            <a:chExt cx="5688632" cy="4320480"/>
          </a:xfrm>
        </p:grpSpPr>
        <p:sp>
          <p:nvSpPr>
            <p:cNvPr id="28" name="Flowchart: Process 27"/>
            <p:cNvSpPr/>
            <p:nvPr/>
          </p:nvSpPr>
          <p:spPr>
            <a:xfrm>
              <a:off x="611560" y="1052736"/>
              <a:ext cx="5688632" cy="4320480"/>
            </a:xfrm>
            <a:prstGeom prst="flowChartProcess">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 name="Group 1"/>
            <p:cNvGrpSpPr/>
            <p:nvPr/>
          </p:nvGrpSpPr>
          <p:grpSpPr>
            <a:xfrm>
              <a:off x="611560" y="1215946"/>
              <a:ext cx="5586419" cy="4053248"/>
              <a:chOff x="367136" y="1000108"/>
              <a:chExt cx="8377502" cy="5381220"/>
            </a:xfrm>
          </p:grpSpPr>
          <p:sp>
            <p:nvSpPr>
              <p:cNvPr id="3" name="Flowchart: Alternate Process 2"/>
              <p:cNvSpPr/>
              <p:nvPr/>
            </p:nvSpPr>
            <p:spPr>
              <a:xfrm>
                <a:off x="3522487" y="1000108"/>
                <a:ext cx="2071702" cy="928695"/>
              </a:xfrm>
              <a:prstGeom prst="flowChartAlternateProcess">
                <a:avLst/>
              </a:prstGeom>
              <a:solidFill>
                <a:schemeClr val="accent1">
                  <a:lumMod val="20000"/>
                  <a:lumOff val="80000"/>
                </a:schemeClr>
              </a:solidFill>
              <a:ln>
                <a:solidFill>
                  <a:schemeClr val="tx1"/>
                </a:solidFill>
              </a:ln>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400" b="1" dirty="0" smtClean="0">
                    <a:solidFill>
                      <a:srgbClr val="C00000"/>
                    </a:solidFill>
                  </a:rPr>
                  <a:t>UJI KOMPETENSI </a:t>
                </a:r>
                <a:endParaRPr lang="id-ID" sz="1400" b="1" dirty="0">
                  <a:solidFill>
                    <a:srgbClr val="C00000"/>
                  </a:solidFill>
                </a:endParaRPr>
              </a:p>
            </p:txBody>
          </p:sp>
          <p:grpSp>
            <p:nvGrpSpPr>
              <p:cNvPr id="4" name="Group 3"/>
              <p:cNvGrpSpPr/>
              <p:nvPr/>
            </p:nvGrpSpPr>
            <p:grpSpPr>
              <a:xfrm>
                <a:off x="571472" y="1029342"/>
                <a:ext cx="1500198" cy="857256"/>
                <a:chOff x="928662" y="1643050"/>
                <a:chExt cx="1500198" cy="857256"/>
              </a:xfrm>
              <a:solidFill>
                <a:schemeClr val="accent1">
                  <a:lumMod val="40000"/>
                  <a:lumOff val="60000"/>
                </a:schemeClr>
              </a:solidFill>
            </p:grpSpPr>
            <p:sp>
              <p:nvSpPr>
                <p:cNvPr id="5" name="Flowchart: Decision 4"/>
                <p:cNvSpPr/>
                <p:nvPr/>
              </p:nvSpPr>
              <p:spPr>
                <a:xfrm>
                  <a:off x="928662" y="1643050"/>
                  <a:ext cx="1500198" cy="857256"/>
                </a:xfrm>
                <a:prstGeom prst="flowChartDecision">
                  <a:avLst/>
                </a:prstGeom>
                <a:grpFill/>
                <a:ln>
                  <a:solidFill>
                    <a:schemeClr val="tx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p>
              </p:txBody>
            </p:sp>
            <p:sp>
              <p:nvSpPr>
                <p:cNvPr id="7" name="TextBox 6"/>
                <p:cNvSpPr txBox="1"/>
                <p:nvPr/>
              </p:nvSpPr>
              <p:spPr>
                <a:xfrm>
                  <a:off x="1228482" y="1885881"/>
                  <a:ext cx="1053386" cy="402049"/>
                </a:xfrm>
                <a:prstGeom prst="rect">
                  <a:avLst/>
                </a:prstGeom>
                <a:noFill/>
                <a:scene3d>
                  <a:camera prst="orthographicFront"/>
                  <a:lightRig rig="threePt" dir="t"/>
                </a:scene3d>
                <a:sp3d/>
              </p:spPr>
              <p:txBody>
                <a:bodyPr wrap="none" rtlCol="0">
                  <a:spAutoFit/>
                </a:bodyPr>
                <a:lstStyle/>
                <a:p>
                  <a:r>
                    <a:rPr lang="id-ID" sz="1200" b="1" dirty="0" smtClean="0"/>
                    <a:t>N ˂ SM</a:t>
                  </a:r>
                  <a:endParaRPr lang="id-ID" sz="1200" b="1" dirty="0"/>
                </a:p>
              </p:txBody>
            </p:sp>
          </p:grpSp>
          <p:grpSp>
            <p:nvGrpSpPr>
              <p:cNvPr id="8" name="Group 7"/>
              <p:cNvGrpSpPr/>
              <p:nvPr/>
            </p:nvGrpSpPr>
            <p:grpSpPr>
              <a:xfrm>
                <a:off x="6643702" y="1057478"/>
                <a:ext cx="1428760" cy="857256"/>
                <a:chOff x="928662" y="1643050"/>
                <a:chExt cx="1428760" cy="918488"/>
              </a:xfrm>
              <a:solidFill>
                <a:schemeClr val="accent1">
                  <a:lumMod val="40000"/>
                  <a:lumOff val="60000"/>
                </a:schemeClr>
              </a:solidFill>
            </p:grpSpPr>
            <p:sp>
              <p:nvSpPr>
                <p:cNvPr id="9" name="Flowchart: Decision 8"/>
                <p:cNvSpPr/>
                <p:nvPr/>
              </p:nvSpPr>
              <p:spPr>
                <a:xfrm>
                  <a:off x="928662" y="1643050"/>
                  <a:ext cx="1428760" cy="918488"/>
                </a:xfrm>
                <a:prstGeom prst="flowChartDecision">
                  <a:avLst/>
                </a:prstGeom>
                <a:grpFill/>
                <a:ln>
                  <a:solidFill>
                    <a:schemeClr val="tx1"/>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p>
              </p:txBody>
            </p:sp>
            <p:sp>
              <p:nvSpPr>
                <p:cNvPr id="10" name="TextBox 9"/>
                <p:cNvSpPr txBox="1"/>
                <p:nvPr/>
              </p:nvSpPr>
              <p:spPr>
                <a:xfrm>
                  <a:off x="1214413" y="1872671"/>
                  <a:ext cx="1046175" cy="430767"/>
                </a:xfrm>
                <a:prstGeom prst="rect">
                  <a:avLst/>
                </a:prstGeom>
                <a:noFill/>
                <a:scene3d>
                  <a:camera prst="orthographicFront"/>
                  <a:lightRig rig="threePt" dir="t"/>
                </a:scene3d>
                <a:sp3d/>
              </p:spPr>
              <p:txBody>
                <a:bodyPr wrap="none" rtlCol="0">
                  <a:spAutoFit/>
                </a:bodyPr>
                <a:lstStyle/>
                <a:p>
                  <a:r>
                    <a:rPr lang="id-ID" sz="1200" b="1" dirty="0" smtClean="0"/>
                    <a:t>N ≥ SM</a:t>
                  </a:r>
                  <a:endParaRPr lang="id-ID" sz="1200" b="1" dirty="0"/>
                </a:p>
              </p:txBody>
            </p:sp>
          </p:grpSp>
          <p:sp>
            <p:nvSpPr>
              <p:cNvPr id="12" name="Rectangle 11"/>
              <p:cNvSpPr/>
              <p:nvPr/>
            </p:nvSpPr>
            <p:spPr>
              <a:xfrm>
                <a:off x="1475656" y="2185320"/>
                <a:ext cx="2143140" cy="2386688"/>
              </a:xfrm>
              <a:prstGeom prst="rect">
                <a:avLst/>
              </a:prstGeom>
              <a:solidFill>
                <a:schemeClr val="tx2">
                  <a:lumMod val="20000"/>
                  <a:lumOff val="80000"/>
                </a:schemeClr>
              </a:solidFill>
              <a:ln>
                <a:solidFill>
                  <a:schemeClr val="tx1"/>
                </a:solidFill>
                <a:prstDash val="sysDash"/>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50" dirty="0">
                  <a:solidFill>
                    <a:schemeClr val="tx1"/>
                  </a:solidFill>
                </a:endParaRPr>
              </a:p>
            </p:txBody>
          </p:sp>
          <p:sp>
            <p:nvSpPr>
              <p:cNvPr id="13" name="TextBox 12"/>
              <p:cNvSpPr txBox="1"/>
              <p:nvPr/>
            </p:nvSpPr>
            <p:spPr>
              <a:xfrm>
                <a:off x="2261475" y="2181520"/>
                <a:ext cx="736796" cy="408614"/>
              </a:xfrm>
              <a:prstGeom prst="rect">
                <a:avLst/>
              </a:prstGeom>
              <a:noFill/>
            </p:spPr>
            <p:txBody>
              <a:bodyPr wrap="none" rtlCol="0">
                <a:spAutoFit/>
              </a:bodyPr>
              <a:lstStyle/>
              <a:p>
                <a:r>
                  <a:rPr lang="id-ID" sz="1400" dirty="0" smtClean="0"/>
                  <a:t>PKB</a:t>
                </a:r>
                <a:endParaRPr lang="id-ID" sz="1100" dirty="0"/>
              </a:p>
            </p:txBody>
          </p:sp>
          <p:sp>
            <p:nvSpPr>
              <p:cNvPr id="14" name="Rectangle 13"/>
              <p:cNvSpPr/>
              <p:nvPr/>
            </p:nvSpPr>
            <p:spPr>
              <a:xfrm>
                <a:off x="1689970" y="3786190"/>
                <a:ext cx="1714512" cy="500066"/>
              </a:xfrm>
              <a:prstGeom prst="rect">
                <a:avLst/>
              </a:prstGeom>
              <a:solidFill>
                <a:schemeClr val="bg1"/>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sz="900" b="1" dirty="0" smtClean="0">
                    <a:solidFill>
                      <a:schemeClr val="tx1"/>
                    </a:solidFill>
                  </a:rPr>
                  <a:t>DIKLAT PENGEMBANGAN</a:t>
                </a:r>
                <a:endParaRPr lang="id-ID" sz="700" b="1" dirty="0">
                  <a:solidFill>
                    <a:schemeClr val="tx1"/>
                  </a:solidFill>
                </a:endParaRPr>
              </a:p>
            </p:txBody>
          </p:sp>
          <p:grpSp>
            <p:nvGrpSpPr>
              <p:cNvPr id="15" name="Group 14"/>
              <p:cNvGrpSpPr/>
              <p:nvPr/>
            </p:nvGrpSpPr>
            <p:grpSpPr>
              <a:xfrm>
                <a:off x="4223361" y="3003792"/>
                <a:ext cx="1428760" cy="857256"/>
                <a:chOff x="928662" y="1643050"/>
                <a:chExt cx="1428760" cy="857256"/>
              </a:xfrm>
              <a:noFill/>
            </p:grpSpPr>
            <p:sp>
              <p:nvSpPr>
                <p:cNvPr id="16" name="Flowchart: Decision 15"/>
                <p:cNvSpPr/>
                <p:nvPr/>
              </p:nvSpPr>
              <p:spPr>
                <a:xfrm>
                  <a:off x="928662" y="1643050"/>
                  <a:ext cx="1428760" cy="857256"/>
                </a:xfrm>
                <a:prstGeom prst="flowChartDecision">
                  <a:avLst/>
                </a:prstGeom>
                <a:grp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p>
              </p:txBody>
            </p:sp>
            <p:sp>
              <p:nvSpPr>
                <p:cNvPr id="17" name="TextBox 16"/>
                <p:cNvSpPr txBox="1"/>
                <p:nvPr/>
              </p:nvSpPr>
              <p:spPr>
                <a:xfrm>
                  <a:off x="1090688" y="1857363"/>
                  <a:ext cx="1053387" cy="402049"/>
                </a:xfrm>
                <a:prstGeom prst="rect">
                  <a:avLst/>
                </a:prstGeom>
                <a:grpFill/>
                <a:scene3d>
                  <a:camera prst="orthographicFront"/>
                  <a:lightRig rig="threePt" dir="t"/>
                </a:scene3d>
                <a:sp3d>
                  <a:bevelT/>
                </a:sp3d>
              </p:spPr>
              <p:txBody>
                <a:bodyPr wrap="none" rtlCol="0">
                  <a:spAutoFit/>
                </a:bodyPr>
                <a:lstStyle/>
                <a:p>
                  <a:r>
                    <a:rPr lang="id-ID" sz="1200" b="1" dirty="0" smtClean="0"/>
                    <a:t>N ˂ SM</a:t>
                  </a:r>
                  <a:endParaRPr lang="id-ID" sz="1200" b="1" dirty="0"/>
                </a:p>
              </p:txBody>
            </p:sp>
          </p:grpSp>
          <p:grpSp>
            <p:nvGrpSpPr>
              <p:cNvPr id="18" name="Group 17"/>
              <p:cNvGrpSpPr/>
              <p:nvPr/>
            </p:nvGrpSpPr>
            <p:grpSpPr>
              <a:xfrm>
                <a:off x="7380312" y="3003792"/>
                <a:ext cx="1357322" cy="857256"/>
                <a:chOff x="928662" y="1643050"/>
                <a:chExt cx="1357322" cy="918488"/>
              </a:xfrm>
              <a:solidFill>
                <a:schemeClr val="accent6">
                  <a:lumMod val="40000"/>
                  <a:lumOff val="60000"/>
                </a:schemeClr>
              </a:solidFill>
            </p:grpSpPr>
            <p:sp>
              <p:nvSpPr>
                <p:cNvPr id="19" name="Flowchart: Decision 18"/>
                <p:cNvSpPr/>
                <p:nvPr/>
              </p:nvSpPr>
              <p:spPr>
                <a:xfrm>
                  <a:off x="928662" y="1643050"/>
                  <a:ext cx="1357322" cy="918488"/>
                </a:xfrm>
                <a:prstGeom prst="flowChartDecision">
                  <a:avLst/>
                </a:prstGeom>
                <a:noFill/>
                <a:ln>
                  <a:solidFill>
                    <a:schemeClr val="tx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p>
              </p:txBody>
            </p:sp>
            <p:sp>
              <p:nvSpPr>
                <p:cNvPr id="20" name="TextBox 19"/>
                <p:cNvSpPr txBox="1"/>
                <p:nvPr/>
              </p:nvSpPr>
              <p:spPr>
                <a:xfrm>
                  <a:off x="1071789" y="1872671"/>
                  <a:ext cx="1046175" cy="430767"/>
                </a:xfrm>
                <a:prstGeom prst="rect">
                  <a:avLst/>
                </a:prstGeom>
                <a:noFill/>
                <a:scene3d>
                  <a:camera prst="orthographicFront"/>
                  <a:lightRig rig="threePt" dir="t"/>
                </a:scene3d>
                <a:sp3d>
                  <a:bevelT/>
                </a:sp3d>
              </p:spPr>
              <p:txBody>
                <a:bodyPr wrap="none" rtlCol="0">
                  <a:spAutoFit/>
                </a:bodyPr>
                <a:lstStyle/>
                <a:p>
                  <a:r>
                    <a:rPr lang="id-ID" sz="1200" b="1" dirty="0" smtClean="0"/>
                    <a:t>N ≥ SM</a:t>
                  </a:r>
                  <a:endParaRPr lang="id-ID" sz="1200" b="1" dirty="0"/>
                </a:p>
              </p:txBody>
            </p:sp>
          </p:grpSp>
          <p:sp>
            <p:nvSpPr>
              <p:cNvPr id="21" name="Rectangle 20"/>
              <p:cNvSpPr/>
              <p:nvPr/>
            </p:nvSpPr>
            <p:spPr>
              <a:xfrm>
                <a:off x="3366104" y="5269194"/>
                <a:ext cx="1714512" cy="1000132"/>
              </a:xfrm>
              <a:prstGeom prst="rect">
                <a:avLst/>
              </a:prstGeom>
              <a:solidFill>
                <a:schemeClr val="tx2">
                  <a:lumMod val="20000"/>
                  <a:lumOff val="80000"/>
                </a:schemeClr>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b="1" dirty="0" smtClean="0">
                    <a:solidFill>
                      <a:schemeClr val="tx1"/>
                    </a:solidFill>
                  </a:rPr>
                  <a:t>GURU PROFESIONAL</a:t>
                </a:r>
                <a:endParaRPr lang="id-ID" sz="900" b="1" dirty="0">
                  <a:solidFill>
                    <a:schemeClr val="tx1"/>
                  </a:solidFill>
                </a:endParaRPr>
              </a:p>
            </p:txBody>
          </p:sp>
          <p:sp>
            <p:nvSpPr>
              <p:cNvPr id="22" name="Rectangle 21"/>
              <p:cNvSpPr/>
              <p:nvPr/>
            </p:nvSpPr>
            <p:spPr>
              <a:xfrm>
                <a:off x="6315746" y="5157192"/>
                <a:ext cx="2428892" cy="1224136"/>
              </a:xfrm>
              <a:prstGeom prst="rect">
                <a:avLst/>
              </a:prstGeom>
              <a:solidFill>
                <a:schemeClr val="tx2">
                  <a:lumMod val="20000"/>
                  <a:lumOff val="80000"/>
                </a:schemeClr>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33363" indent="-233363">
                  <a:lnSpc>
                    <a:spcPct val="80000"/>
                  </a:lnSpc>
                  <a:spcBef>
                    <a:spcPts val="300"/>
                  </a:spcBef>
                  <a:spcAft>
                    <a:spcPts val="300"/>
                  </a:spcAft>
                  <a:buAutoNum type="arabicPeriod"/>
                </a:pPr>
                <a:r>
                  <a:rPr lang="id-ID" sz="1000" b="1" dirty="0" smtClean="0">
                    <a:solidFill>
                      <a:schemeClr val="tx1"/>
                    </a:solidFill>
                  </a:rPr>
                  <a:t>KENAIKAN PANGKAT/ JABATAN</a:t>
                </a:r>
              </a:p>
              <a:p>
                <a:pPr marL="233363" indent="-233363">
                  <a:lnSpc>
                    <a:spcPct val="80000"/>
                  </a:lnSpc>
                  <a:spcBef>
                    <a:spcPts val="300"/>
                  </a:spcBef>
                  <a:spcAft>
                    <a:spcPts val="300"/>
                  </a:spcAft>
                  <a:buAutoNum type="arabicPeriod"/>
                </a:pPr>
                <a:r>
                  <a:rPr lang="id-ID" sz="1000" b="1" dirty="0" smtClean="0">
                    <a:solidFill>
                      <a:schemeClr val="tx1"/>
                    </a:solidFill>
                  </a:rPr>
                  <a:t>PROMOSI</a:t>
                </a:r>
              </a:p>
              <a:p>
                <a:pPr marL="233363" indent="-233363">
                  <a:lnSpc>
                    <a:spcPct val="80000"/>
                  </a:lnSpc>
                  <a:spcBef>
                    <a:spcPts val="300"/>
                  </a:spcBef>
                  <a:spcAft>
                    <a:spcPts val="300"/>
                  </a:spcAft>
                  <a:buAutoNum type="arabicPeriod"/>
                </a:pPr>
                <a:r>
                  <a:rPr lang="id-ID" sz="1000" b="1" dirty="0" smtClean="0">
                    <a:solidFill>
                      <a:schemeClr val="tx1"/>
                    </a:solidFill>
                  </a:rPr>
                  <a:t>TUNJANGAN PROFESI</a:t>
                </a:r>
                <a:endParaRPr lang="id-ID" sz="1000" b="1" dirty="0">
                  <a:solidFill>
                    <a:schemeClr val="tx1"/>
                  </a:solidFill>
                </a:endParaRPr>
              </a:p>
            </p:txBody>
          </p:sp>
          <p:sp>
            <p:nvSpPr>
              <p:cNvPr id="23" name="Rectangle 22"/>
              <p:cNvSpPr/>
              <p:nvPr/>
            </p:nvSpPr>
            <p:spPr>
              <a:xfrm>
                <a:off x="5940153" y="3143248"/>
                <a:ext cx="1143008" cy="571504"/>
              </a:xfrm>
              <a:prstGeom prst="rect">
                <a:avLst/>
              </a:prstGeom>
              <a:solidFill>
                <a:schemeClr val="accent1">
                  <a:lumMod val="20000"/>
                  <a:lumOff val="80000"/>
                </a:schemeClr>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chemeClr val="tx2">
                        <a:lumMod val="50000"/>
                      </a:schemeClr>
                    </a:solidFill>
                  </a:rPr>
                  <a:t>PK</a:t>
                </a:r>
                <a:endParaRPr lang="id-ID" sz="1400" b="1" dirty="0">
                  <a:solidFill>
                    <a:schemeClr val="tx2">
                      <a:lumMod val="50000"/>
                    </a:schemeClr>
                  </a:solidFill>
                </a:endParaRPr>
              </a:p>
            </p:txBody>
          </p:sp>
          <p:sp>
            <p:nvSpPr>
              <p:cNvPr id="24" name="TextBox 23"/>
              <p:cNvSpPr txBox="1"/>
              <p:nvPr/>
            </p:nvSpPr>
            <p:spPr>
              <a:xfrm>
                <a:off x="367136" y="3135872"/>
                <a:ext cx="1246028" cy="490337"/>
              </a:xfrm>
              <a:prstGeom prst="rect">
                <a:avLst/>
              </a:prstGeom>
              <a:noFill/>
            </p:spPr>
            <p:txBody>
              <a:bodyPr wrap="square" rtlCol="0">
                <a:spAutoFit/>
              </a:bodyPr>
              <a:lstStyle/>
              <a:p>
                <a:pPr algn="ctr"/>
                <a:r>
                  <a:rPr lang="id-ID" sz="600" b="1" dirty="0" smtClean="0"/>
                  <a:t>INTERNALLY &amp; EKSTERNALLY </a:t>
                </a:r>
              </a:p>
              <a:p>
                <a:pPr algn="ctr"/>
                <a:r>
                  <a:rPr lang="id-ID" sz="600" b="1" dirty="0" smtClean="0"/>
                  <a:t>DRIVEN</a:t>
                </a:r>
                <a:endParaRPr lang="id-ID" sz="600" b="1" dirty="0"/>
              </a:p>
            </p:txBody>
          </p:sp>
          <p:cxnSp>
            <p:nvCxnSpPr>
              <p:cNvPr id="25" name="Straight Arrow Connector 24"/>
              <p:cNvCxnSpPr>
                <a:stCxn id="3" idx="1"/>
                <a:endCxn id="5" idx="3"/>
              </p:cNvCxnSpPr>
              <p:nvPr/>
            </p:nvCxnSpPr>
            <p:spPr>
              <a:xfrm flipH="1" flipV="1">
                <a:off x="2071671" y="1457971"/>
                <a:ext cx="1450816" cy="6486"/>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3" idx="3"/>
                <a:endCxn id="9" idx="1"/>
              </p:cNvCxnSpPr>
              <p:nvPr/>
            </p:nvCxnSpPr>
            <p:spPr>
              <a:xfrm>
                <a:off x="5594188" y="1464456"/>
                <a:ext cx="1049513" cy="21651"/>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Shape 31"/>
              <p:cNvCxnSpPr>
                <a:stCxn id="5" idx="2"/>
                <a:endCxn id="41" idx="1"/>
              </p:cNvCxnSpPr>
              <p:nvPr/>
            </p:nvCxnSpPr>
            <p:spPr>
              <a:xfrm rot="16200000" flipH="1">
                <a:off x="1020321" y="2187849"/>
                <a:ext cx="970898" cy="368399"/>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2" idx="1"/>
                <a:endCxn id="21" idx="3"/>
              </p:cNvCxnSpPr>
              <p:nvPr/>
            </p:nvCxnSpPr>
            <p:spPr>
              <a:xfrm flipH="1">
                <a:off x="5080617" y="5769260"/>
                <a:ext cx="1235130"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hape 67"/>
              <p:cNvCxnSpPr>
                <a:stCxn id="21" idx="1"/>
                <a:endCxn id="14" idx="2"/>
              </p:cNvCxnSpPr>
              <p:nvPr/>
            </p:nvCxnSpPr>
            <p:spPr>
              <a:xfrm rot="10800000">
                <a:off x="2547226" y="4286256"/>
                <a:ext cx="818878" cy="1483004"/>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1689970" y="2643182"/>
                <a:ext cx="1714512" cy="428628"/>
              </a:xfrm>
              <a:prstGeom prst="rect">
                <a:avLst/>
              </a:prstGeom>
              <a:solidFill>
                <a:schemeClr val="bg1"/>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b="1" dirty="0" smtClean="0">
                    <a:solidFill>
                      <a:schemeClr val="tx1"/>
                    </a:solidFill>
                  </a:rPr>
                  <a:t>DIKLAT DASAR</a:t>
                </a:r>
                <a:endParaRPr lang="id-ID" sz="700" b="1" dirty="0">
                  <a:solidFill>
                    <a:schemeClr val="tx1"/>
                  </a:solidFill>
                </a:endParaRPr>
              </a:p>
            </p:txBody>
          </p:sp>
          <p:sp>
            <p:nvSpPr>
              <p:cNvPr id="11" name="Rectangle 10"/>
              <p:cNvSpPr/>
              <p:nvPr/>
            </p:nvSpPr>
            <p:spPr>
              <a:xfrm>
                <a:off x="1689970" y="3214686"/>
                <a:ext cx="1714512" cy="428628"/>
              </a:xfrm>
              <a:prstGeom prst="rect">
                <a:avLst/>
              </a:prstGeom>
              <a:solidFill>
                <a:schemeClr val="bg1"/>
              </a:solidFill>
              <a:ln>
                <a:solidFill>
                  <a:schemeClr val="tx1"/>
                </a:solid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b="1" dirty="0" smtClean="0">
                    <a:solidFill>
                      <a:schemeClr val="tx1"/>
                    </a:solidFill>
                  </a:rPr>
                  <a:t>DIKLAT LANJUTAN</a:t>
                </a:r>
                <a:endParaRPr lang="id-ID" sz="700" b="1" dirty="0">
                  <a:solidFill>
                    <a:schemeClr val="tx1"/>
                  </a:solidFill>
                </a:endParaRPr>
              </a:p>
            </p:txBody>
          </p:sp>
          <p:cxnSp>
            <p:nvCxnSpPr>
              <p:cNvPr id="60" name="Elbow Connector 59"/>
              <p:cNvCxnSpPr>
                <a:endCxn id="23" idx="0"/>
              </p:cNvCxnSpPr>
              <p:nvPr/>
            </p:nvCxnSpPr>
            <p:spPr>
              <a:xfrm rot="5400000">
                <a:off x="6327646" y="2112812"/>
                <a:ext cx="1214446" cy="846426"/>
              </a:xfrm>
              <a:prstGeom prst="bentConnector3">
                <a:avLst/>
              </a:prstGeom>
              <a:ln w="3175">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5652121" y="3429000"/>
                <a:ext cx="288032"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endCxn id="19" idx="1"/>
              </p:cNvCxnSpPr>
              <p:nvPr/>
            </p:nvCxnSpPr>
            <p:spPr>
              <a:xfrm>
                <a:off x="7083160" y="3418163"/>
                <a:ext cx="297152" cy="14259"/>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19" idx="2"/>
              </p:cNvCxnSpPr>
              <p:nvPr/>
            </p:nvCxnSpPr>
            <p:spPr>
              <a:xfrm>
                <a:off x="8058973" y="3861048"/>
                <a:ext cx="0" cy="1296144"/>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flipV="1">
                <a:off x="3419872" y="3429000"/>
                <a:ext cx="794938" cy="342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Elbow Connector 69"/>
              <p:cNvCxnSpPr>
                <a:stCxn id="13" idx="0"/>
              </p:cNvCxnSpPr>
              <p:nvPr/>
            </p:nvCxnSpPr>
            <p:spPr>
              <a:xfrm rot="5400000" flipH="1" flipV="1">
                <a:off x="2749034" y="1526072"/>
                <a:ext cx="536286" cy="774609"/>
              </a:xfrm>
              <a:prstGeom prst="bentConnector2">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1619674" y="2536027"/>
                <a:ext cx="1872208" cy="1178727"/>
              </a:xfrm>
              <a:prstGeom prst="rect">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a:p>
            </p:txBody>
          </p:sp>
          <p:cxnSp>
            <p:nvCxnSpPr>
              <p:cNvPr id="91" name="Straight Arrow Connector 90"/>
              <p:cNvCxnSpPr/>
              <p:nvPr/>
            </p:nvCxnSpPr>
            <p:spPr>
              <a:xfrm>
                <a:off x="3491882" y="2857496"/>
                <a:ext cx="3019775" cy="0"/>
              </a:xfrm>
              <a:prstGeom prst="straightConnector1">
                <a:avLst/>
              </a:prstGeom>
              <a:ln w="31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3428992" y="4036224"/>
                <a:ext cx="4643470" cy="1128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graphicFrame>
        <p:nvGraphicFramePr>
          <p:cNvPr id="31" name="Table 30"/>
          <p:cNvGraphicFramePr>
            <a:graphicFrameLocks noGrp="1"/>
          </p:cNvGraphicFramePr>
          <p:nvPr>
            <p:extLst>
              <p:ext uri="{D42A27DB-BD31-4B8C-83A1-F6EECF244321}">
                <p14:modId xmlns:p14="http://schemas.microsoft.com/office/powerpoint/2010/main" val="1251802358"/>
              </p:ext>
            </p:extLst>
          </p:nvPr>
        </p:nvGraphicFramePr>
        <p:xfrm>
          <a:off x="6084168" y="3519996"/>
          <a:ext cx="2952328" cy="3028188"/>
        </p:xfrm>
        <a:graphic>
          <a:graphicData uri="http://schemas.openxmlformats.org/drawingml/2006/table">
            <a:tbl>
              <a:tblPr firstRow="1" bandRow="1">
                <a:tableStyleId>{D7AC3CCA-C797-4891-BE02-D94E43425B78}</a:tableStyleId>
              </a:tblPr>
              <a:tblGrid>
                <a:gridCol w="558549"/>
                <a:gridCol w="2393779"/>
              </a:tblGrid>
              <a:tr h="370840">
                <a:tc gridSpan="2">
                  <a:txBody>
                    <a:bodyPr/>
                    <a:lstStyle/>
                    <a:p>
                      <a:pPr algn="ctr"/>
                      <a:r>
                        <a:rPr lang="id-ID" dirty="0" smtClean="0"/>
                        <a:t>INDIKATOR</a:t>
                      </a:r>
                      <a:r>
                        <a:rPr lang="id-ID" baseline="0" dirty="0" smtClean="0"/>
                        <a:t> UTAMA</a:t>
                      </a:r>
                      <a:endParaRPr lang="id-ID" dirty="0"/>
                    </a:p>
                  </a:txBody>
                  <a:tcPr>
                    <a:solidFill>
                      <a:schemeClr val="accent6">
                        <a:lumMod val="20000"/>
                        <a:lumOff val="80000"/>
                      </a:schemeClr>
                    </a:solidFill>
                  </a:tcPr>
                </a:tc>
                <a:tc hMerge="1">
                  <a:txBody>
                    <a:bodyPr/>
                    <a:lstStyle/>
                    <a:p>
                      <a:endParaRPr lang="id-ID" dirty="0"/>
                    </a:p>
                  </a:txBody>
                  <a:tcPr>
                    <a:solidFill>
                      <a:schemeClr val="accent6">
                        <a:lumMod val="60000"/>
                        <a:lumOff val="40000"/>
                      </a:schemeClr>
                    </a:solidFill>
                  </a:tcPr>
                </a:tc>
              </a:tr>
              <a:tr h="370840">
                <a:tc>
                  <a:txBody>
                    <a:bodyPr/>
                    <a:lstStyle/>
                    <a:p>
                      <a:r>
                        <a:rPr lang="id-ID" sz="1600" b="1" dirty="0" smtClean="0"/>
                        <a:t>No.</a:t>
                      </a:r>
                      <a:endParaRPr lang="id-ID" sz="1600" b="1" dirty="0"/>
                    </a:p>
                  </a:txBody>
                  <a:tcPr>
                    <a:solidFill>
                      <a:schemeClr val="accent6">
                        <a:lumMod val="20000"/>
                        <a:lumOff val="80000"/>
                      </a:schemeClr>
                    </a:solidFill>
                  </a:tcPr>
                </a:tc>
                <a:tc>
                  <a:txBody>
                    <a:bodyPr/>
                    <a:lstStyle/>
                    <a:p>
                      <a:pPr algn="ctr"/>
                      <a:r>
                        <a:rPr lang="id-ID" sz="1600" b="1" dirty="0" smtClean="0"/>
                        <a:t>INDIKATOR</a:t>
                      </a:r>
                      <a:endParaRPr lang="id-ID" sz="1600" b="1" dirty="0"/>
                    </a:p>
                  </a:txBody>
                  <a:tcPr>
                    <a:solidFill>
                      <a:schemeClr val="accent6">
                        <a:lumMod val="20000"/>
                        <a:lumOff val="80000"/>
                      </a:schemeClr>
                    </a:solidFill>
                  </a:tcPr>
                </a:tc>
              </a:tr>
              <a:tr h="370840">
                <a:tc>
                  <a:txBody>
                    <a:bodyPr/>
                    <a:lstStyle/>
                    <a:p>
                      <a:pPr algn="ctr"/>
                      <a:r>
                        <a:rPr lang="id-ID" dirty="0" smtClean="0"/>
                        <a:t>1.</a:t>
                      </a:r>
                      <a:endParaRPr lang="id-ID" dirty="0"/>
                    </a:p>
                  </a:txBody>
                  <a:tcPr>
                    <a:solidFill>
                      <a:schemeClr val="bg1"/>
                    </a:solidFill>
                  </a:tcPr>
                </a:tc>
                <a:tc>
                  <a:txBody>
                    <a:bodyPr/>
                    <a:lstStyle/>
                    <a:p>
                      <a:r>
                        <a:rPr lang="id-ID" baseline="0" dirty="0" smtClean="0"/>
                        <a:t>Disiplin Guru </a:t>
                      </a:r>
                      <a:r>
                        <a:rPr lang="id-ID" sz="1050" baseline="0" dirty="0" smtClean="0"/>
                        <a:t>(waktu, nilai, kehadiran, ethos kerja)</a:t>
                      </a:r>
                      <a:endParaRPr lang="id-ID" dirty="0"/>
                    </a:p>
                  </a:txBody>
                  <a:tcPr>
                    <a:solidFill>
                      <a:schemeClr val="bg1"/>
                    </a:solidFill>
                  </a:tcPr>
                </a:tc>
              </a:tr>
              <a:tr h="370840">
                <a:tc>
                  <a:txBody>
                    <a:bodyPr/>
                    <a:lstStyle/>
                    <a:p>
                      <a:pPr algn="ctr"/>
                      <a:r>
                        <a:rPr lang="id-ID" dirty="0" smtClean="0"/>
                        <a:t>2.</a:t>
                      </a:r>
                      <a:endParaRPr lang="id-ID" dirty="0"/>
                    </a:p>
                  </a:txBody>
                  <a:tcPr>
                    <a:solidFill>
                      <a:schemeClr val="bg1"/>
                    </a:solidFill>
                  </a:tcPr>
                </a:tc>
                <a:tc>
                  <a:txBody>
                    <a:bodyPr/>
                    <a:lstStyle/>
                    <a:p>
                      <a:pPr>
                        <a:lnSpc>
                          <a:spcPct val="80000"/>
                        </a:lnSpc>
                      </a:pPr>
                      <a:r>
                        <a:rPr lang="id-ID" sz="1600" dirty="0" smtClean="0"/>
                        <a:t>Efisiensi</a:t>
                      </a:r>
                      <a:r>
                        <a:rPr lang="id-ID" sz="1600" baseline="0" dirty="0" smtClean="0"/>
                        <a:t> dan Efektivitas pembelajaran (Kapasitas transformasi ilmu ke siswa)</a:t>
                      </a:r>
                      <a:endParaRPr lang="id-ID" sz="1600" dirty="0"/>
                    </a:p>
                  </a:txBody>
                  <a:tcPr>
                    <a:solidFill>
                      <a:schemeClr val="bg1"/>
                    </a:solidFill>
                  </a:tcPr>
                </a:tc>
              </a:tr>
              <a:tr h="370840">
                <a:tc>
                  <a:txBody>
                    <a:bodyPr/>
                    <a:lstStyle/>
                    <a:p>
                      <a:pPr algn="ctr"/>
                      <a:r>
                        <a:rPr lang="id-ID" dirty="0" smtClean="0"/>
                        <a:t>3.</a:t>
                      </a:r>
                      <a:endParaRPr lang="id-ID" dirty="0"/>
                    </a:p>
                  </a:txBody>
                  <a:tcPr>
                    <a:solidFill>
                      <a:schemeClr val="bg1"/>
                    </a:solidFill>
                  </a:tcPr>
                </a:tc>
                <a:tc>
                  <a:txBody>
                    <a:bodyPr/>
                    <a:lstStyle/>
                    <a:p>
                      <a:r>
                        <a:rPr lang="id-ID" dirty="0" smtClean="0"/>
                        <a:t>Keteladanan</a:t>
                      </a:r>
                      <a:r>
                        <a:rPr lang="id-ID" baseline="0" dirty="0" smtClean="0"/>
                        <a:t> Guru </a:t>
                      </a:r>
                      <a:r>
                        <a:rPr lang="id-ID" sz="1000" baseline="0" dirty="0" smtClean="0"/>
                        <a:t>(berbicara, bersikap dan berperilaku)</a:t>
                      </a:r>
                      <a:endParaRPr lang="id-ID" dirty="0"/>
                    </a:p>
                  </a:txBody>
                  <a:tcPr>
                    <a:solidFill>
                      <a:schemeClr val="bg1"/>
                    </a:solidFill>
                  </a:tcPr>
                </a:tc>
              </a:tr>
              <a:tr h="370840">
                <a:tc>
                  <a:txBody>
                    <a:bodyPr/>
                    <a:lstStyle/>
                    <a:p>
                      <a:pPr algn="ctr"/>
                      <a:r>
                        <a:rPr lang="id-ID" dirty="0" smtClean="0"/>
                        <a:t>4.</a:t>
                      </a:r>
                      <a:endParaRPr lang="id-ID" dirty="0"/>
                    </a:p>
                  </a:txBody>
                  <a:tcPr>
                    <a:solidFill>
                      <a:schemeClr val="bg1"/>
                    </a:solidFill>
                  </a:tcPr>
                </a:tc>
                <a:tc>
                  <a: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id-ID" dirty="0" smtClean="0"/>
                        <a:t>Motivasi Belajar</a:t>
                      </a:r>
                      <a:r>
                        <a:rPr lang="id-ID" baseline="0" dirty="0" smtClean="0"/>
                        <a:t> Siswa</a:t>
                      </a:r>
                      <a:endParaRPr lang="id-ID" dirty="0" smtClean="0"/>
                    </a:p>
                  </a:txBody>
                  <a:tcPr>
                    <a:solidFill>
                      <a:schemeClr val="bg1"/>
                    </a:solidFill>
                  </a:tcPr>
                </a:tc>
              </a:tr>
            </a:tbl>
          </a:graphicData>
        </a:graphic>
      </p:graphicFrame>
      <p:sp>
        <p:nvSpPr>
          <p:cNvPr id="33" name="Striped Right Arrow 32"/>
          <p:cNvSpPr/>
          <p:nvPr/>
        </p:nvSpPr>
        <p:spPr>
          <a:xfrm>
            <a:off x="5580112" y="1385225"/>
            <a:ext cx="504056" cy="9636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47" name="Table 46"/>
          <p:cNvGraphicFramePr>
            <a:graphicFrameLocks noGrp="1"/>
          </p:cNvGraphicFramePr>
          <p:nvPr>
            <p:extLst>
              <p:ext uri="{D42A27DB-BD31-4B8C-83A1-F6EECF244321}">
                <p14:modId xmlns:p14="http://schemas.microsoft.com/office/powerpoint/2010/main" val="3544527457"/>
              </p:ext>
            </p:extLst>
          </p:nvPr>
        </p:nvGraphicFramePr>
        <p:xfrm>
          <a:off x="2051720" y="4653136"/>
          <a:ext cx="3671816" cy="1879875"/>
        </p:xfrm>
        <a:graphic>
          <a:graphicData uri="http://schemas.openxmlformats.org/drawingml/2006/table">
            <a:tbl>
              <a:tblPr firstRow="1" bandRow="1">
                <a:tableStyleId>{D7AC3CCA-C797-4891-BE02-D94E43425B78}</a:tableStyleId>
              </a:tblPr>
              <a:tblGrid>
                <a:gridCol w="431456"/>
                <a:gridCol w="3240360"/>
              </a:tblGrid>
              <a:tr h="132928">
                <a:tc gridSpan="2">
                  <a:txBody>
                    <a:bodyPr/>
                    <a:lstStyle/>
                    <a:p>
                      <a:pPr algn="ctr"/>
                      <a:r>
                        <a:rPr lang="id-ID" sz="1050" dirty="0" smtClean="0"/>
                        <a:t>DAMPAK </a:t>
                      </a:r>
                      <a:endParaRPr lang="id-ID" sz="1050" dirty="0"/>
                    </a:p>
                  </a:txBody>
                  <a:tcPr>
                    <a:solidFill>
                      <a:schemeClr val="accent6">
                        <a:lumMod val="20000"/>
                        <a:lumOff val="80000"/>
                      </a:schemeClr>
                    </a:solidFill>
                  </a:tcPr>
                </a:tc>
                <a:tc hMerge="1">
                  <a:txBody>
                    <a:bodyPr/>
                    <a:lstStyle/>
                    <a:p>
                      <a:endParaRPr lang="id-ID" dirty="0"/>
                    </a:p>
                  </a:txBody>
                  <a:tcPr>
                    <a:solidFill>
                      <a:schemeClr val="accent6">
                        <a:lumMod val="60000"/>
                        <a:lumOff val="40000"/>
                      </a:schemeClr>
                    </a:solidFill>
                  </a:tcPr>
                </a:tc>
              </a:tr>
              <a:tr h="290343">
                <a:tc>
                  <a:txBody>
                    <a:bodyPr/>
                    <a:lstStyle/>
                    <a:p>
                      <a:r>
                        <a:rPr lang="id-ID" sz="1000" b="1" dirty="0" smtClean="0"/>
                        <a:t>No</a:t>
                      </a:r>
                      <a:endParaRPr lang="id-ID" sz="1000" b="1" dirty="0"/>
                    </a:p>
                  </a:txBody>
                  <a:tcPr>
                    <a:solidFill>
                      <a:schemeClr val="accent6">
                        <a:lumMod val="20000"/>
                        <a:lumOff val="80000"/>
                      </a:schemeClr>
                    </a:solidFill>
                  </a:tcPr>
                </a:tc>
                <a:tc>
                  <a:txBody>
                    <a:bodyPr/>
                    <a:lstStyle/>
                    <a:p>
                      <a:pPr algn="ctr"/>
                      <a:r>
                        <a:rPr lang="id-ID" sz="1100" b="1" dirty="0" smtClean="0"/>
                        <a:t>INDIKATOR</a:t>
                      </a:r>
                      <a:endParaRPr lang="id-ID" sz="1100" b="1" dirty="0"/>
                    </a:p>
                  </a:txBody>
                  <a:tcPr>
                    <a:solidFill>
                      <a:schemeClr val="accent6">
                        <a:lumMod val="20000"/>
                        <a:lumOff val="80000"/>
                      </a:schemeClr>
                    </a:solidFill>
                  </a:tcPr>
                </a:tc>
              </a:tr>
              <a:tr h="216024">
                <a:tc>
                  <a:txBody>
                    <a:bodyPr/>
                    <a:lstStyle/>
                    <a:p>
                      <a:pPr algn="ctr"/>
                      <a:r>
                        <a:rPr lang="id-ID" sz="1100" dirty="0" smtClean="0"/>
                        <a:t>1.</a:t>
                      </a:r>
                      <a:endParaRPr lang="id-ID" sz="1100" dirty="0"/>
                    </a:p>
                  </a:txBody>
                  <a:tcPr>
                    <a:solidFill>
                      <a:schemeClr val="bg1"/>
                    </a:solidFill>
                  </a:tcPr>
                </a:tc>
                <a:tc>
                  <a:txBody>
                    <a:bodyPr/>
                    <a:lstStyle/>
                    <a:p>
                      <a:pPr>
                        <a:lnSpc>
                          <a:spcPct val="80000"/>
                        </a:lnSpc>
                      </a:pPr>
                      <a:r>
                        <a:rPr lang="id-ID" sz="1100" dirty="0" smtClean="0"/>
                        <a:t>Hasil</a:t>
                      </a:r>
                      <a:r>
                        <a:rPr lang="id-ID" sz="1100" baseline="0" dirty="0" smtClean="0"/>
                        <a:t> Belajar Siswa (Nilai Rapor, UN dan Hasil Tes Standar Lainnya)</a:t>
                      </a:r>
                      <a:endParaRPr lang="id-ID" sz="1100" dirty="0"/>
                    </a:p>
                  </a:txBody>
                  <a:tcPr>
                    <a:solidFill>
                      <a:schemeClr val="bg1"/>
                    </a:solidFill>
                  </a:tcPr>
                </a:tc>
              </a:tr>
              <a:tr h="308972">
                <a:tc>
                  <a:txBody>
                    <a:bodyPr/>
                    <a:lstStyle/>
                    <a:p>
                      <a:pPr algn="ctr"/>
                      <a:r>
                        <a:rPr lang="id-ID" sz="1100" dirty="0" smtClean="0"/>
                        <a:t>2.</a:t>
                      </a:r>
                      <a:endParaRPr lang="id-ID" sz="1100" dirty="0"/>
                    </a:p>
                  </a:txBody>
                  <a:tcPr>
                    <a:solidFill>
                      <a:schemeClr val="bg1"/>
                    </a:solidFill>
                  </a:tcPr>
                </a:tc>
                <a:tc>
                  <a:txBody>
                    <a:bodyPr/>
                    <a:lstStyle/>
                    <a:p>
                      <a:pPr>
                        <a:lnSpc>
                          <a:spcPct val="80000"/>
                        </a:lnSpc>
                      </a:pPr>
                      <a:r>
                        <a:rPr lang="id-ID" sz="1100" dirty="0" smtClean="0"/>
                        <a:t>Karya</a:t>
                      </a:r>
                      <a:r>
                        <a:rPr lang="id-ID" sz="1100" baseline="0" dirty="0" smtClean="0"/>
                        <a:t> Prestatif  Siswa dalam berbagai kompetisi  Lokal, Nasional dan Internasional</a:t>
                      </a:r>
                      <a:endParaRPr lang="id-ID" sz="1100" dirty="0"/>
                    </a:p>
                  </a:txBody>
                  <a:tcPr>
                    <a:solidFill>
                      <a:schemeClr val="bg1"/>
                    </a:solidFill>
                  </a:tcPr>
                </a:tc>
              </a:tr>
              <a:tr h="329540">
                <a:tc>
                  <a:txBody>
                    <a:bodyPr/>
                    <a:lstStyle/>
                    <a:p>
                      <a:pPr algn="ctr"/>
                      <a:r>
                        <a:rPr lang="id-ID" sz="1100" dirty="0" smtClean="0"/>
                        <a:t>3.</a:t>
                      </a:r>
                      <a:endParaRPr lang="id-ID" sz="1100" dirty="0"/>
                    </a:p>
                  </a:txBody>
                  <a:tcPr>
                    <a:solidFill>
                      <a:schemeClr val="bg1"/>
                    </a:solidFill>
                  </a:tcPr>
                </a:tc>
                <a:tc>
                  <a:txBody>
                    <a:bodyPr/>
                    <a:lstStyle/>
                    <a:p>
                      <a:pPr>
                        <a:lnSpc>
                          <a:spcPct val="80000"/>
                        </a:lnSpc>
                      </a:pPr>
                      <a:r>
                        <a:rPr lang="id-ID" sz="1100" dirty="0" smtClean="0"/>
                        <a:t>Kesinambungan Prestasi Siswa di PT atau bekerja melalui Penelusuran Alumni.</a:t>
                      </a:r>
                      <a:endParaRPr lang="id-ID" sz="1100" dirty="0"/>
                    </a:p>
                  </a:txBody>
                  <a:tcPr>
                    <a:solidFill>
                      <a:schemeClr val="bg1"/>
                    </a:solidFill>
                  </a:tcPr>
                </a:tc>
              </a:tr>
              <a:tr h="200536">
                <a:tc>
                  <a:txBody>
                    <a:bodyPr/>
                    <a:lstStyle/>
                    <a:p>
                      <a:pPr algn="ctr"/>
                      <a:r>
                        <a:rPr lang="id-ID" sz="1100" dirty="0" smtClean="0"/>
                        <a:t>4.</a:t>
                      </a:r>
                      <a:endParaRPr lang="id-ID" sz="1100" dirty="0"/>
                    </a:p>
                  </a:txBody>
                  <a:tcPr>
                    <a:solidFill>
                      <a:schemeClr val="bg1"/>
                    </a:solidFill>
                  </a:tcPr>
                </a:tc>
                <a:tc>
                  <a:txBody>
                    <a:bodyPr/>
                    <a:lstStyle/>
                    <a:p>
                      <a:r>
                        <a:rPr lang="id-ID" sz="1100" dirty="0" smtClean="0"/>
                        <a:t>Rekognisi</a:t>
                      </a:r>
                      <a:r>
                        <a:rPr lang="id-ID" sz="1100" baseline="0" dirty="0" smtClean="0"/>
                        <a:t> Pihak Eksternal terhadap kualitas Siswa</a:t>
                      </a:r>
                      <a:endParaRPr lang="id-ID" sz="1100" dirty="0"/>
                    </a:p>
                  </a:txBody>
                  <a:tcPr>
                    <a:solidFill>
                      <a:schemeClr val="bg1"/>
                    </a:solidFill>
                  </a:tcPr>
                </a:tc>
              </a:tr>
            </a:tbl>
          </a:graphicData>
        </a:graphic>
      </p:graphicFrame>
      <p:sp>
        <p:nvSpPr>
          <p:cNvPr id="48" name="Striped Right Arrow 47"/>
          <p:cNvSpPr/>
          <p:nvPr/>
        </p:nvSpPr>
        <p:spPr>
          <a:xfrm rot="10800000">
            <a:off x="5580113" y="5157192"/>
            <a:ext cx="504055" cy="9636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Striped Right Arrow 48"/>
          <p:cNvSpPr/>
          <p:nvPr/>
        </p:nvSpPr>
        <p:spPr>
          <a:xfrm rot="5400000">
            <a:off x="7152232" y="2768872"/>
            <a:ext cx="500617" cy="963655"/>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29"/>
          <p:cNvSpPr/>
          <p:nvPr/>
        </p:nvSpPr>
        <p:spPr>
          <a:xfrm>
            <a:off x="6084168" y="836711"/>
            <a:ext cx="2989502" cy="2163679"/>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4300" indent="-114300">
              <a:lnSpc>
                <a:spcPct val="80000"/>
              </a:lnSpc>
              <a:spcBef>
                <a:spcPts val="400"/>
              </a:spcBef>
              <a:spcAft>
                <a:spcPts val="400"/>
              </a:spcAft>
              <a:buSzPct val="70000"/>
              <a:buFont typeface="Wingdings 2" charset="0"/>
              <a:buChar char=""/>
              <a:defRPr/>
            </a:pPr>
            <a:r>
              <a:rPr lang="id-ID" sz="1600" dirty="0" smtClean="0">
                <a:solidFill>
                  <a:schemeClr val="tx1"/>
                </a:solidFill>
                <a:cs typeface="Calibri"/>
              </a:rPr>
              <a:t>P</a:t>
            </a:r>
            <a:r>
              <a:rPr lang="en-US" sz="1600" dirty="0" err="1" smtClean="0">
                <a:solidFill>
                  <a:schemeClr val="tx1"/>
                </a:solidFill>
                <a:cs typeface="Calibri"/>
              </a:rPr>
              <a:t>embinaan</a:t>
            </a:r>
            <a:r>
              <a:rPr lang="en-US" sz="1600" dirty="0" smtClean="0">
                <a:solidFill>
                  <a:schemeClr val="tx1"/>
                </a:solidFill>
                <a:cs typeface="Calibri"/>
              </a:rPr>
              <a:t> </a:t>
            </a:r>
            <a:r>
              <a:rPr lang="en-US" sz="1600" dirty="0" err="1">
                <a:solidFill>
                  <a:schemeClr val="tx1"/>
                </a:solidFill>
                <a:cs typeface="Calibri"/>
              </a:rPr>
              <a:t>karier</a:t>
            </a:r>
            <a:r>
              <a:rPr lang="en-US" sz="1600" dirty="0">
                <a:solidFill>
                  <a:schemeClr val="tx1"/>
                </a:solidFill>
                <a:cs typeface="Calibri"/>
              </a:rPr>
              <a:t> </a:t>
            </a:r>
            <a:r>
              <a:rPr lang="id-ID" sz="1600" dirty="0" smtClean="0">
                <a:solidFill>
                  <a:schemeClr val="tx1"/>
                </a:solidFill>
                <a:cs typeface="Calibri"/>
              </a:rPr>
              <a:t>dan </a:t>
            </a:r>
            <a:r>
              <a:rPr lang="en-US" sz="1600" dirty="0" err="1" smtClean="0">
                <a:solidFill>
                  <a:schemeClr val="tx1"/>
                </a:solidFill>
                <a:cs typeface="Calibri"/>
              </a:rPr>
              <a:t>kepangkatan</a:t>
            </a:r>
            <a:r>
              <a:rPr lang="en-US" sz="1600" dirty="0" smtClean="0">
                <a:solidFill>
                  <a:schemeClr val="tx1"/>
                </a:solidFill>
                <a:cs typeface="Calibri"/>
              </a:rPr>
              <a:t> </a:t>
            </a:r>
            <a:endParaRPr lang="id-ID" sz="1600" dirty="0" smtClean="0">
              <a:solidFill>
                <a:schemeClr val="tx1"/>
              </a:solidFill>
              <a:cs typeface="Calibri"/>
            </a:endParaRPr>
          </a:p>
          <a:p>
            <a:pPr marL="114300" indent="-114300">
              <a:lnSpc>
                <a:spcPct val="80000"/>
              </a:lnSpc>
              <a:spcBef>
                <a:spcPts val="400"/>
              </a:spcBef>
              <a:spcAft>
                <a:spcPts val="400"/>
              </a:spcAft>
              <a:buSzPct val="70000"/>
              <a:buFont typeface="Wingdings 2" charset="0"/>
              <a:buChar char=""/>
              <a:defRPr/>
            </a:pPr>
            <a:r>
              <a:rPr lang="id-ID" sz="1600" dirty="0" smtClean="0">
                <a:solidFill>
                  <a:schemeClr val="tx1"/>
                </a:solidFill>
                <a:cs typeface="Calibri"/>
              </a:rPr>
              <a:t>Memastikan guru melaksanakan tugas</a:t>
            </a:r>
            <a:r>
              <a:rPr lang="en-US" sz="1600" dirty="0" smtClean="0">
                <a:solidFill>
                  <a:schemeClr val="tx1"/>
                </a:solidFill>
                <a:cs typeface="Calibri"/>
              </a:rPr>
              <a:t> </a:t>
            </a:r>
            <a:r>
              <a:rPr lang="en-US" sz="1600" dirty="0" err="1" smtClean="0">
                <a:solidFill>
                  <a:schemeClr val="tx1"/>
                </a:solidFill>
                <a:cs typeface="Calibri"/>
              </a:rPr>
              <a:t>profesiona</a:t>
            </a:r>
            <a:r>
              <a:rPr lang="id-ID" sz="1600" dirty="0" smtClean="0">
                <a:solidFill>
                  <a:schemeClr val="tx1"/>
                </a:solidFill>
                <a:cs typeface="Calibri"/>
              </a:rPr>
              <a:t>l</a:t>
            </a:r>
          </a:p>
          <a:p>
            <a:pPr marL="114300" indent="-114300">
              <a:lnSpc>
                <a:spcPct val="80000"/>
              </a:lnSpc>
              <a:spcBef>
                <a:spcPts val="400"/>
              </a:spcBef>
              <a:spcAft>
                <a:spcPts val="400"/>
              </a:spcAft>
              <a:buSzPct val="70000"/>
              <a:buFont typeface="Wingdings 2" charset="0"/>
              <a:buChar char=""/>
              <a:defRPr/>
            </a:pPr>
            <a:r>
              <a:rPr lang="id-ID" sz="1600" dirty="0" smtClean="0">
                <a:solidFill>
                  <a:schemeClr val="tx1"/>
                </a:solidFill>
                <a:cs typeface="Calibri"/>
              </a:rPr>
              <a:t>M</a:t>
            </a:r>
            <a:r>
              <a:rPr lang="en-US" sz="1600" dirty="0" err="1" smtClean="0">
                <a:solidFill>
                  <a:schemeClr val="tx1"/>
                </a:solidFill>
                <a:cs typeface="Calibri"/>
              </a:rPr>
              <a:t>enjamin</a:t>
            </a:r>
            <a:r>
              <a:rPr lang="en-US" sz="1600" dirty="0" smtClean="0">
                <a:solidFill>
                  <a:schemeClr val="tx1"/>
                </a:solidFill>
                <a:cs typeface="Calibri"/>
              </a:rPr>
              <a:t> </a:t>
            </a:r>
            <a:r>
              <a:rPr lang="en-US" sz="1600" dirty="0" err="1">
                <a:solidFill>
                  <a:schemeClr val="tx1"/>
                </a:solidFill>
                <a:cs typeface="Calibri"/>
              </a:rPr>
              <a:t>bahwa</a:t>
            </a:r>
            <a:r>
              <a:rPr lang="en-US" sz="1600" dirty="0">
                <a:solidFill>
                  <a:schemeClr val="tx1"/>
                </a:solidFill>
                <a:cs typeface="Calibri"/>
              </a:rPr>
              <a:t> </a:t>
            </a:r>
            <a:r>
              <a:rPr lang="id-ID" sz="1600" dirty="0" smtClean="0">
                <a:solidFill>
                  <a:schemeClr val="tx1"/>
                </a:solidFill>
                <a:cs typeface="Calibri"/>
              </a:rPr>
              <a:t> guru memberi </a:t>
            </a:r>
            <a:r>
              <a:rPr lang="en-US" sz="1600" dirty="0" err="1" smtClean="0">
                <a:solidFill>
                  <a:schemeClr val="tx1"/>
                </a:solidFill>
                <a:cs typeface="Calibri"/>
              </a:rPr>
              <a:t>layanan</a:t>
            </a:r>
            <a:r>
              <a:rPr lang="en-US" sz="1600" dirty="0" smtClean="0">
                <a:solidFill>
                  <a:schemeClr val="tx1"/>
                </a:solidFill>
                <a:cs typeface="Calibri"/>
              </a:rPr>
              <a:t> </a:t>
            </a:r>
            <a:r>
              <a:rPr lang="en-US" sz="1600" dirty="0" err="1">
                <a:solidFill>
                  <a:schemeClr val="tx1"/>
                </a:solidFill>
                <a:cs typeface="Calibri"/>
              </a:rPr>
              <a:t>pendidikan</a:t>
            </a:r>
            <a:r>
              <a:rPr lang="en-US" sz="1600" dirty="0">
                <a:solidFill>
                  <a:schemeClr val="tx1"/>
                </a:solidFill>
                <a:cs typeface="Calibri"/>
              </a:rPr>
              <a:t> yang </a:t>
            </a:r>
            <a:r>
              <a:rPr lang="en-US" sz="1600" dirty="0" err="1" smtClean="0">
                <a:solidFill>
                  <a:schemeClr val="tx1"/>
                </a:solidFill>
                <a:cs typeface="Calibri"/>
              </a:rPr>
              <a:t>berkualitas</a:t>
            </a:r>
            <a:endParaRPr lang="id-ID" sz="1600" dirty="0" smtClean="0">
              <a:solidFill>
                <a:schemeClr val="tx1"/>
              </a:solidFill>
              <a:cs typeface="Calibri"/>
            </a:endParaRPr>
          </a:p>
          <a:p>
            <a:pPr algn="ctr">
              <a:lnSpc>
                <a:spcPct val="80000"/>
              </a:lnSpc>
              <a:spcBef>
                <a:spcPts val="400"/>
              </a:spcBef>
              <a:spcAft>
                <a:spcPts val="400"/>
              </a:spcAft>
              <a:buSzPct val="70000"/>
              <a:defRPr/>
            </a:pPr>
            <a:r>
              <a:rPr lang="id-ID" sz="1400" b="1" dirty="0" smtClean="0">
                <a:solidFill>
                  <a:schemeClr val="accent5">
                    <a:lumMod val="50000"/>
                  </a:schemeClr>
                </a:solidFill>
                <a:cs typeface="Calibri"/>
              </a:rPr>
              <a:t>(KEPASTIAN, KEMANFAATAN dan KEADILAN)</a:t>
            </a:r>
            <a:endParaRPr lang="en-US" sz="1400" b="1" dirty="0">
              <a:solidFill>
                <a:schemeClr val="accent5">
                  <a:lumMod val="50000"/>
                </a:schemeClr>
              </a:solidFill>
              <a:cs typeface="Calibri"/>
            </a:endParaRPr>
          </a:p>
        </p:txBody>
      </p:sp>
      <p:sp>
        <p:nvSpPr>
          <p:cNvPr id="36" name="Rectangle 35"/>
          <p:cNvSpPr/>
          <p:nvPr/>
        </p:nvSpPr>
        <p:spPr>
          <a:xfrm>
            <a:off x="3419872" y="1927693"/>
            <a:ext cx="1518683" cy="1429299"/>
          </a:xfrm>
          <a:prstGeom prst="rect">
            <a:avLst/>
          </a:prstGeom>
          <a:solidFill>
            <a:schemeClr val="bg1">
              <a:alpha val="3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5" name="Isosceles Triangle 54"/>
          <p:cNvSpPr/>
          <p:nvPr/>
        </p:nvSpPr>
        <p:spPr>
          <a:xfrm>
            <a:off x="1619672" y="1568841"/>
            <a:ext cx="2508188" cy="1182708"/>
          </a:xfrm>
          <a:prstGeom prst="triangle">
            <a:avLst/>
          </a:prstGeom>
          <a:solidFill>
            <a:schemeClr val="bg1">
              <a:alpha val="31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Slide Number Placeholder 2"/>
          <p:cNvSpPr txBox="1"/>
          <p:nvPr/>
        </p:nvSpPr>
        <p:spPr>
          <a:xfrm>
            <a:off x="8651636" y="6492888"/>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69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6495190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54837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2" name="Table 1"/>
          <p:cNvGraphicFramePr>
            <a:graphicFrameLocks noGrp="1"/>
          </p:cNvGraphicFramePr>
          <p:nvPr>
            <p:extLst>
              <p:ext uri="{D42A27DB-BD31-4B8C-83A1-F6EECF244321}">
                <p14:modId xmlns:p14="http://schemas.microsoft.com/office/powerpoint/2010/main" val="3555232469"/>
              </p:ext>
            </p:extLst>
          </p:nvPr>
        </p:nvGraphicFramePr>
        <p:xfrm>
          <a:off x="251520" y="692696"/>
          <a:ext cx="8574292" cy="5912866"/>
        </p:xfrm>
        <a:graphic>
          <a:graphicData uri="http://schemas.openxmlformats.org/drawingml/2006/table">
            <a:tbl>
              <a:tblPr firstRow="1" bandRow="1">
                <a:tableStyleId>{5C22544A-7EE6-4342-B048-85BDC9FD1C3A}</a:tableStyleId>
              </a:tblPr>
              <a:tblGrid>
                <a:gridCol w="4185875"/>
                <a:gridCol w="4388417"/>
              </a:tblGrid>
              <a:tr h="350324">
                <a:tc>
                  <a:txBody>
                    <a:bodyPr/>
                    <a:lstStyle/>
                    <a:p>
                      <a:pPr algn="ctr"/>
                      <a:r>
                        <a:rPr lang="id-ID" sz="1800" dirty="0" smtClean="0"/>
                        <a:t>PPKN KTSP 2006 Kelas IV</a:t>
                      </a:r>
                      <a:endParaRPr lang="id-ID" sz="1800" dirty="0"/>
                    </a:p>
                  </a:txBody>
                  <a:tcPr/>
                </a:tc>
                <a:tc>
                  <a:txBody>
                    <a:bodyPr/>
                    <a:lstStyle/>
                    <a:p>
                      <a:r>
                        <a:rPr lang="id-ID" sz="1800" dirty="0" smtClean="0"/>
                        <a:t>PPKN KTSP 2006 Kelas V</a:t>
                      </a:r>
                      <a:endParaRPr lang="id-ID" sz="1800" dirty="0"/>
                    </a:p>
                  </a:txBody>
                  <a:tcPr/>
                </a:tc>
              </a:tr>
              <a:tr h="5547106">
                <a:tc>
                  <a:txBody>
                    <a:bodyPr/>
                    <a:lstStyle/>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Menggambarkan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struktur</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organisasi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kabupaten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kota</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provinsi</a:t>
                      </a:r>
                      <a:endParaRPr lang="id-ID" sz="2000" kern="1200" dirty="0" smtClean="0">
                        <a:solidFill>
                          <a:srgbClr val="FF0000"/>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Mengenal</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lembaga-lembaga</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negara</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dalam</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susunan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pemerintahan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tingkat</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pusat</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seperti</a:t>
                      </a:r>
                      <a:r>
                        <a:rPr lang="en-US" sz="2000" kern="1200" dirty="0" smtClean="0">
                          <a:solidFill>
                            <a:srgbClr val="FF0000"/>
                          </a:solidFill>
                          <a:latin typeface="+mn-lt"/>
                          <a:ea typeface="+mn-ea"/>
                          <a:cs typeface="+mn-cs"/>
                        </a:rPr>
                        <a:t> MPR, DPR, </a:t>
                      </a:r>
                      <a:r>
                        <a:rPr lang="en-US" sz="2000" kern="1200" dirty="0" err="1" smtClean="0">
                          <a:solidFill>
                            <a:srgbClr val="FF0000"/>
                          </a:solidFill>
                          <a:latin typeface="+mn-lt"/>
                          <a:ea typeface="+mn-ea"/>
                          <a:cs typeface="+mn-cs"/>
                        </a:rPr>
                        <a:t>Presiden</a:t>
                      </a:r>
                      <a:r>
                        <a:rPr lang="en-US" sz="2000" kern="1200" dirty="0" smtClean="0">
                          <a:solidFill>
                            <a:srgbClr val="FF0000"/>
                          </a:solidFill>
                          <a:latin typeface="+mn-lt"/>
                          <a:ea typeface="+mn-ea"/>
                          <a:cs typeface="+mn-cs"/>
                        </a:rPr>
                        <a:t>, MA, MK </a:t>
                      </a:r>
                      <a:r>
                        <a:rPr lang="en-US" sz="2000" kern="1200" dirty="0" err="1" smtClean="0">
                          <a:solidFill>
                            <a:srgbClr val="FF0000"/>
                          </a:solidFill>
                          <a:latin typeface="+mn-lt"/>
                          <a:ea typeface="+mn-ea"/>
                          <a:cs typeface="+mn-cs"/>
                        </a:rPr>
                        <a:t>dan</a:t>
                      </a:r>
                      <a:r>
                        <a:rPr lang="en-US" sz="2000" kern="1200" dirty="0" smtClean="0">
                          <a:solidFill>
                            <a:srgbClr val="FF0000"/>
                          </a:solidFill>
                          <a:latin typeface="+mn-lt"/>
                          <a:ea typeface="+mn-ea"/>
                          <a:cs typeface="+mn-cs"/>
                        </a:rPr>
                        <a:t> BPK</a:t>
                      </a:r>
                      <a:endParaRPr lang="id-ID" sz="2000" kern="1200" dirty="0" smtClean="0">
                        <a:solidFill>
                          <a:srgbClr val="FF0000"/>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chemeClr val="dk1"/>
                          </a:solidFill>
                          <a:latin typeface="+mn-lt"/>
                          <a:ea typeface="+mn-ea"/>
                          <a:cs typeface="+mn-cs"/>
                        </a:rPr>
                        <a:t>Menyebutkan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organisasi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pemerintahan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tingkat</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pusat</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seperti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Presiden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Wakil</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Presiden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dan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para</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Menteri</a:t>
                      </a:r>
                      <a:r>
                        <a:rPr lang="en-US" sz="2000" kern="1200" dirty="0" smtClean="0">
                          <a:solidFill>
                            <a:schemeClr val="dk1"/>
                          </a:solidFill>
                          <a:latin typeface="+mn-lt"/>
                          <a:ea typeface="+mn-ea"/>
                          <a:cs typeface="+mn-cs"/>
                        </a:rPr>
                        <a:t> </a:t>
                      </a:r>
                      <a:endParaRPr lang="id-ID" sz="2000" kern="1200" dirty="0" smtClean="0">
                        <a:solidFill>
                          <a:schemeClr val="dk1"/>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chemeClr val="dk1"/>
                          </a:solidFill>
                          <a:latin typeface="+mn-lt"/>
                          <a:ea typeface="+mn-ea"/>
                          <a:cs typeface="+mn-cs"/>
                        </a:rPr>
                        <a:t>Mengidentifikasi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jenis</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budaya</a:t>
                      </a:r>
                      <a:r>
                        <a:rPr lang="en-US" sz="2000" kern="1200" dirty="0" smtClean="0">
                          <a:solidFill>
                            <a:schemeClr val="dk1"/>
                          </a:solidFill>
                          <a:latin typeface="+mn-lt"/>
                          <a:ea typeface="+mn-ea"/>
                          <a:cs typeface="+mn-cs"/>
                        </a:rPr>
                        <a:t> Indonesia </a:t>
                      </a:r>
                      <a:r>
                        <a:rPr lang="en-US" sz="2000" kern="1200" dirty="0" smtClean="0">
                          <a:solidFill>
                            <a:srgbClr val="FF0000"/>
                          </a:solidFill>
                          <a:latin typeface="+mn-lt"/>
                          <a:ea typeface="+mn-ea"/>
                          <a:cs typeface="+mn-cs"/>
                        </a:rPr>
                        <a:t>yang </a:t>
                      </a:r>
                      <a:r>
                        <a:rPr lang="en-US" sz="2000" kern="1200" dirty="0" err="1" smtClean="0">
                          <a:solidFill>
                            <a:srgbClr val="FF0000"/>
                          </a:solidFill>
                          <a:latin typeface="+mn-lt"/>
                          <a:ea typeface="+mn-ea"/>
                          <a:cs typeface="+mn-cs"/>
                        </a:rPr>
                        <a:t>pernah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ditampilkan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dalam</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misi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kebudayaan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internasiona</a:t>
                      </a:r>
                      <a:r>
                        <a:rPr lang="id-ID" sz="2000" kern="1200" dirty="0" smtClean="0">
                          <a:solidFill>
                            <a:srgbClr val="FF0000"/>
                          </a:solidFill>
                          <a:latin typeface="+mn-lt"/>
                          <a:ea typeface="+mn-ea"/>
                          <a:cs typeface="+mn-cs"/>
                        </a:rPr>
                        <a:t>l</a:t>
                      </a:r>
                    </a:p>
                    <a:p>
                      <a:pPr marL="177800" lvl="0" indent="-177800">
                        <a:lnSpc>
                          <a:spcPct val="80000"/>
                        </a:lnSpc>
                        <a:spcBef>
                          <a:spcPts val="600"/>
                        </a:spcBef>
                        <a:spcAft>
                          <a:spcPts val="600"/>
                        </a:spcAft>
                        <a:buFont typeface="Arial" pitchFamily="34" charset="0"/>
                        <a:buChar char="•"/>
                      </a:pPr>
                      <a:r>
                        <a:rPr lang="en-US" sz="2000" kern="1200" dirty="0" err="1" smtClean="0">
                          <a:solidFill>
                            <a:schemeClr val="dk1"/>
                          </a:solidFill>
                          <a:latin typeface="+mn-lt"/>
                          <a:ea typeface="+mn-ea"/>
                          <a:cs typeface="+mn-cs"/>
                        </a:rPr>
                        <a:t>Memberikan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contoh</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sederhana</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pengaruh</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globalisasi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di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lingkungannya</a:t>
                      </a:r>
                      <a:endParaRPr lang="id-ID" sz="2000" kern="1200" dirty="0" smtClean="0">
                        <a:solidFill>
                          <a:schemeClr val="dk1"/>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Menentukan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sikap</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terhadap</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pengar</a:t>
                      </a:r>
                      <a:r>
                        <a:rPr lang="en-US" sz="1800" kern="1200" dirty="0" err="1" smtClean="0">
                          <a:solidFill>
                            <a:srgbClr val="FF0000"/>
                          </a:solidFill>
                          <a:latin typeface="+mn-lt"/>
                          <a:ea typeface="+mn-ea"/>
                          <a:cs typeface="+mn-cs"/>
                        </a:rPr>
                        <a:t>uh</a:t>
                      </a:r>
                      <a:r>
                        <a:rPr lang="en-US" sz="1800" kern="1200" dirty="0" smtClean="0">
                          <a:solidFill>
                            <a:srgbClr val="FF0000"/>
                          </a:solidFill>
                          <a:latin typeface="+mn-lt"/>
                          <a:ea typeface="+mn-ea"/>
                          <a:cs typeface="+mn-cs"/>
                        </a:rPr>
                        <a:t> </a:t>
                      </a:r>
                      <a:r>
                        <a:rPr lang="en-US" sz="1800" kern="1200" dirty="0" err="1" smtClean="0">
                          <a:solidFill>
                            <a:srgbClr val="FF0000"/>
                          </a:solidFill>
                          <a:latin typeface="+mn-lt"/>
                          <a:ea typeface="+mn-ea"/>
                          <a:cs typeface="+mn-cs"/>
                        </a:rPr>
                        <a:t>globalisasi</a:t>
                      </a:r>
                      <a:r>
                        <a:rPr lang="en-US" sz="1800" kern="1200" dirty="0" smtClean="0">
                          <a:solidFill>
                            <a:srgbClr val="FF0000"/>
                          </a:solidFill>
                          <a:latin typeface="+mn-lt"/>
                          <a:ea typeface="+mn-ea"/>
                          <a:cs typeface="+mn-cs"/>
                        </a:rPr>
                        <a:t> yang </a:t>
                      </a:r>
                      <a:r>
                        <a:rPr lang="en-US" sz="1800" kern="1200" dirty="0" err="1" smtClean="0">
                          <a:solidFill>
                            <a:srgbClr val="FF0000"/>
                          </a:solidFill>
                          <a:latin typeface="+mn-lt"/>
                          <a:ea typeface="+mn-ea"/>
                          <a:cs typeface="+mn-cs"/>
                        </a:rPr>
                        <a:t>terjadi</a:t>
                      </a:r>
                      <a:r>
                        <a:rPr lang="en-US" sz="1800" kern="1200" dirty="0" smtClean="0">
                          <a:solidFill>
                            <a:srgbClr val="FF0000"/>
                          </a:solidFill>
                          <a:latin typeface="+mn-lt"/>
                          <a:ea typeface="+mn-ea"/>
                          <a:cs typeface="+mn-cs"/>
                        </a:rPr>
                        <a:t> </a:t>
                      </a:r>
                      <a:r>
                        <a:rPr lang="en-US" sz="1800" kern="1200" dirty="0" err="1" smtClean="0">
                          <a:solidFill>
                            <a:srgbClr val="FF0000"/>
                          </a:solidFill>
                          <a:latin typeface="+mn-lt"/>
                          <a:ea typeface="+mn-ea"/>
                          <a:cs typeface="+mn-cs"/>
                        </a:rPr>
                        <a:t>di</a:t>
                      </a:r>
                      <a:r>
                        <a:rPr lang="en-US" sz="1800" kern="1200" dirty="0" smtClean="0">
                          <a:solidFill>
                            <a:srgbClr val="FF0000"/>
                          </a:solidFill>
                          <a:latin typeface="+mn-lt"/>
                          <a:ea typeface="+mn-ea"/>
                          <a:cs typeface="+mn-cs"/>
                        </a:rPr>
                        <a:t> </a:t>
                      </a:r>
                      <a:r>
                        <a:rPr lang="en-US" sz="1800" kern="1200" dirty="0" err="1" smtClean="0">
                          <a:solidFill>
                            <a:srgbClr val="FF0000"/>
                          </a:solidFill>
                          <a:latin typeface="+mn-lt"/>
                          <a:ea typeface="+mn-ea"/>
                          <a:cs typeface="+mn-cs"/>
                        </a:rPr>
                        <a:t>lingkungannya</a:t>
                      </a:r>
                      <a:endParaRPr lang="id-ID" sz="1800" kern="1200" dirty="0" smtClean="0">
                        <a:solidFill>
                          <a:srgbClr val="FF0000"/>
                        </a:solidFill>
                        <a:latin typeface="+mn-lt"/>
                        <a:ea typeface="+mn-ea"/>
                        <a:cs typeface="+mn-cs"/>
                      </a:endParaRPr>
                    </a:p>
                  </a:txBody>
                  <a:tcPr>
                    <a:solidFill>
                      <a:schemeClr val="bg1"/>
                    </a:solidFill>
                  </a:tcPr>
                </a:tc>
                <a:tc>
                  <a:txBody>
                    <a:bodyPr/>
                    <a:lstStyle/>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Memberikan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contoh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peraturan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perundang</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undangan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tingkat</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pusat</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daerah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seperti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pajak</a:t>
                      </a:r>
                      <a:r>
                        <a:rPr lang="en-US" sz="2000" kern="1200" dirty="0" smtClean="0">
                          <a:solidFill>
                            <a:srgbClr val="FF0000"/>
                          </a:solidFill>
                          <a:latin typeface="+mn-lt"/>
                          <a:ea typeface="+mn-ea"/>
                          <a:cs typeface="+mn-cs"/>
                        </a:rPr>
                        <a:t>, anti </a:t>
                      </a:r>
                      <a:r>
                        <a:rPr lang="en-US" sz="2000" kern="1200" dirty="0" err="1" smtClean="0">
                          <a:solidFill>
                            <a:srgbClr val="FF0000"/>
                          </a:solidFill>
                          <a:latin typeface="+mn-lt"/>
                          <a:ea typeface="+mn-ea"/>
                          <a:cs typeface="+mn-cs"/>
                        </a:rPr>
                        <a:t>korupsi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lalu</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lintas</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larangan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merokok</a:t>
                      </a:r>
                      <a:endParaRPr lang="id-ID" sz="2000" kern="1200" dirty="0" smtClean="0">
                        <a:solidFill>
                          <a:srgbClr val="FF0000"/>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Mendeskripsikan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pengertian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organisasi</a:t>
                      </a:r>
                      <a:r>
                        <a:rPr lang="id-ID"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contoh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organisasi</a:t>
                      </a:r>
                      <a:r>
                        <a:rPr lang="en-US" sz="2000" kern="1200" dirty="0" smtClean="0">
                          <a:solidFill>
                            <a:srgbClr val="FF0000"/>
                          </a:solidFill>
                          <a:latin typeface="+mn-lt"/>
                          <a:ea typeface="+mn-ea"/>
                          <a:cs typeface="+mn-cs"/>
                        </a:rPr>
                        <a:t> di </a:t>
                      </a:r>
                      <a:r>
                        <a:rPr lang="en-US" sz="2000" kern="1200" dirty="0" err="1" smtClean="0">
                          <a:solidFill>
                            <a:srgbClr val="FF0000"/>
                          </a:solidFill>
                          <a:latin typeface="+mn-lt"/>
                          <a:ea typeface="+mn-ea"/>
                          <a:cs typeface="+mn-cs"/>
                        </a:rPr>
                        <a:t>lingkungan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sekolah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masyarakat</a:t>
                      </a:r>
                      <a:endParaRPr lang="id-ID" sz="2000" kern="1200" dirty="0" smtClean="0">
                        <a:solidFill>
                          <a:srgbClr val="FF0000"/>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rgbClr val="FF0000"/>
                          </a:solidFill>
                          <a:latin typeface="+mn-lt"/>
                          <a:ea typeface="+mn-ea"/>
                          <a:cs typeface="+mn-cs"/>
                        </a:rPr>
                        <a:t>Menampilkan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peran</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serta</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dalam</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memilih</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organisasi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di</a:t>
                      </a:r>
                      <a:r>
                        <a:rPr lang="en-US" sz="2000" kern="1200" dirty="0" smtClean="0">
                          <a:solidFill>
                            <a:srgbClr val="FF0000"/>
                          </a:solidFill>
                          <a:latin typeface="+mn-lt"/>
                          <a:ea typeface="+mn-ea"/>
                          <a:cs typeface="+mn-cs"/>
                        </a:rPr>
                        <a:t> </a:t>
                      </a:r>
                      <a:r>
                        <a:rPr lang="en-US" sz="2000" kern="1200" dirty="0" err="1" smtClean="0">
                          <a:solidFill>
                            <a:srgbClr val="FF0000"/>
                          </a:solidFill>
                          <a:latin typeface="+mn-lt"/>
                          <a:ea typeface="+mn-ea"/>
                          <a:cs typeface="+mn-cs"/>
                        </a:rPr>
                        <a:t>sekolah</a:t>
                      </a:r>
                      <a:endParaRPr lang="id-ID" sz="2000" kern="1200" dirty="0" smtClean="0">
                        <a:solidFill>
                          <a:srgbClr val="FF0000"/>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chemeClr val="dk1"/>
                          </a:solidFill>
                          <a:latin typeface="+mn-lt"/>
                          <a:ea typeface="+mn-ea"/>
                          <a:cs typeface="+mn-cs"/>
                        </a:rPr>
                        <a:t>Mengenal</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bentuk-bentuk</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keputusan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bersama</a:t>
                      </a:r>
                      <a:endParaRPr lang="id-ID" sz="2000" kern="1200" dirty="0" smtClean="0">
                        <a:solidFill>
                          <a:schemeClr val="dk1"/>
                        </a:solidFill>
                        <a:latin typeface="+mn-lt"/>
                        <a:ea typeface="+mn-ea"/>
                        <a:cs typeface="+mn-cs"/>
                      </a:endParaRPr>
                    </a:p>
                    <a:p>
                      <a:pPr marL="177800" lvl="0" indent="-177800">
                        <a:lnSpc>
                          <a:spcPct val="80000"/>
                        </a:lnSpc>
                        <a:spcBef>
                          <a:spcPts val="600"/>
                        </a:spcBef>
                        <a:spcAft>
                          <a:spcPts val="600"/>
                        </a:spcAft>
                        <a:buFont typeface="Arial" pitchFamily="34" charset="0"/>
                        <a:buChar char="•"/>
                      </a:pPr>
                      <a:r>
                        <a:rPr lang="en-US" sz="2000" kern="1200" dirty="0" err="1" smtClean="0">
                          <a:solidFill>
                            <a:schemeClr val="dk1"/>
                          </a:solidFill>
                          <a:latin typeface="+mn-lt"/>
                          <a:ea typeface="+mn-ea"/>
                          <a:cs typeface="+mn-cs"/>
                        </a:rPr>
                        <a:t>Mematuhi</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keputusan</a:t>
                      </a:r>
                      <a:r>
                        <a:rPr lang="en-US" sz="2000" kern="1200" dirty="0" smtClean="0">
                          <a:solidFill>
                            <a:schemeClr val="dk1"/>
                          </a:solidFill>
                          <a:latin typeface="+mn-lt"/>
                          <a:ea typeface="+mn-ea"/>
                          <a:cs typeface="+mn-cs"/>
                        </a:rPr>
                        <a:t> </a:t>
                      </a:r>
                      <a:r>
                        <a:rPr lang="en-US" sz="2000" kern="1200" dirty="0" err="1" smtClean="0">
                          <a:solidFill>
                            <a:schemeClr val="dk1"/>
                          </a:solidFill>
                          <a:latin typeface="+mn-lt"/>
                          <a:ea typeface="+mn-ea"/>
                          <a:cs typeface="+mn-cs"/>
                        </a:rPr>
                        <a:t>bersama</a:t>
                      </a:r>
                      <a:endParaRPr lang="id-ID" sz="2000" kern="1200" dirty="0" smtClean="0">
                        <a:solidFill>
                          <a:schemeClr val="dk1"/>
                        </a:solidFill>
                        <a:latin typeface="+mn-lt"/>
                        <a:ea typeface="+mn-ea"/>
                        <a:cs typeface="+mn-cs"/>
                      </a:endParaRPr>
                    </a:p>
                    <a:p>
                      <a:pPr marL="85725" lvl="0" indent="-85725">
                        <a:buFont typeface="Arial" pitchFamily="34" charset="0"/>
                        <a:buChar char="•"/>
                      </a:pPr>
                      <a:endParaRPr lang="id-ID" sz="1800" dirty="0"/>
                    </a:p>
                  </a:txBody>
                  <a:tcPr>
                    <a:solidFill>
                      <a:schemeClr val="bg1"/>
                    </a:solidFill>
                  </a:tcPr>
                </a:tc>
              </a:tr>
            </a:tbl>
          </a:graphicData>
        </a:graphic>
      </p:graphicFrame>
      <p:sp>
        <p:nvSpPr>
          <p:cNvPr id="3" name="TextBox 2"/>
          <p:cNvSpPr txBox="1"/>
          <p:nvPr/>
        </p:nvSpPr>
        <p:spPr>
          <a:xfrm>
            <a:off x="1907708" y="-36403"/>
            <a:ext cx="4776629" cy="584775"/>
          </a:xfrm>
          <a:prstGeom prst="rect">
            <a:avLst/>
          </a:prstGeom>
          <a:noFill/>
        </p:spPr>
        <p:txBody>
          <a:bodyPr wrap="none" rtlCol="0">
            <a:spAutoFit/>
          </a:bodyPr>
          <a:lstStyle/>
          <a:p>
            <a:r>
              <a:rPr lang="id-ID" sz="3200" b="1" dirty="0" smtClean="0">
                <a:solidFill>
                  <a:schemeClr val="accent5">
                    <a:lumMod val="50000"/>
                  </a:schemeClr>
                </a:solidFill>
              </a:rPr>
              <a:t>Tingkat Kesulitan Pelajaran</a:t>
            </a:r>
            <a:endParaRPr lang="id-ID" sz="3200" b="1" dirty="0">
              <a:solidFill>
                <a:schemeClr val="accent5">
                  <a:lumMod val="50000"/>
                </a:schemeClr>
              </a:solidFill>
            </a:endParaRPr>
          </a:p>
        </p:txBody>
      </p:sp>
      <p:sp>
        <p:nvSpPr>
          <p:cNvPr id="4" name="TextBox 3"/>
          <p:cNvSpPr txBox="1"/>
          <p:nvPr/>
        </p:nvSpPr>
        <p:spPr>
          <a:xfrm>
            <a:off x="4625198" y="5734750"/>
            <a:ext cx="4126643" cy="369332"/>
          </a:xfrm>
          <a:prstGeom prst="rect">
            <a:avLst/>
          </a:prstGeom>
          <a:solidFill>
            <a:schemeClr val="accent6">
              <a:lumMod val="20000"/>
              <a:lumOff val="80000"/>
            </a:schemeClr>
          </a:solidFill>
        </p:spPr>
        <p:txBody>
          <a:bodyPr wrap="none" rtlCol="0">
            <a:spAutoFit/>
          </a:bodyPr>
          <a:lstStyle/>
          <a:p>
            <a:r>
              <a:rPr lang="id-ID" b="1" dirty="0" smtClean="0">
                <a:solidFill>
                  <a:srgbClr val="C00000"/>
                </a:solidFill>
              </a:rPr>
              <a:t>Warna merah: terlalu berat bagi siswa SD</a:t>
            </a:r>
            <a:endParaRPr lang="id-ID" b="1" dirty="0">
              <a:solidFill>
                <a:srgbClr val="C00000"/>
              </a:solidFill>
            </a:endParaRPr>
          </a:p>
        </p:txBody>
      </p:sp>
      <p:sp>
        <p:nvSpPr>
          <p:cNvPr id="5" name="Slide Number Placeholder 2"/>
          <p:cNvSpPr txBox="1"/>
          <p:nvPr/>
        </p:nvSpPr>
        <p:spPr>
          <a:xfrm>
            <a:off x="8651636" y="6492886"/>
            <a:ext cx="492369" cy="365125"/>
          </a:xfrm>
          <a:prstGeom prst="rect">
            <a:avLst/>
          </a:prstGeom>
          <a:solidFill>
            <a:srgbClr val="800000"/>
          </a:solidFill>
          <a:ln>
            <a:noFill/>
          </a:ln>
        </p:spPr>
        <p:txBody>
          <a:bodyPr anchor="ctr"/>
          <a:lstStyle/>
          <a:p>
            <a:pPr algn="r">
              <a:defRPr/>
            </a:pPr>
            <a:fld id="{A5B74A24-8FEC-4705-B99E-F422FE15DCD5}"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6</a:t>
            </a:r>
            <a:endParaRPr lang="id-ID" b="1" dirty="0"/>
          </a:p>
        </p:txBody>
      </p:sp>
    </p:spTree>
    <p:extLst>
      <p:ext uri="{BB962C8B-B14F-4D97-AF65-F5344CB8AC3E}">
        <p14:creationId xmlns:p14="http://schemas.microsoft.com/office/powerpoint/2010/main" val="4965549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12393" y="1628798"/>
            <a:ext cx="9144000" cy="1008114"/>
          </a:xfrm>
          <a:prstGeom prst="rect">
            <a:avLst/>
          </a:prstGeom>
          <a:solidFill>
            <a:schemeClr val="accent5">
              <a:lumMod val="20000"/>
              <a:lumOff val="80000"/>
            </a:schemeClr>
          </a:solidFill>
          <a:ln w="9525">
            <a:noFill/>
            <a:miter lim="800000"/>
            <a:headEnd/>
            <a:tailEnd/>
          </a:ln>
        </p:spPr>
        <p:txBody>
          <a:bodyPr anchor="ctr" anchorCtr="1"/>
          <a:lstStyle/>
          <a:p>
            <a:pPr fontAlgn="auto">
              <a:spcBef>
                <a:spcPts val="0"/>
              </a:spcBef>
              <a:spcAft>
                <a:spcPts val="0"/>
              </a:spcAft>
              <a:defRPr/>
            </a:pPr>
            <a:r>
              <a:rPr lang="id-ID" sz="3600" b="1" dirty="0" smtClean="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rPr>
              <a:t>Peran Guru pada Implementasi Kurikulum</a:t>
            </a:r>
            <a:endParaRPr lang="en-GB" sz="3600" b="1" dirty="0">
              <a:ln w="12700">
                <a:solidFill>
                  <a:schemeClr val="tx2">
                    <a:satMod val="155000"/>
                  </a:schemeClr>
                </a:solidFill>
                <a:prstDash val="solid"/>
              </a:ln>
              <a:solidFill>
                <a:schemeClr val="accent6">
                  <a:lumMod val="7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70</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9" name="Rounded Rectangle 4"/>
          <p:cNvSpPr>
            <a:spLocks noChangeArrowheads="1"/>
          </p:cNvSpPr>
          <p:nvPr/>
        </p:nvSpPr>
        <p:spPr bwMode="auto">
          <a:xfrm>
            <a:off x="4073483" y="620688"/>
            <a:ext cx="997034" cy="868362"/>
          </a:xfrm>
          <a:custGeom>
            <a:avLst/>
            <a:gdLst>
              <a:gd name="T0" fmla="*/ 432598 w 865186"/>
              <a:gd name="T1" fmla="*/ 0 h 867646"/>
              <a:gd name="T2" fmla="*/ 865196 w 865186"/>
              <a:gd name="T3" fmla="*/ 435616 h 867646"/>
              <a:gd name="T4" fmla="*/ 432598 w 865186"/>
              <a:gd name="T5" fmla="*/ 871232 h 867646"/>
              <a:gd name="T6" fmla="*/ 0 w 865186"/>
              <a:gd name="T7" fmla="*/ 435616 h 867646"/>
              <a:gd name="T8" fmla="*/ 17694720 60000 65536"/>
              <a:gd name="T9" fmla="*/ 0 60000 65536"/>
              <a:gd name="T10" fmla="*/ 5898240 60000 65536"/>
              <a:gd name="T11" fmla="*/ 11796480 60000 65536"/>
              <a:gd name="T12" fmla="*/ 42235 w 865186"/>
              <a:gd name="T13" fmla="*/ 42235 h 867646"/>
              <a:gd name="T14" fmla="*/ 822951 w 865186"/>
              <a:gd name="T15" fmla="*/ 825411 h 867646"/>
            </a:gdLst>
            <a:ahLst/>
            <a:cxnLst>
              <a:cxn ang="T8">
                <a:pos x="T0" y="T1"/>
              </a:cxn>
              <a:cxn ang="T9">
                <a:pos x="T2" y="T3"/>
              </a:cxn>
              <a:cxn ang="T10">
                <a:pos x="T4" y="T5"/>
              </a:cxn>
              <a:cxn ang="T11">
                <a:pos x="T6" y="T7"/>
              </a:cxn>
            </a:cxnLst>
            <a:rect l="T12" t="T13" r="T14" b="T15"/>
            <a:pathLst>
              <a:path w="865186" h="867646">
                <a:moveTo>
                  <a:pt x="144198" y="0"/>
                </a:moveTo>
                <a:lnTo>
                  <a:pt x="144197" y="0"/>
                </a:lnTo>
                <a:cubicBezTo>
                  <a:pt x="64559" y="0"/>
                  <a:pt x="0" y="64559"/>
                  <a:pt x="0" y="144197"/>
                </a:cubicBezTo>
                <a:lnTo>
                  <a:pt x="0" y="723448"/>
                </a:lnTo>
                <a:cubicBezTo>
                  <a:pt x="0" y="803086"/>
                  <a:pt x="64559" y="867645"/>
                  <a:pt x="144197" y="867646"/>
                </a:cubicBezTo>
                <a:lnTo>
                  <a:pt x="720988" y="867646"/>
                </a:lnTo>
                <a:cubicBezTo>
                  <a:pt x="800626" y="867645"/>
                  <a:pt x="865186" y="803086"/>
                  <a:pt x="865186" y="723448"/>
                </a:cubicBezTo>
                <a:lnTo>
                  <a:pt x="865186" y="144198"/>
                </a:lnTo>
                <a:cubicBezTo>
                  <a:pt x="865186" y="64559"/>
                  <a:pt x="800626" y="0"/>
                  <a:pt x="720988" y="0"/>
                </a:cubicBezTo>
                <a:lnTo>
                  <a:pt x="144198" y="0"/>
                </a:lnTo>
                <a:close/>
              </a:path>
            </a:pathLst>
          </a:custGeom>
          <a:noFill/>
          <a:ln w="3172">
            <a:solidFill>
              <a:srgbClr val="948A54"/>
            </a:solidFill>
            <a:miter lim="800000"/>
            <a:headEnd/>
            <a:tailEnd/>
          </a:ln>
        </p:spPr>
        <p:txBody>
          <a:bodyPr anchor="ctr" anchorCtr="1"/>
          <a:lstStyle/>
          <a:p>
            <a:pPr algn="ctr"/>
            <a:r>
              <a:rPr lang="id-ID" sz="4400" dirty="0" smtClean="0">
                <a:solidFill>
                  <a:srgbClr val="E46C0A"/>
                </a:solidFill>
                <a:latin typeface="Arial Rounded MT Bold" pitchFamily="34" charset="0"/>
              </a:rPr>
              <a:t>C</a:t>
            </a:r>
            <a:endParaRPr lang="id-ID" sz="4400" dirty="0">
              <a:solidFill>
                <a:srgbClr val="E46C0A"/>
              </a:solidFill>
              <a:latin typeface="Arial Rounded MT Bold" pitchFamily="34" charset="0"/>
            </a:endParaRPr>
          </a:p>
        </p:txBody>
      </p:sp>
      <p:sp>
        <p:nvSpPr>
          <p:cNvPr id="6" name="Rounded Rectangle 6"/>
          <p:cNvSpPr>
            <a:spLocks noChangeArrowheads="1"/>
          </p:cNvSpPr>
          <p:nvPr/>
        </p:nvSpPr>
        <p:spPr bwMode="auto">
          <a:xfrm>
            <a:off x="2082894" y="4869071"/>
            <a:ext cx="6420435"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en-US" sz="2400" b="1" dirty="0" smtClean="0">
                <a:solidFill>
                  <a:schemeClr val="tx2"/>
                </a:solidFill>
                <a:latin typeface="+mn-lt"/>
              </a:rPr>
              <a:t>P</a:t>
            </a:r>
            <a:r>
              <a:rPr lang="id-ID" sz="2400" b="1" dirty="0" smtClean="0">
                <a:solidFill>
                  <a:schemeClr val="tx2"/>
                </a:solidFill>
                <a:latin typeface="+mn-lt"/>
              </a:rPr>
              <a:t>enguatan Proses dan Penilaian</a:t>
            </a:r>
            <a:endParaRPr lang="id-ID" sz="2400" b="1" dirty="0">
              <a:solidFill>
                <a:schemeClr val="tx2"/>
              </a:solidFill>
              <a:latin typeface="+mn-lt"/>
            </a:endParaRPr>
          </a:p>
        </p:txBody>
      </p:sp>
      <p:sp>
        <p:nvSpPr>
          <p:cNvPr id="7" name="Rounded Rectangle 7"/>
          <p:cNvSpPr>
            <a:spLocks noChangeArrowheads="1"/>
          </p:cNvSpPr>
          <p:nvPr/>
        </p:nvSpPr>
        <p:spPr bwMode="auto">
          <a:xfrm>
            <a:off x="1331640" y="4869071"/>
            <a:ext cx="686167" cy="560387"/>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4</a:t>
            </a:r>
            <a:endParaRPr lang="id-ID" sz="2800" b="1" dirty="0">
              <a:solidFill>
                <a:srgbClr val="E46C0A"/>
              </a:solidFill>
              <a:latin typeface="+mn-lt"/>
            </a:endParaRPr>
          </a:p>
        </p:txBody>
      </p:sp>
      <p:sp>
        <p:nvSpPr>
          <p:cNvPr id="8" name="Rounded Rectangle 6"/>
          <p:cNvSpPr>
            <a:spLocks noChangeArrowheads="1"/>
          </p:cNvSpPr>
          <p:nvPr/>
        </p:nvSpPr>
        <p:spPr bwMode="auto">
          <a:xfrm>
            <a:off x="2101944" y="3481705"/>
            <a:ext cx="6401386"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endParaRPr lang="id-ID" sz="2400" b="1" dirty="0">
              <a:solidFill>
                <a:schemeClr val="tx2">
                  <a:lumMod val="75000"/>
                </a:schemeClr>
              </a:solidFill>
              <a:latin typeface="+mn-lt"/>
            </a:endParaRPr>
          </a:p>
          <a:p>
            <a:pPr fontAlgn="auto">
              <a:spcBef>
                <a:spcPts val="0"/>
              </a:spcBef>
              <a:spcAft>
                <a:spcPts val="0"/>
              </a:spcAft>
              <a:defRPr/>
            </a:pPr>
            <a:r>
              <a:rPr lang="id-ID" sz="2400" b="1" dirty="0" smtClean="0">
                <a:solidFill>
                  <a:schemeClr val="accent1">
                    <a:lumMod val="75000"/>
                  </a:schemeClr>
                </a:solidFill>
              </a:rPr>
              <a:t>Pergeseran Peran Guru</a:t>
            </a:r>
            <a:endParaRPr lang="id-ID" sz="2400" b="1" dirty="0">
              <a:solidFill>
                <a:schemeClr val="accent1">
                  <a:lumMod val="75000"/>
                </a:schemeClr>
              </a:solidFill>
              <a:latin typeface="+mn-lt"/>
            </a:endParaRPr>
          </a:p>
          <a:p>
            <a:pPr fontAlgn="auto">
              <a:spcBef>
                <a:spcPts val="0"/>
              </a:spcBef>
              <a:spcAft>
                <a:spcPts val="0"/>
              </a:spcAft>
              <a:defRPr/>
            </a:pPr>
            <a:endParaRPr lang="en-GB" sz="2400" b="1" dirty="0">
              <a:solidFill>
                <a:schemeClr val="tx2">
                  <a:lumMod val="75000"/>
                </a:schemeClr>
              </a:solidFill>
              <a:latin typeface="+mn-lt"/>
            </a:endParaRPr>
          </a:p>
        </p:txBody>
      </p:sp>
      <p:sp>
        <p:nvSpPr>
          <p:cNvPr id="9" name="Rounded Rectangle 7"/>
          <p:cNvSpPr>
            <a:spLocks noChangeArrowheads="1"/>
          </p:cNvSpPr>
          <p:nvPr/>
        </p:nvSpPr>
        <p:spPr bwMode="auto">
          <a:xfrm>
            <a:off x="1350691" y="3473767"/>
            <a:ext cx="686167" cy="561975"/>
          </a:xfrm>
          <a:custGeom>
            <a:avLst/>
            <a:gdLst>
              <a:gd name="T0" fmla="*/ 267416 w 865186"/>
              <a:gd name="T1" fmla="*/ 0 h 411480"/>
              <a:gd name="T2" fmla="*/ 534833 w 865186"/>
              <a:gd name="T3" fmla="*/ 2399385 h 411480"/>
              <a:gd name="T4" fmla="*/ 267416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2</a:t>
            </a:r>
            <a:endParaRPr lang="id-ID" sz="2800" b="1" dirty="0">
              <a:solidFill>
                <a:srgbClr val="E46C0A"/>
              </a:solidFill>
              <a:latin typeface="+mn-lt"/>
            </a:endParaRPr>
          </a:p>
        </p:txBody>
      </p:sp>
      <p:sp>
        <p:nvSpPr>
          <p:cNvPr id="10" name="Rounded Rectangle 6"/>
          <p:cNvSpPr>
            <a:spLocks noChangeArrowheads="1"/>
          </p:cNvSpPr>
          <p:nvPr/>
        </p:nvSpPr>
        <p:spPr bwMode="auto">
          <a:xfrm>
            <a:off x="2105118" y="4159568"/>
            <a:ext cx="6398211" cy="584090"/>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id-ID" sz="2400" b="1" dirty="0" smtClean="0">
                <a:solidFill>
                  <a:schemeClr val="accent1">
                    <a:lumMod val="75000"/>
                  </a:schemeClr>
                </a:solidFill>
              </a:rPr>
              <a:t>Penguatan Peran Guru dibanding sebelumnya.</a:t>
            </a:r>
            <a:endParaRPr lang="en-GB" sz="2400" b="1" dirty="0">
              <a:solidFill>
                <a:schemeClr val="tx2">
                  <a:lumMod val="75000"/>
                </a:schemeClr>
              </a:solidFill>
              <a:latin typeface="+mn-lt"/>
            </a:endParaRPr>
          </a:p>
        </p:txBody>
      </p:sp>
      <p:sp>
        <p:nvSpPr>
          <p:cNvPr id="11" name="Rounded Rectangle 7"/>
          <p:cNvSpPr>
            <a:spLocks noChangeArrowheads="1"/>
          </p:cNvSpPr>
          <p:nvPr/>
        </p:nvSpPr>
        <p:spPr bwMode="auto">
          <a:xfrm>
            <a:off x="1353865" y="4159567"/>
            <a:ext cx="686167" cy="584091"/>
          </a:xfrm>
          <a:custGeom>
            <a:avLst/>
            <a:gdLst>
              <a:gd name="T0" fmla="*/ 267416 w 865186"/>
              <a:gd name="T1" fmla="*/ 0 h 411480"/>
              <a:gd name="T2" fmla="*/ 534833 w 865186"/>
              <a:gd name="T3" fmla="*/ 2399385 h 411480"/>
              <a:gd name="T4" fmla="*/ 267416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3</a:t>
            </a:r>
            <a:endParaRPr lang="id-ID" sz="2800" b="1" dirty="0">
              <a:solidFill>
                <a:srgbClr val="E46C0A"/>
              </a:solidFill>
              <a:latin typeface="+mn-lt"/>
            </a:endParaRPr>
          </a:p>
        </p:txBody>
      </p:sp>
      <p:sp>
        <p:nvSpPr>
          <p:cNvPr id="12" name="Rounded Rectangle 6"/>
          <p:cNvSpPr>
            <a:spLocks noChangeArrowheads="1"/>
          </p:cNvSpPr>
          <p:nvPr/>
        </p:nvSpPr>
        <p:spPr bwMode="auto">
          <a:xfrm>
            <a:off x="2128169" y="2804632"/>
            <a:ext cx="6375161"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en-US" sz="2400" b="1" dirty="0" smtClean="0">
                <a:solidFill>
                  <a:schemeClr val="tx2"/>
                </a:solidFill>
                <a:latin typeface="+mn-lt"/>
              </a:rPr>
              <a:t>P</a:t>
            </a:r>
            <a:r>
              <a:rPr lang="id-ID" sz="2400" b="1" dirty="0" smtClean="0">
                <a:solidFill>
                  <a:schemeClr val="tx2"/>
                </a:solidFill>
              </a:rPr>
              <a:t>enyiapan Guru</a:t>
            </a:r>
            <a:endParaRPr lang="id-ID" sz="2400" b="1" dirty="0">
              <a:solidFill>
                <a:schemeClr val="tx2"/>
              </a:solidFill>
              <a:latin typeface="+mn-lt"/>
            </a:endParaRPr>
          </a:p>
        </p:txBody>
      </p:sp>
      <p:sp>
        <p:nvSpPr>
          <p:cNvPr id="13" name="Rounded Rectangle 7"/>
          <p:cNvSpPr>
            <a:spLocks noChangeArrowheads="1"/>
          </p:cNvSpPr>
          <p:nvPr/>
        </p:nvSpPr>
        <p:spPr bwMode="auto">
          <a:xfrm>
            <a:off x="1376915" y="2804632"/>
            <a:ext cx="686167" cy="538271"/>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1</a:t>
            </a:r>
            <a:endParaRPr lang="id-ID" sz="2800" b="1" dirty="0">
              <a:solidFill>
                <a:srgbClr val="E46C0A"/>
              </a:solidFill>
              <a:latin typeface="+mn-lt"/>
            </a:endParaRPr>
          </a:p>
        </p:txBody>
      </p:sp>
      <p:sp>
        <p:nvSpPr>
          <p:cNvPr id="14" name="Rounded Rectangle 6"/>
          <p:cNvSpPr>
            <a:spLocks noChangeArrowheads="1"/>
          </p:cNvSpPr>
          <p:nvPr/>
        </p:nvSpPr>
        <p:spPr bwMode="auto">
          <a:xfrm>
            <a:off x="2077634" y="5557619"/>
            <a:ext cx="6425695" cy="560387"/>
          </a:xfrm>
          <a:custGeom>
            <a:avLst/>
            <a:gdLst>
              <a:gd name="T0" fmla="*/ 4037805 w 8075615"/>
              <a:gd name="T1" fmla="*/ 0 h 411480"/>
              <a:gd name="T2" fmla="*/ 8075605 w 8075615"/>
              <a:gd name="T3" fmla="*/ 204950 h 411480"/>
              <a:gd name="T4" fmla="*/ 4037805 w 8075615"/>
              <a:gd name="T5" fmla="*/ 409897 h 411480"/>
              <a:gd name="T6" fmla="*/ 0 w 8075615"/>
              <a:gd name="T7" fmla="*/ 204950 h 411480"/>
              <a:gd name="T8" fmla="*/ 17694720 60000 65536"/>
              <a:gd name="T9" fmla="*/ 0 60000 65536"/>
              <a:gd name="T10" fmla="*/ 5898240 60000 65536"/>
              <a:gd name="T11" fmla="*/ 11796480 60000 65536"/>
              <a:gd name="T12" fmla="*/ 20087 w 8075615"/>
              <a:gd name="T13" fmla="*/ 20087 h 411480"/>
              <a:gd name="T14" fmla="*/ 8055531 w 8075615"/>
              <a:gd name="T15" fmla="*/ 391393 h 411480"/>
            </a:gdLst>
            <a:ahLst/>
            <a:cxnLst>
              <a:cxn ang="T8">
                <a:pos x="T0" y="T1"/>
              </a:cxn>
              <a:cxn ang="T9">
                <a:pos x="T2" y="T3"/>
              </a:cxn>
              <a:cxn ang="T10">
                <a:pos x="T4" y="T5"/>
              </a:cxn>
              <a:cxn ang="T11">
                <a:pos x="T6" y="T7"/>
              </a:cxn>
            </a:cxnLst>
            <a:rect l="T12" t="T13" r="T14" b="T15"/>
            <a:pathLst>
              <a:path w="8075615" h="411480">
                <a:moveTo>
                  <a:pt x="68580" y="0"/>
                </a:moveTo>
                <a:lnTo>
                  <a:pt x="68579" y="0"/>
                </a:lnTo>
                <a:cubicBezTo>
                  <a:pt x="30704" y="0"/>
                  <a:pt x="0" y="30704"/>
                  <a:pt x="0" y="68579"/>
                </a:cubicBezTo>
                <a:lnTo>
                  <a:pt x="0" y="342900"/>
                </a:lnTo>
                <a:cubicBezTo>
                  <a:pt x="0" y="380775"/>
                  <a:pt x="30704" y="411479"/>
                  <a:pt x="68579" y="411480"/>
                </a:cubicBezTo>
                <a:lnTo>
                  <a:pt x="8007035" y="411480"/>
                </a:lnTo>
                <a:cubicBezTo>
                  <a:pt x="8044910" y="411479"/>
                  <a:pt x="8075615" y="380775"/>
                  <a:pt x="8075615" y="342900"/>
                </a:cubicBezTo>
                <a:lnTo>
                  <a:pt x="8075615" y="68580"/>
                </a:lnTo>
                <a:cubicBezTo>
                  <a:pt x="8075615" y="30704"/>
                  <a:pt x="8044910" y="0"/>
                  <a:pt x="8007035" y="0"/>
                </a:cubicBezTo>
                <a:lnTo>
                  <a:pt x="68580" y="0"/>
                </a:lnTo>
                <a:close/>
              </a:path>
            </a:pathLst>
          </a:custGeom>
          <a:solidFill>
            <a:srgbClr val="DCE6F2"/>
          </a:solidFill>
          <a:ln w="9525">
            <a:noFill/>
            <a:miter lim="800000"/>
            <a:headEnd/>
            <a:tailEnd/>
          </a:ln>
        </p:spPr>
        <p:txBody>
          <a:bodyPr anchor="ctr"/>
          <a:lstStyle/>
          <a:p>
            <a:pPr fontAlgn="auto">
              <a:spcBef>
                <a:spcPts val="0"/>
              </a:spcBef>
              <a:spcAft>
                <a:spcPts val="0"/>
              </a:spcAft>
              <a:defRPr/>
            </a:pPr>
            <a:r>
              <a:rPr lang="en-US" sz="2400" b="1" dirty="0" smtClean="0">
                <a:solidFill>
                  <a:schemeClr val="tx2"/>
                </a:solidFill>
                <a:latin typeface="+mn-lt"/>
              </a:rPr>
              <a:t>P</a:t>
            </a:r>
            <a:r>
              <a:rPr lang="id-ID" sz="2400" b="1" dirty="0" smtClean="0">
                <a:solidFill>
                  <a:schemeClr val="tx2"/>
                </a:solidFill>
                <a:latin typeface="+mn-lt"/>
              </a:rPr>
              <a:t>endampingan Saat Implementasi</a:t>
            </a:r>
            <a:endParaRPr lang="id-ID" sz="2400" b="1" dirty="0">
              <a:solidFill>
                <a:schemeClr val="tx2"/>
              </a:solidFill>
              <a:latin typeface="+mn-lt"/>
            </a:endParaRPr>
          </a:p>
        </p:txBody>
      </p:sp>
      <p:sp>
        <p:nvSpPr>
          <p:cNvPr id="15" name="Rounded Rectangle 7"/>
          <p:cNvSpPr>
            <a:spLocks noChangeArrowheads="1"/>
          </p:cNvSpPr>
          <p:nvPr/>
        </p:nvSpPr>
        <p:spPr bwMode="auto">
          <a:xfrm>
            <a:off x="1326380" y="5557619"/>
            <a:ext cx="686167" cy="560387"/>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5</a:t>
            </a:r>
            <a:endParaRPr lang="id-ID" sz="2800" b="1" dirty="0">
              <a:solidFill>
                <a:srgbClr val="E46C0A"/>
              </a:solidFill>
              <a:latin typeface="+mn-lt"/>
            </a:endParaRPr>
          </a:p>
        </p:txBody>
      </p:sp>
    </p:spTree>
    <p:extLst>
      <p:ext uri="{BB962C8B-B14F-4D97-AF65-F5344CB8AC3E}">
        <p14:creationId xmlns:p14="http://schemas.microsoft.com/office/powerpoint/2010/main" val="2775074418"/>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12393" y="2708920"/>
            <a:ext cx="9144000" cy="1008114"/>
          </a:xfrm>
          <a:prstGeom prst="rect">
            <a:avLst/>
          </a:prstGeom>
          <a:solidFill>
            <a:schemeClr val="accent5">
              <a:lumMod val="20000"/>
              <a:lumOff val="80000"/>
            </a:schemeClr>
          </a:solidFill>
          <a:ln w="9525">
            <a:noFill/>
            <a:miter lim="800000"/>
            <a:headEnd/>
            <a:tailEnd/>
          </a:ln>
        </p:spPr>
        <p:txBody>
          <a:bodyPr anchor="ctr" anchorCtr="1"/>
          <a:lstStyle/>
          <a:p>
            <a:pPr fontAlgn="auto">
              <a:spcBef>
                <a:spcPts val="0"/>
              </a:spcBef>
              <a:spcAft>
                <a:spcPts val="0"/>
              </a:spcAft>
              <a:defRPr/>
            </a:pPr>
            <a:r>
              <a:rPr lang="id-ID"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Penyiapan Guru</a:t>
            </a:r>
            <a:endParaRPr lang="en-GB"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71</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ounded Rectangle 7"/>
          <p:cNvSpPr>
            <a:spLocks noChangeArrowheads="1"/>
          </p:cNvSpPr>
          <p:nvPr/>
        </p:nvSpPr>
        <p:spPr bwMode="auto">
          <a:xfrm>
            <a:off x="1872398" y="2931989"/>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1</a:t>
            </a:r>
            <a:endParaRPr lang="id-ID" sz="2800" b="1" dirty="0">
              <a:solidFill>
                <a:srgbClr val="E46C0A"/>
              </a:solidFill>
              <a:latin typeface="+mn-lt"/>
            </a:endParaRPr>
          </a:p>
        </p:txBody>
      </p:sp>
    </p:spTree>
    <p:extLst>
      <p:ext uri="{BB962C8B-B14F-4D97-AF65-F5344CB8AC3E}">
        <p14:creationId xmlns:p14="http://schemas.microsoft.com/office/powerpoint/2010/main" val="1905205152"/>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03648" y="833046"/>
            <a:ext cx="2592288" cy="4357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Ditjen </a:t>
            </a:r>
            <a:endParaRPr lang="id-ID" sz="2400" dirty="0"/>
          </a:p>
        </p:txBody>
      </p:sp>
      <p:sp>
        <p:nvSpPr>
          <p:cNvPr id="3" name="Rectangle 2"/>
          <p:cNvSpPr/>
          <p:nvPr/>
        </p:nvSpPr>
        <p:spPr>
          <a:xfrm>
            <a:off x="2195736" y="5805264"/>
            <a:ext cx="295232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Sekolah+Guru  </a:t>
            </a:r>
            <a:endParaRPr lang="id-ID" sz="2400" dirty="0"/>
          </a:p>
        </p:txBody>
      </p:sp>
      <p:sp>
        <p:nvSpPr>
          <p:cNvPr id="4" name="Rectangle 3"/>
          <p:cNvSpPr/>
          <p:nvPr/>
        </p:nvSpPr>
        <p:spPr>
          <a:xfrm>
            <a:off x="2195736" y="4653136"/>
            <a:ext cx="165618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Sekolah Inti </a:t>
            </a:r>
            <a:endParaRPr lang="id-ID" sz="2400" dirty="0"/>
          </a:p>
        </p:txBody>
      </p:sp>
      <p:sp>
        <p:nvSpPr>
          <p:cNvPr id="5" name="Rectangle 4"/>
          <p:cNvSpPr/>
          <p:nvPr/>
        </p:nvSpPr>
        <p:spPr>
          <a:xfrm>
            <a:off x="5436096" y="3429000"/>
            <a:ext cx="259228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PIU Provinsi </a:t>
            </a:r>
          </a:p>
          <a:p>
            <a:pPr algn="ctr"/>
            <a:r>
              <a:rPr lang="id-ID" sz="2400" dirty="0" smtClean="0"/>
              <a:t>di LPMP</a:t>
            </a:r>
            <a:endParaRPr lang="id-ID" sz="2400" dirty="0"/>
          </a:p>
        </p:txBody>
      </p:sp>
      <p:sp>
        <p:nvSpPr>
          <p:cNvPr id="6" name="Rectangle 5"/>
          <p:cNvSpPr/>
          <p:nvPr/>
        </p:nvSpPr>
        <p:spPr>
          <a:xfrm>
            <a:off x="5004048" y="2590800"/>
            <a:ext cx="3384376" cy="406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PIU Pusat </a:t>
            </a:r>
            <a:endParaRPr lang="id-ID" sz="2400" dirty="0"/>
          </a:p>
        </p:txBody>
      </p:sp>
      <p:sp>
        <p:nvSpPr>
          <p:cNvPr id="9" name="TextBox 8"/>
          <p:cNvSpPr txBox="1"/>
          <p:nvPr/>
        </p:nvSpPr>
        <p:spPr>
          <a:xfrm>
            <a:off x="2915818" y="5373216"/>
            <a:ext cx="1584176" cy="369332"/>
          </a:xfrm>
          <a:prstGeom prst="rect">
            <a:avLst/>
          </a:prstGeom>
          <a:noFill/>
        </p:spPr>
        <p:txBody>
          <a:bodyPr wrap="square" rtlCol="0">
            <a:spAutoFit/>
          </a:bodyPr>
          <a:lstStyle/>
          <a:p>
            <a:r>
              <a:rPr lang="id-ID" dirty="0" smtClean="0"/>
              <a:t>Pendampingan</a:t>
            </a:r>
            <a:endParaRPr lang="id-ID" dirty="0"/>
          </a:p>
        </p:txBody>
      </p:sp>
      <p:cxnSp>
        <p:nvCxnSpPr>
          <p:cNvPr id="11" name="Straight Arrow Connector 10"/>
          <p:cNvCxnSpPr/>
          <p:nvPr/>
        </p:nvCxnSpPr>
        <p:spPr>
          <a:xfrm>
            <a:off x="3131840" y="5373216"/>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p:nvPr/>
        </p:nvCxnSpPr>
        <p:spPr>
          <a:xfrm flipV="1">
            <a:off x="2483768" y="5373216"/>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hape 15"/>
          <p:cNvCxnSpPr>
            <a:stCxn id="5" idx="2"/>
            <a:endCxn id="54" idx="3"/>
          </p:cNvCxnSpPr>
          <p:nvPr/>
        </p:nvCxnSpPr>
        <p:spPr>
          <a:xfrm rot="5400000">
            <a:off x="5508104" y="3789042"/>
            <a:ext cx="864096" cy="1584176"/>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8" name="Shape 17"/>
          <p:cNvCxnSpPr>
            <a:stCxn id="5" idx="2"/>
            <a:endCxn id="3" idx="3"/>
          </p:cNvCxnSpPr>
          <p:nvPr/>
        </p:nvCxnSpPr>
        <p:spPr>
          <a:xfrm rot="5400000">
            <a:off x="4932040" y="4365106"/>
            <a:ext cx="2016224" cy="1584176"/>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Shape 19"/>
          <p:cNvCxnSpPr>
            <a:endCxn id="5" idx="1"/>
          </p:cNvCxnSpPr>
          <p:nvPr/>
        </p:nvCxnSpPr>
        <p:spPr>
          <a:xfrm flipV="1">
            <a:off x="4283968" y="3789040"/>
            <a:ext cx="1152128" cy="864096"/>
          </a:xfrm>
          <a:prstGeom prst="bentConnector3">
            <a:avLst>
              <a:gd name="adj1" fmla="val -43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Shape 21"/>
          <p:cNvCxnSpPr>
            <a:stCxn id="3" idx="2"/>
            <a:endCxn id="5" idx="3"/>
          </p:cNvCxnSpPr>
          <p:nvPr/>
        </p:nvCxnSpPr>
        <p:spPr>
          <a:xfrm rot="5400000" flipH="1" flipV="1">
            <a:off x="4481990" y="2978950"/>
            <a:ext cx="2736304" cy="4356484"/>
          </a:xfrm>
          <a:prstGeom prst="bentConnector4">
            <a:avLst>
              <a:gd name="adj1" fmla="val -8354"/>
              <a:gd name="adj2" fmla="val 110276"/>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TextBox 22"/>
          <p:cNvSpPr txBox="1"/>
          <p:nvPr/>
        </p:nvSpPr>
        <p:spPr>
          <a:xfrm rot="16200000">
            <a:off x="6226370" y="5008732"/>
            <a:ext cx="1218475" cy="369332"/>
          </a:xfrm>
          <a:prstGeom prst="rect">
            <a:avLst/>
          </a:prstGeom>
          <a:noFill/>
        </p:spPr>
        <p:txBody>
          <a:bodyPr wrap="none" rtlCol="0">
            <a:spAutoFit/>
          </a:bodyPr>
          <a:lstStyle/>
          <a:p>
            <a:r>
              <a:rPr lang="id-ID" dirty="0" smtClean="0"/>
              <a:t>Memantau</a:t>
            </a:r>
            <a:endParaRPr lang="id-ID" dirty="0"/>
          </a:p>
        </p:txBody>
      </p:sp>
      <p:sp>
        <p:nvSpPr>
          <p:cNvPr id="24" name="TextBox 23"/>
          <p:cNvSpPr txBox="1"/>
          <p:nvPr/>
        </p:nvSpPr>
        <p:spPr>
          <a:xfrm rot="16200000">
            <a:off x="7864786" y="5128060"/>
            <a:ext cx="984565" cy="369332"/>
          </a:xfrm>
          <a:prstGeom prst="rect">
            <a:avLst/>
          </a:prstGeom>
          <a:noFill/>
        </p:spPr>
        <p:txBody>
          <a:bodyPr wrap="none" rtlCol="0">
            <a:spAutoFit/>
          </a:bodyPr>
          <a:lstStyle/>
          <a:p>
            <a:r>
              <a:rPr lang="id-ID" dirty="0" smtClean="0"/>
              <a:t>Melapor</a:t>
            </a:r>
            <a:endParaRPr lang="id-ID" dirty="0"/>
          </a:p>
        </p:txBody>
      </p:sp>
      <p:sp>
        <p:nvSpPr>
          <p:cNvPr id="25" name="TextBox 24"/>
          <p:cNvSpPr txBox="1"/>
          <p:nvPr/>
        </p:nvSpPr>
        <p:spPr>
          <a:xfrm>
            <a:off x="4307517" y="3717032"/>
            <a:ext cx="984565" cy="369332"/>
          </a:xfrm>
          <a:prstGeom prst="rect">
            <a:avLst/>
          </a:prstGeom>
          <a:noFill/>
        </p:spPr>
        <p:txBody>
          <a:bodyPr wrap="none" rtlCol="0">
            <a:spAutoFit/>
          </a:bodyPr>
          <a:lstStyle/>
          <a:p>
            <a:r>
              <a:rPr lang="id-ID" dirty="0" smtClean="0"/>
              <a:t>Melapor</a:t>
            </a:r>
            <a:endParaRPr lang="id-ID" dirty="0"/>
          </a:p>
        </p:txBody>
      </p:sp>
      <p:cxnSp>
        <p:nvCxnSpPr>
          <p:cNvPr id="26" name="Straight Arrow Connector 25"/>
          <p:cNvCxnSpPr/>
          <p:nvPr/>
        </p:nvCxnSpPr>
        <p:spPr>
          <a:xfrm flipV="1">
            <a:off x="6732240" y="2996952"/>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grpSp>
        <p:nvGrpSpPr>
          <p:cNvPr id="7" name="Group 6"/>
          <p:cNvGrpSpPr/>
          <p:nvPr/>
        </p:nvGrpSpPr>
        <p:grpSpPr>
          <a:xfrm>
            <a:off x="5002824" y="2057400"/>
            <a:ext cx="3385037" cy="533400"/>
            <a:chOff x="5002824" y="2230760"/>
            <a:chExt cx="3385037" cy="360040"/>
          </a:xfrm>
        </p:grpSpPr>
        <p:sp>
          <p:nvSpPr>
            <p:cNvPr id="28" name="Rectangle 27"/>
            <p:cNvSpPr/>
            <p:nvPr/>
          </p:nvSpPr>
          <p:spPr>
            <a:xfrm>
              <a:off x="6821832" y="2230760"/>
              <a:ext cx="1566029"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Guru &amp; Manaj. </a:t>
              </a:r>
              <a:endParaRPr lang="id-ID" dirty="0"/>
            </a:p>
          </p:txBody>
        </p:sp>
        <p:sp>
          <p:nvSpPr>
            <p:cNvPr id="29" name="Rectangle 28"/>
            <p:cNvSpPr/>
            <p:nvPr/>
          </p:nvSpPr>
          <p:spPr>
            <a:xfrm>
              <a:off x="5002824" y="2230760"/>
              <a:ext cx="1810218"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id-ID" b="1" dirty="0" smtClean="0"/>
                <a:t>Kurikulum &amp; Buku</a:t>
              </a:r>
              <a:endParaRPr lang="id-ID" b="1" dirty="0"/>
            </a:p>
          </p:txBody>
        </p:sp>
      </p:grpSp>
      <p:sp>
        <p:nvSpPr>
          <p:cNvPr id="31" name="Rectangle 30"/>
          <p:cNvSpPr/>
          <p:nvPr/>
        </p:nvSpPr>
        <p:spPr>
          <a:xfrm>
            <a:off x="4009292" y="838200"/>
            <a:ext cx="2602523" cy="430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BPSDMPK </a:t>
            </a:r>
            <a:endParaRPr lang="id-ID" sz="2400" dirty="0"/>
          </a:p>
        </p:txBody>
      </p:sp>
      <p:sp>
        <p:nvSpPr>
          <p:cNvPr id="32" name="Rectangle 31"/>
          <p:cNvSpPr/>
          <p:nvPr/>
        </p:nvSpPr>
        <p:spPr>
          <a:xfrm>
            <a:off x="6588226" y="838200"/>
            <a:ext cx="2304256" cy="430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Balitbang </a:t>
            </a:r>
            <a:endParaRPr lang="id-ID" sz="2400" dirty="0"/>
          </a:p>
        </p:txBody>
      </p:sp>
      <p:cxnSp>
        <p:nvCxnSpPr>
          <p:cNvPr id="34" name="Elbow Connector 33"/>
          <p:cNvCxnSpPr>
            <a:endCxn id="2" idx="2"/>
          </p:cNvCxnSpPr>
          <p:nvPr/>
        </p:nvCxnSpPr>
        <p:spPr>
          <a:xfrm rot="16200000" flipV="1">
            <a:off x="3532938" y="435614"/>
            <a:ext cx="962000" cy="2628292"/>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6" name="Elbow Connector 35"/>
          <p:cNvCxnSpPr>
            <a:stCxn id="29" idx="0"/>
            <a:endCxn id="2" idx="2"/>
          </p:cNvCxnSpPr>
          <p:nvPr/>
        </p:nvCxnSpPr>
        <p:spPr>
          <a:xfrm rot="16200000" flipV="1">
            <a:off x="3909543" y="59009"/>
            <a:ext cx="788640" cy="3208141"/>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8" name="Elbow Connector 37"/>
          <p:cNvCxnSpPr>
            <a:endCxn id="32" idx="2"/>
          </p:cNvCxnSpPr>
          <p:nvPr/>
        </p:nvCxnSpPr>
        <p:spPr>
          <a:xfrm rot="16200000" flipV="1">
            <a:off x="7479288" y="1529826"/>
            <a:ext cx="941040" cy="41890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0" name="Elbow Connector 39"/>
          <p:cNvCxnSpPr>
            <a:stCxn id="28" idx="0"/>
            <a:endCxn id="32" idx="2"/>
          </p:cNvCxnSpPr>
          <p:nvPr/>
        </p:nvCxnSpPr>
        <p:spPr>
          <a:xfrm rot="5400000" flipH="1" flipV="1">
            <a:off x="7278280" y="1595327"/>
            <a:ext cx="788640" cy="135507"/>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2" name="Elbow Connector 41"/>
          <p:cNvCxnSpPr>
            <a:stCxn id="28" idx="0"/>
            <a:endCxn id="31" idx="2"/>
          </p:cNvCxnSpPr>
          <p:nvPr/>
        </p:nvCxnSpPr>
        <p:spPr>
          <a:xfrm rot="16200000" flipV="1">
            <a:off x="6063381" y="515933"/>
            <a:ext cx="788640" cy="2294293"/>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57" name="Rectangle 56"/>
          <p:cNvSpPr/>
          <p:nvPr/>
        </p:nvSpPr>
        <p:spPr>
          <a:xfrm>
            <a:off x="2843808" y="3501008"/>
            <a:ext cx="129614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Sekolah Pembina</a:t>
            </a:r>
            <a:endParaRPr lang="id-ID" sz="2400" dirty="0"/>
          </a:p>
        </p:txBody>
      </p:sp>
      <p:cxnSp>
        <p:nvCxnSpPr>
          <p:cNvPr id="58" name="Straight Arrow Connector 57"/>
          <p:cNvCxnSpPr/>
          <p:nvPr/>
        </p:nvCxnSpPr>
        <p:spPr>
          <a:xfrm>
            <a:off x="3203848" y="4221088"/>
            <a:ext cx="0" cy="432048"/>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cxnSp>
        <p:nvCxnSpPr>
          <p:cNvPr id="61" name="Straight Arrow Connector 60"/>
          <p:cNvCxnSpPr/>
          <p:nvPr/>
        </p:nvCxnSpPr>
        <p:spPr>
          <a:xfrm flipV="1">
            <a:off x="3419872" y="4221088"/>
            <a:ext cx="0" cy="432048"/>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cxnSp>
        <p:nvCxnSpPr>
          <p:cNvPr id="73" name="Elbow Connector 72"/>
          <p:cNvCxnSpPr>
            <a:stCxn id="2" idx="1"/>
            <a:endCxn id="4" idx="1"/>
          </p:cNvCxnSpPr>
          <p:nvPr/>
        </p:nvCxnSpPr>
        <p:spPr>
          <a:xfrm rot="10800000" flipH="1" flipV="1">
            <a:off x="1403648" y="1050903"/>
            <a:ext cx="792088" cy="3962273"/>
          </a:xfrm>
          <a:prstGeom prst="bentConnector3">
            <a:avLst>
              <a:gd name="adj1" fmla="val -3552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5" name="Elbow Connector 74"/>
          <p:cNvCxnSpPr>
            <a:stCxn id="2" idx="1"/>
            <a:endCxn id="3" idx="1"/>
          </p:cNvCxnSpPr>
          <p:nvPr/>
        </p:nvCxnSpPr>
        <p:spPr>
          <a:xfrm rot="10800000" flipH="1" flipV="1">
            <a:off x="1403648" y="1050903"/>
            <a:ext cx="792088" cy="5114401"/>
          </a:xfrm>
          <a:prstGeom prst="bentConnector3">
            <a:avLst>
              <a:gd name="adj1" fmla="val -35520"/>
            </a:avLst>
          </a:prstGeom>
          <a:ln>
            <a:tailEnd type="arrow"/>
          </a:ln>
        </p:spPr>
        <p:style>
          <a:lnRef idx="3">
            <a:schemeClr val="accent2"/>
          </a:lnRef>
          <a:fillRef idx="0">
            <a:schemeClr val="accent2"/>
          </a:fillRef>
          <a:effectRef idx="2">
            <a:schemeClr val="accent2"/>
          </a:effectRef>
          <a:fontRef idx="minor">
            <a:schemeClr val="tx1"/>
          </a:fontRef>
        </p:style>
      </p:cxnSp>
      <p:sp>
        <p:nvSpPr>
          <p:cNvPr id="77" name="Rectangle 76"/>
          <p:cNvSpPr/>
          <p:nvPr/>
        </p:nvSpPr>
        <p:spPr>
          <a:xfrm>
            <a:off x="1" y="-25642"/>
            <a:ext cx="9143999" cy="646331"/>
          </a:xfrm>
          <a:prstGeom prst="rect">
            <a:avLst/>
          </a:prstGeom>
          <a:solidFill>
            <a:schemeClr val="accent5">
              <a:lumMod val="75000"/>
            </a:schemeClr>
          </a:solidFill>
        </p:spPr>
        <p:txBody>
          <a:bodyPr wrap="square">
            <a:spAutoFit/>
          </a:bodyPr>
          <a:lstStyle/>
          <a:p>
            <a:pPr algn="ctr"/>
            <a:r>
              <a:rPr lang="id-ID" sz="3600" dirty="0" smtClean="0">
                <a:solidFill>
                  <a:schemeClr val="bg1"/>
                </a:solidFill>
              </a:rPr>
              <a:t>Kerangka Kerja Implementasi Kurikulum</a:t>
            </a:r>
            <a:endParaRPr lang="en-US" sz="3600" dirty="0" smtClean="0">
              <a:solidFill>
                <a:schemeClr val="bg1"/>
              </a:solidFill>
            </a:endParaRPr>
          </a:p>
        </p:txBody>
      </p:sp>
      <p:sp>
        <p:nvSpPr>
          <p:cNvPr id="78" name="TextBox 77"/>
          <p:cNvSpPr txBox="1"/>
          <p:nvPr/>
        </p:nvSpPr>
        <p:spPr>
          <a:xfrm rot="16200000">
            <a:off x="467870" y="3088800"/>
            <a:ext cx="1088760" cy="369332"/>
          </a:xfrm>
          <a:prstGeom prst="rect">
            <a:avLst/>
          </a:prstGeom>
          <a:noFill/>
        </p:spPr>
        <p:txBody>
          <a:bodyPr wrap="none" rtlCol="0">
            <a:spAutoFit/>
          </a:bodyPr>
          <a:lstStyle/>
          <a:p>
            <a:r>
              <a:rPr lang="id-ID" dirty="0" smtClean="0"/>
              <a:t>Membina</a:t>
            </a:r>
            <a:endParaRPr lang="id-ID" dirty="0"/>
          </a:p>
        </p:txBody>
      </p:sp>
      <p:sp>
        <p:nvSpPr>
          <p:cNvPr id="79" name="Rectangle 78"/>
          <p:cNvSpPr/>
          <p:nvPr/>
        </p:nvSpPr>
        <p:spPr>
          <a:xfrm>
            <a:off x="179512" y="4509120"/>
            <a:ext cx="504056" cy="21602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id-ID" sz="2800" dirty="0" smtClean="0"/>
              <a:t>Dinas</a:t>
            </a:r>
            <a:endParaRPr lang="id-ID" sz="2800" dirty="0"/>
          </a:p>
        </p:txBody>
      </p:sp>
      <p:cxnSp>
        <p:nvCxnSpPr>
          <p:cNvPr id="81" name="Straight Arrow Connector 80"/>
          <p:cNvCxnSpPr/>
          <p:nvPr/>
        </p:nvCxnSpPr>
        <p:spPr>
          <a:xfrm>
            <a:off x="683568" y="6381328"/>
            <a:ext cx="151216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2" name="Straight Arrow Connector 81"/>
          <p:cNvCxnSpPr/>
          <p:nvPr/>
        </p:nvCxnSpPr>
        <p:spPr>
          <a:xfrm>
            <a:off x="683568" y="4797152"/>
            <a:ext cx="151216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8" name="Rectangle 97"/>
          <p:cNvSpPr/>
          <p:nvPr/>
        </p:nvSpPr>
        <p:spPr>
          <a:xfrm>
            <a:off x="1979712" y="3501008"/>
            <a:ext cx="792088"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LPTK</a:t>
            </a:r>
            <a:endParaRPr lang="id-ID" sz="2400" dirty="0"/>
          </a:p>
        </p:txBody>
      </p:sp>
      <p:cxnSp>
        <p:nvCxnSpPr>
          <p:cNvPr id="99" name="Straight Arrow Connector 98"/>
          <p:cNvCxnSpPr/>
          <p:nvPr/>
        </p:nvCxnSpPr>
        <p:spPr>
          <a:xfrm>
            <a:off x="2411760" y="4221088"/>
            <a:ext cx="0" cy="432048"/>
          </a:xfrm>
          <a:prstGeom prst="straightConnector1">
            <a:avLst/>
          </a:prstGeom>
          <a:ln>
            <a:prstDash val="sysDot"/>
            <a:tailEnd type="arrow"/>
          </a:ln>
        </p:spPr>
        <p:style>
          <a:lnRef idx="3">
            <a:schemeClr val="accent2"/>
          </a:lnRef>
          <a:fillRef idx="0">
            <a:schemeClr val="accent2"/>
          </a:fillRef>
          <a:effectRef idx="2">
            <a:schemeClr val="accent2"/>
          </a:effectRef>
          <a:fontRef idx="minor">
            <a:schemeClr val="tx1"/>
          </a:fontRef>
        </p:style>
      </p:cxnSp>
      <p:sp>
        <p:nvSpPr>
          <p:cNvPr id="102" name="TextBox 101"/>
          <p:cNvSpPr txBox="1"/>
          <p:nvPr/>
        </p:nvSpPr>
        <p:spPr>
          <a:xfrm>
            <a:off x="5724130" y="3068960"/>
            <a:ext cx="984565" cy="369332"/>
          </a:xfrm>
          <a:prstGeom prst="rect">
            <a:avLst/>
          </a:prstGeom>
          <a:noFill/>
        </p:spPr>
        <p:txBody>
          <a:bodyPr wrap="none" rtlCol="0">
            <a:spAutoFit/>
          </a:bodyPr>
          <a:lstStyle/>
          <a:p>
            <a:r>
              <a:rPr lang="id-ID" dirty="0" smtClean="0"/>
              <a:t>Melapor</a:t>
            </a:r>
            <a:endParaRPr lang="id-ID" dirty="0"/>
          </a:p>
        </p:txBody>
      </p:sp>
      <p:sp>
        <p:nvSpPr>
          <p:cNvPr id="103" name="TextBox 102"/>
          <p:cNvSpPr txBox="1"/>
          <p:nvPr/>
        </p:nvSpPr>
        <p:spPr>
          <a:xfrm>
            <a:off x="6179726" y="1688068"/>
            <a:ext cx="984565" cy="369332"/>
          </a:xfrm>
          <a:prstGeom prst="rect">
            <a:avLst/>
          </a:prstGeom>
          <a:noFill/>
        </p:spPr>
        <p:txBody>
          <a:bodyPr wrap="none" rtlCol="0">
            <a:spAutoFit/>
          </a:bodyPr>
          <a:lstStyle/>
          <a:p>
            <a:r>
              <a:rPr lang="id-ID" dirty="0" smtClean="0"/>
              <a:t>Melapor</a:t>
            </a:r>
            <a:endParaRPr lang="id-ID" dirty="0"/>
          </a:p>
        </p:txBody>
      </p:sp>
      <p:sp>
        <p:nvSpPr>
          <p:cNvPr id="54" name="Rectangle 53"/>
          <p:cNvSpPr/>
          <p:nvPr/>
        </p:nvSpPr>
        <p:spPr>
          <a:xfrm>
            <a:off x="3851920" y="4653136"/>
            <a:ext cx="1296144"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Guru Inti </a:t>
            </a:r>
            <a:endParaRPr lang="id-ID" sz="2400" dirty="0"/>
          </a:p>
        </p:txBody>
      </p:sp>
      <p:cxnSp>
        <p:nvCxnSpPr>
          <p:cNvPr id="60" name="Straight Arrow Connector 59"/>
          <p:cNvCxnSpPr/>
          <p:nvPr/>
        </p:nvCxnSpPr>
        <p:spPr>
          <a:xfrm>
            <a:off x="4860032" y="5373216"/>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p:nvPr/>
        </p:nvCxnSpPr>
        <p:spPr>
          <a:xfrm flipV="1">
            <a:off x="4211960" y="5373216"/>
            <a:ext cx="0" cy="4320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8" name="Elbow Connector 7"/>
          <p:cNvCxnSpPr>
            <a:stCxn id="98" idx="1"/>
            <a:endCxn id="79" idx="0"/>
          </p:cNvCxnSpPr>
          <p:nvPr/>
        </p:nvCxnSpPr>
        <p:spPr>
          <a:xfrm rot="10800000" flipV="1">
            <a:off x="431540" y="3861048"/>
            <a:ext cx="1548172" cy="648072"/>
          </a:xfrm>
          <a:prstGeom prst="bentConnector2">
            <a:avLst/>
          </a:prstGeom>
          <a:ln w="2857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a:endCxn id="79" idx="0"/>
          </p:cNvCxnSpPr>
          <p:nvPr/>
        </p:nvCxnSpPr>
        <p:spPr>
          <a:xfrm rot="10800000" flipV="1">
            <a:off x="431540" y="3501008"/>
            <a:ext cx="5004556" cy="1008112"/>
          </a:xfrm>
          <a:prstGeom prst="bentConnector2">
            <a:avLst/>
          </a:prstGeom>
          <a:ln w="2857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46" name="Slide Number Placeholder 2"/>
          <p:cNvSpPr txBox="1"/>
          <p:nvPr/>
        </p:nvSpPr>
        <p:spPr>
          <a:xfrm>
            <a:off x="8676456" y="6509265"/>
            <a:ext cx="467549" cy="34873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72</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47" name="Rectangle 4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55</a:t>
            </a:r>
            <a:endParaRPr lang="id-ID" b="1" dirty="0"/>
          </a:p>
        </p:txBody>
      </p:sp>
    </p:spTree>
    <p:extLst>
      <p:ext uri="{BB962C8B-B14F-4D97-AF65-F5344CB8AC3E}">
        <p14:creationId xmlns:p14="http://schemas.microsoft.com/office/powerpoint/2010/main" val="33424608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66"/>
          <p:cNvSpPr/>
          <p:nvPr/>
        </p:nvSpPr>
        <p:spPr>
          <a:xfrm>
            <a:off x="71438" y="2654300"/>
            <a:ext cx="2044700" cy="408781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66" name="Rectangle 65"/>
          <p:cNvSpPr/>
          <p:nvPr/>
        </p:nvSpPr>
        <p:spPr>
          <a:xfrm>
            <a:off x="2124075" y="2654300"/>
            <a:ext cx="3024188" cy="4087813"/>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72" name="Rectangle 71"/>
          <p:cNvSpPr/>
          <p:nvPr/>
        </p:nvSpPr>
        <p:spPr>
          <a:xfrm>
            <a:off x="5148263" y="2654300"/>
            <a:ext cx="3887787" cy="408781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3" name="Rectangle 22"/>
          <p:cNvSpPr/>
          <p:nvPr/>
        </p:nvSpPr>
        <p:spPr>
          <a:xfrm>
            <a:off x="71438" y="188913"/>
            <a:ext cx="8964612" cy="24653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7" name="Rectangle 6"/>
          <p:cNvSpPr/>
          <p:nvPr/>
        </p:nvSpPr>
        <p:spPr>
          <a:xfrm>
            <a:off x="7164388" y="2724150"/>
            <a:ext cx="1728787" cy="56038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Data base sekolah (termasuk rombel)</a:t>
            </a:r>
          </a:p>
        </p:txBody>
      </p:sp>
      <p:sp>
        <p:nvSpPr>
          <p:cNvPr id="8" name="Rectangle 7"/>
          <p:cNvSpPr/>
          <p:nvPr/>
        </p:nvSpPr>
        <p:spPr>
          <a:xfrm>
            <a:off x="7164388" y="3711575"/>
            <a:ext cx="1728787" cy="1012825"/>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d-ID" sz="1400" dirty="0">
                <a:solidFill>
                  <a:sysClr val="windowText" lastClr="000000"/>
                </a:solidFill>
              </a:rPr>
              <a:t>Sasaran Sekolah</a:t>
            </a:r>
          </a:p>
          <a:p>
            <a:pPr marL="176213" indent="-176213">
              <a:buFontTx/>
              <a:buAutoNum type="arabicPeriod"/>
              <a:defRPr/>
            </a:pPr>
            <a:r>
              <a:rPr lang="id-ID" sz="1400" dirty="0">
                <a:solidFill>
                  <a:sysClr val="windowText" lastClr="000000"/>
                </a:solidFill>
              </a:rPr>
              <a:t>30% SD</a:t>
            </a:r>
          </a:p>
          <a:p>
            <a:pPr marL="176213" indent="-176213">
              <a:buFontTx/>
              <a:buAutoNum type="arabicPeriod"/>
              <a:defRPr/>
            </a:pPr>
            <a:r>
              <a:rPr lang="id-ID" sz="1400" dirty="0">
                <a:solidFill>
                  <a:sysClr val="windowText" lastClr="000000"/>
                </a:solidFill>
              </a:rPr>
              <a:t>100% SMP, SMA, SMK</a:t>
            </a:r>
          </a:p>
        </p:txBody>
      </p:sp>
      <p:sp>
        <p:nvSpPr>
          <p:cNvPr id="9" name="Rectangle 8"/>
          <p:cNvSpPr/>
          <p:nvPr/>
        </p:nvSpPr>
        <p:spPr>
          <a:xfrm>
            <a:off x="7164388" y="5229225"/>
            <a:ext cx="1728787" cy="143986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d-ID" sz="1400" dirty="0">
                <a:solidFill>
                  <a:sysClr val="windowText" lastClr="000000"/>
                </a:solidFill>
              </a:rPr>
              <a:t>Sasaran Guru</a:t>
            </a:r>
          </a:p>
          <a:p>
            <a:pPr marL="176213" indent="-176213">
              <a:buFontTx/>
              <a:buAutoNum type="arabicPeriod"/>
              <a:defRPr/>
            </a:pPr>
            <a:r>
              <a:rPr lang="id-ID" sz="1400" dirty="0">
                <a:solidFill>
                  <a:sysClr val="windowText" lastClr="000000"/>
                </a:solidFill>
              </a:rPr>
              <a:t>Kelas I SD</a:t>
            </a:r>
          </a:p>
          <a:p>
            <a:pPr marL="176213" indent="-176213">
              <a:buFontTx/>
              <a:buAutoNum type="arabicPeriod"/>
              <a:defRPr/>
            </a:pPr>
            <a:r>
              <a:rPr lang="id-ID" sz="1400" dirty="0">
                <a:solidFill>
                  <a:sysClr val="windowText" lastClr="000000"/>
                </a:solidFill>
              </a:rPr>
              <a:t>Kelas IV SD</a:t>
            </a:r>
          </a:p>
          <a:p>
            <a:pPr marL="176213" indent="-176213">
              <a:buFontTx/>
              <a:buAutoNum type="arabicPeriod"/>
              <a:defRPr/>
            </a:pPr>
            <a:r>
              <a:rPr lang="id-ID" sz="1400" dirty="0">
                <a:solidFill>
                  <a:sysClr val="windowText" lastClr="000000"/>
                </a:solidFill>
              </a:rPr>
              <a:t>Kelas VII SMP</a:t>
            </a:r>
          </a:p>
          <a:p>
            <a:pPr marL="176213" indent="-176213">
              <a:buFontTx/>
              <a:buAutoNum type="arabicPeriod"/>
              <a:defRPr/>
            </a:pPr>
            <a:r>
              <a:rPr lang="id-ID" sz="1400" dirty="0">
                <a:solidFill>
                  <a:sysClr val="windowText" lastClr="000000"/>
                </a:solidFill>
              </a:rPr>
              <a:t>Kelas X SMA</a:t>
            </a:r>
          </a:p>
          <a:p>
            <a:pPr marL="176213" indent="-176213">
              <a:buFontTx/>
              <a:buAutoNum type="arabicPeriod"/>
              <a:defRPr/>
            </a:pPr>
            <a:r>
              <a:rPr lang="en-SG" sz="1400" dirty="0">
                <a:solidFill>
                  <a:sysClr val="windowText" lastClr="000000"/>
                </a:solidFill>
              </a:rPr>
              <a:t>K</a:t>
            </a:r>
            <a:r>
              <a:rPr lang="id-ID" sz="1400" dirty="0">
                <a:solidFill>
                  <a:sysClr val="windowText" lastClr="000000"/>
                </a:solidFill>
              </a:rPr>
              <a:t>elas X SMK</a:t>
            </a:r>
          </a:p>
        </p:txBody>
      </p:sp>
      <p:sp>
        <p:nvSpPr>
          <p:cNvPr id="10" name="Rectangle 9"/>
          <p:cNvSpPr/>
          <p:nvPr/>
        </p:nvSpPr>
        <p:spPr>
          <a:xfrm>
            <a:off x="5276850" y="5654675"/>
            <a:ext cx="1727200" cy="101441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marL="176213" indent="-176213">
              <a:buFontTx/>
              <a:buAutoNum type="arabicPeriod"/>
              <a:defRPr/>
            </a:pPr>
            <a:r>
              <a:rPr lang="id-ID" sz="1400" dirty="0">
                <a:solidFill>
                  <a:sysClr val="windowText" lastClr="000000"/>
                </a:solidFill>
              </a:rPr>
              <a:t>Instruktur Nasional</a:t>
            </a:r>
          </a:p>
          <a:p>
            <a:pPr marL="176213" indent="-176213">
              <a:buFontTx/>
              <a:buAutoNum type="arabicPeriod"/>
              <a:defRPr/>
            </a:pPr>
            <a:r>
              <a:rPr lang="id-ID" sz="1400" dirty="0">
                <a:solidFill>
                  <a:sysClr val="windowText" lastClr="000000"/>
                </a:solidFill>
              </a:rPr>
              <a:t>Guru Inti</a:t>
            </a:r>
          </a:p>
          <a:p>
            <a:pPr marL="176213" indent="-176213">
              <a:buFontTx/>
              <a:buAutoNum type="arabicPeriod"/>
              <a:defRPr/>
            </a:pPr>
            <a:r>
              <a:rPr lang="id-ID" sz="1400" dirty="0">
                <a:solidFill>
                  <a:sysClr val="windowText" lastClr="000000"/>
                </a:solidFill>
              </a:rPr>
              <a:t>Guru Sasaran</a:t>
            </a:r>
          </a:p>
        </p:txBody>
      </p:sp>
      <p:sp>
        <p:nvSpPr>
          <p:cNvPr id="11" name="Rectangle 10"/>
          <p:cNvSpPr/>
          <p:nvPr/>
        </p:nvSpPr>
        <p:spPr>
          <a:xfrm>
            <a:off x="5257800" y="3543300"/>
            <a:ext cx="1762125" cy="1830388"/>
          </a:xfrm>
          <a:prstGeom prst="rect">
            <a:avLst/>
          </a:prstGeom>
          <a:noFill/>
          <a:ln w="317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80000"/>
              </a:lnSpc>
              <a:defRPr/>
            </a:pPr>
            <a:r>
              <a:rPr lang="id-ID" sz="1200" dirty="0">
                <a:solidFill>
                  <a:sysClr val="windowText" lastClr="000000"/>
                </a:solidFill>
              </a:rPr>
              <a:t>Kriteria dan Penetapan</a:t>
            </a:r>
          </a:p>
          <a:p>
            <a:pPr marL="176213" indent="-176213">
              <a:lnSpc>
                <a:spcPct val="80000"/>
              </a:lnSpc>
              <a:buFontTx/>
              <a:buAutoNum type="arabicPeriod"/>
              <a:defRPr/>
            </a:pPr>
            <a:r>
              <a:rPr lang="id-ID" sz="1200" dirty="0">
                <a:solidFill>
                  <a:sysClr val="windowText" lastClr="000000"/>
                </a:solidFill>
              </a:rPr>
              <a:t>Asesor PLPG</a:t>
            </a:r>
          </a:p>
          <a:p>
            <a:pPr marL="176213" indent="-176213">
              <a:lnSpc>
                <a:spcPct val="80000"/>
              </a:lnSpc>
              <a:buFontTx/>
              <a:buAutoNum type="arabicPeriod"/>
              <a:defRPr/>
            </a:pPr>
            <a:r>
              <a:rPr lang="id-ID" sz="1200" dirty="0">
                <a:solidFill>
                  <a:sysClr val="windowText" lastClr="000000"/>
                </a:solidFill>
              </a:rPr>
              <a:t>Guru Berprestasi Nasional</a:t>
            </a:r>
          </a:p>
          <a:p>
            <a:pPr marL="176213" indent="-176213">
              <a:lnSpc>
                <a:spcPct val="80000"/>
              </a:lnSpc>
              <a:buFontTx/>
              <a:buAutoNum type="arabicPeriod"/>
              <a:defRPr/>
            </a:pPr>
            <a:r>
              <a:rPr lang="id-ID" sz="1200" dirty="0">
                <a:solidFill>
                  <a:sysClr val="windowText" lastClr="000000"/>
                </a:solidFill>
              </a:rPr>
              <a:t>Guru Bersertifikat</a:t>
            </a:r>
          </a:p>
          <a:p>
            <a:pPr marL="176213" indent="-176213">
              <a:lnSpc>
                <a:spcPct val="80000"/>
              </a:lnSpc>
              <a:buFontTx/>
              <a:buAutoNum type="arabicPeriod"/>
              <a:defRPr/>
            </a:pPr>
            <a:r>
              <a:rPr lang="id-ID" sz="1200" dirty="0">
                <a:solidFill>
                  <a:sysClr val="windowText" lastClr="000000"/>
                </a:solidFill>
              </a:rPr>
              <a:t>Skor UKG</a:t>
            </a:r>
          </a:p>
          <a:p>
            <a:pPr marL="176213" indent="-176213">
              <a:lnSpc>
                <a:spcPct val="80000"/>
              </a:lnSpc>
              <a:buFontTx/>
              <a:buAutoNum type="arabicPeriod"/>
              <a:defRPr/>
            </a:pPr>
            <a:r>
              <a:rPr lang="id-ID" sz="1200" dirty="0">
                <a:solidFill>
                  <a:sysClr val="windowText" lastClr="000000"/>
                </a:solidFill>
              </a:rPr>
              <a:t>Pelatih Nasional Binaan USAID, JICA, AUSAID</a:t>
            </a:r>
          </a:p>
          <a:p>
            <a:pPr marL="176213" indent="-176213">
              <a:lnSpc>
                <a:spcPct val="80000"/>
              </a:lnSpc>
              <a:buFontTx/>
              <a:buAutoNum type="arabicPeriod"/>
              <a:defRPr/>
            </a:pPr>
            <a:r>
              <a:rPr lang="id-ID" sz="1200" dirty="0">
                <a:solidFill>
                  <a:sysClr val="windowText" lastClr="000000"/>
                </a:solidFill>
              </a:rPr>
              <a:t>National Core team Bermutu</a:t>
            </a:r>
          </a:p>
        </p:txBody>
      </p:sp>
      <p:sp>
        <p:nvSpPr>
          <p:cNvPr id="12" name="Rectangle 11"/>
          <p:cNvSpPr/>
          <p:nvPr/>
        </p:nvSpPr>
        <p:spPr>
          <a:xfrm>
            <a:off x="3851275" y="4005263"/>
            <a:ext cx="1169988" cy="79216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ysClr val="windowText" lastClr="000000"/>
                </a:solidFill>
              </a:rPr>
              <a:t>Penyiapan Materi Pelatihan</a:t>
            </a:r>
          </a:p>
        </p:txBody>
      </p:sp>
      <p:sp>
        <p:nvSpPr>
          <p:cNvPr id="13" name="Rectangle 12"/>
          <p:cNvSpPr/>
          <p:nvPr/>
        </p:nvSpPr>
        <p:spPr>
          <a:xfrm>
            <a:off x="2268538" y="4005263"/>
            <a:ext cx="1366837" cy="79216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PELAKSANAAN pelatihan</a:t>
            </a:r>
          </a:p>
        </p:txBody>
      </p:sp>
      <p:sp>
        <p:nvSpPr>
          <p:cNvPr id="14" name="Rectangle 13"/>
          <p:cNvSpPr/>
          <p:nvPr/>
        </p:nvSpPr>
        <p:spPr>
          <a:xfrm>
            <a:off x="179388" y="4005263"/>
            <a:ext cx="1800225" cy="79216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ysClr val="windowText" lastClr="000000"/>
                </a:solidFill>
              </a:rPr>
              <a:t>IMPLEMENTASI KURIKULUM 2013</a:t>
            </a:r>
          </a:p>
        </p:txBody>
      </p:sp>
      <p:sp>
        <p:nvSpPr>
          <p:cNvPr id="15" name="Rectangle 14"/>
          <p:cNvSpPr/>
          <p:nvPr/>
        </p:nvSpPr>
        <p:spPr>
          <a:xfrm>
            <a:off x="179388" y="2781300"/>
            <a:ext cx="1800225" cy="79216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ysClr val="windowText" lastClr="000000"/>
                </a:solidFill>
              </a:rPr>
              <a:t>RENCANA AKSI PERBAIKAN IMPLEMENTASI</a:t>
            </a:r>
          </a:p>
        </p:txBody>
      </p:sp>
      <p:sp>
        <p:nvSpPr>
          <p:cNvPr id="16" name="Rectangle 15"/>
          <p:cNvSpPr/>
          <p:nvPr/>
        </p:nvSpPr>
        <p:spPr>
          <a:xfrm>
            <a:off x="179388" y="5141913"/>
            <a:ext cx="1800225" cy="79216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600" dirty="0">
                <a:solidFill>
                  <a:sysClr val="windowText" lastClr="000000"/>
                </a:solidFill>
              </a:rPr>
              <a:t>Pendampingan dan Sistem Pengendalian</a:t>
            </a:r>
          </a:p>
        </p:txBody>
      </p:sp>
      <p:sp>
        <p:nvSpPr>
          <p:cNvPr id="4" name="Rectangle 3"/>
          <p:cNvSpPr/>
          <p:nvPr/>
        </p:nvSpPr>
        <p:spPr>
          <a:xfrm>
            <a:off x="2916238" y="476250"/>
            <a:ext cx="4535487" cy="72072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dirty="0">
                <a:solidFill>
                  <a:sysClr val="windowText" lastClr="000000"/>
                </a:solidFill>
              </a:rPr>
              <a:t>IMPLEMENTASI KURIKULUM 2013</a:t>
            </a:r>
          </a:p>
        </p:txBody>
      </p:sp>
      <p:sp>
        <p:nvSpPr>
          <p:cNvPr id="5" name="Rectangle 4"/>
          <p:cNvSpPr/>
          <p:nvPr/>
        </p:nvSpPr>
        <p:spPr>
          <a:xfrm>
            <a:off x="2483768" y="1628800"/>
            <a:ext cx="1872208" cy="684381"/>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dirty="0">
                <a:solidFill>
                  <a:sysClr val="windowText" lastClr="000000"/>
                </a:solidFill>
              </a:rPr>
              <a:t>PENGADAAN BUKU</a:t>
            </a:r>
          </a:p>
        </p:txBody>
      </p:sp>
      <p:sp>
        <p:nvSpPr>
          <p:cNvPr id="6" name="Rectangle 5"/>
          <p:cNvSpPr/>
          <p:nvPr/>
        </p:nvSpPr>
        <p:spPr>
          <a:xfrm>
            <a:off x="5940151" y="1628776"/>
            <a:ext cx="2088629" cy="684406"/>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000" dirty="0">
                <a:solidFill>
                  <a:sysClr val="windowText" lastClr="000000"/>
                </a:solidFill>
              </a:rPr>
              <a:t>PENYIAPAN GURU</a:t>
            </a:r>
            <a:r>
              <a:rPr lang="en-SG" sz="2000" dirty="0">
                <a:solidFill>
                  <a:sysClr val="windowText" lastClr="000000"/>
                </a:solidFill>
              </a:rPr>
              <a:t>, KS, </a:t>
            </a:r>
            <a:r>
              <a:rPr lang="en-SG" sz="2000" dirty="0" err="1">
                <a:solidFill>
                  <a:sysClr val="windowText" lastClr="000000"/>
                </a:solidFill>
              </a:rPr>
              <a:t>dan</a:t>
            </a:r>
            <a:r>
              <a:rPr lang="en-SG" sz="2000" dirty="0">
                <a:solidFill>
                  <a:sysClr val="windowText" lastClr="000000"/>
                </a:solidFill>
              </a:rPr>
              <a:t> PS</a:t>
            </a:r>
            <a:endParaRPr lang="id-ID" sz="2000" dirty="0">
              <a:solidFill>
                <a:sysClr val="windowText" lastClr="000000"/>
              </a:solidFill>
            </a:endParaRPr>
          </a:p>
        </p:txBody>
      </p:sp>
      <p:cxnSp>
        <p:nvCxnSpPr>
          <p:cNvPr id="22" name="Straight Arrow Connector 21"/>
          <p:cNvCxnSpPr/>
          <p:nvPr/>
        </p:nvCxnSpPr>
        <p:spPr>
          <a:xfrm>
            <a:off x="4356100" y="1971675"/>
            <a:ext cx="1584325" cy="0"/>
          </a:xfrm>
          <a:prstGeom prst="straightConnector1">
            <a:avLst/>
          </a:prstGeom>
          <a:ln w="28575">
            <a:solidFill>
              <a:schemeClr val="accent6">
                <a:lumMod val="7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4" name="Down Arrow 33"/>
          <p:cNvSpPr/>
          <p:nvPr/>
        </p:nvSpPr>
        <p:spPr>
          <a:xfrm>
            <a:off x="3348038" y="1196975"/>
            <a:ext cx="360362" cy="431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5" name="Down Arrow 34"/>
          <p:cNvSpPr/>
          <p:nvPr/>
        </p:nvSpPr>
        <p:spPr>
          <a:xfrm>
            <a:off x="6659563" y="1196975"/>
            <a:ext cx="360362" cy="431800"/>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1" name="Rectangle 40"/>
          <p:cNvSpPr/>
          <p:nvPr/>
        </p:nvSpPr>
        <p:spPr>
          <a:xfrm>
            <a:off x="5275263" y="2708275"/>
            <a:ext cx="1728787" cy="56038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Data base </a:t>
            </a:r>
            <a:r>
              <a:rPr lang="en-SG" sz="1400" dirty="0">
                <a:solidFill>
                  <a:sysClr val="windowText" lastClr="000000"/>
                </a:solidFill>
              </a:rPr>
              <a:t>PTK</a:t>
            </a:r>
            <a:endParaRPr lang="id-ID" sz="1400" dirty="0">
              <a:solidFill>
                <a:sysClr val="windowText" lastClr="000000"/>
              </a:solidFill>
            </a:endParaRPr>
          </a:p>
        </p:txBody>
      </p:sp>
      <p:cxnSp>
        <p:nvCxnSpPr>
          <p:cNvPr id="48" name="Straight Arrow Connector 47"/>
          <p:cNvCxnSpPr>
            <a:endCxn id="41" idx="0"/>
          </p:cNvCxnSpPr>
          <p:nvPr/>
        </p:nvCxnSpPr>
        <p:spPr>
          <a:xfrm flipH="1">
            <a:off x="6140450" y="2312988"/>
            <a:ext cx="735013" cy="3952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7" idx="0"/>
          </p:cNvCxnSpPr>
          <p:nvPr/>
        </p:nvCxnSpPr>
        <p:spPr>
          <a:xfrm>
            <a:off x="6875463" y="2312988"/>
            <a:ext cx="1152525" cy="41116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1" idx="2"/>
            <a:endCxn id="10" idx="0"/>
          </p:cNvCxnSpPr>
          <p:nvPr/>
        </p:nvCxnSpPr>
        <p:spPr>
          <a:xfrm>
            <a:off x="6138863" y="5373688"/>
            <a:ext cx="1587" cy="28098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7" idx="2"/>
            <a:endCxn id="8" idx="0"/>
          </p:cNvCxnSpPr>
          <p:nvPr/>
        </p:nvCxnSpPr>
        <p:spPr>
          <a:xfrm>
            <a:off x="8027988" y="3284538"/>
            <a:ext cx="0" cy="42703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8" idx="2"/>
            <a:endCxn id="9" idx="0"/>
          </p:cNvCxnSpPr>
          <p:nvPr/>
        </p:nvCxnSpPr>
        <p:spPr>
          <a:xfrm>
            <a:off x="8027988" y="4724400"/>
            <a:ext cx="0" cy="50482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41" idx="2"/>
            <a:endCxn id="11" idx="0"/>
          </p:cNvCxnSpPr>
          <p:nvPr/>
        </p:nvCxnSpPr>
        <p:spPr>
          <a:xfrm flipH="1">
            <a:off x="6138863" y="3268663"/>
            <a:ext cx="1587" cy="27463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1" name="Elbow Connector 80"/>
          <p:cNvCxnSpPr>
            <a:stCxn id="10" idx="1"/>
            <a:endCxn id="12" idx="2"/>
          </p:cNvCxnSpPr>
          <p:nvPr/>
        </p:nvCxnSpPr>
        <p:spPr>
          <a:xfrm rot="10800000">
            <a:off x="4437063" y="4797425"/>
            <a:ext cx="839787" cy="1365250"/>
          </a:xfrm>
          <a:prstGeom prst="bentConnector2">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a:stCxn id="16" idx="0"/>
            <a:endCxn id="14" idx="2"/>
          </p:cNvCxnSpPr>
          <p:nvPr/>
        </p:nvCxnSpPr>
        <p:spPr>
          <a:xfrm flipV="1">
            <a:off x="1079500" y="4797425"/>
            <a:ext cx="0" cy="344488"/>
          </a:xfrm>
          <a:prstGeom prst="straightConnector1">
            <a:avLst/>
          </a:prstGeom>
          <a:ln w="28575">
            <a:prstDash val="sysDot"/>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13" idx="1"/>
            <a:endCxn id="14" idx="3"/>
          </p:cNvCxnSpPr>
          <p:nvPr/>
        </p:nvCxnSpPr>
        <p:spPr>
          <a:xfrm flipH="1">
            <a:off x="1979613" y="4400550"/>
            <a:ext cx="288925"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14" idx="0"/>
            <a:endCxn id="15" idx="2"/>
          </p:cNvCxnSpPr>
          <p:nvPr/>
        </p:nvCxnSpPr>
        <p:spPr>
          <a:xfrm flipV="1">
            <a:off x="1079500" y="3573463"/>
            <a:ext cx="0" cy="431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12" idx="1"/>
            <a:endCxn id="13" idx="3"/>
          </p:cNvCxnSpPr>
          <p:nvPr/>
        </p:nvCxnSpPr>
        <p:spPr>
          <a:xfrm flipH="1">
            <a:off x="3635375" y="4400550"/>
            <a:ext cx="215900" cy="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7524750" y="2341563"/>
            <a:ext cx="215900" cy="223837"/>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1</a:t>
            </a:r>
          </a:p>
        </p:txBody>
      </p:sp>
      <p:sp>
        <p:nvSpPr>
          <p:cNvPr id="83" name="Oval 82"/>
          <p:cNvSpPr/>
          <p:nvPr/>
        </p:nvSpPr>
        <p:spPr>
          <a:xfrm>
            <a:off x="6221413" y="3268663"/>
            <a:ext cx="215900" cy="223837"/>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5</a:t>
            </a:r>
          </a:p>
        </p:txBody>
      </p:sp>
      <p:sp>
        <p:nvSpPr>
          <p:cNvPr id="84" name="Oval 83"/>
          <p:cNvSpPr/>
          <p:nvPr/>
        </p:nvSpPr>
        <p:spPr>
          <a:xfrm>
            <a:off x="6227763" y="5373688"/>
            <a:ext cx="215900" cy="223837"/>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6</a:t>
            </a:r>
          </a:p>
        </p:txBody>
      </p:sp>
      <p:sp>
        <p:nvSpPr>
          <p:cNvPr id="85" name="Oval 84"/>
          <p:cNvSpPr/>
          <p:nvPr/>
        </p:nvSpPr>
        <p:spPr>
          <a:xfrm>
            <a:off x="8101013" y="4822825"/>
            <a:ext cx="215900" cy="223838"/>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4</a:t>
            </a:r>
          </a:p>
        </p:txBody>
      </p:sp>
      <p:sp>
        <p:nvSpPr>
          <p:cNvPr id="88" name="Oval 87">
            <a:hlinkClick r:id="rId2" action="ppaction://hlinkpres?slideindex=1&amp;slidetitle="/>
          </p:cNvPr>
          <p:cNvSpPr/>
          <p:nvPr/>
        </p:nvSpPr>
        <p:spPr>
          <a:xfrm>
            <a:off x="6192838" y="2312988"/>
            <a:ext cx="215900" cy="223837"/>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2</a:t>
            </a:r>
          </a:p>
        </p:txBody>
      </p:sp>
      <p:sp>
        <p:nvSpPr>
          <p:cNvPr id="89" name="Oval 88"/>
          <p:cNvSpPr/>
          <p:nvPr/>
        </p:nvSpPr>
        <p:spPr>
          <a:xfrm>
            <a:off x="8086725" y="3349625"/>
            <a:ext cx="215900" cy="223838"/>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3</a:t>
            </a:r>
          </a:p>
        </p:txBody>
      </p:sp>
      <p:sp>
        <p:nvSpPr>
          <p:cNvPr id="91" name="Oval 90"/>
          <p:cNvSpPr/>
          <p:nvPr/>
        </p:nvSpPr>
        <p:spPr>
          <a:xfrm>
            <a:off x="1116013" y="3597275"/>
            <a:ext cx="576262" cy="342900"/>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200" dirty="0">
                <a:solidFill>
                  <a:sysClr val="windowText" lastClr="000000"/>
                </a:solidFill>
              </a:rPr>
              <a:t>10</a:t>
            </a:r>
          </a:p>
        </p:txBody>
      </p:sp>
      <p:sp>
        <p:nvSpPr>
          <p:cNvPr id="92" name="Oval 91"/>
          <p:cNvSpPr/>
          <p:nvPr/>
        </p:nvSpPr>
        <p:spPr>
          <a:xfrm>
            <a:off x="2051050" y="4508500"/>
            <a:ext cx="217488" cy="225425"/>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9</a:t>
            </a:r>
          </a:p>
        </p:txBody>
      </p:sp>
      <p:sp>
        <p:nvSpPr>
          <p:cNvPr id="93" name="Oval 92"/>
          <p:cNvSpPr/>
          <p:nvPr/>
        </p:nvSpPr>
        <p:spPr>
          <a:xfrm>
            <a:off x="3621088" y="4508500"/>
            <a:ext cx="215900" cy="225425"/>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8</a:t>
            </a:r>
          </a:p>
        </p:txBody>
      </p:sp>
      <p:sp>
        <p:nvSpPr>
          <p:cNvPr id="94" name="Oval 93"/>
          <p:cNvSpPr/>
          <p:nvPr/>
        </p:nvSpPr>
        <p:spPr>
          <a:xfrm>
            <a:off x="4500563" y="4932363"/>
            <a:ext cx="215900" cy="225425"/>
          </a:xfrm>
          <a:prstGeom prst="ellipse">
            <a:avLst/>
          </a:prstGeom>
          <a:noFill/>
          <a:ln w="31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1400" dirty="0">
                <a:solidFill>
                  <a:sysClr val="windowText" lastClr="000000"/>
                </a:solidFill>
              </a:rPr>
              <a:t>7</a:t>
            </a:r>
          </a:p>
        </p:txBody>
      </p:sp>
      <p:sp>
        <p:nvSpPr>
          <p:cNvPr id="44"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73</a:t>
            </a:fld>
            <a:endParaRPr lang="id-ID" sz="1100" b="1" dirty="0">
              <a:solidFill>
                <a:schemeClr val="bg1"/>
              </a:solidFill>
              <a:effectLst>
                <a:outerShdw blurRad="38100" dist="38100" dir="2700000" algn="tl">
                  <a:srgbClr val="000000"/>
                </a:outerShdw>
              </a:effectLst>
            </a:endParaRPr>
          </a:p>
        </p:txBody>
      </p:sp>
      <p:sp>
        <p:nvSpPr>
          <p:cNvPr id="45" name="Rectangle 44"/>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59</a:t>
            </a:r>
            <a:endParaRPr lang="id-ID" b="1" dirty="0"/>
          </a:p>
        </p:txBody>
      </p:sp>
    </p:spTree>
    <p:extLst>
      <p:ext uri="{BB962C8B-B14F-4D97-AF65-F5344CB8AC3E}">
        <p14:creationId xmlns:p14="http://schemas.microsoft.com/office/powerpoint/2010/main" val="33235794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Slide Number Placeholder 2"/>
          <p:cNvSpPr txBox="1"/>
          <p:nvPr/>
        </p:nvSpPr>
        <p:spPr>
          <a:xfrm>
            <a:off x="8534400" y="6492877"/>
            <a:ext cx="609600" cy="365125"/>
          </a:xfrm>
          <a:prstGeom prst="rect">
            <a:avLst/>
          </a:prstGeom>
          <a:solidFill>
            <a:srgbClr val="800000"/>
          </a:solidFill>
          <a:ln>
            <a:noFill/>
          </a:ln>
        </p:spPr>
        <p:txBody>
          <a:bodyPr anchor="ctr"/>
          <a:lstStyle/>
          <a:p>
            <a:pPr algn="r" fontAlgn="auto">
              <a:spcBef>
                <a:spcPts val="0"/>
              </a:spcBef>
              <a:spcAft>
                <a:spcPts val="0"/>
              </a:spcAft>
              <a:defRPr/>
            </a:pPr>
            <a:fld id="{9046B745-9183-4167-93AC-3EB36E5FD265}"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74</a:t>
            </a:fld>
            <a:endParaRPr lang="id-ID" sz="1100" b="1" dirty="0">
              <a:solidFill>
                <a:schemeClr val="bg1"/>
              </a:solidFill>
              <a:effectLst>
                <a:outerShdw blurRad="38100" dist="38100" dir="2700000" algn="tl">
                  <a:srgbClr val="000000"/>
                </a:outerShdw>
              </a:effectLst>
            </a:endParaRPr>
          </a:p>
        </p:txBody>
      </p:sp>
      <p:sp>
        <p:nvSpPr>
          <p:cNvPr id="3" name="Rectangle 2"/>
          <p:cNvSpPr/>
          <p:nvPr/>
        </p:nvSpPr>
        <p:spPr>
          <a:xfrm>
            <a:off x="3707904" y="980728"/>
            <a:ext cx="1440160" cy="108012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Calon Instruktur Nasional</a:t>
            </a:r>
            <a:endParaRPr lang="id-ID" sz="2400" dirty="0"/>
          </a:p>
        </p:txBody>
      </p:sp>
      <p:sp>
        <p:nvSpPr>
          <p:cNvPr id="4" name="Rectangle 3"/>
          <p:cNvSpPr/>
          <p:nvPr/>
        </p:nvSpPr>
        <p:spPr>
          <a:xfrm>
            <a:off x="7524328" y="980728"/>
            <a:ext cx="1512168" cy="108012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Instruktur Nasional</a:t>
            </a:r>
            <a:endParaRPr lang="id-ID" sz="2400" dirty="0"/>
          </a:p>
        </p:txBody>
      </p:sp>
      <p:sp>
        <p:nvSpPr>
          <p:cNvPr id="5" name="Flowchart: Decision 4"/>
          <p:cNvSpPr/>
          <p:nvPr/>
        </p:nvSpPr>
        <p:spPr>
          <a:xfrm>
            <a:off x="5652122" y="980728"/>
            <a:ext cx="1368152" cy="1080120"/>
          </a:xfrm>
          <a:prstGeom prst="flowChartDecision">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6" name="TextBox 5"/>
          <p:cNvSpPr txBox="1"/>
          <p:nvPr/>
        </p:nvSpPr>
        <p:spPr>
          <a:xfrm>
            <a:off x="5783667" y="1124748"/>
            <a:ext cx="1191929" cy="646331"/>
          </a:xfrm>
          <a:prstGeom prst="rect">
            <a:avLst/>
          </a:prstGeom>
          <a:noFill/>
        </p:spPr>
        <p:txBody>
          <a:bodyPr wrap="none" rtlCol="0">
            <a:spAutoFit/>
          </a:bodyPr>
          <a:lstStyle/>
          <a:p>
            <a:pPr algn="ctr"/>
            <a:r>
              <a:rPr lang="id-ID" b="1" dirty="0" smtClean="0">
                <a:solidFill>
                  <a:schemeClr val="bg1"/>
                </a:solidFill>
              </a:rPr>
              <a:t>Lulus</a:t>
            </a:r>
          </a:p>
          <a:p>
            <a:pPr algn="ctr"/>
            <a:r>
              <a:rPr lang="id-ID" b="1" dirty="0" smtClean="0">
                <a:solidFill>
                  <a:schemeClr val="bg1"/>
                </a:solidFill>
              </a:rPr>
              <a:t>Pelatihan?</a:t>
            </a:r>
            <a:endParaRPr lang="id-ID" b="1" dirty="0">
              <a:solidFill>
                <a:schemeClr val="bg1"/>
              </a:solidFill>
            </a:endParaRPr>
          </a:p>
        </p:txBody>
      </p:sp>
      <p:cxnSp>
        <p:nvCxnSpPr>
          <p:cNvPr id="8" name="Straight Arrow Connector 7"/>
          <p:cNvCxnSpPr>
            <a:stCxn id="3" idx="3"/>
            <a:endCxn id="5" idx="1"/>
          </p:cNvCxnSpPr>
          <p:nvPr/>
        </p:nvCxnSpPr>
        <p:spPr>
          <a:xfrm>
            <a:off x="5148064" y="1520788"/>
            <a:ext cx="504056"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Straight Arrow Connector 8"/>
          <p:cNvCxnSpPr>
            <a:stCxn id="5" idx="3"/>
            <a:endCxn id="4" idx="1"/>
          </p:cNvCxnSpPr>
          <p:nvPr/>
        </p:nvCxnSpPr>
        <p:spPr>
          <a:xfrm>
            <a:off x="7020274" y="1520788"/>
            <a:ext cx="504056"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7020273" y="1196752"/>
            <a:ext cx="296876" cy="369332"/>
          </a:xfrm>
          <a:prstGeom prst="rect">
            <a:avLst/>
          </a:prstGeom>
          <a:noFill/>
        </p:spPr>
        <p:txBody>
          <a:bodyPr wrap="none" rtlCol="0">
            <a:spAutoFit/>
          </a:bodyPr>
          <a:lstStyle/>
          <a:p>
            <a:r>
              <a:rPr lang="id-ID" dirty="0" smtClean="0"/>
              <a:t>Y</a:t>
            </a:r>
            <a:endParaRPr lang="id-ID" dirty="0"/>
          </a:p>
        </p:txBody>
      </p:sp>
      <p:sp>
        <p:nvSpPr>
          <p:cNvPr id="13" name="Flowchart: Decision 12"/>
          <p:cNvSpPr/>
          <p:nvPr/>
        </p:nvSpPr>
        <p:spPr>
          <a:xfrm>
            <a:off x="1979714" y="980728"/>
            <a:ext cx="1368152" cy="1080120"/>
          </a:xfrm>
          <a:prstGeom prst="flowChartDecision">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4" name="TextBox 13"/>
          <p:cNvSpPr txBox="1"/>
          <p:nvPr/>
        </p:nvSpPr>
        <p:spPr>
          <a:xfrm>
            <a:off x="2064180" y="1270505"/>
            <a:ext cx="1231427" cy="646331"/>
          </a:xfrm>
          <a:prstGeom prst="rect">
            <a:avLst/>
          </a:prstGeom>
          <a:noFill/>
        </p:spPr>
        <p:txBody>
          <a:bodyPr wrap="none" rtlCol="0">
            <a:spAutoFit/>
          </a:bodyPr>
          <a:lstStyle/>
          <a:p>
            <a:pPr algn="ctr"/>
            <a:r>
              <a:rPr lang="id-ID" b="1" dirty="0" smtClean="0">
                <a:solidFill>
                  <a:schemeClr val="bg1"/>
                </a:solidFill>
              </a:rPr>
              <a:t>Memenuhi</a:t>
            </a:r>
          </a:p>
          <a:p>
            <a:pPr algn="ctr"/>
            <a:r>
              <a:rPr lang="id-ID" b="1" dirty="0" smtClean="0">
                <a:solidFill>
                  <a:schemeClr val="bg1"/>
                </a:solidFill>
              </a:rPr>
              <a:t>Syarat?</a:t>
            </a:r>
            <a:endParaRPr lang="id-ID" b="1" dirty="0">
              <a:solidFill>
                <a:schemeClr val="bg1"/>
              </a:solidFill>
            </a:endParaRPr>
          </a:p>
        </p:txBody>
      </p:sp>
      <p:cxnSp>
        <p:nvCxnSpPr>
          <p:cNvPr id="15" name="Straight Arrow Connector 14"/>
          <p:cNvCxnSpPr>
            <a:endCxn id="13" idx="1"/>
          </p:cNvCxnSpPr>
          <p:nvPr/>
        </p:nvCxnSpPr>
        <p:spPr>
          <a:xfrm>
            <a:off x="1475656" y="1520788"/>
            <a:ext cx="504056"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13" idx="3"/>
            <a:endCxn id="3" idx="1"/>
          </p:cNvCxnSpPr>
          <p:nvPr/>
        </p:nvCxnSpPr>
        <p:spPr>
          <a:xfrm>
            <a:off x="3347866" y="1520788"/>
            <a:ext cx="36004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7" name="TextBox 16"/>
          <p:cNvSpPr txBox="1"/>
          <p:nvPr/>
        </p:nvSpPr>
        <p:spPr>
          <a:xfrm>
            <a:off x="3267012" y="1196752"/>
            <a:ext cx="296876" cy="369332"/>
          </a:xfrm>
          <a:prstGeom prst="rect">
            <a:avLst/>
          </a:prstGeom>
          <a:noFill/>
        </p:spPr>
        <p:txBody>
          <a:bodyPr wrap="none" rtlCol="0">
            <a:spAutoFit/>
          </a:bodyPr>
          <a:lstStyle/>
          <a:p>
            <a:r>
              <a:rPr lang="id-ID" dirty="0" smtClean="0"/>
              <a:t>Y</a:t>
            </a:r>
            <a:endParaRPr lang="id-ID" dirty="0"/>
          </a:p>
        </p:txBody>
      </p:sp>
      <p:cxnSp>
        <p:nvCxnSpPr>
          <p:cNvPr id="22" name="Shape 21"/>
          <p:cNvCxnSpPr>
            <a:stCxn id="5" idx="0"/>
          </p:cNvCxnSpPr>
          <p:nvPr/>
        </p:nvCxnSpPr>
        <p:spPr>
          <a:xfrm rot="16200000" flipH="1" flipV="1">
            <a:off x="3941930" y="-1341530"/>
            <a:ext cx="72008" cy="4716524"/>
          </a:xfrm>
          <a:prstGeom prst="bentConnector4">
            <a:avLst>
              <a:gd name="adj1" fmla="val -317465"/>
              <a:gd name="adj2" fmla="val 89564"/>
            </a:avLst>
          </a:prstGeom>
          <a:ln>
            <a:tailEnd type="arrow"/>
          </a:ln>
        </p:spPr>
        <p:style>
          <a:lnRef idx="3">
            <a:schemeClr val="accent2"/>
          </a:lnRef>
          <a:fillRef idx="0">
            <a:schemeClr val="accent2"/>
          </a:fillRef>
          <a:effectRef idx="2">
            <a:schemeClr val="accent2"/>
          </a:effectRef>
          <a:fontRef idx="minor">
            <a:schemeClr val="tx1"/>
          </a:fontRef>
        </p:style>
      </p:cxnSp>
      <p:sp>
        <p:nvSpPr>
          <p:cNvPr id="24" name="TextBox 23"/>
          <p:cNvSpPr txBox="1"/>
          <p:nvPr/>
        </p:nvSpPr>
        <p:spPr>
          <a:xfrm>
            <a:off x="5931309" y="764704"/>
            <a:ext cx="296876" cy="369332"/>
          </a:xfrm>
          <a:prstGeom prst="rect">
            <a:avLst/>
          </a:prstGeom>
          <a:noFill/>
        </p:spPr>
        <p:txBody>
          <a:bodyPr wrap="none" rtlCol="0">
            <a:spAutoFit/>
          </a:bodyPr>
          <a:lstStyle/>
          <a:p>
            <a:r>
              <a:rPr lang="id-ID" dirty="0" smtClean="0"/>
              <a:t>T</a:t>
            </a:r>
            <a:endParaRPr lang="id-ID" dirty="0"/>
          </a:p>
        </p:txBody>
      </p:sp>
      <p:sp>
        <p:nvSpPr>
          <p:cNvPr id="25" name="Rectangle 24"/>
          <p:cNvSpPr/>
          <p:nvPr/>
        </p:nvSpPr>
        <p:spPr>
          <a:xfrm>
            <a:off x="3707906" y="3122384"/>
            <a:ext cx="1584176" cy="108012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Calon Guru,KS,PS Inti</a:t>
            </a:r>
            <a:endParaRPr lang="id-ID" sz="2400" dirty="0"/>
          </a:p>
        </p:txBody>
      </p:sp>
      <p:sp>
        <p:nvSpPr>
          <p:cNvPr id="26" name="Rectangle 25"/>
          <p:cNvSpPr/>
          <p:nvPr/>
        </p:nvSpPr>
        <p:spPr>
          <a:xfrm>
            <a:off x="7452322" y="3122384"/>
            <a:ext cx="1584176" cy="108012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Guru,KS,PS Inti</a:t>
            </a:r>
            <a:endParaRPr lang="id-ID" sz="2400" dirty="0"/>
          </a:p>
        </p:txBody>
      </p:sp>
      <p:sp>
        <p:nvSpPr>
          <p:cNvPr id="27" name="Flowchart: Decision 26"/>
          <p:cNvSpPr/>
          <p:nvPr/>
        </p:nvSpPr>
        <p:spPr>
          <a:xfrm>
            <a:off x="5652122" y="3122384"/>
            <a:ext cx="1368152" cy="1080120"/>
          </a:xfrm>
          <a:prstGeom prst="flowChartDecisi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28" name="TextBox 27"/>
          <p:cNvSpPr txBox="1"/>
          <p:nvPr/>
        </p:nvSpPr>
        <p:spPr>
          <a:xfrm>
            <a:off x="5783667" y="3266404"/>
            <a:ext cx="1191929" cy="646331"/>
          </a:xfrm>
          <a:prstGeom prst="rect">
            <a:avLst/>
          </a:prstGeom>
          <a:noFill/>
        </p:spPr>
        <p:txBody>
          <a:bodyPr wrap="none" rtlCol="0">
            <a:spAutoFit/>
          </a:bodyPr>
          <a:lstStyle/>
          <a:p>
            <a:pPr algn="ctr"/>
            <a:r>
              <a:rPr lang="id-ID" b="1" dirty="0" smtClean="0">
                <a:solidFill>
                  <a:schemeClr val="bg1"/>
                </a:solidFill>
              </a:rPr>
              <a:t>Lulus</a:t>
            </a:r>
          </a:p>
          <a:p>
            <a:pPr algn="ctr"/>
            <a:r>
              <a:rPr lang="id-ID" b="1" dirty="0" smtClean="0">
                <a:solidFill>
                  <a:schemeClr val="bg1"/>
                </a:solidFill>
              </a:rPr>
              <a:t>Pelatihan?</a:t>
            </a:r>
            <a:endParaRPr lang="id-ID" b="1" dirty="0">
              <a:solidFill>
                <a:schemeClr val="bg1"/>
              </a:solidFill>
            </a:endParaRPr>
          </a:p>
        </p:txBody>
      </p:sp>
      <p:cxnSp>
        <p:nvCxnSpPr>
          <p:cNvPr id="29" name="Straight Arrow Connector 28"/>
          <p:cNvCxnSpPr>
            <a:stCxn id="25" idx="3"/>
            <a:endCxn id="27" idx="1"/>
          </p:cNvCxnSpPr>
          <p:nvPr/>
        </p:nvCxnSpPr>
        <p:spPr>
          <a:xfrm>
            <a:off x="5292082" y="3662444"/>
            <a:ext cx="36004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a:stCxn id="27" idx="3"/>
            <a:endCxn id="26" idx="1"/>
          </p:cNvCxnSpPr>
          <p:nvPr/>
        </p:nvCxnSpPr>
        <p:spPr>
          <a:xfrm>
            <a:off x="7020272" y="3662444"/>
            <a:ext cx="43204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7020273" y="3338408"/>
            <a:ext cx="296876" cy="369332"/>
          </a:xfrm>
          <a:prstGeom prst="rect">
            <a:avLst/>
          </a:prstGeom>
          <a:noFill/>
        </p:spPr>
        <p:txBody>
          <a:bodyPr wrap="none" rtlCol="0">
            <a:spAutoFit/>
          </a:bodyPr>
          <a:lstStyle/>
          <a:p>
            <a:r>
              <a:rPr lang="id-ID" dirty="0" smtClean="0"/>
              <a:t>Y</a:t>
            </a:r>
            <a:endParaRPr lang="id-ID" dirty="0"/>
          </a:p>
        </p:txBody>
      </p:sp>
      <p:sp>
        <p:nvSpPr>
          <p:cNvPr id="32" name="Flowchart: Decision 31"/>
          <p:cNvSpPr/>
          <p:nvPr/>
        </p:nvSpPr>
        <p:spPr>
          <a:xfrm>
            <a:off x="1979714" y="3122384"/>
            <a:ext cx="1368152" cy="1080120"/>
          </a:xfrm>
          <a:prstGeom prst="flowChartDecisi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33" name="TextBox 32"/>
          <p:cNvSpPr txBox="1"/>
          <p:nvPr/>
        </p:nvSpPr>
        <p:spPr>
          <a:xfrm>
            <a:off x="2064180" y="3412158"/>
            <a:ext cx="1231427" cy="646331"/>
          </a:xfrm>
          <a:prstGeom prst="rect">
            <a:avLst/>
          </a:prstGeom>
          <a:noFill/>
        </p:spPr>
        <p:txBody>
          <a:bodyPr wrap="none" rtlCol="0">
            <a:spAutoFit/>
          </a:bodyPr>
          <a:lstStyle/>
          <a:p>
            <a:pPr algn="ctr"/>
            <a:r>
              <a:rPr lang="id-ID" b="1" dirty="0" smtClean="0">
                <a:solidFill>
                  <a:schemeClr val="bg1"/>
                </a:solidFill>
              </a:rPr>
              <a:t>Memenuhi</a:t>
            </a:r>
          </a:p>
          <a:p>
            <a:pPr algn="ctr"/>
            <a:r>
              <a:rPr lang="id-ID" b="1" dirty="0" smtClean="0">
                <a:solidFill>
                  <a:schemeClr val="bg1"/>
                </a:solidFill>
              </a:rPr>
              <a:t>Syarat?</a:t>
            </a:r>
            <a:endParaRPr lang="id-ID" b="1" dirty="0">
              <a:solidFill>
                <a:schemeClr val="bg1"/>
              </a:solidFill>
            </a:endParaRPr>
          </a:p>
        </p:txBody>
      </p:sp>
      <p:cxnSp>
        <p:nvCxnSpPr>
          <p:cNvPr id="34" name="Straight Arrow Connector 33"/>
          <p:cNvCxnSpPr>
            <a:endCxn id="32" idx="1"/>
          </p:cNvCxnSpPr>
          <p:nvPr/>
        </p:nvCxnSpPr>
        <p:spPr>
          <a:xfrm>
            <a:off x="1475656" y="3662444"/>
            <a:ext cx="504056"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stCxn id="32" idx="3"/>
            <a:endCxn id="25" idx="1"/>
          </p:cNvCxnSpPr>
          <p:nvPr/>
        </p:nvCxnSpPr>
        <p:spPr>
          <a:xfrm>
            <a:off x="3347866" y="3662444"/>
            <a:ext cx="36004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36" name="TextBox 35"/>
          <p:cNvSpPr txBox="1"/>
          <p:nvPr/>
        </p:nvSpPr>
        <p:spPr>
          <a:xfrm>
            <a:off x="3267012" y="3338408"/>
            <a:ext cx="296876" cy="369332"/>
          </a:xfrm>
          <a:prstGeom prst="rect">
            <a:avLst/>
          </a:prstGeom>
          <a:noFill/>
        </p:spPr>
        <p:txBody>
          <a:bodyPr wrap="none" rtlCol="0">
            <a:spAutoFit/>
          </a:bodyPr>
          <a:lstStyle/>
          <a:p>
            <a:r>
              <a:rPr lang="id-ID" dirty="0" smtClean="0"/>
              <a:t>Y</a:t>
            </a:r>
            <a:endParaRPr lang="id-ID" dirty="0"/>
          </a:p>
        </p:txBody>
      </p:sp>
      <p:cxnSp>
        <p:nvCxnSpPr>
          <p:cNvPr id="37" name="Shape 36"/>
          <p:cNvCxnSpPr>
            <a:stCxn id="27" idx="2"/>
          </p:cNvCxnSpPr>
          <p:nvPr/>
        </p:nvCxnSpPr>
        <p:spPr>
          <a:xfrm rot="5400000">
            <a:off x="3860630" y="1961546"/>
            <a:ext cx="234608" cy="4716524"/>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38" name="TextBox 37"/>
          <p:cNvSpPr txBox="1"/>
          <p:nvPr/>
        </p:nvSpPr>
        <p:spPr>
          <a:xfrm>
            <a:off x="5931309" y="4058488"/>
            <a:ext cx="296876" cy="369332"/>
          </a:xfrm>
          <a:prstGeom prst="rect">
            <a:avLst/>
          </a:prstGeom>
          <a:noFill/>
        </p:spPr>
        <p:txBody>
          <a:bodyPr wrap="none" rtlCol="0">
            <a:spAutoFit/>
          </a:bodyPr>
          <a:lstStyle/>
          <a:p>
            <a:r>
              <a:rPr lang="id-ID" dirty="0" smtClean="0"/>
              <a:t>T</a:t>
            </a:r>
            <a:endParaRPr lang="id-ID" dirty="0"/>
          </a:p>
        </p:txBody>
      </p:sp>
      <p:cxnSp>
        <p:nvCxnSpPr>
          <p:cNvPr id="40" name="Elbow Connector 39"/>
          <p:cNvCxnSpPr>
            <a:stCxn id="4" idx="2"/>
            <a:endCxn id="84" idx="3"/>
          </p:cNvCxnSpPr>
          <p:nvPr/>
        </p:nvCxnSpPr>
        <p:spPr>
          <a:xfrm rot="5400000">
            <a:off x="7650342" y="2078850"/>
            <a:ext cx="648072" cy="612068"/>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41" name="TextBox 40"/>
          <p:cNvSpPr txBox="1"/>
          <p:nvPr/>
        </p:nvSpPr>
        <p:spPr>
          <a:xfrm>
            <a:off x="4932040" y="2411596"/>
            <a:ext cx="910314" cy="369332"/>
          </a:xfrm>
          <a:prstGeom prst="rect">
            <a:avLst/>
          </a:prstGeom>
          <a:noFill/>
        </p:spPr>
        <p:txBody>
          <a:bodyPr wrap="none" rtlCol="0">
            <a:spAutoFit/>
          </a:bodyPr>
          <a:lstStyle/>
          <a:p>
            <a:r>
              <a:rPr lang="id-ID" dirty="0" smtClean="0"/>
              <a:t>Melatih</a:t>
            </a:r>
            <a:endParaRPr lang="id-ID" dirty="0"/>
          </a:p>
        </p:txBody>
      </p:sp>
      <p:cxnSp>
        <p:nvCxnSpPr>
          <p:cNvPr id="43" name="Shape 42"/>
          <p:cNvCxnSpPr>
            <a:stCxn id="13" idx="0"/>
          </p:cNvCxnSpPr>
          <p:nvPr/>
        </p:nvCxnSpPr>
        <p:spPr>
          <a:xfrm rot="16200000" flipH="1" flipV="1">
            <a:off x="2105726" y="494674"/>
            <a:ext cx="72008" cy="1044116"/>
          </a:xfrm>
          <a:prstGeom prst="bentConnector4">
            <a:avLst>
              <a:gd name="adj1" fmla="val -317465"/>
              <a:gd name="adj2" fmla="val 53567"/>
            </a:avLst>
          </a:prstGeom>
          <a:ln>
            <a:tailEnd type="arrow"/>
          </a:ln>
        </p:spPr>
        <p:style>
          <a:lnRef idx="3">
            <a:schemeClr val="accent2"/>
          </a:lnRef>
          <a:fillRef idx="0">
            <a:schemeClr val="accent2"/>
          </a:fillRef>
          <a:effectRef idx="2">
            <a:schemeClr val="accent2"/>
          </a:effectRef>
          <a:fontRef idx="minor">
            <a:schemeClr val="tx1"/>
          </a:fontRef>
        </p:style>
      </p:cxnSp>
      <p:sp>
        <p:nvSpPr>
          <p:cNvPr id="45" name="TextBox 44"/>
          <p:cNvSpPr txBox="1"/>
          <p:nvPr/>
        </p:nvSpPr>
        <p:spPr>
          <a:xfrm>
            <a:off x="2339752" y="755412"/>
            <a:ext cx="296876" cy="369332"/>
          </a:xfrm>
          <a:prstGeom prst="rect">
            <a:avLst/>
          </a:prstGeom>
          <a:noFill/>
        </p:spPr>
        <p:txBody>
          <a:bodyPr wrap="none" rtlCol="0">
            <a:spAutoFit/>
          </a:bodyPr>
          <a:lstStyle/>
          <a:p>
            <a:r>
              <a:rPr lang="id-ID" dirty="0" smtClean="0"/>
              <a:t>T</a:t>
            </a:r>
            <a:endParaRPr lang="id-ID" dirty="0"/>
          </a:p>
        </p:txBody>
      </p:sp>
      <p:cxnSp>
        <p:nvCxnSpPr>
          <p:cNvPr id="47" name="Shape 46"/>
          <p:cNvCxnSpPr/>
          <p:nvPr/>
        </p:nvCxnSpPr>
        <p:spPr>
          <a:xfrm rot="10800000" flipV="1">
            <a:off x="1619672" y="4202504"/>
            <a:ext cx="1044116" cy="234608"/>
          </a:xfrm>
          <a:prstGeom prst="bentConnector3">
            <a:avLst>
              <a:gd name="adj1" fmla="val -1086"/>
            </a:avLst>
          </a:prstGeom>
          <a:ln>
            <a:tailEnd type="arrow"/>
          </a:ln>
        </p:spPr>
        <p:style>
          <a:lnRef idx="3">
            <a:schemeClr val="accent2"/>
          </a:lnRef>
          <a:fillRef idx="0">
            <a:schemeClr val="accent2"/>
          </a:fillRef>
          <a:effectRef idx="2">
            <a:schemeClr val="accent2"/>
          </a:effectRef>
          <a:fontRef idx="minor">
            <a:schemeClr val="tx1"/>
          </a:fontRef>
        </p:style>
      </p:cxnSp>
      <p:sp>
        <p:nvSpPr>
          <p:cNvPr id="48" name="TextBox 47"/>
          <p:cNvSpPr txBox="1"/>
          <p:nvPr/>
        </p:nvSpPr>
        <p:spPr>
          <a:xfrm>
            <a:off x="2339752" y="4067780"/>
            <a:ext cx="296876" cy="369332"/>
          </a:xfrm>
          <a:prstGeom prst="rect">
            <a:avLst/>
          </a:prstGeom>
          <a:noFill/>
        </p:spPr>
        <p:txBody>
          <a:bodyPr wrap="none" rtlCol="0">
            <a:spAutoFit/>
          </a:bodyPr>
          <a:lstStyle/>
          <a:p>
            <a:r>
              <a:rPr lang="id-ID" dirty="0" smtClean="0"/>
              <a:t>T</a:t>
            </a:r>
            <a:endParaRPr lang="id-ID" dirty="0"/>
          </a:p>
        </p:txBody>
      </p:sp>
      <p:sp>
        <p:nvSpPr>
          <p:cNvPr id="49" name="Rectangle 48"/>
          <p:cNvSpPr/>
          <p:nvPr/>
        </p:nvSpPr>
        <p:spPr>
          <a:xfrm>
            <a:off x="3707904" y="5661248"/>
            <a:ext cx="1440160" cy="1008112"/>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Guru, </a:t>
            </a:r>
          </a:p>
          <a:p>
            <a:pPr algn="ctr"/>
            <a:r>
              <a:rPr lang="id-ID" sz="2400" dirty="0" smtClean="0"/>
              <a:t>KS, PS</a:t>
            </a:r>
            <a:endParaRPr lang="id-ID" sz="2400" dirty="0"/>
          </a:p>
        </p:txBody>
      </p:sp>
      <p:cxnSp>
        <p:nvCxnSpPr>
          <p:cNvPr id="50" name="Straight Arrow Connector 49"/>
          <p:cNvCxnSpPr>
            <a:endCxn id="49" idx="1"/>
          </p:cNvCxnSpPr>
          <p:nvPr/>
        </p:nvCxnSpPr>
        <p:spPr>
          <a:xfrm>
            <a:off x="1475656" y="6165304"/>
            <a:ext cx="223224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55" name="Rectangle 54"/>
          <p:cNvSpPr/>
          <p:nvPr/>
        </p:nvSpPr>
        <p:spPr>
          <a:xfrm>
            <a:off x="5940154" y="4725144"/>
            <a:ext cx="1368152" cy="576064"/>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Kesesuaian Lokasi</a:t>
            </a:r>
            <a:endParaRPr lang="id-ID" sz="2000" b="1" dirty="0"/>
          </a:p>
        </p:txBody>
      </p:sp>
      <p:cxnSp>
        <p:nvCxnSpPr>
          <p:cNvPr id="56" name="Shape 55"/>
          <p:cNvCxnSpPr>
            <a:stCxn id="49" idx="0"/>
            <a:endCxn id="55" idx="1"/>
          </p:cNvCxnSpPr>
          <p:nvPr/>
        </p:nvCxnSpPr>
        <p:spPr>
          <a:xfrm rot="5400000" flipH="1" flipV="1">
            <a:off x="4860032" y="4581128"/>
            <a:ext cx="648072" cy="1512168"/>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9" name="Shape 58"/>
          <p:cNvCxnSpPr>
            <a:stCxn id="26" idx="2"/>
            <a:endCxn id="55" idx="3"/>
          </p:cNvCxnSpPr>
          <p:nvPr/>
        </p:nvCxnSpPr>
        <p:spPr>
          <a:xfrm rot="5400000">
            <a:off x="7371020" y="4139790"/>
            <a:ext cx="810672" cy="936104"/>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64" name="Rectangle 63"/>
          <p:cNvSpPr/>
          <p:nvPr/>
        </p:nvSpPr>
        <p:spPr>
          <a:xfrm>
            <a:off x="7020274" y="5661248"/>
            <a:ext cx="1872208" cy="504056"/>
          </a:xfrm>
          <a:prstGeom prst="rect">
            <a:avLst/>
          </a:prstGeom>
          <a:solidFill>
            <a:schemeClr val="accent4">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a:t>
            </a:r>
            <a:endParaRPr lang="id-ID" sz="2400" dirty="0"/>
          </a:p>
        </p:txBody>
      </p:sp>
      <p:sp>
        <p:nvSpPr>
          <p:cNvPr id="65" name="Rectangle 64"/>
          <p:cNvSpPr/>
          <p:nvPr/>
        </p:nvSpPr>
        <p:spPr>
          <a:xfrm>
            <a:off x="7020274" y="6165304"/>
            <a:ext cx="1872208" cy="504056"/>
          </a:xfrm>
          <a:prstGeom prst="rect">
            <a:avLst/>
          </a:prstGeom>
          <a:solidFill>
            <a:schemeClr val="accent4">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Supervisi</a:t>
            </a:r>
            <a:endParaRPr lang="id-ID" sz="2400" dirty="0"/>
          </a:p>
        </p:txBody>
      </p:sp>
      <p:cxnSp>
        <p:nvCxnSpPr>
          <p:cNvPr id="66" name="Straight Arrow Connector 65"/>
          <p:cNvCxnSpPr>
            <a:stCxn id="49" idx="3"/>
          </p:cNvCxnSpPr>
          <p:nvPr/>
        </p:nvCxnSpPr>
        <p:spPr>
          <a:xfrm>
            <a:off x="5148064" y="6165304"/>
            <a:ext cx="187220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8" name="Straight Arrow Connector 67"/>
          <p:cNvCxnSpPr/>
          <p:nvPr/>
        </p:nvCxnSpPr>
        <p:spPr>
          <a:xfrm>
            <a:off x="8604448" y="4221088"/>
            <a:ext cx="0" cy="144016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72" name="Elbow Connector 71"/>
          <p:cNvCxnSpPr>
            <a:stCxn id="55" idx="2"/>
            <a:endCxn id="64" idx="0"/>
          </p:cNvCxnSpPr>
          <p:nvPr/>
        </p:nvCxnSpPr>
        <p:spPr>
          <a:xfrm rot="16200000" flipH="1">
            <a:off x="7110282" y="4815154"/>
            <a:ext cx="360040" cy="1332148"/>
          </a:xfrm>
          <a:prstGeom prst="bentConnector3">
            <a:avLst>
              <a:gd name="adj1" fmla="val 34127"/>
            </a:avLst>
          </a:prstGeom>
          <a:ln>
            <a:tailEnd type="arrow"/>
          </a:ln>
        </p:spPr>
        <p:style>
          <a:lnRef idx="3">
            <a:schemeClr val="accent2"/>
          </a:lnRef>
          <a:fillRef idx="0">
            <a:schemeClr val="accent2"/>
          </a:fillRef>
          <a:effectRef idx="2">
            <a:schemeClr val="accent2"/>
          </a:effectRef>
          <a:fontRef idx="minor">
            <a:schemeClr val="tx1"/>
          </a:fontRef>
        </p:style>
      </p:cxnSp>
      <p:sp>
        <p:nvSpPr>
          <p:cNvPr id="79" name="TextBox 78"/>
          <p:cNvSpPr txBox="1"/>
          <p:nvPr/>
        </p:nvSpPr>
        <p:spPr>
          <a:xfrm rot="16200000">
            <a:off x="8191162" y="4491580"/>
            <a:ext cx="1051891" cy="369332"/>
          </a:xfrm>
          <a:prstGeom prst="rect">
            <a:avLst/>
          </a:prstGeom>
          <a:noFill/>
        </p:spPr>
        <p:txBody>
          <a:bodyPr wrap="none" rtlCol="0">
            <a:spAutoFit/>
          </a:bodyPr>
          <a:lstStyle/>
          <a:p>
            <a:r>
              <a:rPr lang="id-ID" dirty="0" smtClean="0"/>
              <a:t>Memberi</a:t>
            </a:r>
            <a:endParaRPr lang="id-ID" dirty="0"/>
          </a:p>
        </p:txBody>
      </p:sp>
      <p:sp>
        <p:nvSpPr>
          <p:cNvPr id="80" name="TextBox 79"/>
          <p:cNvSpPr txBox="1"/>
          <p:nvPr/>
        </p:nvSpPr>
        <p:spPr>
          <a:xfrm>
            <a:off x="5220072" y="5867980"/>
            <a:ext cx="1133900" cy="369332"/>
          </a:xfrm>
          <a:prstGeom prst="rect">
            <a:avLst/>
          </a:prstGeom>
          <a:noFill/>
        </p:spPr>
        <p:txBody>
          <a:bodyPr wrap="none" rtlCol="0">
            <a:spAutoFit/>
          </a:bodyPr>
          <a:lstStyle/>
          <a:p>
            <a:r>
              <a:rPr lang="id-ID" dirty="0" smtClean="0"/>
              <a:t>Mengikuti</a:t>
            </a:r>
            <a:endParaRPr lang="id-ID" dirty="0"/>
          </a:p>
        </p:txBody>
      </p:sp>
      <p:sp>
        <p:nvSpPr>
          <p:cNvPr id="81" name="TextBox 80"/>
          <p:cNvSpPr txBox="1"/>
          <p:nvPr/>
        </p:nvSpPr>
        <p:spPr>
          <a:xfrm>
            <a:off x="1822042" y="1196752"/>
            <a:ext cx="301686" cy="369332"/>
          </a:xfrm>
          <a:prstGeom prst="rect">
            <a:avLst/>
          </a:prstGeom>
          <a:noFill/>
        </p:spPr>
        <p:txBody>
          <a:bodyPr wrap="none" rtlCol="0">
            <a:spAutoFit/>
          </a:bodyPr>
          <a:lstStyle/>
          <a:p>
            <a:r>
              <a:rPr lang="id-ID" b="1" dirty="0" smtClean="0"/>
              <a:t>1</a:t>
            </a:r>
            <a:endParaRPr lang="id-ID" b="1" dirty="0"/>
          </a:p>
        </p:txBody>
      </p:sp>
      <p:sp>
        <p:nvSpPr>
          <p:cNvPr id="82" name="TextBox 81"/>
          <p:cNvSpPr txBox="1"/>
          <p:nvPr/>
        </p:nvSpPr>
        <p:spPr>
          <a:xfrm>
            <a:off x="1822042" y="3257108"/>
            <a:ext cx="301686" cy="369332"/>
          </a:xfrm>
          <a:prstGeom prst="rect">
            <a:avLst/>
          </a:prstGeom>
          <a:noFill/>
        </p:spPr>
        <p:txBody>
          <a:bodyPr wrap="none" rtlCol="0">
            <a:spAutoFit/>
          </a:bodyPr>
          <a:lstStyle/>
          <a:p>
            <a:r>
              <a:rPr lang="id-ID" b="1" dirty="0" smtClean="0"/>
              <a:t>2</a:t>
            </a:r>
            <a:endParaRPr lang="id-ID" b="1" dirty="0"/>
          </a:p>
        </p:txBody>
      </p:sp>
      <p:sp>
        <p:nvSpPr>
          <p:cNvPr id="83" name="TextBox 82"/>
          <p:cNvSpPr txBox="1"/>
          <p:nvPr/>
        </p:nvSpPr>
        <p:spPr>
          <a:xfrm>
            <a:off x="1822042" y="5795972"/>
            <a:ext cx="301686" cy="369332"/>
          </a:xfrm>
          <a:prstGeom prst="rect">
            <a:avLst/>
          </a:prstGeom>
          <a:noFill/>
        </p:spPr>
        <p:txBody>
          <a:bodyPr wrap="none" rtlCol="0">
            <a:spAutoFit/>
          </a:bodyPr>
          <a:lstStyle/>
          <a:p>
            <a:r>
              <a:rPr lang="id-ID" b="1" dirty="0" smtClean="0"/>
              <a:t>3</a:t>
            </a:r>
            <a:endParaRPr lang="id-ID" b="1" dirty="0"/>
          </a:p>
        </p:txBody>
      </p:sp>
      <p:sp>
        <p:nvSpPr>
          <p:cNvPr id="84" name="Rectangle 83"/>
          <p:cNvSpPr/>
          <p:nvPr/>
        </p:nvSpPr>
        <p:spPr>
          <a:xfrm>
            <a:off x="5796138" y="2420888"/>
            <a:ext cx="1872208" cy="57606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b="1" dirty="0" smtClean="0"/>
              <a:t>Distribusi Ke Provinsi/LPMP</a:t>
            </a:r>
            <a:endParaRPr lang="id-ID" sz="2000" b="1" dirty="0"/>
          </a:p>
        </p:txBody>
      </p:sp>
      <p:cxnSp>
        <p:nvCxnSpPr>
          <p:cNvPr id="89" name="Elbow Connector 39"/>
          <p:cNvCxnSpPr>
            <a:stCxn id="84" idx="1"/>
            <a:endCxn id="25" idx="0"/>
          </p:cNvCxnSpPr>
          <p:nvPr/>
        </p:nvCxnSpPr>
        <p:spPr>
          <a:xfrm rot="10800000" flipV="1">
            <a:off x="4499992" y="2708920"/>
            <a:ext cx="1296144" cy="413464"/>
          </a:xfrm>
          <a:prstGeom prst="bentConnector2">
            <a:avLst/>
          </a:prstGeom>
          <a:ln>
            <a:tailEnd type="arrow"/>
          </a:ln>
        </p:spPr>
        <p:style>
          <a:lnRef idx="3">
            <a:schemeClr val="accent2"/>
          </a:lnRef>
          <a:fillRef idx="0">
            <a:schemeClr val="accent2"/>
          </a:fillRef>
          <a:effectRef idx="2">
            <a:schemeClr val="accent2"/>
          </a:effectRef>
          <a:fontRef idx="minor">
            <a:schemeClr val="tx1"/>
          </a:fontRef>
        </p:style>
      </p:cxnSp>
      <p:sp>
        <p:nvSpPr>
          <p:cNvPr id="2" name="Rectangle 1"/>
          <p:cNvSpPr/>
          <p:nvPr/>
        </p:nvSpPr>
        <p:spPr>
          <a:xfrm>
            <a:off x="1043610" y="764704"/>
            <a:ext cx="576064" cy="59046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80000"/>
              </a:lnSpc>
            </a:pPr>
            <a:r>
              <a:rPr lang="id-ID" sz="2800" dirty="0" smtClean="0"/>
              <a:t>Sistem Pelatihan Guru </a:t>
            </a:r>
          </a:p>
          <a:p>
            <a:pPr algn="ctr">
              <a:lnSpc>
                <a:spcPct val="80000"/>
              </a:lnSpc>
            </a:pPr>
            <a:r>
              <a:rPr lang="id-ID" sz="2000" dirty="0" smtClean="0"/>
              <a:t>(Peserta, Pelatih, Lokasi, Nilai)</a:t>
            </a:r>
            <a:endParaRPr lang="id-ID" sz="2800" dirty="0"/>
          </a:p>
        </p:txBody>
      </p:sp>
      <p:sp>
        <p:nvSpPr>
          <p:cNvPr id="108" name="Rectangle 107"/>
          <p:cNvSpPr/>
          <p:nvPr/>
        </p:nvSpPr>
        <p:spPr>
          <a:xfrm>
            <a:off x="107506" y="764704"/>
            <a:ext cx="576064" cy="59046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80000"/>
              </a:lnSpc>
            </a:pPr>
            <a:r>
              <a:rPr lang="id-ID" sz="2800" dirty="0" smtClean="0"/>
              <a:t>Data Pokok Pendidikan</a:t>
            </a:r>
            <a:endParaRPr lang="id-ID" dirty="0" smtClean="0"/>
          </a:p>
          <a:p>
            <a:pPr algn="ctr">
              <a:lnSpc>
                <a:spcPct val="80000"/>
              </a:lnSpc>
            </a:pPr>
            <a:r>
              <a:rPr lang="id-ID" dirty="0" smtClean="0"/>
              <a:t>(Guru, Mapel, Sekolah, Siswa)</a:t>
            </a:r>
            <a:endParaRPr lang="id-ID" sz="2800" dirty="0" smtClean="0"/>
          </a:p>
        </p:txBody>
      </p:sp>
      <p:cxnSp>
        <p:nvCxnSpPr>
          <p:cNvPr id="110" name="Straight Arrow Connector 109"/>
          <p:cNvCxnSpPr>
            <a:stCxn id="108" idx="3"/>
            <a:endCxn id="2" idx="1"/>
          </p:cNvCxnSpPr>
          <p:nvPr/>
        </p:nvCxnSpPr>
        <p:spPr>
          <a:xfrm>
            <a:off x="683568" y="3717032"/>
            <a:ext cx="360040" cy="0"/>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33" name="Rectangle 132"/>
          <p:cNvSpPr/>
          <p:nvPr/>
        </p:nvSpPr>
        <p:spPr>
          <a:xfrm>
            <a:off x="1979714" y="2348880"/>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Dinas</a:t>
            </a:r>
            <a:endParaRPr lang="id-ID" sz="2800" dirty="0"/>
          </a:p>
        </p:txBody>
      </p:sp>
      <p:cxnSp>
        <p:nvCxnSpPr>
          <p:cNvPr id="135" name="Straight Arrow Connector 134"/>
          <p:cNvCxnSpPr>
            <a:stCxn id="133" idx="0"/>
            <a:endCxn id="13" idx="2"/>
          </p:cNvCxnSpPr>
          <p:nvPr/>
        </p:nvCxnSpPr>
        <p:spPr>
          <a:xfrm flipV="1">
            <a:off x="2663788" y="2060848"/>
            <a:ext cx="0" cy="28803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8" name="Straight Arrow Connector 137"/>
          <p:cNvCxnSpPr>
            <a:stCxn id="133" idx="2"/>
            <a:endCxn id="32" idx="0"/>
          </p:cNvCxnSpPr>
          <p:nvPr/>
        </p:nvCxnSpPr>
        <p:spPr>
          <a:xfrm>
            <a:off x="2663788" y="2780928"/>
            <a:ext cx="0" cy="34145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9" name="TextBox 138"/>
          <p:cNvSpPr txBox="1"/>
          <p:nvPr/>
        </p:nvSpPr>
        <p:spPr>
          <a:xfrm>
            <a:off x="2699792" y="2060848"/>
            <a:ext cx="1036694" cy="369332"/>
          </a:xfrm>
          <a:prstGeom prst="rect">
            <a:avLst/>
          </a:prstGeom>
          <a:noFill/>
        </p:spPr>
        <p:txBody>
          <a:bodyPr wrap="none" rtlCol="0">
            <a:spAutoFit/>
          </a:bodyPr>
          <a:lstStyle/>
          <a:p>
            <a:r>
              <a:rPr lang="id-ID" dirty="0" smtClean="0"/>
              <a:t>Masukan</a:t>
            </a:r>
            <a:endParaRPr lang="id-ID" dirty="0"/>
          </a:p>
        </p:txBody>
      </p:sp>
      <p:sp>
        <p:nvSpPr>
          <p:cNvPr id="140" name="TextBox 139"/>
          <p:cNvSpPr txBox="1"/>
          <p:nvPr/>
        </p:nvSpPr>
        <p:spPr>
          <a:xfrm>
            <a:off x="2699792" y="2699628"/>
            <a:ext cx="1036694" cy="369332"/>
          </a:xfrm>
          <a:prstGeom prst="rect">
            <a:avLst/>
          </a:prstGeom>
          <a:noFill/>
        </p:spPr>
        <p:txBody>
          <a:bodyPr wrap="none" rtlCol="0">
            <a:spAutoFit/>
          </a:bodyPr>
          <a:lstStyle/>
          <a:p>
            <a:r>
              <a:rPr lang="id-ID" dirty="0" smtClean="0"/>
              <a:t>Masukan</a:t>
            </a:r>
            <a:endParaRPr lang="id-ID" dirty="0"/>
          </a:p>
        </p:txBody>
      </p:sp>
      <p:sp>
        <p:nvSpPr>
          <p:cNvPr id="63" name="Rectangle 62"/>
          <p:cNvSpPr/>
          <p:nvPr/>
        </p:nvSpPr>
        <p:spPr>
          <a:xfrm>
            <a:off x="0" y="0"/>
            <a:ext cx="91440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dirty="0" smtClean="0">
                <a:solidFill>
                  <a:schemeClr val="bg1"/>
                </a:solidFill>
              </a:rPr>
              <a:t>Skema Kerja Pelatihan</a:t>
            </a:r>
            <a:endParaRPr lang="en-US" sz="3600" dirty="0">
              <a:solidFill>
                <a:schemeClr val="bg1"/>
              </a:solidFill>
            </a:endParaRPr>
          </a:p>
        </p:txBody>
      </p:sp>
      <p:sp>
        <p:nvSpPr>
          <p:cNvPr id="69" name="Rectangle 68"/>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61</a:t>
            </a:r>
            <a:endParaRPr lang="id-ID" b="1" dirty="0"/>
          </a:p>
        </p:txBody>
      </p:sp>
    </p:spTree>
    <p:extLst>
      <p:ext uri="{BB962C8B-B14F-4D97-AF65-F5344CB8AC3E}">
        <p14:creationId xmlns:p14="http://schemas.microsoft.com/office/powerpoint/2010/main" val="304927724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2"/>
          <p:cNvGrpSpPr/>
          <p:nvPr/>
        </p:nvGrpSpPr>
        <p:grpSpPr>
          <a:xfrm>
            <a:off x="3059832" y="1254469"/>
            <a:ext cx="3456384" cy="3222666"/>
            <a:chOff x="107504" y="972299"/>
            <a:chExt cx="4104456" cy="3955966"/>
          </a:xfrm>
        </p:grpSpPr>
        <p:grpSp>
          <p:nvGrpSpPr>
            <p:cNvPr id="25" name="Group 25"/>
            <p:cNvGrpSpPr/>
            <p:nvPr/>
          </p:nvGrpSpPr>
          <p:grpSpPr>
            <a:xfrm>
              <a:off x="107504" y="972299"/>
              <a:ext cx="4104456" cy="3569121"/>
              <a:chOff x="-311452" y="1259468"/>
              <a:chExt cx="4944005" cy="4242922"/>
            </a:xfrm>
          </p:grpSpPr>
          <p:sp>
            <p:nvSpPr>
              <p:cNvPr id="2" name="Oval 1"/>
              <p:cNvSpPr/>
              <p:nvPr/>
            </p:nvSpPr>
            <p:spPr>
              <a:xfrm>
                <a:off x="1835696" y="2389532"/>
                <a:ext cx="1560856" cy="15435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LPMP</a:t>
                </a:r>
                <a:endParaRPr lang="id-ID" sz="2000" dirty="0"/>
              </a:p>
            </p:txBody>
          </p:sp>
          <p:sp>
            <p:nvSpPr>
              <p:cNvPr id="4" name="Arc 3"/>
              <p:cNvSpPr/>
              <p:nvPr/>
            </p:nvSpPr>
            <p:spPr>
              <a:xfrm>
                <a:off x="539552" y="1556792"/>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5" name="TextBox 4"/>
              <p:cNvSpPr txBox="1"/>
              <p:nvPr/>
            </p:nvSpPr>
            <p:spPr>
              <a:xfrm>
                <a:off x="611558" y="1259468"/>
                <a:ext cx="3299993" cy="538962"/>
              </a:xfrm>
              <a:prstGeom prst="rect">
                <a:avLst/>
              </a:prstGeom>
              <a:solidFill>
                <a:schemeClr val="accent5">
                  <a:lumMod val="40000"/>
                  <a:lumOff val="60000"/>
                </a:schemeClr>
              </a:solidFill>
              <a:ln>
                <a:solidFill>
                  <a:schemeClr val="accent6">
                    <a:lumMod val="60000"/>
                    <a:lumOff val="40000"/>
                  </a:schemeClr>
                </a:solidFill>
              </a:ln>
            </p:spPr>
            <p:txBody>
              <a:bodyPr wrap="square" rtlCol="0">
                <a:spAutoFit/>
              </a:bodyPr>
              <a:lstStyle/>
              <a:p>
                <a:r>
                  <a:rPr lang="id-ID" b="1" dirty="0" smtClean="0">
                    <a:solidFill>
                      <a:srgbClr val="0070C0"/>
                    </a:solidFill>
                  </a:rPr>
                  <a:t>Instruktur Nasional SD</a:t>
                </a:r>
                <a:endParaRPr lang="id-ID" b="1" dirty="0">
                  <a:solidFill>
                    <a:srgbClr val="0070C0"/>
                  </a:solidFill>
                </a:endParaRPr>
              </a:p>
            </p:txBody>
          </p:sp>
          <p:sp>
            <p:nvSpPr>
              <p:cNvPr id="6" name="Arc 5"/>
              <p:cNvSpPr/>
              <p:nvPr/>
            </p:nvSpPr>
            <p:spPr>
              <a:xfrm rot="14014889">
                <a:off x="1657568" y="3558174"/>
                <a:ext cx="2016223" cy="1872209"/>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7" name="TextBox 6"/>
              <p:cNvSpPr txBox="1"/>
              <p:nvPr/>
            </p:nvSpPr>
            <p:spPr>
              <a:xfrm>
                <a:off x="642653" y="4787861"/>
                <a:ext cx="1908211" cy="53896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b="1" dirty="0" smtClean="0">
                    <a:solidFill>
                      <a:srgbClr val="0070C0"/>
                    </a:solidFill>
                  </a:rPr>
                  <a:t>Guru Inti SD</a:t>
                </a:r>
                <a:endParaRPr lang="id-ID" b="1" dirty="0">
                  <a:solidFill>
                    <a:srgbClr val="0070C0"/>
                  </a:solidFill>
                </a:endParaRPr>
              </a:p>
            </p:txBody>
          </p:sp>
          <p:sp>
            <p:nvSpPr>
              <p:cNvPr id="8" name="Arc 7"/>
              <p:cNvSpPr/>
              <p:nvPr/>
            </p:nvSpPr>
            <p:spPr>
              <a:xfrm rot="17768946">
                <a:off x="387846" y="3234314"/>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9" name="TextBox 8"/>
              <p:cNvSpPr txBox="1"/>
              <p:nvPr/>
            </p:nvSpPr>
            <p:spPr>
              <a:xfrm>
                <a:off x="-311452" y="3717031"/>
                <a:ext cx="1957002" cy="53896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b="1" dirty="0" smtClean="0">
                    <a:solidFill>
                      <a:srgbClr val="0070C0"/>
                    </a:solidFill>
                  </a:rPr>
                  <a:t>Guru Inti SD</a:t>
                </a:r>
                <a:endParaRPr lang="id-ID" b="1" dirty="0">
                  <a:solidFill>
                    <a:srgbClr val="0070C0"/>
                  </a:solidFill>
                </a:endParaRPr>
              </a:p>
            </p:txBody>
          </p:sp>
          <p:sp>
            <p:nvSpPr>
              <p:cNvPr id="10" name="Arc 9"/>
              <p:cNvSpPr/>
              <p:nvPr/>
            </p:nvSpPr>
            <p:spPr>
              <a:xfrm rot="19070923" flipV="1">
                <a:off x="2177321" y="3662044"/>
                <a:ext cx="1155892" cy="1519853"/>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11" name="TextBox 10"/>
              <p:cNvSpPr txBox="1"/>
              <p:nvPr/>
            </p:nvSpPr>
            <p:spPr>
              <a:xfrm>
                <a:off x="2723854" y="4940261"/>
                <a:ext cx="1908699" cy="53896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b="1" dirty="0" smtClean="0">
                    <a:solidFill>
                      <a:srgbClr val="0070C0"/>
                    </a:solidFill>
                  </a:rPr>
                  <a:t>Guru Inti SD</a:t>
                </a:r>
                <a:endParaRPr lang="id-ID" b="1" dirty="0">
                  <a:solidFill>
                    <a:srgbClr val="0070C0"/>
                  </a:solidFill>
                </a:endParaRPr>
              </a:p>
            </p:txBody>
          </p:sp>
          <p:sp>
            <p:nvSpPr>
              <p:cNvPr id="12" name="TextBox 11"/>
              <p:cNvSpPr txBox="1"/>
              <p:nvPr/>
            </p:nvSpPr>
            <p:spPr>
              <a:xfrm rot="2859975">
                <a:off x="508557" y="4161992"/>
                <a:ext cx="924469" cy="572317"/>
              </a:xfrm>
              <a:prstGeom prst="rect">
                <a:avLst/>
              </a:prstGeom>
              <a:noFill/>
            </p:spPr>
            <p:txBody>
              <a:bodyPr wrap="none" rtlCol="0">
                <a:spAutoFit/>
              </a:bodyPr>
              <a:lstStyle/>
              <a:p>
                <a:r>
                  <a:rPr lang="id-ID" sz="2000" b="1" dirty="0" smtClean="0"/>
                  <a:t>. . . .</a:t>
                </a:r>
                <a:endParaRPr lang="id-ID" sz="2000" b="1" dirty="0"/>
              </a:p>
            </p:txBody>
          </p:sp>
        </p:grpSp>
        <p:sp>
          <p:nvSpPr>
            <p:cNvPr id="13" name="TextBox 12"/>
            <p:cNvSpPr txBox="1"/>
            <p:nvPr/>
          </p:nvSpPr>
          <p:spPr>
            <a:xfrm>
              <a:off x="722342" y="4437112"/>
              <a:ext cx="3003218" cy="491153"/>
            </a:xfrm>
            <a:prstGeom prst="rect">
              <a:avLst/>
            </a:prstGeom>
            <a:noFill/>
          </p:spPr>
          <p:txBody>
            <a:bodyPr wrap="none" rtlCol="0">
              <a:spAutoFit/>
            </a:bodyPr>
            <a:lstStyle/>
            <a:p>
              <a:r>
                <a:rPr lang="id-ID" sz="2000" b="1" dirty="0" smtClean="0"/>
                <a:t>Pelatihan Guru Inti SD</a:t>
              </a:r>
              <a:endParaRPr lang="id-ID" sz="2000" b="1" dirty="0"/>
            </a:p>
          </p:txBody>
        </p:sp>
      </p:grpSp>
      <p:sp>
        <p:nvSpPr>
          <p:cNvPr id="28" name="TextBox 27"/>
          <p:cNvSpPr txBox="1"/>
          <p:nvPr/>
        </p:nvSpPr>
        <p:spPr>
          <a:xfrm>
            <a:off x="467547" y="5397025"/>
            <a:ext cx="8034059" cy="1200329"/>
          </a:xfrm>
          <a:prstGeom prst="rect">
            <a:avLst/>
          </a:prstGeom>
          <a:solidFill>
            <a:schemeClr val="accent5">
              <a:lumMod val="20000"/>
              <a:lumOff val="80000"/>
            </a:schemeClr>
          </a:solidFill>
          <a:ln>
            <a:solidFill>
              <a:srgbClr val="FF0000"/>
            </a:solidFill>
          </a:ln>
        </p:spPr>
        <p:txBody>
          <a:bodyPr wrap="none" rtlCol="0">
            <a:spAutoFit/>
          </a:bodyPr>
          <a:lstStyle/>
          <a:p>
            <a:r>
              <a:rPr lang="id-ID" dirty="0" smtClean="0"/>
              <a:t>Catatan: 	1. Guru mata pelajaran di SD bergabung dengan guru kelas, kecuali agama</a:t>
            </a:r>
          </a:p>
          <a:p>
            <a:r>
              <a:rPr lang="id-ID" dirty="0" smtClean="0"/>
              <a:t>	2. Pola yang sama berlaku untuk guru Pendidikan Agama SD</a:t>
            </a:r>
          </a:p>
          <a:p>
            <a:r>
              <a:rPr lang="id-ID" dirty="0" smtClean="0"/>
              <a:t>	3. Pola yang sama berlaku untuk SMP, SMA/K</a:t>
            </a:r>
          </a:p>
          <a:p>
            <a:r>
              <a:rPr lang="id-ID" dirty="0" smtClean="0"/>
              <a:t>	4. Pengelompokkan berdasarkan kesamaan mapel yang diampu</a:t>
            </a:r>
          </a:p>
        </p:txBody>
      </p:sp>
      <p:grpSp>
        <p:nvGrpSpPr>
          <p:cNvPr id="26" name="Group 31"/>
          <p:cNvGrpSpPr/>
          <p:nvPr/>
        </p:nvGrpSpPr>
        <p:grpSpPr>
          <a:xfrm>
            <a:off x="6156176" y="1236777"/>
            <a:ext cx="2808312" cy="3560377"/>
            <a:chOff x="5508104" y="948743"/>
            <a:chExt cx="2808312" cy="3560377"/>
          </a:xfrm>
        </p:grpSpPr>
        <p:grpSp>
          <p:nvGrpSpPr>
            <p:cNvPr id="27" name="Group 26"/>
            <p:cNvGrpSpPr/>
            <p:nvPr/>
          </p:nvGrpSpPr>
          <p:grpSpPr>
            <a:xfrm>
              <a:off x="5508104" y="948743"/>
              <a:ext cx="2808312" cy="3075827"/>
              <a:chOff x="4572000" y="1240304"/>
              <a:chExt cx="3805067" cy="4977218"/>
            </a:xfrm>
          </p:grpSpPr>
          <p:sp>
            <p:nvSpPr>
              <p:cNvPr id="14" name="Oval 13"/>
              <p:cNvSpPr/>
              <p:nvPr/>
            </p:nvSpPr>
            <p:spPr>
              <a:xfrm>
                <a:off x="6372200" y="2348880"/>
                <a:ext cx="1368152" cy="1565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SD Inti</a:t>
                </a:r>
                <a:endParaRPr lang="id-ID" dirty="0"/>
              </a:p>
            </p:txBody>
          </p:sp>
          <p:sp>
            <p:nvSpPr>
              <p:cNvPr id="15" name="Arc 14"/>
              <p:cNvSpPr/>
              <p:nvPr/>
            </p:nvSpPr>
            <p:spPr>
              <a:xfrm>
                <a:off x="5076056" y="1412776"/>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16" name="TextBox 15"/>
              <p:cNvSpPr txBox="1"/>
              <p:nvPr/>
            </p:nvSpPr>
            <p:spPr>
              <a:xfrm>
                <a:off x="5831024" y="1240304"/>
                <a:ext cx="1765516" cy="547839"/>
              </a:xfrm>
              <a:prstGeom prst="rect">
                <a:avLst/>
              </a:prstGeom>
              <a:solidFill>
                <a:schemeClr val="accent5">
                  <a:lumMod val="40000"/>
                  <a:lumOff val="6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Guru Inti SD</a:t>
                </a:r>
                <a:endParaRPr lang="id-ID" sz="1600" b="1" dirty="0">
                  <a:solidFill>
                    <a:srgbClr val="0070C0"/>
                  </a:solidFill>
                </a:endParaRPr>
              </a:p>
            </p:txBody>
          </p:sp>
          <p:sp>
            <p:nvSpPr>
              <p:cNvPr id="17" name="Arc 16"/>
              <p:cNvSpPr/>
              <p:nvPr/>
            </p:nvSpPr>
            <p:spPr>
              <a:xfrm rot="14014889">
                <a:off x="6028532" y="3472618"/>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18" name="TextBox 17"/>
              <p:cNvSpPr txBox="1"/>
              <p:nvPr/>
            </p:nvSpPr>
            <p:spPr>
              <a:xfrm>
                <a:off x="5676181" y="4768697"/>
                <a:ext cx="1237398"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Guru SD</a:t>
                </a:r>
                <a:endParaRPr lang="id-ID" sz="1600" b="1" dirty="0">
                  <a:solidFill>
                    <a:srgbClr val="0070C0"/>
                  </a:solidFill>
                </a:endParaRPr>
              </a:p>
            </p:txBody>
          </p:sp>
          <p:sp>
            <p:nvSpPr>
              <p:cNvPr id="19" name="Arc 18"/>
              <p:cNvSpPr/>
              <p:nvPr/>
            </p:nvSpPr>
            <p:spPr>
              <a:xfrm rot="17768946">
                <a:off x="5031910" y="3215150"/>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20" name="TextBox 19"/>
              <p:cNvSpPr txBox="1"/>
              <p:nvPr/>
            </p:nvSpPr>
            <p:spPr>
              <a:xfrm>
                <a:off x="4572000" y="3576930"/>
                <a:ext cx="1268355"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Guru SD</a:t>
                </a:r>
                <a:endParaRPr lang="id-ID" sz="1600" b="1" dirty="0">
                  <a:solidFill>
                    <a:srgbClr val="0070C0"/>
                  </a:solidFill>
                </a:endParaRPr>
              </a:p>
            </p:txBody>
          </p:sp>
          <p:sp>
            <p:nvSpPr>
              <p:cNvPr id="21" name="Arc 20"/>
              <p:cNvSpPr/>
              <p:nvPr/>
            </p:nvSpPr>
            <p:spPr>
              <a:xfrm rot="19070923" flipV="1">
                <a:off x="6829369" y="3594849"/>
                <a:ext cx="1155892" cy="1519852"/>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22" name="TextBox 21"/>
              <p:cNvSpPr txBox="1"/>
              <p:nvPr/>
            </p:nvSpPr>
            <p:spPr>
              <a:xfrm>
                <a:off x="7108711" y="4921094"/>
                <a:ext cx="1268356"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Guru SD</a:t>
                </a:r>
                <a:endParaRPr lang="id-ID" sz="1600" b="1" dirty="0">
                  <a:solidFill>
                    <a:srgbClr val="0070C0"/>
                  </a:solidFill>
                </a:endParaRPr>
              </a:p>
            </p:txBody>
          </p:sp>
          <p:sp>
            <p:nvSpPr>
              <p:cNvPr id="23" name="TextBox 22"/>
              <p:cNvSpPr txBox="1"/>
              <p:nvPr/>
            </p:nvSpPr>
            <p:spPr>
              <a:xfrm rot="2859975">
                <a:off x="5032346" y="3966035"/>
                <a:ext cx="949899" cy="500419"/>
              </a:xfrm>
              <a:prstGeom prst="rect">
                <a:avLst/>
              </a:prstGeom>
              <a:noFill/>
            </p:spPr>
            <p:txBody>
              <a:bodyPr wrap="none" rtlCol="0">
                <a:spAutoFit/>
              </a:bodyPr>
              <a:lstStyle/>
              <a:p>
                <a:r>
                  <a:rPr lang="id-ID" b="1" dirty="0" smtClean="0"/>
                  <a:t>. . . .</a:t>
                </a:r>
                <a:endParaRPr lang="id-ID" b="1" dirty="0"/>
              </a:p>
            </p:txBody>
          </p:sp>
          <p:sp>
            <p:nvSpPr>
              <p:cNvPr id="24" name="TextBox 23"/>
              <p:cNvSpPr txBox="1"/>
              <p:nvPr/>
            </p:nvSpPr>
            <p:spPr>
              <a:xfrm>
                <a:off x="5258845" y="5570075"/>
                <a:ext cx="2867331" cy="647447"/>
              </a:xfrm>
              <a:prstGeom prst="rect">
                <a:avLst/>
              </a:prstGeom>
              <a:noFill/>
            </p:spPr>
            <p:txBody>
              <a:bodyPr wrap="none" rtlCol="0">
                <a:spAutoFit/>
              </a:bodyPr>
              <a:lstStyle/>
              <a:p>
                <a:r>
                  <a:rPr lang="id-ID" sz="2000" b="1" dirty="0" smtClean="0"/>
                  <a:t>Pelatihan Guru SD</a:t>
                </a:r>
                <a:endParaRPr lang="id-ID" sz="2000" b="1" dirty="0"/>
              </a:p>
            </p:txBody>
          </p:sp>
        </p:grpSp>
        <p:sp>
          <p:nvSpPr>
            <p:cNvPr id="29" name="TextBox 28"/>
            <p:cNvSpPr txBox="1"/>
            <p:nvPr/>
          </p:nvSpPr>
          <p:spPr>
            <a:xfrm>
              <a:off x="6228184" y="3924345"/>
              <a:ext cx="1824538" cy="584775"/>
            </a:xfrm>
            <a:prstGeom prst="rect">
              <a:avLst/>
            </a:prstGeom>
            <a:noFill/>
          </p:spPr>
          <p:txBody>
            <a:bodyPr wrap="none" rtlCol="0">
              <a:spAutoFit/>
            </a:bodyPr>
            <a:lstStyle/>
            <a:p>
              <a:r>
                <a:rPr lang="id-ID" sz="1600" dirty="0" smtClean="0"/>
                <a:t>Lokasi berdekatan </a:t>
              </a:r>
            </a:p>
            <a:p>
              <a:r>
                <a:rPr lang="id-ID" sz="1600" dirty="0" smtClean="0"/>
                <a:t>(dalam satu klaster)</a:t>
              </a:r>
              <a:endParaRPr lang="id-ID" sz="1600" dirty="0"/>
            </a:p>
          </p:txBody>
        </p:sp>
      </p:grpSp>
      <p:grpSp>
        <p:nvGrpSpPr>
          <p:cNvPr id="32" name="Group 26"/>
          <p:cNvGrpSpPr/>
          <p:nvPr/>
        </p:nvGrpSpPr>
        <p:grpSpPr>
          <a:xfrm>
            <a:off x="107505" y="1236777"/>
            <a:ext cx="3024334" cy="3383603"/>
            <a:chOff x="4572000" y="1240304"/>
            <a:chExt cx="4097763" cy="5475253"/>
          </a:xfrm>
        </p:grpSpPr>
        <p:sp>
          <p:nvSpPr>
            <p:cNvPr id="37" name="Oval 36"/>
            <p:cNvSpPr/>
            <p:nvPr/>
          </p:nvSpPr>
          <p:spPr>
            <a:xfrm>
              <a:off x="6372198" y="2295399"/>
              <a:ext cx="1614605" cy="174141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Jakarta</a:t>
              </a:r>
              <a:endParaRPr lang="id-ID" dirty="0"/>
            </a:p>
          </p:txBody>
        </p:sp>
        <p:sp>
          <p:nvSpPr>
            <p:cNvPr id="38" name="Arc 37"/>
            <p:cNvSpPr/>
            <p:nvPr/>
          </p:nvSpPr>
          <p:spPr>
            <a:xfrm>
              <a:off x="5076056" y="1412776"/>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39" name="TextBox 38"/>
            <p:cNvSpPr txBox="1"/>
            <p:nvPr/>
          </p:nvSpPr>
          <p:spPr>
            <a:xfrm>
              <a:off x="5831024" y="1240304"/>
              <a:ext cx="1765516" cy="547839"/>
            </a:xfrm>
            <a:prstGeom prst="rect">
              <a:avLst/>
            </a:prstGeom>
            <a:solidFill>
              <a:schemeClr val="accent5">
                <a:lumMod val="40000"/>
                <a:lumOff val="6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Nara Sumber</a:t>
              </a:r>
              <a:endParaRPr lang="id-ID" sz="1600" b="1" dirty="0">
                <a:solidFill>
                  <a:srgbClr val="0070C0"/>
                </a:solidFill>
              </a:endParaRPr>
            </a:p>
          </p:txBody>
        </p:sp>
        <p:sp>
          <p:nvSpPr>
            <p:cNvPr id="40" name="Arc 39"/>
            <p:cNvSpPr/>
            <p:nvPr/>
          </p:nvSpPr>
          <p:spPr>
            <a:xfrm rot="14014889">
              <a:off x="6028532" y="3472618"/>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1" name="TextBox 40"/>
            <p:cNvSpPr txBox="1"/>
            <p:nvPr/>
          </p:nvSpPr>
          <p:spPr>
            <a:xfrm>
              <a:off x="5352527" y="4768697"/>
              <a:ext cx="1561053"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Guru SD</a:t>
              </a:r>
              <a:endParaRPr lang="id-ID" sz="1600" b="1" dirty="0">
                <a:solidFill>
                  <a:srgbClr val="0070C0"/>
                </a:solidFill>
              </a:endParaRPr>
            </a:p>
          </p:txBody>
        </p:sp>
        <p:sp>
          <p:nvSpPr>
            <p:cNvPr id="42" name="Arc 41"/>
            <p:cNvSpPr/>
            <p:nvPr/>
          </p:nvSpPr>
          <p:spPr>
            <a:xfrm rot="17768946">
              <a:off x="5031910" y="3215150"/>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3" name="TextBox 42"/>
            <p:cNvSpPr txBox="1"/>
            <p:nvPr/>
          </p:nvSpPr>
          <p:spPr>
            <a:xfrm>
              <a:off x="4572000" y="3576930"/>
              <a:ext cx="1561053"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Guru SD</a:t>
              </a:r>
              <a:endParaRPr lang="id-ID" sz="1600" b="1" dirty="0">
                <a:solidFill>
                  <a:srgbClr val="0070C0"/>
                </a:solidFill>
              </a:endParaRPr>
            </a:p>
          </p:txBody>
        </p:sp>
        <p:sp>
          <p:nvSpPr>
            <p:cNvPr id="44" name="Arc 43"/>
            <p:cNvSpPr/>
            <p:nvPr/>
          </p:nvSpPr>
          <p:spPr>
            <a:xfrm rot="19070923" flipV="1">
              <a:off x="6829369" y="3881590"/>
              <a:ext cx="1155892" cy="1519852"/>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5" name="TextBox 44"/>
            <p:cNvSpPr txBox="1"/>
            <p:nvPr/>
          </p:nvSpPr>
          <p:spPr>
            <a:xfrm>
              <a:off x="7108710" y="4921094"/>
              <a:ext cx="1561053" cy="547839"/>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Guru SD</a:t>
              </a:r>
              <a:endParaRPr lang="id-ID" sz="1600" b="1" dirty="0">
                <a:solidFill>
                  <a:srgbClr val="0070C0"/>
                </a:solidFill>
              </a:endParaRPr>
            </a:p>
          </p:txBody>
        </p:sp>
        <p:sp>
          <p:nvSpPr>
            <p:cNvPr id="46" name="TextBox 45"/>
            <p:cNvSpPr txBox="1"/>
            <p:nvPr/>
          </p:nvSpPr>
          <p:spPr>
            <a:xfrm rot="2859975">
              <a:off x="5032348" y="3966035"/>
              <a:ext cx="949900" cy="500419"/>
            </a:xfrm>
            <a:prstGeom prst="rect">
              <a:avLst/>
            </a:prstGeom>
            <a:noFill/>
          </p:spPr>
          <p:txBody>
            <a:bodyPr wrap="none" rtlCol="0">
              <a:spAutoFit/>
            </a:bodyPr>
            <a:lstStyle/>
            <a:p>
              <a:r>
                <a:rPr lang="id-ID" b="1" dirty="0" smtClean="0"/>
                <a:t>. . . .</a:t>
              </a:r>
              <a:endParaRPr lang="id-ID" b="1" dirty="0"/>
            </a:p>
          </p:txBody>
        </p:sp>
        <p:sp>
          <p:nvSpPr>
            <p:cNvPr id="47" name="TextBox 46"/>
            <p:cNvSpPr txBox="1"/>
            <p:nvPr/>
          </p:nvSpPr>
          <p:spPr>
            <a:xfrm>
              <a:off x="5258844" y="5570075"/>
              <a:ext cx="3126664" cy="1145482"/>
            </a:xfrm>
            <a:prstGeom prst="rect">
              <a:avLst/>
            </a:prstGeom>
            <a:noFill/>
          </p:spPr>
          <p:txBody>
            <a:bodyPr wrap="none" rtlCol="0">
              <a:spAutoFit/>
            </a:bodyPr>
            <a:lstStyle/>
            <a:p>
              <a:r>
                <a:rPr lang="id-ID" sz="2000" b="1" dirty="0" smtClean="0"/>
                <a:t>Pelatihan Instruktur</a:t>
              </a:r>
            </a:p>
            <a:p>
              <a:r>
                <a:rPr lang="id-ID" sz="2000" b="1" dirty="0" smtClean="0"/>
                <a:t>Nasional Guru SD</a:t>
              </a:r>
              <a:endParaRPr lang="id-ID" sz="2000" b="1" dirty="0"/>
            </a:p>
          </p:txBody>
        </p:sp>
      </p:grpSp>
      <p:sp>
        <p:nvSpPr>
          <p:cNvPr id="48" name="Rectangle 47"/>
          <p:cNvSpPr/>
          <p:nvPr/>
        </p:nvSpPr>
        <p:spPr>
          <a:xfrm>
            <a:off x="0" y="0"/>
            <a:ext cx="91440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dirty="0" smtClean="0">
                <a:solidFill>
                  <a:schemeClr val="bg1"/>
                </a:solidFill>
              </a:rPr>
              <a:t>Model Pelatihan Guru</a:t>
            </a:r>
            <a:endParaRPr lang="en-US" sz="3600" dirty="0">
              <a:solidFill>
                <a:schemeClr val="bg1"/>
              </a:solidFill>
            </a:endParaRPr>
          </a:p>
        </p:txBody>
      </p:sp>
      <p:sp>
        <p:nvSpPr>
          <p:cNvPr id="49" name="Slide Number Placeholder 2"/>
          <p:cNvSpPr txBox="1"/>
          <p:nvPr/>
        </p:nvSpPr>
        <p:spPr>
          <a:xfrm>
            <a:off x="8534400" y="6492877"/>
            <a:ext cx="609600" cy="365125"/>
          </a:xfrm>
          <a:prstGeom prst="rect">
            <a:avLst/>
          </a:prstGeom>
          <a:solidFill>
            <a:srgbClr val="800000"/>
          </a:solidFill>
          <a:ln>
            <a:noFill/>
          </a:ln>
        </p:spPr>
        <p:txBody>
          <a:bodyPr anchor="ctr"/>
          <a:lstStyle/>
          <a:p>
            <a:pPr algn="r" fontAlgn="auto">
              <a:spcBef>
                <a:spcPts val="0"/>
              </a:spcBef>
              <a:spcAft>
                <a:spcPts val="0"/>
              </a:spcAft>
              <a:defRPr/>
            </a:pPr>
            <a:fld id="{9046B745-9183-4167-93AC-3EB36E5FD265}"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75</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5322545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1"/>
          <p:cNvGrpSpPr/>
          <p:nvPr/>
        </p:nvGrpSpPr>
        <p:grpSpPr>
          <a:xfrm>
            <a:off x="3059832" y="1214034"/>
            <a:ext cx="3168352" cy="3266915"/>
            <a:chOff x="107504" y="972299"/>
            <a:chExt cx="3757813" cy="3948385"/>
          </a:xfrm>
        </p:grpSpPr>
        <p:grpSp>
          <p:nvGrpSpPr>
            <p:cNvPr id="25" name="Group 25"/>
            <p:cNvGrpSpPr/>
            <p:nvPr/>
          </p:nvGrpSpPr>
          <p:grpSpPr>
            <a:xfrm>
              <a:off x="107504" y="972299"/>
              <a:ext cx="3757813" cy="3569121"/>
              <a:chOff x="-311452" y="1259468"/>
              <a:chExt cx="4526458" cy="4242922"/>
            </a:xfrm>
          </p:grpSpPr>
          <p:sp>
            <p:nvSpPr>
              <p:cNvPr id="2" name="Oval 1"/>
              <p:cNvSpPr/>
              <p:nvPr/>
            </p:nvSpPr>
            <p:spPr>
              <a:xfrm>
                <a:off x="1835698" y="2513079"/>
                <a:ext cx="1453443" cy="14199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LPMP</a:t>
                </a:r>
                <a:endParaRPr lang="id-ID" dirty="0"/>
              </a:p>
            </p:txBody>
          </p:sp>
          <p:sp>
            <p:nvSpPr>
              <p:cNvPr id="4" name="Arc 3"/>
              <p:cNvSpPr/>
              <p:nvPr/>
            </p:nvSpPr>
            <p:spPr>
              <a:xfrm>
                <a:off x="539552" y="1556792"/>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5" name="TextBox 4"/>
              <p:cNvSpPr txBox="1"/>
              <p:nvPr/>
            </p:nvSpPr>
            <p:spPr>
              <a:xfrm>
                <a:off x="611560" y="1259468"/>
                <a:ext cx="3294824" cy="486422"/>
              </a:xfrm>
              <a:prstGeom prst="rect">
                <a:avLst/>
              </a:prstGeom>
              <a:solidFill>
                <a:schemeClr val="accent5">
                  <a:lumMod val="40000"/>
                  <a:lumOff val="6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Instruktur Nasional KS</a:t>
                </a:r>
                <a:endParaRPr lang="id-ID" sz="1600" b="1" dirty="0">
                  <a:solidFill>
                    <a:srgbClr val="0070C0"/>
                  </a:solidFill>
                </a:endParaRPr>
              </a:p>
            </p:txBody>
          </p:sp>
          <p:sp>
            <p:nvSpPr>
              <p:cNvPr id="6" name="Arc 5"/>
              <p:cNvSpPr/>
              <p:nvPr/>
            </p:nvSpPr>
            <p:spPr>
              <a:xfrm rot="14014889">
                <a:off x="1657568" y="3558174"/>
                <a:ext cx="2016223" cy="1872209"/>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7" name="TextBox 6"/>
              <p:cNvSpPr txBox="1"/>
              <p:nvPr/>
            </p:nvSpPr>
            <p:spPr>
              <a:xfrm>
                <a:off x="642653" y="4787861"/>
                <a:ext cx="1514871"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KS Inti SD</a:t>
                </a:r>
                <a:endParaRPr lang="id-ID" sz="1600" b="1" dirty="0">
                  <a:solidFill>
                    <a:srgbClr val="0070C0"/>
                  </a:solidFill>
                </a:endParaRPr>
              </a:p>
            </p:txBody>
          </p:sp>
          <p:sp>
            <p:nvSpPr>
              <p:cNvPr id="8" name="Arc 7"/>
              <p:cNvSpPr/>
              <p:nvPr/>
            </p:nvSpPr>
            <p:spPr>
              <a:xfrm rot="17768946">
                <a:off x="387846" y="3234314"/>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9" name="TextBox 8"/>
              <p:cNvSpPr txBox="1"/>
              <p:nvPr/>
            </p:nvSpPr>
            <p:spPr>
              <a:xfrm>
                <a:off x="-311452" y="3717033"/>
                <a:ext cx="1440237"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KS Inti SD</a:t>
                </a:r>
                <a:endParaRPr lang="id-ID" sz="1600" b="1" dirty="0">
                  <a:solidFill>
                    <a:srgbClr val="0070C0"/>
                  </a:solidFill>
                </a:endParaRPr>
              </a:p>
            </p:txBody>
          </p:sp>
          <p:sp>
            <p:nvSpPr>
              <p:cNvPr id="10" name="Arc 9"/>
              <p:cNvSpPr/>
              <p:nvPr/>
            </p:nvSpPr>
            <p:spPr>
              <a:xfrm rot="19070923" flipV="1">
                <a:off x="2177321" y="3662044"/>
                <a:ext cx="1155892" cy="1519853"/>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11" name="TextBox 10"/>
              <p:cNvSpPr txBox="1"/>
              <p:nvPr/>
            </p:nvSpPr>
            <p:spPr>
              <a:xfrm>
                <a:off x="2723854" y="4940260"/>
                <a:ext cx="1491152"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KS Inti SD</a:t>
                </a:r>
                <a:endParaRPr lang="id-ID" sz="1600" b="1" dirty="0">
                  <a:solidFill>
                    <a:srgbClr val="0070C0"/>
                  </a:solidFill>
                </a:endParaRPr>
              </a:p>
            </p:txBody>
          </p:sp>
          <p:sp>
            <p:nvSpPr>
              <p:cNvPr id="12" name="TextBox 11"/>
              <p:cNvSpPr txBox="1"/>
              <p:nvPr/>
            </p:nvSpPr>
            <p:spPr>
              <a:xfrm rot="2859975">
                <a:off x="549089" y="4184326"/>
                <a:ext cx="843409" cy="527645"/>
              </a:xfrm>
              <a:prstGeom prst="rect">
                <a:avLst/>
              </a:prstGeom>
              <a:noFill/>
            </p:spPr>
            <p:txBody>
              <a:bodyPr wrap="none" rtlCol="0">
                <a:spAutoFit/>
              </a:bodyPr>
              <a:lstStyle/>
              <a:p>
                <a:r>
                  <a:rPr lang="id-ID" b="1" dirty="0" smtClean="0"/>
                  <a:t>. . . .</a:t>
                </a:r>
                <a:endParaRPr lang="id-ID" b="1" dirty="0"/>
              </a:p>
            </p:txBody>
          </p:sp>
        </p:grpSp>
        <p:sp>
          <p:nvSpPr>
            <p:cNvPr id="13" name="TextBox 12"/>
            <p:cNvSpPr txBox="1"/>
            <p:nvPr/>
          </p:nvSpPr>
          <p:spPr>
            <a:xfrm>
              <a:off x="722341" y="4437112"/>
              <a:ext cx="2679831" cy="483572"/>
            </a:xfrm>
            <a:prstGeom prst="rect">
              <a:avLst/>
            </a:prstGeom>
            <a:noFill/>
          </p:spPr>
          <p:txBody>
            <a:bodyPr wrap="none" rtlCol="0">
              <a:spAutoFit/>
            </a:bodyPr>
            <a:lstStyle/>
            <a:p>
              <a:r>
                <a:rPr lang="id-ID" sz="2000" b="1" dirty="0" smtClean="0"/>
                <a:t>Pelatihan KS Inti SD</a:t>
              </a:r>
              <a:endParaRPr lang="id-ID" sz="2000" b="1" dirty="0"/>
            </a:p>
          </p:txBody>
        </p:sp>
      </p:grpSp>
      <p:grpSp>
        <p:nvGrpSpPr>
          <p:cNvPr id="26" name="Group 26"/>
          <p:cNvGrpSpPr/>
          <p:nvPr/>
        </p:nvGrpSpPr>
        <p:grpSpPr>
          <a:xfrm>
            <a:off x="6123016" y="1190476"/>
            <a:ext cx="2913480" cy="3242588"/>
            <a:chOff x="4572000" y="1240304"/>
            <a:chExt cx="3581277" cy="5048564"/>
          </a:xfrm>
        </p:grpSpPr>
        <p:sp>
          <p:nvSpPr>
            <p:cNvPr id="14" name="Oval 13"/>
            <p:cNvSpPr/>
            <p:nvPr/>
          </p:nvSpPr>
          <p:spPr>
            <a:xfrm>
              <a:off x="6372200" y="2348880"/>
              <a:ext cx="1368152" cy="15650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smtClean="0"/>
                <a:t>SD Inti</a:t>
              </a:r>
              <a:endParaRPr lang="id-ID" sz="2000" dirty="0"/>
            </a:p>
          </p:txBody>
        </p:sp>
        <p:sp>
          <p:nvSpPr>
            <p:cNvPr id="15" name="Arc 14"/>
            <p:cNvSpPr/>
            <p:nvPr/>
          </p:nvSpPr>
          <p:spPr>
            <a:xfrm>
              <a:off x="5076056" y="1412776"/>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16" name="TextBox 15"/>
            <p:cNvSpPr txBox="1"/>
            <p:nvPr/>
          </p:nvSpPr>
          <p:spPr>
            <a:xfrm>
              <a:off x="5148064" y="1240304"/>
              <a:ext cx="1349427" cy="575033"/>
            </a:xfrm>
            <a:prstGeom prst="rect">
              <a:avLst/>
            </a:prstGeom>
            <a:solidFill>
              <a:schemeClr val="accent5">
                <a:lumMod val="40000"/>
                <a:lumOff val="60000"/>
              </a:schemeClr>
            </a:solidFill>
            <a:ln>
              <a:solidFill>
                <a:schemeClr val="accent6">
                  <a:lumMod val="60000"/>
                  <a:lumOff val="40000"/>
                </a:schemeClr>
              </a:solidFill>
            </a:ln>
          </p:spPr>
          <p:txBody>
            <a:bodyPr wrap="none" rtlCol="0">
              <a:spAutoFit/>
            </a:bodyPr>
            <a:lstStyle/>
            <a:p>
              <a:r>
                <a:rPr lang="id-ID" b="1" dirty="0" smtClean="0">
                  <a:solidFill>
                    <a:srgbClr val="0070C0"/>
                  </a:solidFill>
                </a:rPr>
                <a:t>KS Inti SD</a:t>
              </a:r>
              <a:endParaRPr lang="id-ID" b="1" dirty="0">
                <a:solidFill>
                  <a:srgbClr val="0070C0"/>
                </a:solidFill>
              </a:endParaRPr>
            </a:p>
          </p:txBody>
        </p:sp>
        <p:sp>
          <p:nvSpPr>
            <p:cNvPr id="17" name="Arc 16"/>
            <p:cNvSpPr/>
            <p:nvPr/>
          </p:nvSpPr>
          <p:spPr>
            <a:xfrm rot="14014889">
              <a:off x="6028532" y="3472618"/>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18" name="TextBox 17"/>
            <p:cNvSpPr txBox="1"/>
            <p:nvPr/>
          </p:nvSpPr>
          <p:spPr>
            <a:xfrm>
              <a:off x="5676182" y="4768696"/>
              <a:ext cx="892919" cy="575033"/>
            </a:xfrm>
            <a:prstGeom prst="rect">
              <a:avLst/>
            </a:prstGeom>
            <a:solidFill>
              <a:schemeClr val="accent2">
                <a:lumMod val="20000"/>
                <a:lumOff val="80000"/>
              </a:schemeClr>
            </a:solidFill>
            <a:ln>
              <a:solidFill>
                <a:schemeClr val="accent6">
                  <a:lumMod val="60000"/>
                  <a:lumOff val="40000"/>
                </a:schemeClr>
              </a:solidFill>
            </a:ln>
          </p:spPr>
          <p:txBody>
            <a:bodyPr wrap="none" rtlCol="0">
              <a:spAutoFit/>
            </a:bodyPr>
            <a:lstStyle/>
            <a:p>
              <a:r>
                <a:rPr lang="id-ID" b="1" dirty="0" smtClean="0">
                  <a:solidFill>
                    <a:srgbClr val="0070C0"/>
                  </a:solidFill>
                </a:rPr>
                <a:t>KS SD</a:t>
              </a:r>
              <a:endParaRPr lang="id-ID" b="1" dirty="0">
                <a:solidFill>
                  <a:srgbClr val="0070C0"/>
                </a:solidFill>
              </a:endParaRPr>
            </a:p>
          </p:txBody>
        </p:sp>
        <p:sp>
          <p:nvSpPr>
            <p:cNvPr id="19" name="Arc 18"/>
            <p:cNvSpPr/>
            <p:nvPr/>
          </p:nvSpPr>
          <p:spPr>
            <a:xfrm rot="17768946">
              <a:off x="5031910" y="3215150"/>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20" name="TextBox 19"/>
            <p:cNvSpPr txBox="1"/>
            <p:nvPr/>
          </p:nvSpPr>
          <p:spPr>
            <a:xfrm>
              <a:off x="4572000" y="3576929"/>
              <a:ext cx="892919" cy="575033"/>
            </a:xfrm>
            <a:prstGeom prst="rect">
              <a:avLst/>
            </a:prstGeom>
            <a:solidFill>
              <a:schemeClr val="accent2">
                <a:lumMod val="20000"/>
                <a:lumOff val="80000"/>
              </a:schemeClr>
            </a:solidFill>
            <a:ln>
              <a:solidFill>
                <a:schemeClr val="accent6">
                  <a:lumMod val="60000"/>
                  <a:lumOff val="40000"/>
                </a:schemeClr>
              </a:solidFill>
            </a:ln>
          </p:spPr>
          <p:txBody>
            <a:bodyPr wrap="none" rtlCol="0">
              <a:spAutoFit/>
            </a:bodyPr>
            <a:lstStyle/>
            <a:p>
              <a:r>
                <a:rPr lang="id-ID" b="1" dirty="0" smtClean="0">
                  <a:solidFill>
                    <a:srgbClr val="0070C0"/>
                  </a:solidFill>
                </a:rPr>
                <a:t>KS SD</a:t>
              </a:r>
              <a:endParaRPr lang="id-ID" b="1" dirty="0">
                <a:solidFill>
                  <a:srgbClr val="0070C0"/>
                </a:solidFill>
              </a:endParaRPr>
            </a:p>
          </p:txBody>
        </p:sp>
        <p:sp>
          <p:nvSpPr>
            <p:cNvPr id="21" name="Arc 20"/>
            <p:cNvSpPr/>
            <p:nvPr/>
          </p:nvSpPr>
          <p:spPr>
            <a:xfrm rot="19070923" flipV="1">
              <a:off x="6829369" y="3594849"/>
              <a:ext cx="1155892" cy="1519852"/>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600"/>
            </a:p>
          </p:txBody>
        </p:sp>
        <p:sp>
          <p:nvSpPr>
            <p:cNvPr id="22" name="TextBox 21"/>
            <p:cNvSpPr txBox="1"/>
            <p:nvPr/>
          </p:nvSpPr>
          <p:spPr>
            <a:xfrm>
              <a:off x="7260358" y="4921095"/>
              <a:ext cx="892919" cy="575033"/>
            </a:xfrm>
            <a:prstGeom prst="rect">
              <a:avLst/>
            </a:prstGeom>
            <a:solidFill>
              <a:schemeClr val="accent2">
                <a:lumMod val="20000"/>
                <a:lumOff val="80000"/>
              </a:schemeClr>
            </a:solidFill>
            <a:ln>
              <a:solidFill>
                <a:schemeClr val="accent6">
                  <a:lumMod val="60000"/>
                  <a:lumOff val="40000"/>
                </a:schemeClr>
              </a:solidFill>
            </a:ln>
          </p:spPr>
          <p:txBody>
            <a:bodyPr wrap="none" rtlCol="0">
              <a:spAutoFit/>
            </a:bodyPr>
            <a:lstStyle/>
            <a:p>
              <a:r>
                <a:rPr lang="id-ID" b="1" dirty="0" smtClean="0">
                  <a:solidFill>
                    <a:srgbClr val="0070C0"/>
                  </a:solidFill>
                </a:rPr>
                <a:t>KS SD</a:t>
              </a:r>
              <a:endParaRPr lang="id-ID" b="1" dirty="0">
                <a:solidFill>
                  <a:srgbClr val="0070C0"/>
                </a:solidFill>
              </a:endParaRPr>
            </a:p>
          </p:txBody>
        </p:sp>
        <p:sp>
          <p:nvSpPr>
            <p:cNvPr id="23" name="TextBox 22"/>
            <p:cNvSpPr txBox="1"/>
            <p:nvPr/>
          </p:nvSpPr>
          <p:spPr>
            <a:xfrm rot="2859975">
              <a:off x="5014128" y="3970337"/>
              <a:ext cx="986342" cy="491819"/>
            </a:xfrm>
            <a:prstGeom prst="rect">
              <a:avLst/>
            </a:prstGeom>
            <a:noFill/>
          </p:spPr>
          <p:txBody>
            <a:bodyPr wrap="none" rtlCol="0">
              <a:spAutoFit/>
            </a:bodyPr>
            <a:lstStyle/>
            <a:p>
              <a:r>
                <a:rPr lang="id-ID" sz="2000" b="1" dirty="0" smtClean="0"/>
                <a:t>. . . .</a:t>
              </a:r>
              <a:endParaRPr lang="id-ID" sz="2000" b="1" dirty="0"/>
            </a:p>
          </p:txBody>
        </p:sp>
        <p:sp>
          <p:nvSpPr>
            <p:cNvPr id="24" name="TextBox 23"/>
            <p:cNvSpPr txBox="1"/>
            <p:nvPr/>
          </p:nvSpPr>
          <p:spPr>
            <a:xfrm>
              <a:off x="5258845" y="5570076"/>
              <a:ext cx="2677652" cy="718792"/>
            </a:xfrm>
            <a:prstGeom prst="rect">
              <a:avLst/>
            </a:prstGeom>
            <a:noFill/>
          </p:spPr>
          <p:txBody>
            <a:bodyPr wrap="none" rtlCol="0">
              <a:spAutoFit/>
            </a:bodyPr>
            <a:lstStyle/>
            <a:p>
              <a:r>
                <a:rPr lang="id-ID" sz="2400" b="1" dirty="0" smtClean="0"/>
                <a:t>Pelatihan KS SD</a:t>
              </a:r>
              <a:endParaRPr lang="id-ID" sz="2400" b="1" dirty="0"/>
            </a:p>
          </p:txBody>
        </p:sp>
      </p:grpSp>
      <p:sp>
        <p:nvSpPr>
          <p:cNvPr id="28" name="TextBox 27"/>
          <p:cNvSpPr txBox="1"/>
          <p:nvPr/>
        </p:nvSpPr>
        <p:spPr>
          <a:xfrm>
            <a:off x="1358924" y="5230943"/>
            <a:ext cx="6309420" cy="646331"/>
          </a:xfrm>
          <a:prstGeom prst="rect">
            <a:avLst/>
          </a:prstGeom>
          <a:solidFill>
            <a:schemeClr val="accent5">
              <a:lumMod val="20000"/>
              <a:lumOff val="80000"/>
            </a:schemeClr>
          </a:solidFill>
          <a:ln>
            <a:solidFill>
              <a:srgbClr val="FF0000"/>
            </a:solidFill>
          </a:ln>
        </p:spPr>
        <p:txBody>
          <a:bodyPr wrap="none" rtlCol="0">
            <a:spAutoFit/>
          </a:bodyPr>
          <a:lstStyle/>
          <a:p>
            <a:r>
              <a:rPr lang="id-ID" dirty="0" smtClean="0"/>
              <a:t>Catatan: 	1. Pola yang sama berlaku untuk SMP, SMA/K</a:t>
            </a:r>
          </a:p>
          <a:p>
            <a:r>
              <a:rPr lang="id-ID" dirty="0" smtClean="0"/>
              <a:t>	2. Pola yang sama berlaku untuk Pengawas Sekolah (PS)</a:t>
            </a:r>
          </a:p>
        </p:txBody>
      </p:sp>
      <p:sp>
        <p:nvSpPr>
          <p:cNvPr id="29" name="TextBox 28"/>
          <p:cNvSpPr txBox="1"/>
          <p:nvPr/>
        </p:nvSpPr>
        <p:spPr>
          <a:xfrm>
            <a:off x="6876256" y="4284387"/>
            <a:ext cx="1824538" cy="584775"/>
          </a:xfrm>
          <a:prstGeom prst="rect">
            <a:avLst/>
          </a:prstGeom>
          <a:noFill/>
        </p:spPr>
        <p:txBody>
          <a:bodyPr wrap="none" rtlCol="0">
            <a:spAutoFit/>
          </a:bodyPr>
          <a:lstStyle/>
          <a:p>
            <a:r>
              <a:rPr lang="id-ID" sz="1600" dirty="0" smtClean="0"/>
              <a:t>Lokasi berdekatan </a:t>
            </a:r>
          </a:p>
          <a:p>
            <a:r>
              <a:rPr lang="id-ID" sz="1600" dirty="0" smtClean="0"/>
              <a:t>(dalam satu klaster)</a:t>
            </a:r>
            <a:endParaRPr lang="id-ID" sz="1600" dirty="0"/>
          </a:p>
        </p:txBody>
      </p:sp>
      <p:grpSp>
        <p:nvGrpSpPr>
          <p:cNvPr id="27" name="Group 32"/>
          <p:cNvGrpSpPr/>
          <p:nvPr/>
        </p:nvGrpSpPr>
        <p:grpSpPr>
          <a:xfrm>
            <a:off x="107504" y="1222462"/>
            <a:ext cx="3168353" cy="3574691"/>
            <a:chOff x="107504" y="972299"/>
            <a:chExt cx="3757813" cy="4320362"/>
          </a:xfrm>
        </p:grpSpPr>
        <p:grpSp>
          <p:nvGrpSpPr>
            <p:cNvPr id="32" name="Group 25"/>
            <p:cNvGrpSpPr/>
            <p:nvPr/>
          </p:nvGrpSpPr>
          <p:grpSpPr>
            <a:xfrm>
              <a:off x="107504" y="972299"/>
              <a:ext cx="3757813" cy="3569121"/>
              <a:chOff x="-311452" y="1259468"/>
              <a:chExt cx="4526458" cy="4242922"/>
            </a:xfrm>
          </p:grpSpPr>
          <p:sp>
            <p:nvSpPr>
              <p:cNvPr id="36" name="Oval 35"/>
              <p:cNvSpPr/>
              <p:nvPr/>
            </p:nvSpPr>
            <p:spPr>
              <a:xfrm>
                <a:off x="1835696" y="2294053"/>
                <a:ext cx="1762065" cy="16390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dirty="0" smtClean="0"/>
                  <a:t>Jakarta</a:t>
                </a:r>
                <a:endParaRPr lang="id-ID" dirty="0"/>
              </a:p>
            </p:txBody>
          </p:sp>
          <p:sp>
            <p:nvSpPr>
              <p:cNvPr id="37" name="Arc 36"/>
              <p:cNvSpPr/>
              <p:nvPr/>
            </p:nvSpPr>
            <p:spPr>
              <a:xfrm>
                <a:off x="539552" y="1466385"/>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38" name="TextBox 37"/>
              <p:cNvSpPr txBox="1"/>
              <p:nvPr/>
            </p:nvSpPr>
            <p:spPr>
              <a:xfrm>
                <a:off x="1128785" y="1259468"/>
                <a:ext cx="2057481" cy="486422"/>
              </a:xfrm>
              <a:prstGeom prst="rect">
                <a:avLst/>
              </a:prstGeom>
              <a:solidFill>
                <a:schemeClr val="accent5">
                  <a:lumMod val="40000"/>
                  <a:lumOff val="6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Nara Sumber</a:t>
                </a:r>
                <a:endParaRPr lang="id-ID" sz="1600" b="1" dirty="0">
                  <a:solidFill>
                    <a:srgbClr val="0070C0"/>
                  </a:solidFill>
                </a:endParaRPr>
              </a:p>
            </p:txBody>
          </p:sp>
          <p:sp>
            <p:nvSpPr>
              <p:cNvPr id="39" name="Arc 38"/>
              <p:cNvSpPr/>
              <p:nvPr/>
            </p:nvSpPr>
            <p:spPr>
              <a:xfrm rot="14014889">
                <a:off x="1657568" y="3558174"/>
                <a:ext cx="2016223" cy="1872209"/>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0" name="TextBox 39"/>
              <p:cNvSpPr txBox="1"/>
              <p:nvPr/>
            </p:nvSpPr>
            <p:spPr>
              <a:xfrm>
                <a:off x="642653" y="4787861"/>
                <a:ext cx="1514871"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KS SD</a:t>
                </a:r>
                <a:endParaRPr lang="id-ID" sz="1600" b="1" dirty="0">
                  <a:solidFill>
                    <a:srgbClr val="0070C0"/>
                  </a:solidFill>
                </a:endParaRPr>
              </a:p>
            </p:txBody>
          </p:sp>
          <p:sp>
            <p:nvSpPr>
              <p:cNvPr id="41" name="Arc 40"/>
              <p:cNvSpPr/>
              <p:nvPr/>
            </p:nvSpPr>
            <p:spPr>
              <a:xfrm rot="17768946">
                <a:off x="387846" y="3234314"/>
                <a:ext cx="2016224" cy="1872208"/>
              </a:xfrm>
              <a:prstGeom prst="arc">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2" name="TextBox 41"/>
              <p:cNvSpPr txBox="1"/>
              <p:nvPr/>
            </p:nvSpPr>
            <p:spPr>
              <a:xfrm>
                <a:off x="-311452" y="3717033"/>
                <a:ext cx="1440237"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KS SD</a:t>
                </a:r>
                <a:endParaRPr lang="id-ID" sz="1600" b="1" dirty="0">
                  <a:solidFill>
                    <a:srgbClr val="0070C0"/>
                  </a:solidFill>
                </a:endParaRPr>
              </a:p>
            </p:txBody>
          </p:sp>
          <p:sp>
            <p:nvSpPr>
              <p:cNvPr id="43" name="Arc 42"/>
              <p:cNvSpPr/>
              <p:nvPr/>
            </p:nvSpPr>
            <p:spPr>
              <a:xfrm rot="19070923" flipV="1">
                <a:off x="2177320" y="3729077"/>
                <a:ext cx="1155891" cy="1519853"/>
              </a:xfrm>
              <a:prstGeom prst="arc">
                <a:avLst>
                  <a:gd name="adj1" fmla="val 16200000"/>
                  <a:gd name="adj2" fmla="val 1950286"/>
                </a:avLst>
              </a:prstGeom>
              <a:ln>
                <a:tailEnd type="arrow"/>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id-ID" sz="1400"/>
              </a:p>
            </p:txBody>
          </p:sp>
          <p:sp>
            <p:nvSpPr>
              <p:cNvPr id="44" name="TextBox 43"/>
              <p:cNvSpPr txBox="1"/>
              <p:nvPr/>
            </p:nvSpPr>
            <p:spPr>
              <a:xfrm>
                <a:off x="2723854" y="4940260"/>
                <a:ext cx="1491152" cy="486422"/>
              </a:xfrm>
              <a:prstGeom prst="rect">
                <a:avLst/>
              </a:prstGeom>
              <a:solidFill>
                <a:schemeClr val="accent2">
                  <a:lumMod val="20000"/>
                  <a:lumOff val="80000"/>
                </a:schemeClr>
              </a:solidFill>
              <a:ln>
                <a:solidFill>
                  <a:schemeClr val="accent6">
                    <a:lumMod val="60000"/>
                    <a:lumOff val="40000"/>
                  </a:schemeClr>
                </a:solidFill>
              </a:ln>
            </p:spPr>
            <p:txBody>
              <a:bodyPr wrap="square" rtlCol="0">
                <a:spAutoFit/>
              </a:bodyPr>
              <a:lstStyle/>
              <a:p>
                <a:r>
                  <a:rPr lang="id-ID" sz="1600" b="1" dirty="0" smtClean="0">
                    <a:solidFill>
                      <a:srgbClr val="0070C0"/>
                    </a:solidFill>
                  </a:rPr>
                  <a:t>IN KS SD</a:t>
                </a:r>
                <a:endParaRPr lang="id-ID" sz="1600" b="1" dirty="0">
                  <a:solidFill>
                    <a:srgbClr val="0070C0"/>
                  </a:solidFill>
                </a:endParaRPr>
              </a:p>
            </p:txBody>
          </p:sp>
          <p:sp>
            <p:nvSpPr>
              <p:cNvPr id="45" name="TextBox 44"/>
              <p:cNvSpPr txBox="1"/>
              <p:nvPr/>
            </p:nvSpPr>
            <p:spPr>
              <a:xfrm rot="2859975">
                <a:off x="549088" y="4184328"/>
                <a:ext cx="843409" cy="527645"/>
              </a:xfrm>
              <a:prstGeom prst="rect">
                <a:avLst/>
              </a:prstGeom>
              <a:noFill/>
            </p:spPr>
            <p:txBody>
              <a:bodyPr wrap="none" rtlCol="0">
                <a:spAutoFit/>
              </a:bodyPr>
              <a:lstStyle/>
              <a:p>
                <a:r>
                  <a:rPr lang="id-ID" b="1" dirty="0" smtClean="0"/>
                  <a:t>. . . .</a:t>
                </a:r>
                <a:endParaRPr lang="id-ID" b="1" dirty="0"/>
              </a:p>
            </p:txBody>
          </p:sp>
        </p:grpSp>
        <p:sp>
          <p:nvSpPr>
            <p:cNvPr id="35" name="TextBox 34"/>
            <p:cNvSpPr txBox="1"/>
            <p:nvPr/>
          </p:nvSpPr>
          <p:spPr>
            <a:xfrm>
              <a:off x="722341" y="4437112"/>
              <a:ext cx="2805388" cy="855549"/>
            </a:xfrm>
            <a:prstGeom prst="rect">
              <a:avLst/>
            </a:prstGeom>
            <a:noFill/>
          </p:spPr>
          <p:txBody>
            <a:bodyPr wrap="none" rtlCol="0">
              <a:spAutoFit/>
            </a:bodyPr>
            <a:lstStyle/>
            <a:p>
              <a:r>
                <a:rPr lang="id-ID" sz="2000" b="1" dirty="0" smtClean="0"/>
                <a:t>Pelatihan Instruktur </a:t>
              </a:r>
            </a:p>
            <a:p>
              <a:r>
                <a:rPr lang="id-ID" sz="2000" b="1" dirty="0" smtClean="0"/>
                <a:t>Nasional (IN) KS SD</a:t>
              </a:r>
              <a:endParaRPr lang="id-ID" sz="2000" b="1" dirty="0"/>
            </a:p>
          </p:txBody>
        </p:sp>
      </p:grpSp>
      <p:sp>
        <p:nvSpPr>
          <p:cNvPr id="46" name="Rectangle 45"/>
          <p:cNvSpPr/>
          <p:nvPr/>
        </p:nvSpPr>
        <p:spPr>
          <a:xfrm>
            <a:off x="0" y="0"/>
            <a:ext cx="91440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dirty="0" smtClean="0">
                <a:solidFill>
                  <a:schemeClr val="bg1"/>
                </a:solidFill>
              </a:rPr>
              <a:t>Model Pelatihan Kepala Sekolah dan Pengawas</a:t>
            </a:r>
            <a:endParaRPr lang="en-US" sz="3600" dirty="0">
              <a:solidFill>
                <a:schemeClr val="bg1"/>
              </a:solidFill>
            </a:endParaRPr>
          </a:p>
        </p:txBody>
      </p:sp>
      <p:sp>
        <p:nvSpPr>
          <p:cNvPr id="47" name="Slide Number Placeholder 2"/>
          <p:cNvSpPr txBox="1"/>
          <p:nvPr/>
        </p:nvSpPr>
        <p:spPr>
          <a:xfrm>
            <a:off x="8534400" y="6492877"/>
            <a:ext cx="609600" cy="365125"/>
          </a:xfrm>
          <a:prstGeom prst="rect">
            <a:avLst/>
          </a:prstGeom>
          <a:solidFill>
            <a:srgbClr val="800000"/>
          </a:solidFill>
          <a:ln>
            <a:noFill/>
          </a:ln>
        </p:spPr>
        <p:txBody>
          <a:bodyPr anchor="ctr"/>
          <a:lstStyle/>
          <a:p>
            <a:pPr algn="r" fontAlgn="auto">
              <a:spcBef>
                <a:spcPts val="0"/>
              </a:spcBef>
              <a:spcAft>
                <a:spcPts val="0"/>
              </a:spcAft>
              <a:defRPr/>
            </a:pPr>
            <a:fld id="{9046B745-9183-4167-93AC-3EB36E5FD265}"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76</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362227096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145"/>
          <p:cNvSpPr/>
          <p:nvPr/>
        </p:nvSpPr>
        <p:spPr>
          <a:xfrm>
            <a:off x="6876256" y="764704"/>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sp>
        <p:nvSpPr>
          <p:cNvPr id="145" name="Rectangle 144"/>
          <p:cNvSpPr/>
          <p:nvPr/>
        </p:nvSpPr>
        <p:spPr>
          <a:xfrm>
            <a:off x="6804248" y="836712"/>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sp>
        <p:nvSpPr>
          <p:cNvPr id="143" name="Rectangle 142"/>
          <p:cNvSpPr/>
          <p:nvPr/>
        </p:nvSpPr>
        <p:spPr>
          <a:xfrm>
            <a:off x="5228458" y="4653136"/>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sp>
        <p:nvSpPr>
          <p:cNvPr id="142" name="Rectangle 141"/>
          <p:cNvSpPr/>
          <p:nvPr/>
        </p:nvSpPr>
        <p:spPr>
          <a:xfrm>
            <a:off x="5148066" y="4725144"/>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sp>
        <p:nvSpPr>
          <p:cNvPr id="139" name="Rectangle 138"/>
          <p:cNvSpPr/>
          <p:nvPr/>
        </p:nvSpPr>
        <p:spPr>
          <a:xfrm>
            <a:off x="1628056" y="4653136"/>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sp>
        <p:nvSpPr>
          <p:cNvPr id="138" name="Rectangle 137"/>
          <p:cNvSpPr/>
          <p:nvPr/>
        </p:nvSpPr>
        <p:spPr>
          <a:xfrm>
            <a:off x="1547666" y="4725144"/>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sp>
        <p:nvSpPr>
          <p:cNvPr id="137" name="Rectangle 136"/>
          <p:cNvSpPr/>
          <p:nvPr/>
        </p:nvSpPr>
        <p:spPr>
          <a:xfrm>
            <a:off x="4796408" y="20599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136" name="Rectangle 135"/>
          <p:cNvSpPr/>
          <p:nvPr/>
        </p:nvSpPr>
        <p:spPr>
          <a:xfrm>
            <a:off x="4716016" y="19888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135" name="Rectangle 134"/>
          <p:cNvSpPr/>
          <p:nvPr/>
        </p:nvSpPr>
        <p:spPr>
          <a:xfrm>
            <a:off x="979986" y="3284984"/>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134" name="Rectangle 133"/>
          <p:cNvSpPr/>
          <p:nvPr/>
        </p:nvSpPr>
        <p:spPr>
          <a:xfrm>
            <a:off x="899592" y="3356992"/>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133" name="Rectangle 132"/>
          <p:cNvSpPr/>
          <p:nvPr/>
        </p:nvSpPr>
        <p:spPr>
          <a:xfrm>
            <a:off x="1051992" y="20599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132" name="Rectangle 131"/>
          <p:cNvSpPr/>
          <p:nvPr/>
        </p:nvSpPr>
        <p:spPr>
          <a:xfrm>
            <a:off x="971600" y="19888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131" name="Rectangle 130"/>
          <p:cNvSpPr/>
          <p:nvPr/>
        </p:nvSpPr>
        <p:spPr>
          <a:xfrm>
            <a:off x="4436368" y="3284986"/>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130" name="Rectangle 129"/>
          <p:cNvSpPr/>
          <p:nvPr/>
        </p:nvSpPr>
        <p:spPr>
          <a:xfrm>
            <a:off x="4355976" y="3356992"/>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129" name="Rectangle 128"/>
          <p:cNvSpPr/>
          <p:nvPr/>
        </p:nvSpPr>
        <p:spPr>
          <a:xfrm>
            <a:off x="6956648" y="3284986"/>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sp>
        <p:nvSpPr>
          <p:cNvPr id="128" name="Rectangle 127"/>
          <p:cNvSpPr/>
          <p:nvPr/>
        </p:nvSpPr>
        <p:spPr>
          <a:xfrm>
            <a:off x="6876256" y="3356992"/>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sp>
        <p:nvSpPr>
          <p:cNvPr id="2" name="Rectangle 1"/>
          <p:cNvSpPr/>
          <p:nvPr/>
        </p:nvSpPr>
        <p:spPr>
          <a:xfrm>
            <a:off x="899592" y="19075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3" name="Rectangle 2"/>
          <p:cNvSpPr/>
          <p:nvPr/>
        </p:nvSpPr>
        <p:spPr>
          <a:xfrm>
            <a:off x="4644008" y="19075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4" name="Rectangle 3"/>
          <p:cNvSpPr/>
          <p:nvPr/>
        </p:nvSpPr>
        <p:spPr>
          <a:xfrm>
            <a:off x="827584" y="3429000"/>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5" name="Rectangle 4"/>
          <p:cNvSpPr/>
          <p:nvPr/>
        </p:nvSpPr>
        <p:spPr>
          <a:xfrm>
            <a:off x="4283968" y="3429004"/>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6" name="Rectangle 5"/>
          <p:cNvSpPr/>
          <p:nvPr/>
        </p:nvSpPr>
        <p:spPr>
          <a:xfrm>
            <a:off x="6804248" y="3429004"/>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cxnSp>
        <p:nvCxnSpPr>
          <p:cNvPr id="8" name="Straight Arrow Connector 7"/>
          <p:cNvCxnSpPr>
            <a:stCxn id="2" idx="3"/>
            <a:endCxn id="3" idx="1"/>
          </p:cNvCxnSpPr>
          <p:nvPr/>
        </p:nvCxnSpPr>
        <p:spPr>
          <a:xfrm>
            <a:off x="2627786" y="2159568"/>
            <a:ext cx="2016224"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3131842" y="1763524"/>
            <a:ext cx="997389" cy="369332"/>
          </a:xfrm>
          <a:prstGeom prst="rect">
            <a:avLst/>
          </a:prstGeom>
          <a:noFill/>
        </p:spPr>
        <p:txBody>
          <a:bodyPr wrap="none" rtlCol="0">
            <a:spAutoFit/>
          </a:bodyPr>
          <a:lstStyle/>
          <a:p>
            <a:r>
              <a:rPr lang="id-ID" dirty="0" smtClean="0"/>
              <a:t>Memiliki</a:t>
            </a:r>
            <a:endParaRPr lang="id-ID" dirty="0"/>
          </a:p>
        </p:txBody>
      </p:sp>
      <p:cxnSp>
        <p:nvCxnSpPr>
          <p:cNvPr id="14" name="Straight Arrow Connector 13"/>
          <p:cNvCxnSpPr>
            <a:stCxn id="2" idx="2"/>
            <a:endCxn id="4" idx="0"/>
          </p:cNvCxnSpPr>
          <p:nvPr/>
        </p:nvCxnSpPr>
        <p:spPr>
          <a:xfrm>
            <a:off x="1763688" y="2411596"/>
            <a:ext cx="0" cy="10174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TextBox 14"/>
          <p:cNvSpPr txBox="1"/>
          <p:nvPr/>
        </p:nvSpPr>
        <p:spPr>
          <a:xfrm>
            <a:off x="611562" y="2627620"/>
            <a:ext cx="1843453" cy="369332"/>
          </a:xfrm>
          <a:prstGeom prst="rect">
            <a:avLst/>
          </a:prstGeom>
          <a:noFill/>
        </p:spPr>
        <p:txBody>
          <a:bodyPr wrap="none" rtlCol="0">
            <a:spAutoFit/>
          </a:bodyPr>
          <a:lstStyle/>
          <a:p>
            <a:r>
              <a:rPr lang="id-ID" dirty="0" smtClean="0"/>
              <a:t>Memenuhi Syarat</a:t>
            </a:r>
            <a:endParaRPr lang="id-ID" dirty="0"/>
          </a:p>
        </p:txBody>
      </p:sp>
      <p:sp>
        <p:nvSpPr>
          <p:cNvPr id="20" name="TextBox 19"/>
          <p:cNvSpPr txBox="1"/>
          <p:nvPr/>
        </p:nvSpPr>
        <p:spPr>
          <a:xfrm>
            <a:off x="4456741" y="2483604"/>
            <a:ext cx="1896353" cy="369332"/>
          </a:xfrm>
          <a:prstGeom prst="rect">
            <a:avLst/>
          </a:prstGeom>
          <a:noFill/>
        </p:spPr>
        <p:txBody>
          <a:bodyPr wrap="none" rtlCol="0">
            <a:spAutoFit/>
          </a:bodyPr>
          <a:lstStyle/>
          <a:p>
            <a:r>
              <a:rPr lang="id-ID" dirty="0" smtClean="0"/>
              <a:t>Memenuhi  Syarat</a:t>
            </a:r>
            <a:endParaRPr lang="id-ID" dirty="0"/>
          </a:p>
        </p:txBody>
      </p:sp>
      <p:sp>
        <p:nvSpPr>
          <p:cNvPr id="21" name="Rectangle 20"/>
          <p:cNvSpPr/>
          <p:nvPr/>
        </p:nvSpPr>
        <p:spPr>
          <a:xfrm>
            <a:off x="1475656" y="4797152"/>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cxnSp>
        <p:nvCxnSpPr>
          <p:cNvPr id="23" name="Elbow Connector 22"/>
          <p:cNvCxnSpPr>
            <a:stCxn id="3" idx="2"/>
            <a:endCxn id="5" idx="0"/>
          </p:cNvCxnSpPr>
          <p:nvPr/>
        </p:nvCxnSpPr>
        <p:spPr>
          <a:xfrm rot="5400000">
            <a:off x="4873388" y="2686272"/>
            <a:ext cx="1017404" cy="468052"/>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Elbow Connector 24"/>
          <p:cNvCxnSpPr>
            <a:stCxn id="3" idx="2"/>
            <a:endCxn id="6" idx="0"/>
          </p:cNvCxnSpPr>
          <p:nvPr/>
        </p:nvCxnSpPr>
        <p:spPr>
          <a:xfrm rot="16200000" flipH="1">
            <a:off x="6133528" y="1894185"/>
            <a:ext cx="1017404" cy="205222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899595" y="3886200"/>
            <a:ext cx="1966820" cy="369332"/>
          </a:xfrm>
          <a:prstGeom prst="rect">
            <a:avLst/>
          </a:prstGeom>
          <a:noFill/>
        </p:spPr>
        <p:txBody>
          <a:bodyPr wrap="none" rtlCol="0">
            <a:spAutoFit/>
          </a:bodyPr>
          <a:lstStyle/>
          <a:p>
            <a:r>
              <a:rPr lang="id-ID" dirty="0" smtClean="0"/>
              <a:t>Menyelenggarakan</a:t>
            </a:r>
            <a:endParaRPr lang="id-ID" dirty="0"/>
          </a:p>
        </p:txBody>
      </p:sp>
      <p:sp>
        <p:nvSpPr>
          <p:cNvPr id="32" name="TextBox 31"/>
          <p:cNvSpPr txBox="1"/>
          <p:nvPr/>
        </p:nvSpPr>
        <p:spPr>
          <a:xfrm>
            <a:off x="3995934" y="3861048"/>
            <a:ext cx="910314" cy="369332"/>
          </a:xfrm>
          <a:prstGeom prst="rect">
            <a:avLst/>
          </a:prstGeom>
          <a:noFill/>
        </p:spPr>
        <p:txBody>
          <a:bodyPr wrap="none" rtlCol="0">
            <a:spAutoFit/>
          </a:bodyPr>
          <a:lstStyle/>
          <a:p>
            <a:r>
              <a:rPr lang="id-ID" dirty="0" smtClean="0"/>
              <a:t>Melatih</a:t>
            </a:r>
            <a:endParaRPr lang="id-ID" dirty="0"/>
          </a:p>
        </p:txBody>
      </p:sp>
      <p:sp>
        <p:nvSpPr>
          <p:cNvPr id="33" name="Rectangle 32"/>
          <p:cNvSpPr/>
          <p:nvPr/>
        </p:nvSpPr>
        <p:spPr>
          <a:xfrm>
            <a:off x="5076058" y="4797152"/>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cxnSp>
        <p:nvCxnSpPr>
          <p:cNvPr id="35" name="Elbow Connector 34"/>
          <p:cNvCxnSpPr>
            <a:stCxn id="4" idx="2"/>
            <a:endCxn id="33" idx="0"/>
          </p:cNvCxnSpPr>
          <p:nvPr/>
        </p:nvCxnSpPr>
        <p:spPr>
          <a:xfrm rot="16200000" flipH="1">
            <a:off x="3833918" y="1862826"/>
            <a:ext cx="864096" cy="5004556"/>
          </a:xfrm>
          <a:prstGeom prst="bent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9" name="Elbow Connector 38"/>
          <p:cNvCxnSpPr>
            <a:stCxn id="5" idx="2"/>
            <a:endCxn id="21" idx="0"/>
          </p:cNvCxnSpPr>
          <p:nvPr/>
        </p:nvCxnSpPr>
        <p:spPr>
          <a:xfrm rot="5400000">
            <a:off x="3520686" y="3169771"/>
            <a:ext cx="914501" cy="2340260"/>
          </a:xfrm>
          <a:prstGeom prst="bentConnector3">
            <a:avLst>
              <a:gd name="adj1" fmla="val 40626"/>
            </a:avLst>
          </a:prstGeom>
          <a:ln>
            <a:tailEnd type="arrow"/>
          </a:ln>
        </p:spPr>
        <p:style>
          <a:lnRef idx="3">
            <a:schemeClr val="accent2"/>
          </a:lnRef>
          <a:fillRef idx="0">
            <a:schemeClr val="accent2"/>
          </a:fillRef>
          <a:effectRef idx="2">
            <a:schemeClr val="accent2"/>
          </a:effectRef>
          <a:fontRef idx="minor">
            <a:schemeClr val="tx1"/>
          </a:fontRef>
        </p:style>
      </p:cxnSp>
      <p:sp>
        <p:nvSpPr>
          <p:cNvPr id="44" name="Rectangle 43"/>
          <p:cNvSpPr/>
          <p:nvPr/>
        </p:nvSpPr>
        <p:spPr>
          <a:xfrm>
            <a:off x="4572002" y="6237312"/>
            <a:ext cx="39604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Sekolah Pembina/Contoh</a:t>
            </a:r>
            <a:endParaRPr lang="id-ID" sz="2400" dirty="0"/>
          </a:p>
        </p:txBody>
      </p:sp>
      <p:cxnSp>
        <p:nvCxnSpPr>
          <p:cNvPr id="46" name="Elbow Connector 45"/>
          <p:cNvCxnSpPr>
            <a:stCxn id="44" idx="0"/>
            <a:endCxn id="21" idx="2"/>
          </p:cNvCxnSpPr>
          <p:nvPr/>
        </p:nvCxnSpPr>
        <p:spPr>
          <a:xfrm rot="16200000" flipV="1">
            <a:off x="4319972" y="4005066"/>
            <a:ext cx="720080" cy="374441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8" name="Elbow Connector 47"/>
          <p:cNvCxnSpPr>
            <a:stCxn id="44" idx="0"/>
          </p:cNvCxnSpPr>
          <p:nvPr/>
        </p:nvCxnSpPr>
        <p:spPr>
          <a:xfrm rot="5400000" flipH="1" flipV="1">
            <a:off x="6426206" y="5643246"/>
            <a:ext cx="720080" cy="468052"/>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49" name="TextBox 48"/>
          <p:cNvSpPr txBox="1"/>
          <p:nvPr/>
        </p:nvSpPr>
        <p:spPr>
          <a:xfrm>
            <a:off x="6516216" y="5877272"/>
            <a:ext cx="1911934" cy="369332"/>
          </a:xfrm>
          <a:prstGeom prst="rect">
            <a:avLst/>
          </a:prstGeom>
          <a:noFill/>
        </p:spPr>
        <p:txBody>
          <a:bodyPr wrap="none" rtlCol="0">
            <a:spAutoFit/>
          </a:bodyPr>
          <a:lstStyle/>
          <a:p>
            <a:r>
              <a:rPr lang="id-ID" dirty="0" smtClean="0"/>
              <a:t>Tempat, Fasilitator</a:t>
            </a:r>
            <a:endParaRPr lang="id-ID" dirty="0"/>
          </a:p>
        </p:txBody>
      </p:sp>
      <p:sp>
        <p:nvSpPr>
          <p:cNvPr id="50" name="Rectangle 49"/>
          <p:cNvSpPr/>
          <p:nvPr/>
        </p:nvSpPr>
        <p:spPr>
          <a:xfrm>
            <a:off x="323530" y="6237312"/>
            <a:ext cx="403244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LPTK dan Mahasiswa Pascanya</a:t>
            </a:r>
            <a:endParaRPr lang="id-ID" sz="2400" dirty="0"/>
          </a:p>
        </p:txBody>
      </p:sp>
      <p:cxnSp>
        <p:nvCxnSpPr>
          <p:cNvPr id="55" name="Elbow Connector 54"/>
          <p:cNvCxnSpPr>
            <a:stCxn id="50" idx="0"/>
            <a:endCxn id="33" idx="2"/>
          </p:cNvCxnSpPr>
          <p:nvPr/>
        </p:nvCxnSpPr>
        <p:spPr>
          <a:xfrm rot="5400000" flipH="1" flipV="1">
            <a:off x="4193958" y="3663028"/>
            <a:ext cx="720080" cy="4428492"/>
          </a:xfrm>
          <a:prstGeom prst="bent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sp>
        <p:nvSpPr>
          <p:cNvPr id="57" name="TextBox 56"/>
          <p:cNvSpPr txBox="1"/>
          <p:nvPr/>
        </p:nvSpPr>
        <p:spPr>
          <a:xfrm>
            <a:off x="1835696" y="5867980"/>
            <a:ext cx="1102610" cy="369332"/>
          </a:xfrm>
          <a:prstGeom prst="rect">
            <a:avLst/>
          </a:prstGeom>
          <a:noFill/>
        </p:spPr>
        <p:txBody>
          <a:bodyPr wrap="none" rtlCol="0">
            <a:spAutoFit/>
          </a:bodyPr>
          <a:lstStyle/>
          <a:p>
            <a:r>
              <a:rPr lang="id-ID" dirty="0" smtClean="0"/>
              <a:t>Fasilitator</a:t>
            </a:r>
            <a:endParaRPr lang="id-ID" dirty="0"/>
          </a:p>
        </p:txBody>
      </p:sp>
      <p:cxnSp>
        <p:nvCxnSpPr>
          <p:cNvPr id="59" name="Elbow Connector 58"/>
          <p:cNvCxnSpPr>
            <a:stCxn id="6" idx="2"/>
          </p:cNvCxnSpPr>
          <p:nvPr/>
        </p:nvCxnSpPr>
        <p:spPr>
          <a:xfrm rot="5400000">
            <a:off x="6923063" y="4051872"/>
            <a:ext cx="914503" cy="576064"/>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1" name="Shape 60"/>
          <p:cNvCxnSpPr>
            <a:stCxn id="3" idx="0"/>
            <a:endCxn id="21" idx="1"/>
          </p:cNvCxnSpPr>
          <p:nvPr/>
        </p:nvCxnSpPr>
        <p:spPr>
          <a:xfrm rot="16200000" flipH="1" flipV="1">
            <a:off x="1921060" y="1462136"/>
            <a:ext cx="3249652" cy="4140460"/>
          </a:xfrm>
          <a:prstGeom prst="bentConnector4">
            <a:avLst>
              <a:gd name="adj1" fmla="val -7035"/>
              <a:gd name="adj2" fmla="val 125535"/>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4" name="Elbow Connector 63"/>
          <p:cNvCxnSpPr>
            <a:stCxn id="3" idx="3"/>
            <a:endCxn id="33" idx="3"/>
          </p:cNvCxnSpPr>
          <p:nvPr/>
        </p:nvCxnSpPr>
        <p:spPr>
          <a:xfrm>
            <a:off x="6588226" y="2159568"/>
            <a:ext cx="1872208" cy="2997624"/>
          </a:xfrm>
          <a:prstGeom prst="bentConnector3">
            <a:avLst>
              <a:gd name="adj1" fmla="val 123911"/>
            </a:avLst>
          </a:prstGeom>
          <a:ln>
            <a:tailEnd type="arrow"/>
          </a:ln>
        </p:spPr>
        <p:style>
          <a:lnRef idx="3">
            <a:schemeClr val="accent2"/>
          </a:lnRef>
          <a:fillRef idx="0">
            <a:schemeClr val="accent2"/>
          </a:fillRef>
          <a:effectRef idx="2">
            <a:schemeClr val="accent2"/>
          </a:effectRef>
          <a:fontRef idx="minor">
            <a:schemeClr val="tx1"/>
          </a:fontRef>
        </p:style>
      </p:cxnSp>
      <p:sp>
        <p:nvSpPr>
          <p:cNvPr id="66" name="TextBox 65"/>
          <p:cNvSpPr txBox="1"/>
          <p:nvPr/>
        </p:nvSpPr>
        <p:spPr>
          <a:xfrm rot="16200000">
            <a:off x="-284073" y="2659156"/>
            <a:ext cx="1133900" cy="369332"/>
          </a:xfrm>
          <a:prstGeom prst="rect">
            <a:avLst/>
          </a:prstGeom>
          <a:noFill/>
        </p:spPr>
        <p:txBody>
          <a:bodyPr wrap="none" rtlCol="0">
            <a:spAutoFit/>
          </a:bodyPr>
          <a:lstStyle/>
          <a:p>
            <a:r>
              <a:rPr lang="id-ID" dirty="0" smtClean="0"/>
              <a:t>Mengikuti</a:t>
            </a:r>
            <a:endParaRPr lang="id-ID" dirty="0"/>
          </a:p>
        </p:txBody>
      </p:sp>
      <p:sp>
        <p:nvSpPr>
          <p:cNvPr id="67" name="TextBox 66"/>
          <p:cNvSpPr txBox="1"/>
          <p:nvPr/>
        </p:nvSpPr>
        <p:spPr>
          <a:xfrm rot="16200000">
            <a:off x="8428896" y="3613488"/>
            <a:ext cx="1133900" cy="369332"/>
          </a:xfrm>
          <a:prstGeom prst="rect">
            <a:avLst/>
          </a:prstGeom>
          <a:noFill/>
        </p:spPr>
        <p:txBody>
          <a:bodyPr wrap="none" rtlCol="0">
            <a:spAutoFit/>
          </a:bodyPr>
          <a:lstStyle/>
          <a:p>
            <a:r>
              <a:rPr lang="id-ID" dirty="0" smtClean="0"/>
              <a:t>Mengikuti</a:t>
            </a:r>
            <a:endParaRPr lang="id-ID" dirty="0"/>
          </a:p>
        </p:txBody>
      </p:sp>
      <p:cxnSp>
        <p:nvCxnSpPr>
          <p:cNvPr id="60" name="Straight Arrow Connector 59"/>
          <p:cNvCxnSpPr>
            <a:stCxn id="50" idx="0"/>
          </p:cNvCxnSpPr>
          <p:nvPr/>
        </p:nvCxnSpPr>
        <p:spPr>
          <a:xfrm flipV="1">
            <a:off x="2339752" y="5517232"/>
            <a:ext cx="0" cy="72008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41" name="Straight Arrow Connector 140"/>
          <p:cNvCxnSpPr>
            <a:stCxn id="4" idx="2"/>
          </p:cNvCxnSpPr>
          <p:nvPr/>
        </p:nvCxnSpPr>
        <p:spPr>
          <a:xfrm>
            <a:off x="1763688" y="3933056"/>
            <a:ext cx="0" cy="86409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44" name="Rectangle 143"/>
          <p:cNvSpPr/>
          <p:nvPr/>
        </p:nvSpPr>
        <p:spPr>
          <a:xfrm>
            <a:off x="6732240" y="908720"/>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cxnSp>
        <p:nvCxnSpPr>
          <p:cNvPr id="150" name="Elbow Connector 149"/>
          <p:cNvCxnSpPr>
            <a:stCxn id="144" idx="2"/>
          </p:cNvCxnSpPr>
          <p:nvPr/>
        </p:nvCxnSpPr>
        <p:spPr>
          <a:xfrm rot="16200000" flipH="1">
            <a:off x="7038274" y="2294874"/>
            <a:ext cx="1728192" cy="396044"/>
          </a:xfrm>
          <a:prstGeom prst="bentConnector3">
            <a:avLst>
              <a:gd name="adj1" fmla="val 80313"/>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52" name="Elbow Connector 151"/>
          <p:cNvCxnSpPr>
            <a:stCxn id="144" idx="2"/>
            <a:endCxn id="131" idx="0"/>
          </p:cNvCxnSpPr>
          <p:nvPr/>
        </p:nvCxnSpPr>
        <p:spPr>
          <a:xfrm rot="5400000">
            <a:off x="5674314" y="1254950"/>
            <a:ext cx="1656184" cy="2403884"/>
          </a:xfrm>
          <a:prstGeom prst="bentConnector3">
            <a:avLst>
              <a:gd name="adj1" fmla="val 83356"/>
            </a:avLst>
          </a:prstGeom>
          <a:ln>
            <a:tailEnd type="arrow"/>
          </a:ln>
        </p:spPr>
        <p:style>
          <a:lnRef idx="3">
            <a:schemeClr val="accent5"/>
          </a:lnRef>
          <a:fillRef idx="0">
            <a:schemeClr val="accent5"/>
          </a:fillRef>
          <a:effectRef idx="2">
            <a:schemeClr val="accent5"/>
          </a:effectRef>
          <a:fontRef idx="minor">
            <a:schemeClr val="tx1"/>
          </a:fontRef>
        </p:style>
      </p:cxnSp>
      <p:sp>
        <p:nvSpPr>
          <p:cNvPr id="158" name="TextBox 157"/>
          <p:cNvSpPr txBox="1"/>
          <p:nvPr/>
        </p:nvSpPr>
        <p:spPr>
          <a:xfrm>
            <a:off x="7668342" y="1556792"/>
            <a:ext cx="910314" cy="369332"/>
          </a:xfrm>
          <a:prstGeom prst="rect">
            <a:avLst/>
          </a:prstGeom>
          <a:noFill/>
        </p:spPr>
        <p:txBody>
          <a:bodyPr wrap="none" rtlCol="0">
            <a:spAutoFit/>
          </a:bodyPr>
          <a:lstStyle/>
          <a:p>
            <a:r>
              <a:rPr lang="id-ID" dirty="0" smtClean="0"/>
              <a:t>Melatih</a:t>
            </a:r>
            <a:endParaRPr lang="id-ID" dirty="0"/>
          </a:p>
        </p:txBody>
      </p:sp>
      <p:sp>
        <p:nvSpPr>
          <p:cNvPr id="160" name="Rectangle 159"/>
          <p:cNvSpPr/>
          <p:nvPr/>
        </p:nvSpPr>
        <p:spPr>
          <a:xfrm>
            <a:off x="1293051" y="908720"/>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1" name="Rectangle 160"/>
          <p:cNvSpPr/>
          <p:nvPr/>
        </p:nvSpPr>
        <p:spPr>
          <a:xfrm>
            <a:off x="1365061" y="836712"/>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2" name="Rectangle 161"/>
          <p:cNvSpPr/>
          <p:nvPr/>
        </p:nvSpPr>
        <p:spPr>
          <a:xfrm>
            <a:off x="1437067" y="764704"/>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3" name="TextBox 162"/>
          <p:cNvSpPr txBox="1"/>
          <p:nvPr/>
        </p:nvSpPr>
        <p:spPr>
          <a:xfrm>
            <a:off x="2123730" y="726307"/>
            <a:ext cx="830677" cy="674031"/>
          </a:xfrm>
          <a:prstGeom prst="rect">
            <a:avLst/>
          </a:prstGeom>
          <a:noFill/>
        </p:spPr>
        <p:txBody>
          <a:bodyPr wrap="none" rtlCol="0">
            <a:spAutoFit/>
          </a:bodyPr>
          <a:lstStyle/>
          <a:p>
            <a:pPr>
              <a:lnSpc>
                <a:spcPct val="70000"/>
              </a:lnSpc>
            </a:pPr>
            <a:r>
              <a:rPr lang="id-ID" dirty="0" smtClean="0"/>
              <a:t>SD</a:t>
            </a:r>
          </a:p>
          <a:p>
            <a:pPr>
              <a:lnSpc>
                <a:spcPct val="70000"/>
              </a:lnSpc>
            </a:pPr>
            <a:r>
              <a:rPr lang="id-ID" dirty="0" smtClean="0"/>
              <a:t>SMP</a:t>
            </a:r>
          </a:p>
          <a:p>
            <a:pPr>
              <a:lnSpc>
                <a:spcPct val="70000"/>
              </a:lnSpc>
            </a:pPr>
            <a:r>
              <a:rPr lang="id-ID" dirty="0" smtClean="0"/>
              <a:t>SMA/K</a:t>
            </a:r>
            <a:endParaRPr lang="id-ID" dirty="0"/>
          </a:p>
        </p:txBody>
      </p:sp>
      <p:sp>
        <p:nvSpPr>
          <p:cNvPr id="164" name="TextBox 163"/>
          <p:cNvSpPr txBox="1"/>
          <p:nvPr/>
        </p:nvSpPr>
        <p:spPr>
          <a:xfrm>
            <a:off x="35496" y="836712"/>
            <a:ext cx="1312282" cy="369332"/>
          </a:xfrm>
          <a:prstGeom prst="rect">
            <a:avLst/>
          </a:prstGeom>
          <a:noFill/>
        </p:spPr>
        <p:txBody>
          <a:bodyPr wrap="none" rtlCol="0">
            <a:spAutoFit/>
          </a:bodyPr>
          <a:lstStyle/>
          <a:p>
            <a:r>
              <a:rPr lang="id-ID" dirty="0" smtClean="0"/>
              <a:t>Keterangan:</a:t>
            </a:r>
            <a:endParaRPr lang="id-ID" dirty="0"/>
          </a:p>
        </p:txBody>
      </p:sp>
      <p:cxnSp>
        <p:nvCxnSpPr>
          <p:cNvPr id="182" name="Straight Arrow Connector 181"/>
          <p:cNvCxnSpPr/>
          <p:nvPr/>
        </p:nvCxnSpPr>
        <p:spPr>
          <a:xfrm>
            <a:off x="2699794" y="3645024"/>
            <a:ext cx="1584176" cy="0"/>
          </a:xfrm>
          <a:prstGeom prst="straightConnector1">
            <a:avLst/>
          </a:prstGeom>
          <a:ln>
            <a:prstDash val="sysDot"/>
            <a:headEnd type="arrow"/>
            <a:tailEnd type="arrow"/>
          </a:ln>
        </p:spPr>
        <p:style>
          <a:lnRef idx="3">
            <a:schemeClr val="accent2"/>
          </a:lnRef>
          <a:fillRef idx="0">
            <a:schemeClr val="accent2"/>
          </a:fillRef>
          <a:effectRef idx="2">
            <a:schemeClr val="accent2"/>
          </a:effectRef>
          <a:fontRef idx="minor">
            <a:schemeClr val="tx1"/>
          </a:fontRef>
        </p:style>
      </p:cxnSp>
      <p:sp>
        <p:nvSpPr>
          <p:cNvPr id="62" name="Rectangle 61"/>
          <p:cNvSpPr/>
          <p:nvPr/>
        </p:nvSpPr>
        <p:spPr>
          <a:xfrm>
            <a:off x="0" y="0"/>
            <a:ext cx="91440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dirty="0" smtClean="0">
                <a:solidFill>
                  <a:schemeClr val="bg1"/>
                </a:solidFill>
              </a:rPr>
              <a:t>Operasional Pelatihan </a:t>
            </a:r>
            <a:endParaRPr lang="en-US" sz="3600" dirty="0">
              <a:solidFill>
                <a:schemeClr val="bg1"/>
              </a:solidFill>
            </a:endParaRPr>
          </a:p>
        </p:txBody>
      </p:sp>
      <p:sp>
        <p:nvSpPr>
          <p:cNvPr id="63" name="Slide Number Placeholder 2"/>
          <p:cNvSpPr txBox="1"/>
          <p:nvPr/>
        </p:nvSpPr>
        <p:spPr>
          <a:xfrm>
            <a:off x="8534400" y="6492877"/>
            <a:ext cx="609600" cy="365125"/>
          </a:xfrm>
          <a:prstGeom prst="rect">
            <a:avLst/>
          </a:prstGeom>
          <a:solidFill>
            <a:srgbClr val="800000"/>
          </a:solidFill>
          <a:ln>
            <a:noFill/>
          </a:ln>
        </p:spPr>
        <p:txBody>
          <a:bodyPr anchor="ctr"/>
          <a:lstStyle/>
          <a:p>
            <a:pPr algn="r" fontAlgn="auto">
              <a:spcBef>
                <a:spcPts val="0"/>
              </a:spcBef>
              <a:spcAft>
                <a:spcPts val="0"/>
              </a:spcAft>
              <a:defRPr/>
            </a:pPr>
            <a:fld id="{9046B745-9183-4167-93AC-3EB36E5FD265}"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77</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387573749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Rectangle 145"/>
          <p:cNvSpPr/>
          <p:nvPr/>
        </p:nvSpPr>
        <p:spPr>
          <a:xfrm>
            <a:off x="6876256" y="764704"/>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sp>
        <p:nvSpPr>
          <p:cNvPr id="145" name="Rectangle 144"/>
          <p:cNvSpPr/>
          <p:nvPr/>
        </p:nvSpPr>
        <p:spPr>
          <a:xfrm>
            <a:off x="6804248" y="836712"/>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sp>
        <p:nvSpPr>
          <p:cNvPr id="143" name="Rectangle 142"/>
          <p:cNvSpPr/>
          <p:nvPr/>
        </p:nvSpPr>
        <p:spPr>
          <a:xfrm>
            <a:off x="5228458" y="4653136"/>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sp>
        <p:nvSpPr>
          <p:cNvPr id="142" name="Rectangle 141"/>
          <p:cNvSpPr/>
          <p:nvPr/>
        </p:nvSpPr>
        <p:spPr>
          <a:xfrm>
            <a:off x="5148066" y="4725144"/>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sp>
        <p:nvSpPr>
          <p:cNvPr id="139" name="Rectangle 138"/>
          <p:cNvSpPr/>
          <p:nvPr/>
        </p:nvSpPr>
        <p:spPr>
          <a:xfrm>
            <a:off x="1628056" y="4653136"/>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sp>
        <p:nvSpPr>
          <p:cNvPr id="138" name="Rectangle 137"/>
          <p:cNvSpPr/>
          <p:nvPr/>
        </p:nvSpPr>
        <p:spPr>
          <a:xfrm>
            <a:off x="1547666" y="4725144"/>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sp>
        <p:nvSpPr>
          <p:cNvPr id="137" name="Rectangle 136"/>
          <p:cNvSpPr/>
          <p:nvPr/>
        </p:nvSpPr>
        <p:spPr>
          <a:xfrm>
            <a:off x="4796408" y="20599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136" name="Rectangle 135"/>
          <p:cNvSpPr/>
          <p:nvPr/>
        </p:nvSpPr>
        <p:spPr>
          <a:xfrm>
            <a:off x="4716016" y="19888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135" name="Rectangle 134"/>
          <p:cNvSpPr/>
          <p:nvPr/>
        </p:nvSpPr>
        <p:spPr>
          <a:xfrm>
            <a:off x="979986" y="3284984"/>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134" name="Rectangle 133"/>
          <p:cNvSpPr/>
          <p:nvPr/>
        </p:nvSpPr>
        <p:spPr>
          <a:xfrm>
            <a:off x="899592" y="3356992"/>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133" name="Rectangle 132"/>
          <p:cNvSpPr/>
          <p:nvPr/>
        </p:nvSpPr>
        <p:spPr>
          <a:xfrm>
            <a:off x="1051992" y="20599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132" name="Rectangle 131"/>
          <p:cNvSpPr/>
          <p:nvPr/>
        </p:nvSpPr>
        <p:spPr>
          <a:xfrm>
            <a:off x="971600" y="19888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131" name="Rectangle 130"/>
          <p:cNvSpPr/>
          <p:nvPr/>
        </p:nvSpPr>
        <p:spPr>
          <a:xfrm>
            <a:off x="4436368" y="3284986"/>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130" name="Rectangle 129"/>
          <p:cNvSpPr/>
          <p:nvPr/>
        </p:nvSpPr>
        <p:spPr>
          <a:xfrm>
            <a:off x="4355976" y="3356992"/>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129" name="Rectangle 128"/>
          <p:cNvSpPr/>
          <p:nvPr/>
        </p:nvSpPr>
        <p:spPr>
          <a:xfrm>
            <a:off x="6956648" y="3284986"/>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sp>
        <p:nvSpPr>
          <p:cNvPr id="128" name="Rectangle 127"/>
          <p:cNvSpPr/>
          <p:nvPr/>
        </p:nvSpPr>
        <p:spPr>
          <a:xfrm>
            <a:off x="6876256" y="3356992"/>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sp>
        <p:nvSpPr>
          <p:cNvPr id="2" name="Rectangle 1"/>
          <p:cNvSpPr/>
          <p:nvPr/>
        </p:nvSpPr>
        <p:spPr>
          <a:xfrm>
            <a:off x="899592" y="1907540"/>
            <a:ext cx="1728192"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a:t>
            </a:r>
            <a:endParaRPr lang="id-ID" sz="2800" dirty="0"/>
          </a:p>
        </p:txBody>
      </p:sp>
      <p:sp>
        <p:nvSpPr>
          <p:cNvPr id="3" name="Rectangle 2"/>
          <p:cNvSpPr/>
          <p:nvPr/>
        </p:nvSpPr>
        <p:spPr>
          <a:xfrm>
            <a:off x="4644008" y="1907540"/>
            <a:ext cx="194421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KS, PS</a:t>
            </a:r>
            <a:endParaRPr lang="id-ID" sz="2800" dirty="0"/>
          </a:p>
        </p:txBody>
      </p:sp>
      <p:sp>
        <p:nvSpPr>
          <p:cNvPr id="4" name="Rectangle 3"/>
          <p:cNvSpPr/>
          <p:nvPr/>
        </p:nvSpPr>
        <p:spPr>
          <a:xfrm>
            <a:off x="827584" y="3429000"/>
            <a:ext cx="187220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Sekolah Inti</a:t>
            </a:r>
            <a:endParaRPr lang="id-ID" sz="2800" dirty="0"/>
          </a:p>
        </p:txBody>
      </p:sp>
      <p:sp>
        <p:nvSpPr>
          <p:cNvPr id="5" name="Rectangle 4"/>
          <p:cNvSpPr/>
          <p:nvPr/>
        </p:nvSpPr>
        <p:spPr>
          <a:xfrm>
            <a:off x="4283968" y="3429004"/>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Guru Inti</a:t>
            </a:r>
            <a:endParaRPr lang="id-ID" sz="2800" dirty="0"/>
          </a:p>
        </p:txBody>
      </p:sp>
      <p:sp>
        <p:nvSpPr>
          <p:cNvPr id="6" name="Rectangle 5"/>
          <p:cNvSpPr/>
          <p:nvPr/>
        </p:nvSpPr>
        <p:spPr>
          <a:xfrm>
            <a:off x="6804248" y="3429004"/>
            <a:ext cx="1728192" cy="4536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KS, PS Inti</a:t>
            </a:r>
            <a:endParaRPr lang="id-ID" sz="2800" dirty="0"/>
          </a:p>
        </p:txBody>
      </p:sp>
      <p:cxnSp>
        <p:nvCxnSpPr>
          <p:cNvPr id="8" name="Straight Arrow Connector 7"/>
          <p:cNvCxnSpPr>
            <a:stCxn id="2" idx="3"/>
            <a:endCxn id="3" idx="1"/>
          </p:cNvCxnSpPr>
          <p:nvPr/>
        </p:nvCxnSpPr>
        <p:spPr>
          <a:xfrm>
            <a:off x="2627786" y="2159568"/>
            <a:ext cx="2016224"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3131842" y="1763524"/>
            <a:ext cx="997389" cy="369332"/>
          </a:xfrm>
          <a:prstGeom prst="rect">
            <a:avLst/>
          </a:prstGeom>
          <a:noFill/>
        </p:spPr>
        <p:txBody>
          <a:bodyPr wrap="none" rtlCol="0">
            <a:spAutoFit/>
          </a:bodyPr>
          <a:lstStyle/>
          <a:p>
            <a:r>
              <a:rPr lang="id-ID" dirty="0" smtClean="0"/>
              <a:t>Memiliki</a:t>
            </a:r>
            <a:endParaRPr lang="id-ID" dirty="0"/>
          </a:p>
        </p:txBody>
      </p:sp>
      <p:cxnSp>
        <p:nvCxnSpPr>
          <p:cNvPr id="14" name="Straight Arrow Connector 13"/>
          <p:cNvCxnSpPr>
            <a:stCxn id="2" idx="2"/>
            <a:endCxn id="4" idx="0"/>
          </p:cNvCxnSpPr>
          <p:nvPr/>
        </p:nvCxnSpPr>
        <p:spPr>
          <a:xfrm>
            <a:off x="1763688" y="2411596"/>
            <a:ext cx="0" cy="101740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TextBox 14"/>
          <p:cNvSpPr txBox="1"/>
          <p:nvPr/>
        </p:nvSpPr>
        <p:spPr>
          <a:xfrm>
            <a:off x="611562" y="2627620"/>
            <a:ext cx="1843453" cy="369332"/>
          </a:xfrm>
          <a:prstGeom prst="rect">
            <a:avLst/>
          </a:prstGeom>
          <a:noFill/>
        </p:spPr>
        <p:txBody>
          <a:bodyPr wrap="none" rtlCol="0">
            <a:spAutoFit/>
          </a:bodyPr>
          <a:lstStyle/>
          <a:p>
            <a:r>
              <a:rPr lang="id-ID" dirty="0" smtClean="0"/>
              <a:t>Memenuhi Syarat</a:t>
            </a:r>
            <a:endParaRPr lang="id-ID" dirty="0"/>
          </a:p>
        </p:txBody>
      </p:sp>
      <p:sp>
        <p:nvSpPr>
          <p:cNvPr id="20" name="TextBox 19"/>
          <p:cNvSpPr txBox="1"/>
          <p:nvPr/>
        </p:nvSpPr>
        <p:spPr>
          <a:xfrm>
            <a:off x="4456741" y="2483604"/>
            <a:ext cx="1896353" cy="369332"/>
          </a:xfrm>
          <a:prstGeom prst="rect">
            <a:avLst/>
          </a:prstGeom>
          <a:noFill/>
        </p:spPr>
        <p:txBody>
          <a:bodyPr wrap="none" rtlCol="0">
            <a:spAutoFit/>
          </a:bodyPr>
          <a:lstStyle/>
          <a:p>
            <a:r>
              <a:rPr lang="id-ID" dirty="0" smtClean="0"/>
              <a:t>Memenuhi  Syarat</a:t>
            </a:r>
            <a:endParaRPr lang="id-ID" dirty="0"/>
          </a:p>
        </p:txBody>
      </p:sp>
      <p:sp>
        <p:nvSpPr>
          <p:cNvPr id="21" name="Rectangle 20"/>
          <p:cNvSpPr/>
          <p:nvPr/>
        </p:nvSpPr>
        <p:spPr>
          <a:xfrm>
            <a:off x="1475656" y="4797152"/>
            <a:ext cx="266429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untuk Guru</a:t>
            </a:r>
            <a:endParaRPr lang="id-ID" sz="2400" dirty="0"/>
          </a:p>
        </p:txBody>
      </p:sp>
      <p:cxnSp>
        <p:nvCxnSpPr>
          <p:cNvPr id="23" name="Elbow Connector 22"/>
          <p:cNvCxnSpPr>
            <a:stCxn id="3" idx="2"/>
            <a:endCxn id="5" idx="0"/>
          </p:cNvCxnSpPr>
          <p:nvPr/>
        </p:nvCxnSpPr>
        <p:spPr>
          <a:xfrm rot="5400000">
            <a:off x="4873388" y="2686272"/>
            <a:ext cx="1017404" cy="468052"/>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Elbow Connector 24"/>
          <p:cNvCxnSpPr>
            <a:stCxn id="3" idx="2"/>
            <a:endCxn id="6" idx="0"/>
          </p:cNvCxnSpPr>
          <p:nvPr/>
        </p:nvCxnSpPr>
        <p:spPr>
          <a:xfrm rot="16200000" flipH="1">
            <a:off x="6133528" y="1894185"/>
            <a:ext cx="1017404" cy="2052228"/>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899595" y="3886200"/>
            <a:ext cx="1966820" cy="369332"/>
          </a:xfrm>
          <a:prstGeom prst="rect">
            <a:avLst/>
          </a:prstGeom>
          <a:noFill/>
        </p:spPr>
        <p:txBody>
          <a:bodyPr wrap="none" rtlCol="0">
            <a:spAutoFit/>
          </a:bodyPr>
          <a:lstStyle/>
          <a:p>
            <a:r>
              <a:rPr lang="id-ID" dirty="0" smtClean="0"/>
              <a:t>Menyelenggarakan</a:t>
            </a:r>
            <a:endParaRPr lang="id-ID" dirty="0"/>
          </a:p>
        </p:txBody>
      </p:sp>
      <p:sp>
        <p:nvSpPr>
          <p:cNvPr id="32" name="TextBox 31"/>
          <p:cNvSpPr txBox="1"/>
          <p:nvPr/>
        </p:nvSpPr>
        <p:spPr>
          <a:xfrm>
            <a:off x="3995934" y="3861048"/>
            <a:ext cx="910314" cy="369332"/>
          </a:xfrm>
          <a:prstGeom prst="rect">
            <a:avLst/>
          </a:prstGeom>
          <a:noFill/>
        </p:spPr>
        <p:txBody>
          <a:bodyPr wrap="none" rtlCol="0">
            <a:spAutoFit/>
          </a:bodyPr>
          <a:lstStyle/>
          <a:p>
            <a:r>
              <a:rPr lang="id-ID" dirty="0" smtClean="0"/>
              <a:t>Melatih</a:t>
            </a:r>
            <a:endParaRPr lang="id-ID" dirty="0"/>
          </a:p>
        </p:txBody>
      </p:sp>
      <p:sp>
        <p:nvSpPr>
          <p:cNvPr id="33" name="Rectangle 32"/>
          <p:cNvSpPr/>
          <p:nvPr/>
        </p:nvSpPr>
        <p:spPr>
          <a:xfrm>
            <a:off x="5076058" y="4797152"/>
            <a:ext cx="338437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Pelatihan Kurikulum dan Manajemen untuk KS/PS</a:t>
            </a:r>
            <a:endParaRPr lang="id-ID" sz="2400" dirty="0"/>
          </a:p>
        </p:txBody>
      </p:sp>
      <p:cxnSp>
        <p:nvCxnSpPr>
          <p:cNvPr id="35" name="Elbow Connector 34"/>
          <p:cNvCxnSpPr>
            <a:stCxn id="4" idx="2"/>
            <a:endCxn id="33" idx="0"/>
          </p:cNvCxnSpPr>
          <p:nvPr/>
        </p:nvCxnSpPr>
        <p:spPr>
          <a:xfrm rot="16200000" flipH="1">
            <a:off x="3833918" y="1862826"/>
            <a:ext cx="864096" cy="5004556"/>
          </a:xfrm>
          <a:prstGeom prst="bent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cxnSp>
        <p:nvCxnSpPr>
          <p:cNvPr id="39" name="Elbow Connector 38"/>
          <p:cNvCxnSpPr>
            <a:stCxn id="5" idx="2"/>
            <a:endCxn id="21" idx="0"/>
          </p:cNvCxnSpPr>
          <p:nvPr/>
        </p:nvCxnSpPr>
        <p:spPr>
          <a:xfrm rot="5400000">
            <a:off x="3520686" y="3169771"/>
            <a:ext cx="914501" cy="2340260"/>
          </a:xfrm>
          <a:prstGeom prst="bentConnector3">
            <a:avLst>
              <a:gd name="adj1" fmla="val 40626"/>
            </a:avLst>
          </a:prstGeom>
          <a:ln>
            <a:tailEnd type="arrow"/>
          </a:ln>
        </p:spPr>
        <p:style>
          <a:lnRef idx="3">
            <a:schemeClr val="accent2"/>
          </a:lnRef>
          <a:fillRef idx="0">
            <a:schemeClr val="accent2"/>
          </a:fillRef>
          <a:effectRef idx="2">
            <a:schemeClr val="accent2"/>
          </a:effectRef>
          <a:fontRef idx="minor">
            <a:schemeClr val="tx1"/>
          </a:fontRef>
        </p:style>
      </p:cxnSp>
      <p:sp>
        <p:nvSpPr>
          <p:cNvPr id="44" name="Rectangle 43"/>
          <p:cNvSpPr/>
          <p:nvPr/>
        </p:nvSpPr>
        <p:spPr>
          <a:xfrm>
            <a:off x="4572002" y="6237312"/>
            <a:ext cx="39604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Sekolah Pembina/Contoh</a:t>
            </a:r>
            <a:endParaRPr lang="id-ID" sz="2400" dirty="0"/>
          </a:p>
        </p:txBody>
      </p:sp>
      <p:cxnSp>
        <p:nvCxnSpPr>
          <p:cNvPr id="46" name="Elbow Connector 45"/>
          <p:cNvCxnSpPr>
            <a:stCxn id="44" idx="0"/>
            <a:endCxn id="21" idx="2"/>
          </p:cNvCxnSpPr>
          <p:nvPr/>
        </p:nvCxnSpPr>
        <p:spPr>
          <a:xfrm rot="16200000" flipV="1">
            <a:off x="4319972" y="4005066"/>
            <a:ext cx="720080" cy="374441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8" name="Elbow Connector 47"/>
          <p:cNvCxnSpPr>
            <a:stCxn id="44" idx="0"/>
          </p:cNvCxnSpPr>
          <p:nvPr/>
        </p:nvCxnSpPr>
        <p:spPr>
          <a:xfrm rot="5400000" flipH="1" flipV="1">
            <a:off x="6426206" y="5643246"/>
            <a:ext cx="720080" cy="468052"/>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49" name="TextBox 48"/>
          <p:cNvSpPr txBox="1"/>
          <p:nvPr/>
        </p:nvSpPr>
        <p:spPr>
          <a:xfrm>
            <a:off x="6516216" y="5877272"/>
            <a:ext cx="1911934" cy="369332"/>
          </a:xfrm>
          <a:prstGeom prst="rect">
            <a:avLst/>
          </a:prstGeom>
          <a:noFill/>
        </p:spPr>
        <p:txBody>
          <a:bodyPr wrap="none" rtlCol="0">
            <a:spAutoFit/>
          </a:bodyPr>
          <a:lstStyle/>
          <a:p>
            <a:r>
              <a:rPr lang="id-ID" dirty="0" smtClean="0"/>
              <a:t>Tempat, Fasilitator</a:t>
            </a:r>
            <a:endParaRPr lang="id-ID" dirty="0"/>
          </a:p>
        </p:txBody>
      </p:sp>
      <p:sp>
        <p:nvSpPr>
          <p:cNvPr id="50" name="Rectangle 49"/>
          <p:cNvSpPr/>
          <p:nvPr/>
        </p:nvSpPr>
        <p:spPr>
          <a:xfrm>
            <a:off x="323530" y="6237312"/>
            <a:ext cx="403244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dirty="0" smtClean="0"/>
              <a:t>LPTK dan Mahasiswa Pascanya</a:t>
            </a:r>
            <a:endParaRPr lang="id-ID" sz="2400" dirty="0"/>
          </a:p>
        </p:txBody>
      </p:sp>
      <p:cxnSp>
        <p:nvCxnSpPr>
          <p:cNvPr id="55" name="Elbow Connector 54"/>
          <p:cNvCxnSpPr>
            <a:stCxn id="50" idx="0"/>
            <a:endCxn id="33" idx="2"/>
          </p:cNvCxnSpPr>
          <p:nvPr/>
        </p:nvCxnSpPr>
        <p:spPr>
          <a:xfrm rot="5400000" flipH="1" flipV="1">
            <a:off x="4193958" y="3663028"/>
            <a:ext cx="720080" cy="4428492"/>
          </a:xfrm>
          <a:prstGeom prst="bentConnector3">
            <a:avLst>
              <a:gd name="adj1" fmla="val 50000"/>
            </a:avLst>
          </a:prstGeom>
          <a:ln>
            <a:tailEnd type="arrow"/>
          </a:ln>
        </p:spPr>
        <p:style>
          <a:lnRef idx="3">
            <a:schemeClr val="accent5"/>
          </a:lnRef>
          <a:fillRef idx="0">
            <a:schemeClr val="accent5"/>
          </a:fillRef>
          <a:effectRef idx="2">
            <a:schemeClr val="accent5"/>
          </a:effectRef>
          <a:fontRef idx="minor">
            <a:schemeClr val="tx1"/>
          </a:fontRef>
        </p:style>
      </p:cxnSp>
      <p:sp>
        <p:nvSpPr>
          <p:cNvPr id="57" name="TextBox 56"/>
          <p:cNvSpPr txBox="1"/>
          <p:nvPr/>
        </p:nvSpPr>
        <p:spPr>
          <a:xfrm>
            <a:off x="1835696" y="5867980"/>
            <a:ext cx="1102610" cy="369332"/>
          </a:xfrm>
          <a:prstGeom prst="rect">
            <a:avLst/>
          </a:prstGeom>
          <a:noFill/>
        </p:spPr>
        <p:txBody>
          <a:bodyPr wrap="none" rtlCol="0">
            <a:spAutoFit/>
          </a:bodyPr>
          <a:lstStyle/>
          <a:p>
            <a:r>
              <a:rPr lang="id-ID" dirty="0" smtClean="0"/>
              <a:t>Fasilitator</a:t>
            </a:r>
            <a:endParaRPr lang="id-ID" dirty="0"/>
          </a:p>
        </p:txBody>
      </p:sp>
      <p:cxnSp>
        <p:nvCxnSpPr>
          <p:cNvPr id="59" name="Elbow Connector 58"/>
          <p:cNvCxnSpPr>
            <a:stCxn id="6" idx="2"/>
          </p:cNvCxnSpPr>
          <p:nvPr/>
        </p:nvCxnSpPr>
        <p:spPr>
          <a:xfrm rot="5400000">
            <a:off x="6923063" y="4051872"/>
            <a:ext cx="914503" cy="576064"/>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1" name="Shape 60"/>
          <p:cNvCxnSpPr>
            <a:stCxn id="3" idx="0"/>
            <a:endCxn id="21" idx="1"/>
          </p:cNvCxnSpPr>
          <p:nvPr/>
        </p:nvCxnSpPr>
        <p:spPr>
          <a:xfrm rot="16200000" flipH="1" flipV="1">
            <a:off x="1921060" y="1462136"/>
            <a:ext cx="3249652" cy="4140460"/>
          </a:xfrm>
          <a:prstGeom prst="bentConnector4">
            <a:avLst>
              <a:gd name="adj1" fmla="val -7035"/>
              <a:gd name="adj2" fmla="val 125535"/>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4" name="Elbow Connector 63"/>
          <p:cNvCxnSpPr>
            <a:stCxn id="3" idx="3"/>
            <a:endCxn id="33" idx="3"/>
          </p:cNvCxnSpPr>
          <p:nvPr/>
        </p:nvCxnSpPr>
        <p:spPr>
          <a:xfrm>
            <a:off x="6588226" y="2159568"/>
            <a:ext cx="1872208" cy="2997624"/>
          </a:xfrm>
          <a:prstGeom prst="bentConnector3">
            <a:avLst>
              <a:gd name="adj1" fmla="val 123911"/>
            </a:avLst>
          </a:prstGeom>
          <a:ln>
            <a:tailEnd type="arrow"/>
          </a:ln>
        </p:spPr>
        <p:style>
          <a:lnRef idx="3">
            <a:schemeClr val="accent2"/>
          </a:lnRef>
          <a:fillRef idx="0">
            <a:schemeClr val="accent2"/>
          </a:fillRef>
          <a:effectRef idx="2">
            <a:schemeClr val="accent2"/>
          </a:effectRef>
          <a:fontRef idx="minor">
            <a:schemeClr val="tx1"/>
          </a:fontRef>
        </p:style>
      </p:cxnSp>
      <p:sp>
        <p:nvSpPr>
          <p:cNvPr id="66" name="TextBox 65"/>
          <p:cNvSpPr txBox="1"/>
          <p:nvPr/>
        </p:nvSpPr>
        <p:spPr>
          <a:xfrm rot="16200000">
            <a:off x="-284073" y="2659156"/>
            <a:ext cx="1133900" cy="369332"/>
          </a:xfrm>
          <a:prstGeom prst="rect">
            <a:avLst/>
          </a:prstGeom>
          <a:noFill/>
        </p:spPr>
        <p:txBody>
          <a:bodyPr wrap="none" rtlCol="0">
            <a:spAutoFit/>
          </a:bodyPr>
          <a:lstStyle/>
          <a:p>
            <a:r>
              <a:rPr lang="id-ID" dirty="0" smtClean="0"/>
              <a:t>Mengikuti</a:t>
            </a:r>
            <a:endParaRPr lang="id-ID" dirty="0"/>
          </a:p>
        </p:txBody>
      </p:sp>
      <p:sp>
        <p:nvSpPr>
          <p:cNvPr id="67" name="TextBox 66"/>
          <p:cNvSpPr txBox="1"/>
          <p:nvPr/>
        </p:nvSpPr>
        <p:spPr>
          <a:xfrm rot="16200000">
            <a:off x="8428896" y="3613488"/>
            <a:ext cx="1133900" cy="369332"/>
          </a:xfrm>
          <a:prstGeom prst="rect">
            <a:avLst/>
          </a:prstGeom>
          <a:noFill/>
        </p:spPr>
        <p:txBody>
          <a:bodyPr wrap="none" rtlCol="0">
            <a:spAutoFit/>
          </a:bodyPr>
          <a:lstStyle/>
          <a:p>
            <a:r>
              <a:rPr lang="id-ID" dirty="0" smtClean="0"/>
              <a:t>Mengikuti</a:t>
            </a:r>
            <a:endParaRPr lang="id-ID" dirty="0"/>
          </a:p>
        </p:txBody>
      </p:sp>
      <p:cxnSp>
        <p:nvCxnSpPr>
          <p:cNvPr id="60" name="Straight Arrow Connector 59"/>
          <p:cNvCxnSpPr>
            <a:stCxn id="50" idx="0"/>
          </p:cNvCxnSpPr>
          <p:nvPr/>
        </p:nvCxnSpPr>
        <p:spPr>
          <a:xfrm flipV="1">
            <a:off x="2339752" y="5517232"/>
            <a:ext cx="0" cy="72008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41" name="Straight Arrow Connector 140"/>
          <p:cNvCxnSpPr>
            <a:stCxn id="4" idx="2"/>
          </p:cNvCxnSpPr>
          <p:nvPr/>
        </p:nvCxnSpPr>
        <p:spPr>
          <a:xfrm>
            <a:off x="1763688" y="3933056"/>
            <a:ext cx="0" cy="86409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144" name="Rectangle 143"/>
          <p:cNvSpPr/>
          <p:nvPr/>
        </p:nvSpPr>
        <p:spPr>
          <a:xfrm>
            <a:off x="6732240" y="908720"/>
            <a:ext cx="1944216" cy="7200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dirty="0" smtClean="0"/>
              <a:t>Instruktur Nasional</a:t>
            </a:r>
            <a:endParaRPr lang="id-ID" sz="2800" dirty="0"/>
          </a:p>
        </p:txBody>
      </p:sp>
      <p:cxnSp>
        <p:nvCxnSpPr>
          <p:cNvPr id="150" name="Elbow Connector 149"/>
          <p:cNvCxnSpPr>
            <a:stCxn id="144" idx="2"/>
          </p:cNvCxnSpPr>
          <p:nvPr/>
        </p:nvCxnSpPr>
        <p:spPr>
          <a:xfrm rot="16200000" flipH="1">
            <a:off x="7038274" y="2294874"/>
            <a:ext cx="1728192" cy="396044"/>
          </a:xfrm>
          <a:prstGeom prst="bentConnector3">
            <a:avLst>
              <a:gd name="adj1" fmla="val 80313"/>
            </a:avLst>
          </a:prstGeom>
          <a:ln>
            <a:tailEnd type="arrow"/>
          </a:ln>
        </p:spPr>
        <p:style>
          <a:lnRef idx="3">
            <a:schemeClr val="accent5"/>
          </a:lnRef>
          <a:fillRef idx="0">
            <a:schemeClr val="accent5"/>
          </a:fillRef>
          <a:effectRef idx="2">
            <a:schemeClr val="accent5"/>
          </a:effectRef>
          <a:fontRef idx="minor">
            <a:schemeClr val="tx1"/>
          </a:fontRef>
        </p:style>
      </p:cxnSp>
      <p:cxnSp>
        <p:nvCxnSpPr>
          <p:cNvPr id="152" name="Elbow Connector 151"/>
          <p:cNvCxnSpPr>
            <a:stCxn id="144" idx="2"/>
            <a:endCxn id="131" idx="0"/>
          </p:cNvCxnSpPr>
          <p:nvPr/>
        </p:nvCxnSpPr>
        <p:spPr>
          <a:xfrm rot="5400000">
            <a:off x="5674314" y="1254950"/>
            <a:ext cx="1656184" cy="2403884"/>
          </a:xfrm>
          <a:prstGeom prst="bentConnector3">
            <a:avLst>
              <a:gd name="adj1" fmla="val 83356"/>
            </a:avLst>
          </a:prstGeom>
          <a:ln>
            <a:tailEnd type="arrow"/>
          </a:ln>
        </p:spPr>
        <p:style>
          <a:lnRef idx="3">
            <a:schemeClr val="accent5"/>
          </a:lnRef>
          <a:fillRef idx="0">
            <a:schemeClr val="accent5"/>
          </a:fillRef>
          <a:effectRef idx="2">
            <a:schemeClr val="accent5"/>
          </a:effectRef>
          <a:fontRef idx="minor">
            <a:schemeClr val="tx1"/>
          </a:fontRef>
        </p:style>
      </p:cxnSp>
      <p:sp>
        <p:nvSpPr>
          <p:cNvPr id="158" name="TextBox 157"/>
          <p:cNvSpPr txBox="1"/>
          <p:nvPr/>
        </p:nvSpPr>
        <p:spPr>
          <a:xfrm>
            <a:off x="7668342" y="1556792"/>
            <a:ext cx="910314" cy="369332"/>
          </a:xfrm>
          <a:prstGeom prst="rect">
            <a:avLst/>
          </a:prstGeom>
          <a:noFill/>
        </p:spPr>
        <p:txBody>
          <a:bodyPr wrap="none" rtlCol="0">
            <a:spAutoFit/>
          </a:bodyPr>
          <a:lstStyle/>
          <a:p>
            <a:r>
              <a:rPr lang="id-ID" dirty="0" smtClean="0"/>
              <a:t>Melatih</a:t>
            </a:r>
            <a:endParaRPr lang="id-ID" dirty="0"/>
          </a:p>
        </p:txBody>
      </p:sp>
      <p:sp>
        <p:nvSpPr>
          <p:cNvPr id="160" name="Rectangle 159"/>
          <p:cNvSpPr/>
          <p:nvPr/>
        </p:nvSpPr>
        <p:spPr>
          <a:xfrm>
            <a:off x="1293051" y="908720"/>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1" name="Rectangle 160"/>
          <p:cNvSpPr/>
          <p:nvPr/>
        </p:nvSpPr>
        <p:spPr>
          <a:xfrm>
            <a:off x="1365061" y="836712"/>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2" name="Rectangle 161"/>
          <p:cNvSpPr/>
          <p:nvPr/>
        </p:nvSpPr>
        <p:spPr>
          <a:xfrm>
            <a:off x="1437067" y="764704"/>
            <a:ext cx="720080"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3" name="TextBox 162"/>
          <p:cNvSpPr txBox="1"/>
          <p:nvPr/>
        </p:nvSpPr>
        <p:spPr>
          <a:xfrm>
            <a:off x="2123730" y="726307"/>
            <a:ext cx="830677" cy="674031"/>
          </a:xfrm>
          <a:prstGeom prst="rect">
            <a:avLst/>
          </a:prstGeom>
          <a:noFill/>
        </p:spPr>
        <p:txBody>
          <a:bodyPr wrap="none" rtlCol="0">
            <a:spAutoFit/>
          </a:bodyPr>
          <a:lstStyle/>
          <a:p>
            <a:pPr>
              <a:lnSpc>
                <a:spcPct val="70000"/>
              </a:lnSpc>
            </a:pPr>
            <a:r>
              <a:rPr lang="id-ID" dirty="0" smtClean="0"/>
              <a:t>SD</a:t>
            </a:r>
          </a:p>
          <a:p>
            <a:pPr>
              <a:lnSpc>
                <a:spcPct val="70000"/>
              </a:lnSpc>
            </a:pPr>
            <a:r>
              <a:rPr lang="id-ID" dirty="0" smtClean="0"/>
              <a:t>SMP</a:t>
            </a:r>
          </a:p>
          <a:p>
            <a:pPr>
              <a:lnSpc>
                <a:spcPct val="70000"/>
              </a:lnSpc>
            </a:pPr>
            <a:r>
              <a:rPr lang="id-ID" dirty="0" smtClean="0"/>
              <a:t>SMA/K</a:t>
            </a:r>
            <a:endParaRPr lang="id-ID" dirty="0"/>
          </a:p>
        </p:txBody>
      </p:sp>
      <p:sp>
        <p:nvSpPr>
          <p:cNvPr id="164" name="TextBox 163"/>
          <p:cNvSpPr txBox="1"/>
          <p:nvPr/>
        </p:nvSpPr>
        <p:spPr>
          <a:xfrm>
            <a:off x="35496" y="836712"/>
            <a:ext cx="1312282" cy="369332"/>
          </a:xfrm>
          <a:prstGeom prst="rect">
            <a:avLst/>
          </a:prstGeom>
          <a:noFill/>
        </p:spPr>
        <p:txBody>
          <a:bodyPr wrap="none" rtlCol="0">
            <a:spAutoFit/>
          </a:bodyPr>
          <a:lstStyle/>
          <a:p>
            <a:r>
              <a:rPr lang="id-ID" dirty="0" smtClean="0"/>
              <a:t>Keterangan:</a:t>
            </a:r>
            <a:endParaRPr lang="id-ID" dirty="0"/>
          </a:p>
        </p:txBody>
      </p:sp>
      <p:cxnSp>
        <p:nvCxnSpPr>
          <p:cNvPr id="182" name="Straight Arrow Connector 181"/>
          <p:cNvCxnSpPr/>
          <p:nvPr/>
        </p:nvCxnSpPr>
        <p:spPr>
          <a:xfrm>
            <a:off x="2699794" y="3645024"/>
            <a:ext cx="1584176" cy="0"/>
          </a:xfrm>
          <a:prstGeom prst="straightConnector1">
            <a:avLst/>
          </a:prstGeom>
          <a:ln>
            <a:prstDash val="sysDot"/>
            <a:headEnd type="arrow"/>
            <a:tailEnd type="arrow"/>
          </a:ln>
        </p:spPr>
        <p:style>
          <a:lnRef idx="3">
            <a:schemeClr val="accent2"/>
          </a:lnRef>
          <a:fillRef idx="0">
            <a:schemeClr val="accent2"/>
          </a:fillRef>
          <a:effectRef idx="2">
            <a:schemeClr val="accent2"/>
          </a:effectRef>
          <a:fontRef idx="minor">
            <a:schemeClr val="tx1"/>
          </a:fontRef>
        </p:style>
      </p:cxnSp>
      <p:sp>
        <p:nvSpPr>
          <p:cNvPr id="62" name="Rectangle 61"/>
          <p:cNvSpPr/>
          <p:nvPr/>
        </p:nvSpPr>
        <p:spPr>
          <a:xfrm>
            <a:off x="0" y="0"/>
            <a:ext cx="91440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3600" dirty="0" smtClean="0">
                <a:solidFill>
                  <a:schemeClr val="bg1"/>
                </a:solidFill>
              </a:rPr>
              <a:t>Operasional Pelatihan </a:t>
            </a:r>
            <a:endParaRPr lang="en-US" sz="3600" dirty="0">
              <a:solidFill>
                <a:schemeClr val="bg1"/>
              </a:solidFill>
            </a:endParaRPr>
          </a:p>
        </p:txBody>
      </p:sp>
      <p:sp>
        <p:nvSpPr>
          <p:cNvPr id="63" name="Slide Number Placeholder 2"/>
          <p:cNvSpPr txBox="1"/>
          <p:nvPr/>
        </p:nvSpPr>
        <p:spPr>
          <a:xfrm>
            <a:off x="8534400" y="6492877"/>
            <a:ext cx="609600" cy="365125"/>
          </a:xfrm>
          <a:prstGeom prst="rect">
            <a:avLst/>
          </a:prstGeom>
          <a:solidFill>
            <a:srgbClr val="800000"/>
          </a:solidFill>
          <a:ln>
            <a:noFill/>
          </a:ln>
        </p:spPr>
        <p:txBody>
          <a:bodyPr anchor="ctr"/>
          <a:lstStyle/>
          <a:p>
            <a:pPr algn="r" fontAlgn="auto">
              <a:spcBef>
                <a:spcPts val="0"/>
              </a:spcBef>
              <a:spcAft>
                <a:spcPts val="0"/>
              </a:spcAft>
              <a:defRPr/>
            </a:pPr>
            <a:fld id="{9046B745-9183-4167-93AC-3EB36E5FD265}"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78</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22728610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0" y="5492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74613" y="-26988"/>
            <a:ext cx="9069387" cy="646113"/>
          </a:xfrm>
          <a:prstGeom prst="rect">
            <a:avLst/>
          </a:prstGeom>
          <a:noFill/>
        </p:spPr>
        <p:txBody>
          <a:bodyPr>
            <a:spAutoFit/>
          </a:bodyPr>
          <a:lstStyle/>
          <a:p>
            <a:pPr algn="ctr" fontAlgn="auto">
              <a:spcBef>
                <a:spcPts val="0"/>
              </a:spcBef>
              <a:spcAft>
                <a:spcPts val="0"/>
              </a:spcAft>
              <a:defRPr/>
            </a:pPr>
            <a:r>
              <a:rPr lang="id-ID" sz="3600" b="1" dirty="0">
                <a:solidFill>
                  <a:schemeClr val="accent6">
                    <a:lumMod val="75000"/>
                  </a:schemeClr>
                </a:solidFill>
              </a:rPr>
              <a:t>PENDEKATAN PELATIHAN </a:t>
            </a:r>
            <a:r>
              <a:rPr lang="id-ID" sz="3600" b="1" dirty="0" smtClean="0">
                <a:solidFill>
                  <a:schemeClr val="accent6">
                    <a:lumMod val="75000"/>
                  </a:schemeClr>
                </a:solidFill>
              </a:rPr>
              <a:t>: </a:t>
            </a:r>
            <a:endParaRPr lang="id-ID" sz="3600" b="1" dirty="0">
              <a:solidFill>
                <a:schemeClr val="accent6">
                  <a:lumMod val="75000"/>
                </a:schemeClr>
              </a:solidFill>
            </a:endParaRPr>
          </a:p>
        </p:txBody>
      </p:sp>
      <p:sp>
        <p:nvSpPr>
          <p:cNvPr id="24" name="Slide Number Placeholder 2"/>
          <p:cNvSpPr txBox="1"/>
          <p:nvPr/>
        </p:nvSpPr>
        <p:spPr>
          <a:xfrm>
            <a:off x="8621713" y="6415088"/>
            <a:ext cx="522287" cy="182562"/>
          </a:xfrm>
          <a:prstGeom prst="rect">
            <a:avLst/>
          </a:prstGeom>
          <a:solidFill>
            <a:srgbClr val="800000"/>
          </a:solidFill>
          <a:ln>
            <a:noFill/>
          </a:ln>
        </p:spPr>
        <p:txBody>
          <a:bodyPr anchor="ctr"/>
          <a:lstStyle/>
          <a:p>
            <a:pPr algn="r">
              <a:defRPr/>
            </a:pPr>
            <a:fld id="{9F9EEFF9-8D21-45A5-8885-F56D8765DD50}" type="slidenum">
              <a:rPr lang="en-US" sz="1200" b="1">
                <a:solidFill>
                  <a:schemeClr val="bg1"/>
                </a:solidFill>
                <a:effectLst>
                  <a:outerShdw blurRad="38100" dist="38100" dir="2700000" algn="tl">
                    <a:srgbClr val="000000"/>
                  </a:outerShdw>
                </a:effectLst>
              </a:rPr>
              <a:pPr algn="r">
                <a:defRPr/>
              </a:pPr>
              <a:t>79</a:t>
            </a:fld>
            <a:endParaRPr lang="id-ID" sz="1000" b="1" dirty="0">
              <a:solidFill>
                <a:schemeClr val="bg1"/>
              </a:solidFill>
              <a:effectLst>
                <a:outerShdw blurRad="38100" dist="38100" dir="2700000" algn="tl">
                  <a:srgbClr val="000000"/>
                </a:outerShdw>
              </a:effectLst>
            </a:endParaRPr>
          </a:p>
        </p:txBody>
      </p:sp>
      <p:sp>
        <p:nvSpPr>
          <p:cNvPr id="6" name="Oval 5"/>
          <p:cNvSpPr/>
          <p:nvPr/>
        </p:nvSpPr>
        <p:spPr>
          <a:xfrm>
            <a:off x="2230377" y="2132881"/>
            <a:ext cx="2485639" cy="2520255"/>
          </a:xfrm>
          <a:prstGeom prst="ellipse">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b="1" dirty="0"/>
              <a:t>PROCESS</a:t>
            </a:r>
          </a:p>
        </p:txBody>
      </p:sp>
      <p:sp>
        <p:nvSpPr>
          <p:cNvPr id="8" name="Pentagon 7"/>
          <p:cNvSpPr/>
          <p:nvPr/>
        </p:nvSpPr>
        <p:spPr>
          <a:xfrm>
            <a:off x="7072550" y="2740452"/>
            <a:ext cx="2123728" cy="1224136"/>
          </a:xfrm>
          <a:prstGeom prst="homePlate">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400" b="1" dirty="0"/>
              <a:t>OUTCOMES</a:t>
            </a:r>
          </a:p>
        </p:txBody>
      </p:sp>
      <p:sp>
        <p:nvSpPr>
          <p:cNvPr id="14" name="Snip Diagonal Corner Rectangle 13"/>
          <p:cNvSpPr/>
          <p:nvPr/>
        </p:nvSpPr>
        <p:spPr>
          <a:xfrm>
            <a:off x="74735" y="2708920"/>
            <a:ext cx="2048992" cy="1368152"/>
          </a:xfrm>
          <a:prstGeom prst="snip2Diag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b="1" dirty="0"/>
              <a:t>INPUT</a:t>
            </a:r>
          </a:p>
        </p:txBody>
      </p:sp>
      <p:sp>
        <p:nvSpPr>
          <p:cNvPr id="16" name="Rectangle 15"/>
          <p:cNvSpPr/>
          <p:nvPr/>
        </p:nvSpPr>
        <p:spPr>
          <a:xfrm>
            <a:off x="4825390" y="2708920"/>
            <a:ext cx="1906850" cy="1336620"/>
          </a:xfrm>
          <a:prstGeom prst="rect">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2800" b="1" dirty="0"/>
              <a:t>OUTPUT</a:t>
            </a:r>
          </a:p>
        </p:txBody>
      </p:sp>
      <p:sp>
        <p:nvSpPr>
          <p:cNvPr id="11" name="Striped Right Arrow 10"/>
          <p:cNvSpPr/>
          <p:nvPr/>
        </p:nvSpPr>
        <p:spPr>
          <a:xfrm>
            <a:off x="1908175" y="2889250"/>
            <a:ext cx="593725" cy="900113"/>
          </a:xfrm>
          <a:prstGeom prst="stripedRigh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0" name="Rectangle 29"/>
          <p:cNvSpPr/>
          <p:nvPr/>
        </p:nvSpPr>
        <p:spPr>
          <a:xfrm>
            <a:off x="107950" y="620713"/>
            <a:ext cx="2016125" cy="1816100"/>
          </a:xfrm>
          <a:prstGeom prst="rect">
            <a:avLst/>
          </a:prstGeom>
          <a:solidFill>
            <a:schemeClr val="accent5">
              <a:lumMod val="20000"/>
              <a:lumOff val="80000"/>
            </a:schemeClr>
          </a:solidFill>
          <a:ln w="3175">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lnSpc>
                <a:spcPct val="80000"/>
              </a:lnSpc>
              <a:spcBef>
                <a:spcPts val="300"/>
              </a:spcBef>
              <a:spcAft>
                <a:spcPts val="300"/>
              </a:spcAft>
              <a:buFont typeface="Arial" pitchFamily="34" charset="0"/>
              <a:buChar char="•"/>
              <a:defRPr/>
            </a:pPr>
            <a:r>
              <a:rPr lang="id-ID" sz="1600" dirty="0">
                <a:solidFill>
                  <a:schemeClr val="accent6">
                    <a:lumMod val="75000"/>
                  </a:schemeClr>
                </a:solidFill>
              </a:rPr>
              <a:t>Rekruitment (kriteria dan aspek keterwakilan)</a:t>
            </a:r>
          </a:p>
          <a:p>
            <a:pPr marL="173038" indent="-173038">
              <a:lnSpc>
                <a:spcPct val="80000"/>
              </a:lnSpc>
              <a:spcBef>
                <a:spcPts val="300"/>
              </a:spcBef>
              <a:spcAft>
                <a:spcPts val="300"/>
              </a:spcAft>
              <a:buFont typeface="Arial" pitchFamily="34" charset="0"/>
              <a:buChar char="•"/>
              <a:defRPr/>
            </a:pPr>
            <a:r>
              <a:rPr lang="id-ID" sz="1600" dirty="0">
                <a:solidFill>
                  <a:schemeClr val="accent6">
                    <a:lumMod val="75000"/>
                  </a:schemeClr>
                </a:solidFill>
              </a:rPr>
              <a:t>Distribusi Peserta (provinsi, kab/kota, kecamatan dan sekolah sasaran)</a:t>
            </a:r>
          </a:p>
        </p:txBody>
      </p:sp>
      <p:sp>
        <p:nvSpPr>
          <p:cNvPr id="31" name="Rectangle 30"/>
          <p:cNvSpPr/>
          <p:nvPr/>
        </p:nvSpPr>
        <p:spPr>
          <a:xfrm>
            <a:off x="2364462" y="620688"/>
            <a:ext cx="2088231" cy="1815782"/>
          </a:xfrm>
          <a:prstGeom prst="rect">
            <a:avLst/>
          </a:prstGeom>
          <a:solidFill>
            <a:schemeClr val="accent5">
              <a:lumMod val="20000"/>
              <a:lumOff val="80000"/>
            </a:schemeClr>
          </a:solidFill>
          <a:ln w="31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Kurikulum Berbasis Kompetensi</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Pendekatan pe</a:t>
            </a:r>
            <a:r>
              <a:rPr lang="en-SG" sz="1400" dirty="0" err="1">
                <a:solidFill>
                  <a:schemeClr val="accent6">
                    <a:lumMod val="75000"/>
                  </a:schemeClr>
                </a:solidFill>
              </a:rPr>
              <a:t>mbelajaran</a:t>
            </a:r>
            <a:r>
              <a:rPr lang="id-ID" sz="1400" dirty="0">
                <a:solidFill>
                  <a:schemeClr val="accent6">
                    <a:lumMod val="75000"/>
                  </a:schemeClr>
                </a:solidFill>
              </a:rPr>
              <a:t> yang relevan</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Sistem Penilaian (authentic assesment)</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Monev </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Ukuran Keberhasilan</a:t>
            </a:r>
          </a:p>
        </p:txBody>
      </p:sp>
      <p:sp>
        <p:nvSpPr>
          <p:cNvPr id="32" name="Rectangle 31"/>
          <p:cNvSpPr/>
          <p:nvPr/>
        </p:nvSpPr>
        <p:spPr>
          <a:xfrm>
            <a:off x="4684484" y="620688"/>
            <a:ext cx="2088231" cy="1815782"/>
          </a:xfrm>
          <a:prstGeom prst="rect">
            <a:avLst/>
          </a:prstGeom>
          <a:solidFill>
            <a:schemeClr val="accent5">
              <a:lumMod val="20000"/>
              <a:lumOff val="80000"/>
            </a:schemeClr>
          </a:solidFill>
          <a:ln w="31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lnSpc>
                <a:spcPct val="80000"/>
              </a:lnSpc>
              <a:buFont typeface="Arial" pitchFamily="34" charset="0"/>
              <a:buChar char="•"/>
              <a:defRPr/>
            </a:pPr>
            <a:r>
              <a:rPr lang="id-ID" sz="1400" dirty="0">
                <a:solidFill>
                  <a:schemeClr val="accent6">
                    <a:lumMod val="75000"/>
                  </a:schemeClr>
                </a:solidFill>
              </a:rPr>
              <a:t>Standar  Kelulusan (Rumus ??)</a:t>
            </a:r>
          </a:p>
          <a:p>
            <a:pPr marL="173038" indent="-173038">
              <a:lnSpc>
                <a:spcPct val="80000"/>
              </a:lnSpc>
              <a:buFont typeface="Arial" pitchFamily="34" charset="0"/>
              <a:buChar char="•"/>
              <a:defRPr/>
            </a:pPr>
            <a:r>
              <a:rPr lang="id-ID" sz="1400" dirty="0">
                <a:solidFill>
                  <a:schemeClr val="accent6">
                    <a:lumMod val="75000"/>
                  </a:schemeClr>
                </a:solidFill>
              </a:rPr>
              <a:t>Sistem Penjaminan Mutu :</a:t>
            </a:r>
          </a:p>
          <a:p>
            <a:pPr marL="361950" lvl="1" indent="-190500">
              <a:lnSpc>
                <a:spcPct val="80000"/>
              </a:lnSpc>
              <a:buFont typeface="Calibri" pitchFamily="34" charset="0"/>
              <a:buChar char="₋"/>
              <a:defRPr/>
            </a:pPr>
            <a:r>
              <a:rPr lang="id-ID" sz="1400" dirty="0">
                <a:solidFill>
                  <a:schemeClr val="accent6">
                    <a:lumMod val="75000"/>
                  </a:schemeClr>
                </a:solidFill>
              </a:rPr>
              <a:t>Monev </a:t>
            </a:r>
          </a:p>
          <a:p>
            <a:pPr marL="361950" lvl="1" indent="-190500">
              <a:lnSpc>
                <a:spcPct val="80000"/>
              </a:lnSpc>
              <a:buFont typeface="Calibri" pitchFamily="34" charset="0"/>
              <a:buChar char="₋"/>
              <a:defRPr/>
            </a:pPr>
            <a:r>
              <a:rPr lang="id-ID" sz="1400" dirty="0">
                <a:solidFill>
                  <a:schemeClr val="accent6">
                    <a:lumMod val="75000"/>
                  </a:schemeClr>
                </a:solidFill>
              </a:rPr>
              <a:t>Penilaian Peserta oleh fasilitator</a:t>
            </a:r>
          </a:p>
          <a:p>
            <a:pPr marL="361950" lvl="1" indent="-190500">
              <a:lnSpc>
                <a:spcPct val="80000"/>
              </a:lnSpc>
              <a:buFont typeface="Calibri" pitchFamily="34" charset="0"/>
              <a:buChar char="₋"/>
              <a:defRPr/>
            </a:pPr>
            <a:r>
              <a:rPr lang="id-ID" sz="1400" dirty="0">
                <a:solidFill>
                  <a:schemeClr val="accent6">
                    <a:lumMod val="75000"/>
                  </a:schemeClr>
                </a:solidFill>
              </a:rPr>
              <a:t>Penilaian fasilitator oleh Peserta</a:t>
            </a:r>
          </a:p>
          <a:p>
            <a:pPr marL="361950" lvl="1" indent="-190500">
              <a:lnSpc>
                <a:spcPct val="80000"/>
              </a:lnSpc>
              <a:buFont typeface="Calibri" pitchFamily="34" charset="0"/>
              <a:buChar char="₋"/>
              <a:defRPr/>
            </a:pPr>
            <a:r>
              <a:rPr lang="id-ID" sz="1400" dirty="0">
                <a:solidFill>
                  <a:schemeClr val="accent6">
                    <a:lumMod val="75000"/>
                  </a:schemeClr>
                </a:solidFill>
              </a:rPr>
              <a:t>Ukuran Keberhasilan</a:t>
            </a:r>
          </a:p>
        </p:txBody>
      </p:sp>
      <p:sp>
        <p:nvSpPr>
          <p:cNvPr id="33" name="Rectangle 32"/>
          <p:cNvSpPr/>
          <p:nvPr/>
        </p:nvSpPr>
        <p:spPr>
          <a:xfrm>
            <a:off x="6988741" y="620688"/>
            <a:ext cx="2088231" cy="1815782"/>
          </a:xfrm>
          <a:prstGeom prst="rect">
            <a:avLst/>
          </a:prstGeom>
          <a:solidFill>
            <a:schemeClr val="accent5">
              <a:lumMod val="20000"/>
              <a:lumOff val="80000"/>
            </a:schemeClr>
          </a:solidFill>
          <a:ln w="31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Pendampingan saat Implementasi : Pola dan Mekanisme Pendampingan</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Ukuran Keberhasilan Implementasi</a:t>
            </a:r>
          </a:p>
          <a:p>
            <a:pPr marL="173038" indent="-173038">
              <a:lnSpc>
                <a:spcPct val="80000"/>
              </a:lnSpc>
              <a:spcBef>
                <a:spcPts val="300"/>
              </a:spcBef>
              <a:spcAft>
                <a:spcPts val="300"/>
              </a:spcAft>
              <a:buFont typeface="Arial" pitchFamily="34" charset="0"/>
              <a:buChar char="•"/>
              <a:defRPr/>
            </a:pPr>
            <a:r>
              <a:rPr lang="id-ID" sz="1400" dirty="0">
                <a:solidFill>
                  <a:schemeClr val="accent6">
                    <a:lumMod val="75000"/>
                  </a:schemeClr>
                </a:solidFill>
              </a:rPr>
              <a:t>Sistem Informasi Manajemen  Hasil Implementasi</a:t>
            </a:r>
          </a:p>
        </p:txBody>
      </p:sp>
      <p:sp>
        <p:nvSpPr>
          <p:cNvPr id="21" name="Striped Right Arrow 20">
            <a:hlinkClick r:id="rId2" action="ppaction://hlinkpres?slideindex=1&amp;slidetitle="/>
          </p:cNvPr>
          <p:cNvSpPr/>
          <p:nvPr/>
        </p:nvSpPr>
        <p:spPr>
          <a:xfrm rot="5400000">
            <a:off x="899318" y="2348707"/>
            <a:ext cx="360363"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7" name="Striped Right Arrow 36"/>
          <p:cNvSpPr/>
          <p:nvPr/>
        </p:nvSpPr>
        <p:spPr>
          <a:xfrm rot="5400000">
            <a:off x="899319" y="3721894"/>
            <a:ext cx="360362"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8" name="Striped Right Arrow 37"/>
          <p:cNvSpPr/>
          <p:nvPr/>
        </p:nvSpPr>
        <p:spPr>
          <a:xfrm rot="5400000">
            <a:off x="3228181" y="2316957"/>
            <a:ext cx="360363"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39" name="Striped Right Arrow 38"/>
          <p:cNvSpPr/>
          <p:nvPr/>
        </p:nvSpPr>
        <p:spPr>
          <a:xfrm rot="5400000">
            <a:off x="5548313" y="2365375"/>
            <a:ext cx="360362" cy="649288"/>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0" name="Striped Right Arrow 39"/>
          <p:cNvSpPr/>
          <p:nvPr/>
        </p:nvSpPr>
        <p:spPr>
          <a:xfrm rot="5400000">
            <a:off x="7852568" y="2332832"/>
            <a:ext cx="360363"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1" name="Striped Right Arrow 40"/>
          <p:cNvSpPr/>
          <p:nvPr/>
        </p:nvSpPr>
        <p:spPr>
          <a:xfrm rot="5400000">
            <a:off x="3228182" y="3572669"/>
            <a:ext cx="360362"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2" name="Striped Right Arrow 41"/>
          <p:cNvSpPr/>
          <p:nvPr/>
        </p:nvSpPr>
        <p:spPr>
          <a:xfrm rot="5400000">
            <a:off x="5548312" y="3576638"/>
            <a:ext cx="360363" cy="649288"/>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3" name="Striped Right Arrow 42"/>
          <p:cNvSpPr/>
          <p:nvPr/>
        </p:nvSpPr>
        <p:spPr>
          <a:xfrm rot="5400000">
            <a:off x="7852568" y="3609182"/>
            <a:ext cx="360363" cy="647700"/>
          </a:xfrm>
          <a:prstGeom prst="striped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4" name="Striped Right Arrow 43"/>
          <p:cNvSpPr/>
          <p:nvPr/>
        </p:nvSpPr>
        <p:spPr>
          <a:xfrm>
            <a:off x="4410075" y="2901950"/>
            <a:ext cx="593725" cy="900113"/>
          </a:xfrm>
          <a:prstGeom prst="stripedRigh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45" name="Striped Right Arrow 44"/>
          <p:cNvSpPr/>
          <p:nvPr/>
        </p:nvSpPr>
        <p:spPr>
          <a:xfrm>
            <a:off x="6572250" y="2901950"/>
            <a:ext cx="595313" cy="900113"/>
          </a:xfrm>
          <a:prstGeom prst="stripedRightArrow">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9" name="Rectangle 8"/>
          <p:cNvSpPr/>
          <p:nvPr/>
        </p:nvSpPr>
        <p:spPr>
          <a:xfrm>
            <a:off x="4452693" y="4150422"/>
            <a:ext cx="2460819" cy="2519348"/>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2" name="TextBox 11"/>
          <p:cNvSpPr txBox="1"/>
          <p:nvPr/>
        </p:nvSpPr>
        <p:spPr>
          <a:xfrm>
            <a:off x="4452938" y="4332288"/>
            <a:ext cx="2460625" cy="2081212"/>
          </a:xfrm>
          <a:prstGeom prst="rect">
            <a:avLst/>
          </a:prstGeom>
          <a:noFill/>
        </p:spPr>
        <p:txBody>
          <a:bodyPr>
            <a:spAutoFit/>
          </a:bodyPr>
          <a:lstStyle/>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Mampu menerapkan pembelajaran tematik terintegrasi dan kontekstual</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Memahami pendekatan scientific</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Mampu menerapkan kemampuan berfikir tingkat tinggi</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Membangun kultur pembelajaran yang aktif, menantang, dan menyenangkan </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Mampu menunjukkan keteladanan khususnya tentang kejujuran, disiplin, kebersihan, dan tanggung jawab</a:t>
            </a:r>
          </a:p>
        </p:txBody>
      </p:sp>
      <p:sp>
        <p:nvSpPr>
          <p:cNvPr id="46" name="Rectangle 45"/>
          <p:cNvSpPr/>
          <p:nvPr/>
        </p:nvSpPr>
        <p:spPr>
          <a:xfrm>
            <a:off x="7020273" y="4149080"/>
            <a:ext cx="2056699" cy="2520690"/>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3" name="TextBox 12"/>
          <p:cNvSpPr txBox="1"/>
          <p:nvPr/>
        </p:nvSpPr>
        <p:spPr>
          <a:xfrm>
            <a:off x="7072313" y="4149725"/>
            <a:ext cx="2005012" cy="2519363"/>
          </a:xfrm>
          <a:prstGeom prst="rect">
            <a:avLst/>
          </a:prstGeom>
          <a:noFill/>
        </p:spPr>
        <p:txBody>
          <a:bodyPr>
            <a:spAutoFit/>
          </a:bodyPr>
          <a:lstStyle/>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Pembelajaran yang menghasilkan siswa yang memiliki kompetensi sesuai tuntutan abad 21 dan kebutuhan masa depan (ASK secara berimbang)</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Hasil TIM</a:t>
            </a:r>
            <a:r>
              <a:rPr lang="en-SG" sz="1200" dirty="0">
                <a:solidFill>
                  <a:schemeClr val="accent5">
                    <a:lumMod val="50000"/>
                  </a:schemeClr>
                </a:solidFill>
              </a:rPr>
              <a:t>S</a:t>
            </a:r>
            <a:r>
              <a:rPr lang="id-ID" sz="1200" dirty="0">
                <a:solidFill>
                  <a:schemeClr val="accent5">
                    <a:lumMod val="50000"/>
                  </a:schemeClr>
                </a:solidFill>
              </a:rPr>
              <a:t>S dan PISA meningkat</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Lulusan yang memiliki Comparative and competitive advantage atau bahkan dynamic advantage</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Lulusan Memiliki kreativitas yang terus berkembang. </a:t>
            </a:r>
          </a:p>
        </p:txBody>
      </p:sp>
      <p:sp>
        <p:nvSpPr>
          <p:cNvPr id="47" name="Rectangle 46"/>
          <p:cNvSpPr/>
          <p:nvPr/>
        </p:nvSpPr>
        <p:spPr>
          <a:xfrm>
            <a:off x="2267744" y="4149080"/>
            <a:ext cx="2076069" cy="2520690"/>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5" name="TextBox 14"/>
          <p:cNvSpPr txBox="1"/>
          <p:nvPr/>
        </p:nvSpPr>
        <p:spPr>
          <a:xfrm>
            <a:off x="2346325" y="4332288"/>
            <a:ext cx="1871663" cy="1900237"/>
          </a:xfrm>
          <a:prstGeom prst="rect">
            <a:avLst/>
          </a:prstGeom>
          <a:noFill/>
        </p:spPr>
        <p:txBody>
          <a:bodyPr>
            <a:spAutoFit/>
          </a:bodyPr>
          <a:lstStyle/>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Perancangan RPP</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Analisis buku guru</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Analisis buku siswa </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Simulasi discovery learning, project based learning, dll</a:t>
            </a:r>
          </a:p>
          <a:p>
            <a:pPr marL="177800" indent="-177800">
              <a:lnSpc>
                <a:spcPct val="70000"/>
              </a:lnSpc>
              <a:spcBef>
                <a:spcPts val="300"/>
              </a:spcBef>
              <a:spcAft>
                <a:spcPts val="300"/>
              </a:spcAft>
              <a:buFont typeface="Arial" pitchFamily="34" charset="0"/>
              <a:buChar char="•"/>
              <a:defRPr/>
            </a:pPr>
            <a:r>
              <a:rPr lang="id-ID" sz="1200" dirty="0">
                <a:solidFill>
                  <a:schemeClr val="accent5">
                    <a:lumMod val="50000"/>
                  </a:schemeClr>
                </a:solidFill>
              </a:rPr>
              <a:t>Efisiensi dan efektifitas paparan, diskusi, peer teaching, tugas mandiri, dan tugas kelompok</a:t>
            </a:r>
          </a:p>
          <a:p>
            <a:pPr>
              <a:lnSpc>
                <a:spcPct val="70000"/>
              </a:lnSpc>
              <a:spcBef>
                <a:spcPts val="300"/>
              </a:spcBef>
              <a:spcAft>
                <a:spcPts val="300"/>
              </a:spcAft>
              <a:defRPr/>
            </a:pPr>
            <a:endParaRPr lang="id-ID" sz="1200" dirty="0"/>
          </a:p>
        </p:txBody>
      </p:sp>
      <p:sp>
        <p:nvSpPr>
          <p:cNvPr id="48" name="Rectangle 47"/>
          <p:cNvSpPr/>
          <p:nvPr/>
        </p:nvSpPr>
        <p:spPr>
          <a:xfrm>
            <a:off x="107505" y="4160206"/>
            <a:ext cx="2016222" cy="2509564"/>
          </a:xfrm>
          <a:prstGeom prst="rect">
            <a:avLst/>
          </a:prstGeom>
          <a:solidFill>
            <a:schemeClr val="accent5">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7" name="TextBox 16"/>
          <p:cNvSpPr txBox="1"/>
          <p:nvPr/>
        </p:nvSpPr>
        <p:spPr>
          <a:xfrm>
            <a:off x="234950" y="4378325"/>
            <a:ext cx="1760538" cy="1816100"/>
          </a:xfrm>
          <a:prstGeom prst="rect">
            <a:avLst/>
          </a:prstGeom>
          <a:noFill/>
        </p:spPr>
        <p:txBody>
          <a:bodyPr wrap="none">
            <a:spAutoFit/>
          </a:bodyPr>
          <a:lstStyle/>
          <a:p>
            <a:pPr marL="177800" indent="-177800">
              <a:buFont typeface="Arial" pitchFamily="34" charset="0"/>
              <a:buChar char="•"/>
              <a:defRPr/>
            </a:pPr>
            <a:r>
              <a:rPr lang="id-ID" sz="1400" dirty="0">
                <a:solidFill>
                  <a:schemeClr val="accent5">
                    <a:lumMod val="50000"/>
                  </a:schemeClr>
                </a:solidFill>
              </a:rPr>
              <a:t>Instruktur Nasional</a:t>
            </a:r>
          </a:p>
          <a:p>
            <a:pPr marL="177800" indent="-177800">
              <a:buFont typeface="Arial" pitchFamily="34" charset="0"/>
              <a:buChar char="•"/>
              <a:defRPr/>
            </a:pPr>
            <a:r>
              <a:rPr lang="id-ID" sz="1400" dirty="0">
                <a:solidFill>
                  <a:schemeClr val="accent5">
                    <a:lumMod val="50000"/>
                  </a:schemeClr>
                </a:solidFill>
              </a:rPr>
              <a:t>Guru Inti</a:t>
            </a:r>
          </a:p>
          <a:p>
            <a:pPr marL="177800" indent="-177800">
              <a:buFont typeface="Arial" pitchFamily="34" charset="0"/>
              <a:buChar char="•"/>
              <a:defRPr/>
            </a:pPr>
            <a:r>
              <a:rPr lang="id-ID" sz="1400" dirty="0">
                <a:solidFill>
                  <a:schemeClr val="accent5">
                    <a:lumMod val="50000"/>
                  </a:schemeClr>
                </a:solidFill>
              </a:rPr>
              <a:t>Guru Kelas</a:t>
            </a:r>
          </a:p>
          <a:p>
            <a:pPr marL="177800" indent="-177800">
              <a:buFont typeface="Arial" pitchFamily="34" charset="0"/>
              <a:buChar char="•"/>
              <a:defRPr/>
            </a:pPr>
            <a:r>
              <a:rPr lang="id-ID" sz="1400" dirty="0">
                <a:solidFill>
                  <a:schemeClr val="accent5">
                    <a:lumMod val="50000"/>
                  </a:schemeClr>
                </a:solidFill>
              </a:rPr>
              <a:t>Guru Mapel </a:t>
            </a:r>
          </a:p>
          <a:p>
            <a:pPr marL="177800" indent="-177800">
              <a:buFont typeface="Arial" pitchFamily="34" charset="0"/>
              <a:buChar char="•"/>
              <a:defRPr/>
            </a:pPr>
            <a:r>
              <a:rPr lang="id-ID" sz="1400" dirty="0">
                <a:solidFill>
                  <a:schemeClr val="accent5">
                    <a:lumMod val="50000"/>
                  </a:schemeClr>
                </a:solidFill>
              </a:rPr>
              <a:t>Guru BK</a:t>
            </a:r>
          </a:p>
          <a:p>
            <a:pPr marL="177800" indent="-177800">
              <a:buFont typeface="Arial" pitchFamily="34" charset="0"/>
              <a:buChar char="•"/>
              <a:defRPr/>
            </a:pPr>
            <a:r>
              <a:rPr lang="id-ID" sz="1400" dirty="0">
                <a:solidFill>
                  <a:schemeClr val="accent5">
                    <a:lumMod val="50000"/>
                  </a:schemeClr>
                </a:solidFill>
              </a:rPr>
              <a:t>Kepala Sekolah </a:t>
            </a:r>
          </a:p>
          <a:p>
            <a:pPr marL="177800" indent="-177800">
              <a:buFont typeface="Arial" pitchFamily="34" charset="0"/>
              <a:buChar char="•"/>
              <a:defRPr/>
            </a:pPr>
            <a:r>
              <a:rPr lang="id-ID" sz="1400" dirty="0">
                <a:solidFill>
                  <a:schemeClr val="accent5">
                    <a:lumMod val="50000"/>
                  </a:schemeClr>
                </a:solidFill>
              </a:rPr>
              <a:t>Pengawas</a:t>
            </a:r>
          </a:p>
          <a:p>
            <a:pPr>
              <a:defRPr/>
            </a:pPr>
            <a:endParaRPr lang="id-ID" sz="1400" dirty="0"/>
          </a:p>
        </p:txBody>
      </p:sp>
      <p:sp>
        <p:nvSpPr>
          <p:cNvPr id="34"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79</a:t>
            </a:fld>
            <a:endParaRPr lang="id-ID" sz="1100" b="1" dirty="0">
              <a:solidFill>
                <a:schemeClr val="bg1"/>
              </a:solidFill>
              <a:effectLst>
                <a:outerShdw blurRad="38100" dist="38100" dir="2700000" algn="tl">
                  <a:srgbClr val="000000"/>
                </a:outerShdw>
              </a:effectLst>
            </a:endParaRPr>
          </a:p>
        </p:txBody>
      </p:sp>
      <p:sp>
        <p:nvSpPr>
          <p:cNvPr id="35" name="Rectangle 34"/>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62</a:t>
            </a:r>
            <a:endParaRPr lang="id-ID" b="1" dirty="0"/>
          </a:p>
        </p:txBody>
      </p:sp>
    </p:spTree>
    <p:extLst>
      <p:ext uri="{BB962C8B-B14F-4D97-AF65-F5344CB8AC3E}">
        <p14:creationId xmlns:p14="http://schemas.microsoft.com/office/powerpoint/2010/main" val="35397091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899444226"/>
              </p:ext>
            </p:extLst>
          </p:nvPr>
        </p:nvGraphicFramePr>
        <p:xfrm>
          <a:off x="107506" y="620689"/>
          <a:ext cx="8928992" cy="6223728"/>
        </p:xfrm>
        <a:graphic>
          <a:graphicData uri="http://schemas.openxmlformats.org/drawingml/2006/table">
            <a:tbl>
              <a:tblPr firstRow="1" bandRow="1">
                <a:tableStyleId>{5C22544A-7EE6-4342-B048-85BDC9FD1C3A}</a:tableStyleId>
              </a:tblPr>
              <a:tblGrid>
                <a:gridCol w="8928992"/>
              </a:tblGrid>
              <a:tr h="537031">
                <a:tc>
                  <a:txBody>
                    <a:bodyPr/>
                    <a:lstStyle/>
                    <a:p>
                      <a:r>
                        <a:rPr lang="id-ID" sz="3600" dirty="0" smtClean="0"/>
                        <a:t>IPA</a:t>
                      </a:r>
                      <a:r>
                        <a:rPr lang="id-ID" sz="3600" baseline="0" dirty="0" smtClean="0"/>
                        <a:t> KELAS IV</a:t>
                      </a:r>
                      <a:endParaRPr lang="id-ID" sz="3600" dirty="0"/>
                    </a:p>
                  </a:txBody>
                  <a:tcPr/>
                </a:tc>
              </a:tr>
              <a:tr h="5583648">
                <a:tc>
                  <a:txBody>
                    <a:bodyPr/>
                    <a:lstStyle/>
                    <a:p>
                      <a:pPr>
                        <a:lnSpc>
                          <a:spcPct val="115000"/>
                        </a:lnSpc>
                        <a:spcAft>
                          <a:spcPts val="0"/>
                        </a:spcAft>
                      </a:pPr>
                      <a:r>
                        <a:rPr lang="en-US" sz="2000" b="1" dirty="0">
                          <a:latin typeface="Calibri"/>
                          <a:ea typeface="Calibri"/>
                          <a:cs typeface="Times New Roman"/>
                        </a:rPr>
                        <a:t>Semester 1</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Mendeskripsikan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struktur</a:t>
                      </a:r>
                      <a:r>
                        <a:rPr lang="en-US" sz="2000" dirty="0">
                          <a:latin typeface="Calibri"/>
                          <a:ea typeface="Calibri"/>
                          <a:cs typeface="Times New Roman"/>
                        </a:rPr>
                        <a:t> </a:t>
                      </a:r>
                      <a:r>
                        <a:rPr lang="en-US" sz="2000" dirty="0" err="1">
                          <a:latin typeface="Calibri"/>
                          <a:ea typeface="Calibri"/>
                          <a:cs typeface="Times New Roman"/>
                        </a:rPr>
                        <a:t>kerangka</a:t>
                      </a:r>
                      <a:r>
                        <a:rPr lang="en-US" sz="2000" dirty="0">
                          <a:latin typeface="Calibri"/>
                          <a:ea typeface="Calibri"/>
                          <a:cs typeface="Times New Roman"/>
                        </a:rPr>
                        <a:t> </a:t>
                      </a:r>
                      <a:r>
                        <a:rPr lang="en-US" sz="2000" dirty="0" err="1">
                          <a:latin typeface="Calibri"/>
                          <a:ea typeface="Calibri"/>
                          <a:cs typeface="Times New Roman"/>
                        </a:rPr>
                        <a:t>tubuh</a:t>
                      </a:r>
                      <a:r>
                        <a:rPr lang="en-US" sz="2000" dirty="0">
                          <a:latin typeface="Calibri"/>
                          <a:ea typeface="Calibri"/>
                          <a:cs typeface="Times New Roman"/>
                        </a:rPr>
                        <a:t> </a:t>
                      </a:r>
                      <a:r>
                        <a:rPr lang="en-US" sz="2000" dirty="0" err="1">
                          <a:latin typeface="Calibri"/>
                          <a:ea typeface="Calibri"/>
                          <a:cs typeface="Times New Roman"/>
                        </a:rPr>
                        <a:t>manusia</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Menerapkan</a:t>
                      </a:r>
                      <a:r>
                        <a:rPr lang="en-US" sz="2000" dirty="0">
                          <a:latin typeface="Calibri"/>
                          <a:ea typeface="Calibri"/>
                          <a:cs typeface="Times New Roman"/>
                        </a:rPr>
                        <a:t> </a:t>
                      </a:r>
                      <a:r>
                        <a:rPr lang="en-US" sz="2000" dirty="0" err="1">
                          <a:latin typeface="Calibri"/>
                          <a:ea typeface="Calibri"/>
                          <a:cs typeface="Times New Roman"/>
                        </a:rPr>
                        <a:t>cara</a:t>
                      </a:r>
                      <a:r>
                        <a:rPr lang="en-US" sz="2000" dirty="0">
                          <a:latin typeface="Calibri"/>
                          <a:ea typeface="Calibri"/>
                          <a:cs typeface="Times New Roman"/>
                        </a:rPr>
                        <a:t> </a:t>
                      </a:r>
                      <a:r>
                        <a:rPr lang="en-US" sz="2000" dirty="0" err="1">
                          <a:latin typeface="Calibri"/>
                          <a:ea typeface="Calibri"/>
                          <a:cs typeface="Times New Roman"/>
                        </a:rPr>
                        <a:t>memelihara</a:t>
                      </a:r>
                      <a:r>
                        <a:rPr lang="en-US" sz="2000" dirty="0">
                          <a:latin typeface="Calibri"/>
                          <a:ea typeface="Calibri"/>
                          <a:cs typeface="Times New Roman"/>
                        </a:rPr>
                        <a:t> </a:t>
                      </a:r>
                      <a:r>
                        <a:rPr lang="en-US" sz="2000" dirty="0" err="1">
                          <a:latin typeface="Calibri"/>
                          <a:ea typeface="Calibri"/>
                          <a:cs typeface="Times New Roman"/>
                        </a:rPr>
                        <a:t>kesehatan</a:t>
                      </a:r>
                      <a:r>
                        <a:rPr lang="en-US" sz="2000" dirty="0">
                          <a:latin typeface="Calibri"/>
                          <a:ea typeface="Calibri"/>
                          <a:cs typeface="Times New Roman"/>
                        </a:rPr>
                        <a:t> </a:t>
                      </a:r>
                      <a:r>
                        <a:rPr lang="en-US" sz="2000" dirty="0" err="1">
                          <a:latin typeface="Calibri"/>
                          <a:ea typeface="Calibri"/>
                          <a:cs typeface="Times New Roman"/>
                        </a:rPr>
                        <a:t>kerangka</a:t>
                      </a:r>
                      <a:r>
                        <a:rPr lang="en-US" sz="2000" dirty="0">
                          <a:latin typeface="Calibri"/>
                          <a:ea typeface="Calibri"/>
                          <a:cs typeface="Times New Roman"/>
                        </a:rPr>
                        <a:t> </a:t>
                      </a:r>
                      <a:r>
                        <a:rPr lang="en-US" sz="2000" dirty="0" err="1">
                          <a:latin typeface="Calibri"/>
                          <a:ea typeface="Calibri"/>
                          <a:cs typeface="Times New Roman"/>
                        </a:rPr>
                        <a:t>tubuh</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Mendeskripsikan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struktur</a:t>
                      </a:r>
                      <a:r>
                        <a:rPr lang="en-US" sz="2000" dirty="0">
                          <a:latin typeface="Calibri"/>
                          <a:ea typeface="Calibri"/>
                          <a:cs typeface="Times New Roman"/>
                        </a:rPr>
                        <a:t> </a:t>
                      </a:r>
                      <a:r>
                        <a:rPr lang="en-US" sz="2000" dirty="0" err="1">
                          <a:latin typeface="Calibri"/>
                          <a:ea typeface="Calibri"/>
                          <a:cs typeface="Times New Roman"/>
                        </a:rPr>
                        <a:t>panca</a:t>
                      </a:r>
                      <a:r>
                        <a:rPr lang="en-US" sz="2000" dirty="0">
                          <a:latin typeface="Calibri"/>
                          <a:ea typeface="Calibri"/>
                          <a:cs typeface="Times New Roman"/>
                        </a:rPr>
                        <a:t> </a:t>
                      </a:r>
                      <a:r>
                        <a:rPr lang="en-US" sz="2000" dirty="0" err="1">
                          <a:latin typeface="Calibri"/>
                          <a:ea typeface="Calibri"/>
                          <a:cs typeface="Times New Roman"/>
                        </a:rPr>
                        <a:t>indera</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r>
                        <a:rPr lang="en-US" sz="2000" dirty="0">
                          <a:latin typeface="Calibri"/>
                          <a:ea typeface="Calibri"/>
                          <a:cs typeface="Times New Roman"/>
                        </a:rPr>
                        <a:t> </a:t>
                      </a:r>
                      <a:r>
                        <a:rPr lang="id-ID" sz="2000" u="sng" dirty="0">
                          <a:solidFill>
                            <a:srgbClr val="FF0000"/>
                          </a:solidFill>
                          <a:latin typeface="Calibri"/>
                          <a:ea typeface="Calibri"/>
                          <a:cs typeface="Times New Roman"/>
                        </a:rPr>
                        <a:t>hubungan struktur dengan fungsi </a:t>
                      </a:r>
                      <a:r>
                        <a:rPr lang="id-ID" sz="2000" dirty="0">
                          <a:solidFill>
                            <a:srgbClr val="FF0000"/>
                          </a:solidFill>
                          <a:latin typeface="Calibri"/>
                          <a:ea typeface="Calibri"/>
                          <a:cs typeface="Times New Roman"/>
                        </a:rPr>
                        <a:t>terlalu tinggi</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Menerapkan</a:t>
                      </a:r>
                      <a:r>
                        <a:rPr lang="en-US" sz="2000" dirty="0">
                          <a:latin typeface="Calibri"/>
                          <a:ea typeface="Calibri"/>
                          <a:cs typeface="Times New Roman"/>
                        </a:rPr>
                        <a:t> </a:t>
                      </a:r>
                      <a:r>
                        <a:rPr lang="en-US" sz="2000" dirty="0" err="1">
                          <a:latin typeface="Calibri"/>
                          <a:ea typeface="Calibri"/>
                          <a:cs typeface="Times New Roman"/>
                        </a:rPr>
                        <a:t>cara</a:t>
                      </a:r>
                      <a:r>
                        <a:rPr lang="en-US" sz="2000" dirty="0">
                          <a:latin typeface="Calibri"/>
                          <a:ea typeface="Calibri"/>
                          <a:cs typeface="Times New Roman"/>
                        </a:rPr>
                        <a:t> </a:t>
                      </a:r>
                      <a:r>
                        <a:rPr lang="en-US" sz="2000" dirty="0" err="1">
                          <a:latin typeface="Calibri"/>
                          <a:ea typeface="Calibri"/>
                          <a:cs typeface="Times New Roman"/>
                        </a:rPr>
                        <a:t>memelihara</a:t>
                      </a:r>
                      <a:r>
                        <a:rPr lang="en-US" sz="2000" dirty="0">
                          <a:latin typeface="Calibri"/>
                          <a:ea typeface="Calibri"/>
                          <a:cs typeface="Times New Roman"/>
                        </a:rPr>
                        <a:t> </a:t>
                      </a:r>
                      <a:r>
                        <a:rPr lang="en-US" sz="2000" dirty="0" err="1">
                          <a:latin typeface="Calibri"/>
                          <a:ea typeface="Calibri"/>
                          <a:cs typeface="Times New Roman"/>
                        </a:rPr>
                        <a:t>kesehatan</a:t>
                      </a:r>
                      <a:r>
                        <a:rPr lang="en-US" sz="2000" dirty="0">
                          <a:latin typeface="Calibri"/>
                          <a:ea typeface="Calibri"/>
                          <a:cs typeface="Times New Roman"/>
                        </a:rPr>
                        <a:t> </a:t>
                      </a:r>
                      <a:r>
                        <a:rPr lang="en-US" sz="2000" dirty="0" err="1">
                          <a:latin typeface="Calibri"/>
                          <a:ea typeface="Calibri"/>
                          <a:cs typeface="Times New Roman"/>
                        </a:rPr>
                        <a:t>panca</a:t>
                      </a:r>
                      <a:r>
                        <a:rPr lang="en-US" sz="2000" dirty="0">
                          <a:latin typeface="Calibri"/>
                          <a:ea typeface="Calibri"/>
                          <a:cs typeface="Times New Roman"/>
                        </a:rPr>
                        <a:t> </a:t>
                      </a:r>
                      <a:r>
                        <a:rPr lang="en-US" sz="2000" dirty="0" err="1">
                          <a:latin typeface="Calibri"/>
                          <a:ea typeface="Calibri"/>
                          <a:cs typeface="Times New Roman"/>
                        </a:rPr>
                        <a:t>indera</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Menjelaskan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struktur</a:t>
                      </a:r>
                      <a:r>
                        <a:rPr lang="en-US" sz="2000" dirty="0">
                          <a:latin typeface="Calibri"/>
                          <a:ea typeface="Calibri"/>
                          <a:cs typeface="Times New Roman"/>
                        </a:rPr>
                        <a:t> </a:t>
                      </a:r>
                      <a:r>
                        <a:rPr lang="en-US" sz="2000" dirty="0" err="1">
                          <a:latin typeface="Calibri"/>
                          <a:ea typeface="Calibri"/>
                          <a:cs typeface="Times New Roman"/>
                        </a:rPr>
                        <a:t>akar</a:t>
                      </a:r>
                      <a:r>
                        <a:rPr lang="en-US" sz="2000" dirty="0">
                          <a:latin typeface="Calibri"/>
                          <a:ea typeface="Calibri"/>
                          <a:cs typeface="Times New Roman"/>
                        </a:rPr>
                        <a:t> </a:t>
                      </a:r>
                      <a:r>
                        <a:rPr lang="en-US" sz="2000" dirty="0" err="1">
                          <a:latin typeface="Calibri"/>
                          <a:ea typeface="Calibri"/>
                          <a:cs typeface="Times New Roman"/>
                        </a:rPr>
                        <a:t>tumbuhan</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r>
                        <a:rPr lang="en-US" sz="2000" dirty="0">
                          <a:latin typeface="Calibri"/>
                          <a:ea typeface="Calibri"/>
                          <a:cs typeface="Times New Roman"/>
                        </a:rPr>
                        <a:t> </a:t>
                      </a:r>
                      <a:r>
                        <a:rPr lang="id-ID" sz="2000" dirty="0">
                          <a:solidFill>
                            <a:srgbClr val="FF0000"/>
                          </a:solidFill>
                          <a:latin typeface="Calibri"/>
                          <a:ea typeface="Calibri"/>
                          <a:cs typeface="Times New Roman"/>
                        </a:rPr>
                        <a:t>(</a:t>
                      </a:r>
                      <a:r>
                        <a:rPr lang="id-ID" sz="2000" u="sng" dirty="0">
                          <a:solidFill>
                            <a:srgbClr val="FF0000"/>
                          </a:solidFill>
                          <a:latin typeface="Calibri"/>
                          <a:ea typeface="Calibri"/>
                          <a:cs typeface="Times New Roman"/>
                        </a:rPr>
                        <a:t>hubungan struktur dengan fungsi</a:t>
                      </a:r>
                      <a:r>
                        <a:rPr lang="id-ID" sz="2000" dirty="0">
                          <a:solidFill>
                            <a:srgbClr val="FF0000"/>
                          </a:solidFill>
                          <a:latin typeface="Calibri"/>
                          <a:ea typeface="Calibri"/>
                          <a:cs typeface="Times New Roman"/>
                        </a:rPr>
                        <a:t>: terlalu tinggi untuk kelas 4) </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Menjelaskan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struktur</a:t>
                      </a:r>
                      <a:r>
                        <a:rPr lang="en-US" sz="2000" dirty="0">
                          <a:latin typeface="Calibri"/>
                          <a:ea typeface="Calibri"/>
                          <a:cs typeface="Times New Roman"/>
                        </a:rPr>
                        <a:t> </a:t>
                      </a:r>
                      <a:r>
                        <a:rPr lang="en-US" sz="2000" dirty="0" err="1">
                          <a:latin typeface="Calibri"/>
                          <a:ea typeface="Calibri"/>
                          <a:cs typeface="Times New Roman"/>
                        </a:rPr>
                        <a:t>batang</a:t>
                      </a:r>
                      <a:r>
                        <a:rPr lang="en-US" sz="2000" dirty="0">
                          <a:latin typeface="Calibri"/>
                          <a:ea typeface="Calibri"/>
                          <a:cs typeface="Times New Roman"/>
                        </a:rPr>
                        <a:t> </a:t>
                      </a:r>
                      <a:r>
                        <a:rPr lang="en-US" sz="2000" dirty="0" err="1">
                          <a:latin typeface="Calibri"/>
                          <a:ea typeface="Calibri"/>
                          <a:cs typeface="Times New Roman"/>
                        </a:rPr>
                        <a:t>tumbuhan</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r>
                        <a:rPr lang="en-US" sz="2000" dirty="0">
                          <a:latin typeface="Calibri"/>
                          <a:ea typeface="Calibri"/>
                          <a:cs typeface="Times New Roman"/>
                        </a:rPr>
                        <a:t> </a:t>
                      </a:r>
                      <a:r>
                        <a:rPr lang="id-ID" sz="2000" dirty="0">
                          <a:solidFill>
                            <a:srgbClr val="FF0000"/>
                          </a:solidFill>
                          <a:latin typeface="Calibri"/>
                          <a:ea typeface="Calibri"/>
                          <a:cs typeface="Times New Roman"/>
                        </a:rPr>
                        <a:t>(</a:t>
                      </a:r>
                      <a:r>
                        <a:rPr lang="id-ID" sz="2000" u="sng" dirty="0">
                          <a:solidFill>
                            <a:srgbClr val="FF0000"/>
                          </a:solidFill>
                          <a:latin typeface="Calibri"/>
                          <a:ea typeface="Calibri"/>
                          <a:cs typeface="Times New Roman"/>
                        </a:rPr>
                        <a:t>hubungan struktur dengan fungsi</a:t>
                      </a:r>
                      <a:r>
                        <a:rPr lang="id-ID" sz="2000" dirty="0">
                          <a:solidFill>
                            <a:srgbClr val="FF0000"/>
                          </a:solidFill>
                          <a:latin typeface="Calibri"/>
                          <a:ea typeface="Calibri"/>
                          <a:cs typeface="Times New Roman"/>
                        </a:rPr>
                        <a:t>: terlalu tinggi untuk kelas 4)</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Menjelaskan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struktur</a:t>
                      </a:r>
                      <a:r>
                        <a:rPr lang="en-US" sz="2000" dirty="0">
                          <a:latin typeface="Calibri"/>
                          <a:ea typeface="Calibri"/>
                          <a:cs typeface="Times New Roman"/>
                        </a:rPr>
                        <a:t> </a:t>
                      </a:r>
                      <a:r>
                        <a:rPr lang="en-US" sz="2000" dirty="0" err="1">
                          <a:latin typeface="Calibri"/>
                          <a:ea typeface="Calibri"/>
                          <a:cs typeface="Times New Roman"/>
                        </a:rPr>
                        <a:t>daun</a:t>
                      </a:r>
                      <a:r>
                        <a:rPr lang="en-US" sz="2000" dirty="0">
                          <a:latin typeface="Calibri"/>
                          <a:ea typeface="Calibri"/>
                          <a:cs typeface="Times New Roman"/>
                        </a:rPr>
                        <a:t> </a:t>
                      </a:r>
                      <a:r>
                        <a:rPr lang="en-US" sz="2000" dirty="0" err="1">
                          <a:latin typeface="Calibri"/>
                          <a:ea typeface="Calibri"/>
                          <a:cs typeface="Times New Roman"/>
                        </a:rPr>
                        <a:t>tumbuhan</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r>
                        <a:rPr lang="en-US" sz="2000" dirty="0">
                          <a:latin typeface="Calibri"/>
                          <a:ea typeface="Calibri"/>
                          <a:cs typeface="Times New Roman"/>
                        </a:rPr>
                        <a:t> </a:t>
                      </a:r>
                      <a:r>
                        <a:rPr lang="id-ID" sz="2000" dirty="0">
                          <a:solidFill>
                            <a:srgbClr val="FF0000"/>
                          </a:solidFill>
                          <a:latin typeface="Calibri"/>
                          <a:ea typeface="Calibri"/>
                          <a:cs typeface="Times New Roman"/>
                        </a:rPr>
                        <a:t>(</a:t>
                      </a:r>
                      <a:r>
                        <a:rPr lang="id-ID" sz="2000" u="sng" dirty="0">
                          <a:solidFill>
                            <a:srgbClr val="FF0000"/>
                          </a:solidFill>
                          <a:latin typeface="Calibri"/>
                          <a:ea typeface="Calibri"/>
                          <a:cs typeface="Times New Roman"/>
                        </a:rPr>
                        <a:t>hubungan struktur dengan fungsi</a:t>
                      </a:r>
                      <a:r>
                        <a:rPr lang="id-ID" sz="2000" dirty="0">
                          <a:solidFill>
                            <a:srgbClr val="FF0000"/>
                          </a:solidFill>
                          <a:latin typeface="Calibri"/>
                          <a:ea typeface="Calibri"/>
                          <a:cs typeface="Times New Roman"/>
                        </a:rPr>
                        <a:t>: terlalu tinggi untuk kelas 4)</a:t>
                      </a:r>
                      <a:endParaRPr lang="id-ID" sz="2000" dirty="0">
                        <a:latin typeface="Calibri"/>
                        <a:ea typeface="Calibri"/>
                        <a:cs typeface="Times New Roman"/>
                      </a:endParaRPr>
                    </a:p>
                    <a:p>
                      <a:pPr marL="342900" lvl="0" indent="-342900">
                        <a:lnSpc>
                          <a:spcPct val="115000"/>
                        </a:lnSpc>
                        <a:spcAft>
                          <a:spcPts val="0"/>
                        </a:spcAft>
                        <a:buFont typeface="Symbol"/>
                        <a:buChar char=""/>
                      </a:pPr>
                      <a:r>
                        <a:rPr lang="en-US" sz="2000" dirty="0" err="1">
                          <a:latin typeface="Calibri"/>
                          <a:ea typeface="Calibri"/>
                          <a:cs typeface="Times New Roman"/>
                        </a:rPr>
                        <a:t>Menjelaskan</a:t>
                      </a:r>
                      <a:r>
                        <a:rPr lang="en-US" sz="2000" dirty="0">
                          <a:latin typeface="Calibri"/>
                          <a:ea typeface="Calibri"/>
                          <a:cs typeface="Times New Roman"/>
                        </a:rPr>
                        <a:t> </a:t>
                      </a:r>
                      <a:r>
                        <a:rPr lang="en-US" sz="2000" dirty="0" err="1">
                          <a:latin typeface="Calibri"/>
                          <a:ea typeface="Calibri"/>
                          <a:cs typeface="Times New Roman"/>
                        </a:rPr>
                        <a:t>hubungan</a:t>
                      </a:r>
                      <a:r>
                        <a:rPr lang="en-US" sz="2000" dirty="0">
                          <a:latin typeface="Calibri"/>
                          <a:ea typeface="Calibri"/>
                          <a:cs typeface="Times New Roman"/>
                        </a:rPr>
                        <a:t> </a:t>
                      </a:r>
                      <a:r>
                        <a:rPr lang="en-US" sz="2000" dirty="0" err="1">
                          <a:latin typeface="Calibri"/>
                          <a:ea typeface="Calibri"/>
                          <a:cs typeface="Times New Roman"/>
                        </a:rPr>
                        <a:t>antara</a:t>
                      </a:r>
                      <a:r>
                        <a:rPr lang="en-US" sz="2000" dirty="0">
                          <a:latin typeface="Calibri"/>
                          <a:ea typeface="Calibri"/>
                          <a:cs typeface="Times New Roman"/>
                        </a:rPr>
                        <a:t> </a:t>
                      </a:r>
                      <a:r>
                        <a:rPr lang="en-US" sz="2000" dirty="0" err="1">
                          <a:latin typeface="Calibri"/>
                          <a:ea typeface="Calibri"/>
                          <a:cs typeface="Times New Roman"/>
                        </a:rPr>
                        <a:t>bunga</a:t>
                      </a:r>
                      <a:r>
                        <a:rPr lang="en-US" sz="2000" dirty="0">
                          <a:latin typeface="Calibri"/>
                          <a:ea typeface="Calibri"/>
                          <a:cs typeface="Times New Roman"/>
                        </a:rPr>
                        <a:t> </a:t>
                      </a:r>
                      <a:r>
                        <a:rPr lang="en-US" sz="2000" dirty="0" err="1">
                          <a:latin typeface="Calibri"/>
                          <a:ea typeface="Calibri"/>
                          <a:cs typeface="Times New Roman"/>
                        </a:rPr>
                        <a:t>dengan</a:t>
                      </a:r>
                      <a:r>
                        <a:rPr lang="en-US" sz="2000" dirty="0">
                          <a:latin typeface="Calibri"/>
                          <a:ea typeface="Calibri"/>
                          <a:cs typeface="Times New Roman"/>
                        </a:rPr>
                        <a:t> </a:t>
                      </a:r>
                      <a:r>
                        <a:rPr lang="en-US" sz="2000" dirty="0" err="1">
                          <a:latin typeface="Calibri"/>
                          <a:ea typeface="Calibri"/>
                          <a:cs typeface="Times New Roman"/>
                        </a:rPr>
                        <a:t>fungsinya</a:t>
                      </a:r>
                      <a:r>
                        <a:rPr lang="en-US" sz="2000" dirty="0">
                          <a:latin typeface="Calibri"/>
                          <a:ea typeface="Calibri"/>
                          <a:cs typeface="Times New Roman"/>
                        </a:rPr>
                        <a:t> </a:t>
                      </a:r>
                      <a:r>
                        <a:rPr lang="id-ID" sz="2000" dirty="0">
                          <a:solidFill>
                            <a:srgbClr val="FF0000"/>
                          </a:solidFill>
                          <a:latin typeface="Calibri"/>
                          <a:ea typeface="Calibri"/>
                          <a:cs typeface="Times New Roman"/>
                        </a:rPr>
                        <a:t>(</a:t>
                      </a:r>
                      <a:r>
                        <a:rPr lang="id-ID" sz="2000" u="sng" dirty="0">
                          <a:solidFill>
                            <a:srgbClr val="FF0000"/>
                          </a:solidFill>
                          <a:latin typeface="Calibri"/>
                          <a:ea typeface="Calibri"/>
                          <a:cs typeface="Times New Roman"/>
                        </a:rPr>
                        <a:t>hubungan struktur dengan fungsi</a:t>
                      </a:r>
                      <a:r>
                        <a:rPr lang="id-ID" sz="2000" dirty="0">
                          <a:solidFill>
                            <a:srgbClr val="FF0000"/>
                          </a:solidFill>
                          <a:latin typeface="Calibri"/>
                          <a:ea typeface="Calibri"/>
                          <a:cs typeface="Times New Roman"/>
                        </a:rPr>
                        <a:t>: terlalu tinggi untuk kelas 4</a:t>
                      </a:r>
                      <a:r>
                        <a:rPr lang="id-ID" sz="2000" dirty="0" smtClean="0">
                          <a:solidFill>
                            <a:srgbClr val="FF0000"/>
                          </a:solidFill>
                          <a:latin typeface="Calibri"/>
                          <a:ea typeface="Calibri"/>
                          <a:cs typeface="Times New Roman"/>
                        </a:rPr>
                        <a:t>)</a:t>
                      </a:r>
                      <a:endParaRPr lang="id-ID" sz="2000" dirty="0">
                        <a:latin typeface="Calibri"/>
                        <a:ea typeface="Calibri"/>
                        <a:cs typeface="Times New Roman"/>
                      </a:endParaRPr>
                    </a:p>
                  </a:txBody>
                  <a:tcPr marL="68580" marR="68580" marT="0" marB="0">
                    <a:solidFill>
                      <a:schemeClr val="bg1"/>
                    </a:solidFill>
                  </a:tcPr>
                </a:tc>
              </a:tr>
            </a:tbl>
          </a:graphicData>
        </a:graphic>
      </p:graphicFrame>
      <p:sp>
        <p:nvSpPr>
          <p:cNvPr id="4" name="TextBox 3"/>
          <p:cNvSpPr txBox="1"/>
          <p:nvPr/>
        </p:nvSpPr>
        <p:spPr>
          <a:xfrm>
            <a:off x="1907711" y="-27384"/>
            <a:ext cx="5195653" cy="646331"/>
          </a:xfrm>
          <a:prstGeom prst="rect">
            <a:avLst/>
          </a:prstGeom>
          <a:noFill/>
        </p:spPr>
        <p:txBody>
          <a:bodyPr wrap="none" rtlCol="0">
            <a:spAutoFit/>
          </a:bodyPr>
          <a:lstStyle/>
          <a:p>
            <a:r>
              <a:rPr lang="id-ID" sz="3600" dirty="0" smtClean="0"/>
              <a:t>Tingkat Kesulitan Pelajaran</a:t>
            </a:r>
            <a:endParaRPr lang="id-ID" sz="3600" dirty="0"/>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950590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618" y="-26987"/>
            <a:ext cx="9129382" cy="5036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74613" y="-26988"/>
            <a:ext cx="9069387" cy="584775"/>
          </a:xfrm>
          <a:prstGeom prst="rect">
            <a:avLst/>
          </a:prstGeom>
          <a:noFill/>
        </p:spPr>
        <p:txBody>
          <a:bodyPr>
            <a:spAutoFit/>
          </a:bodyPr>
          <a:lstStyle/>
          <a:p>
            <a:pPr algn="ctr" fontAlgn="auto">
              <a:spcBef>
                <a:spcPts val="0"/>
              </a:spcBef>
              <a:spcAft>
                <a:spcPts val="0"/>
              </a:spcAft>
              <a:defRPr/>
            </a:pPr>
            <a:r>
              <a:rPr lang="id-ID" sz="3200" b="1" dirty="0" smtClean="0">
                <a:solidFill>
                  <a:schemeClr val="accent6">
                    <a:lumMod val="75000"/>
                  </a:schemeClr>
                </a:solidFill>
              </a:rPr>
              <a:t>SEGMENTASI KEGIATAN PELATIHAN :</a:t>
            </a:r>
            <a:endParaRPr lang="id-ID" sz="3200" b="1" dirty="0">
              <a:solidFill>
                <a:schemeClr val="accent6">
                  <a:lumMod val="75000"/>
                </a:schemeClr>
              </a:solidFill>
            </a:endParaRPr>
          </a:p>
        </p:txBody>
      </p:sp>
      <p:sp>
        <p:nvSpPr>
          <p:cNvPr id="34" name="Slide Number Placeholder 2"/>
          <p:cNvSpPr txBox="1"/>
          <p:nvPr/>
        </p:nvSpPr>
        <p:spPr>
          <a:xfrm>
            <a:off x="8534400" y="6525344"/>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80</a:t>
            </a:fld>
            <a:endParaRPr lang="id-ID" sz="1100" b="1" dirty="0">
              <a:solidFill>
                <a:schemeClr val="bg1"/>
              </a:solidFill>
              <a:effectLst>
                <a:outerShdw blurRad="38100" dist="38100" dir="2700000" algn="tl">
                  <a:srgbClr val="000000"/>
                </a:outerShdw>
              </a:effectLst>
            </a:endParaRPr>
          </a:p>
        </p:txBody>
      </p:sp>
      <p:sp>
        <p:nvSpPr>
          <p:cNvPr id="35" name="Rectangle 34"/>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62</a:t>
            </a:r>
            <a:endParaRPr lang="id-ID" b="1" dirty="0"/>
          </a:p>
        </p:txBody>
      </p:sp>
      <p:sp>
        <p:nvSpPr>
          <p:cNvPr id="5" name="TextBox 4"/>
          <p:cNvSpPr txBox="1"/>
          <p:nvPr/>
        </p:nvSpPr>
        <p:spPr>
          <a:xfrm>
            <a:off x="289440" y="476672"/>
            <a:ext cx="8549760" cy="294183"/>
          </a:xfrm>
          <a:prstGeom prst="rect">
            <a:avLst/>
          </a:prstGeom>
          <a:noFill/>
        </p:spPr>
        <p:txBody>
          <a:bodyPr wrap="square" rtlCol="0">
            <a:spAutoFit/>
          </a:bodyPr>
          <a:lstStyle/>
          <a:p>
            <a:pPr algn="ctr">
              <a:lnSpc>
                <a:spcPct val="80000"/>
              </a:lnSpc>
            </a:pPr>
            <a:r>
              <a:rPr lang="id-ID" sz="1600" i="1" dirty="0" smtClean="0">
                <a:solidFill>
                  <a:schemeClr val="accent5">
                    <a:lumMod val="50000"/>
                  </a:schemeClr>
                </a:solidFill>
              </a:rPr>
              <a:t>.....menghindari ceramah, tetapi  mengandalkan diskusi, bekerja, mengevaluasi  dan simulasi ........ </a:t>
            </a:r>
            <a:endParaRPr lang="id-ID" sz="1600" i="1" dirty="0">
              <a:solidFill>
                <a:schemeClr val="accent5">
                  <a:lumMod val="50000"/>
                </a:schemeClr>
              </a:solidFill>
            </a:endParaRPr>
          </a:p>
        </p:txBody>
      </p:sp>
      <p:sp>
        <p:nvSpPr>
          <p:cNvPr id="7" name="Rectangle 6"/>
          <p:cNvSpPr/>
          <p:nvPr/>
        </p:nvSpPr>
        <p:spPr>
          <a:xfrm>
            <a:off x="251520" y="2603813"/>
            <a:ext cx="2529658" cy="190530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t>MENILAI  ATAU MENGEVALUASI HASIL YANG PERNAH DILAKUKAN SEBELUMNYA (termasuk menganalisis tayangan video  dan materi ajar)</a:t>
            </a:r>
            <a:endParaRPr lang="id-ID" sz="1600" b="1" dirty="0"/>
          </a:p>
        </p:txBody>
      </p:sp>
      <p:sp>
        <p:nvSpPr>
          <p:cNvPr id="49" name="Rectangle 48"/>
          <p:cNvSpPr/>
          <p:nvPr/>
        </p:nvSpPr>
        <p:spPr>
          <a:xfrm>
            <a:off x="3372574" y="2617457"/>
            <a:ext cx="2664296" cy="190530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b="1" dirty="0" smtClean="0"/>
              <a:t>BERDISKUSI ATAU MENGEMUKAKAN HASIL EVALUASI SERTA BEKERJA MENYUSUN YANG TERBAIK SESUAI HASIL DISKUSI</a:t>
            </a:r>
            <a:endParaRPr lang="id-ID" sz="1600" b="1" dirty="0"/>
          </a:p>
        </p:txBody>
      </p:sp>
      <p:sp>
        <p:nvSpPr>
          <p:cNvPr id="50" name="Rectangle 49"/>
          <p:cNvSpPr/>
          <p:nvPr/>
        </p:nvSpPr>
        <p:spPr>
          <a:xfrm>
            <a:off x="6556692" y="2603813"/>
            <a:ext cx="2455094" cy="1905307"/>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t>SIMULASI ATAU MENYAJIKAN HASIL SESUAI HASIL DISKUSI</a:t>
            </a:r>
            <a:endParaRPr lang="id-ID" b="1" dirty="0"/>
          </a:p>
        </p:txBody>
      </p:sp>
      <p:sp>
        <p:nvSpPr>
          <p:cNvPr id="18" name="Right Arrow 17"/>
          <p:cNvSpPr/>
          <p:nvPr/>
        </p:nvSpPr>
        <p:spPr>
          <a:xfrm>
            <a:off x="2843808" y="1196752"/>
            <a:ext cx="504056" cy="648072"/>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Right Arrow 50"/>
          <p:cNvSpPr/>
          <p:nvPr/>
        </p:nvSpPr>
        <p:spPr>
          <a:xfrm>
            <a:off x="6068402" y="1189930"/>
            <a:ext cx="504056" cy="648072"/>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3563888" y="4973876"/>
            <a:ext cx="2279546" cy="954107"/>
          </a:xfrm>
          <a:prstGeom prst="rect">
            <a:avLst/>
          </a:prstGeom>
          <a:solidFill>
            <a:schemeClr val="accent6">
              <a:lumMod val="20000"/>
              <a:lumOff val="80000"/>
            </a:schemeClr>
          </a:solidFill>
        </p:spPr>
        <p:txBody>
          <a:bodyPr wrap="square" rtlCol="0">
            <a:spAutoFit/>
          </a:bodyPr>
          <a:lstStyle/>
          <a:p>
            <a:pPr algn="ctr"/>
            <a:r>
              <a:rPr lang="id-ID" sz="1400" b="1" dirty="0" smtClean="0"/>
              <a:t>Pemaparan PP oleh Instruktur diintegrasikan pada saat diksui sesuai konteks dan kebutuhan. </a:t>
            </a:r>
            <a:endParaRPr lang="id-ID" sz="1400" b="1" dirty="0"/>
          </a:p>
        </p:txBody>
      </p:sp>
      <p:sp>
        <p:nvSpPr>
          <p:cNvPr id="54" name="TextBox 53"/>
          <p:cNvSpPr txBox="1"/>
          <p:nvPr/>
        </p:nvSpPr>
        <p:spPr>
          <a:xfrm>
            <a:off x="6588224" y="4959534"/>
            <a:ext cx="2279546" cy="1384995"/>
          </a:xfrm>
          <a:prstGeom prst="rect">
            <a:avLst/>
          </a:prstGeom>
          <a:solidFill>
            <a:schemeClr val="accent6">
              <a:lumMod val="20000"/>
              <a:lumOff val="80000"/>
            </a:schemeClr>
          </a:solidFill>
        </p:spPr>
        <p:txBody>
          <a:bodyPr wrap="square" rtlCol="0">
            <a:spAutoFit/>
          </a:bodyPr>
          <a:lstStyle/>
          <a:p>
            <a:pPr algn="ctr"/>
            <a:r>
              <a:rPr lang="id-ID" sz="1400" b="1" dirty="0" smtClean="0"/>
              <a:t>Para Instruktur dan peserta secara voluntir dan atas penunjukan selalu berupaya melakukan simulasi (menunjukkan contoh dan bukan contoh)</a:t>
            </a:r>
            <a:endParaRPr lang="id-ID" sz="1400" b="1" dirty="0"/>
          </a:p>
        </p:txBody>
      </p:sp>
      <p:sp>
        <p:nvSpPr>
          <p:cNvPr id="55" name="Up Arrow 54"/>
          <p:cNvSpPr/>
          <p:nvPr/>
        </p:nvSpPr>
        <p:spPr>
          <a:xfrm>
            <a:off x="7417618" y="4527486"/>
            <a:ext cx="538758" cy="477922"/>
          </a:xfrm>
          <a:prstGeom prst="up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23" name="Object 22"/>
          <p:cNvGraphicFramePr>
            <a:graphicFrameLocks noChangeAspect="1"/>
          </p:cNvGraphicFramePr>
          <p:nvPr>
            <p:extLst>
              <p:ext uri="{D42A27DB-BD31-4B8C-83A1-F6EECF244321}">
                <p14:modId xmlns:p14="http://schemas.microsoft.com/office/powerpoint/2010/main" val="2877327890"/>
              </p:ext>
            </p:extLst>
          </p:nvPr>
        </p:nvGraphicFramePr>
        <p:xfrm>
          <a:off x="6563514" y="757882"/>
          <a:ext cx="2435917" cy="1806220"/>
        </p:xfrm>
        <a:graphic>
          <a:graphicData uri="http://schemas.openxmlformats.org/presentationml/2006/ole">
            <mc:AlternateContent xmlns:mc="http://schemas.openxmlformats.org/markup-compatibility/2006">
              <mc:Choice xmlns:v="urn:schemas-microsoft-com:vml" Requires="v">
                <p:oleObj spid="_x0000_s47136" name="Photo Editor Photo" r:id="rId3" imgW="2209524" imgH="1657581" progId="MSPhotoEd.3">
                  <p:embed/>
                </p:oleObj>
              </mc:Choice>
              <mc:Fallback>
                <p:oleObj name="Photo Editor Photo" r:id="rId3" imgW="2209524" imgH="1657581"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3514" y="757882"/>
                        <a:ext cx="2435917" cy="1806220"/>
                      </a:xfrm>
                      <a:prstGeom prst="rect">
                        <a:avLst/>
                      </a:prstGeom>
                      <a:noFill/>
                      <a:ln>
                        <a:noFill/>
                      </a:ln>
                      <a:effectLst/>
                    </p:spPr>
                  </p:pic>
                </p:oleObj>
              </mc:Fallback>
            </mc:AlternateContent>
          </a:graphicData>
        </a:graphic>
      </p:graphicFrame>
      <p:pic>
        <p:nvPicPr>
          <p:cNvPr id="59" name="Picture 6" descr="swc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2574" y="733172"/>
            <a:ext cx="2664296" cy="185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pic>
      <p:pic>
        <p:nvPicPr>
          <p:cNvPr id="61" name="Picture 11" descr="images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480" y="793254"/>
            <a:ext cx="2529657" cy="1771650"/>
          </a:xfrm>
          <a:prstGeom prst="rect">
            <a:avLst/>
          </a:prstGeom>
          <a:noFill/>
          <a:extLst>
            <a:ext uri="{909E8E84-426E-40DD-AFC4-6F175D3DCCD1}">
              <a14:hiddenFill xmlns:a14="http://schemas.microsoft.com/office/drawing/2010/main">
                <a:solidFill>
                  <a:srgbClr val="FFFFFF"/>
                </a:solidFill>
              </a14:hiddenFill>
            </a:ext>
          </a:extLst>
        </p:spPr>
      </p:pic>
      <p:sp>
        <p:nvSpPr>
          <p:cNvPr id="25" name="Up Arrow 24"/>
          <p:cNvSpPr/>
          <p:nvPr/>
        </p:nvSpPr>
        <p:spPr>
          <a:xfrm>
            <a:off x="4462945" y="4527486"/>
            <a:ext cx="538758" cy="477922"/>
          </a:xfrm>
          <a:prstGeom prst="up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TextBox 25"/>
          <p:cNvSpPr txBox="1"/>
          <p:nvPr/>
        </p:nvSpPr>
        <p:spPr>
          <a:xfrm>
            <a:off x="139926" y="4997494"/>
            <a:ext cx="3207938" cy="1629677"/>
          </a:xfrm>
          <a:prstGeom prst="rect">
            <a:avLst/>
          </a:prstGeom>
          <a:solidFill>
            <a:schemeClr val="accent6">
              <a:lumMod val="20000"/>
              <a:lumOff val="80000"/>
            </a:schemeClr>
          </a:solidFill>
        </p:spPr>
        <p:txBody>
          <a:bodyPr wrap="square" rtlCol="0">
            <a:spAutoFit/>
          </a:bodyPr>
          <a:lstStyle/>
          <a:p>
            <a:pPr algn="ctr"/>
            <a:r>
              <a:rPr lang="id-ID" sz="1400" b="1" dirty="0" smtClean="0">
                <a:solidFill>
                  <a:schemeClr val="tx2">
                    <a:lumMod val="50000"/>
                  </a:schemeClr>
                </a:solidFill>
              </a:rPr>
              <a:t>Setiap peserta diklat wajib membawa :</a:t>
            </a:r>
          </a:p>
          <a:p>
            <a:pPr marL="285750" indent="-285750">
              <a:lnSpc>
                <a:spcPct val="80000"/>
              </a:lnSpc>
              <a:spcBef>
                <a:spcPts val="300"/>
              </a:spcBef>
              <a:spcAft>
                <a:spcPts val="300"/>
              </a:spcAft>
              <a:buFont typeface="Arial" pitchFamily="34" charset="0"/>
              <a:buChar char="•"/>
            </a:pPr>
            <a:r>
              <a:rPr lang="id-ID" sz="1400" b="1" dirty="0" smtClean="0">
                <a:solidFill>
                  <a:schemeClr val="tx2">
                    <a:lumMod val="50000"/>
                  </a:schemeClr>
                </a:solidFill>
              </a:rPr>
              <a:t>Guru membawa beberapa RPP yang pernah disusun dan digunakan di sekolah</a:t>
            </a:r>
          </a:p>
          <a:p>
            <a:pPr marL="285750" indent="-285750">
              <a:lnSpc>
                <a:spcPct val="80000"/>
              </a:lnSpc>
              <a:spcBef>
                <a:spcPts val="300"/>
              </a:spcBef>
              <a:spcAft>
                <a:spcPts val="300"/>
              </a:spcAft>
              <a:buFont typeface="Arial" pitchFamily="34" charset="0"/>
              <a:buChar char="•"/>
            </a:pPr>
            <a:r>
              <a:rPr lang="id-ID" sz="1400" b="1" dirty="0" smtClean="0">
                <a:solidFill>
                  <a:schemeClr val="tx2">
                    <a:lumMod val="50000"/>
                  </a:schemeClr>
                </a:solidFill>
              </a:rPr>
              <a:t>Pengawas dan Kepala sekolah membawa hasil supervisi akademik dan manajerial yang dilakukan  selama ini</a:t>
            </a:r>
            <a:endParaRPr lang="id-ID" sz="1400" b="1" dirty="0">
              <a:solidFill>
                <a:schemeClr val="tx2">
                  <a:lumMod val="50000"/>
                </a:schemeClr>
              </a:solidFill>
            </a:endParaRPr>
          </a:p>
        </p:txBody>
      </p:sp>
      <p:sp>
        <p:nvSpPr>
          <p:cNvPr id="27" name="Up Arrow 26"/>
          <p:cNvSpPr/>
          <p:nvPr/>
        </p:nvSpPr>
        <p:spPr>
          <a:xfrm>
            <a:off x="1247295" y="4487010"/>
            <a:ext cx="538758" cy="477922"/>
          </a:xfrm>
          <a:prstGeom prst="up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ight Arrow 27"/>
          <p:cNvSpPr/>
          <p:nvPr/>
        </p:nvSpPr>
        <p:spPr>
          <a:xfrm>
            <a:off x="2843808" y="3212976"/>
            <a:ext cx="504056" cy="648072"/>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ight Arrow 28"/>
          <p:cNvSpPr/>
          <p:nvPr/>
        </p:nvSpPr>
        <p:spPr>
          <a:xfrm>
            <a:off x="6105728" y="3189381"/>
            <a:ext cx="504056" cy="648072"/>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05484428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0" y="620713"/>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74613" y="-26988"/>
            <a:ext cx="9069387" cy="523220"/>
          </a:xfrm>
          <a:prstGeom prst="rect">
            <a:avLst/>
          </a:prstGeom>
          <a:noFill/>
        </p:spPr>
        <p:txBody>
          <a:bodyPr>
            <a:spAutoFit/>
          </a:bodyPr>
          <a:lstStyle/>
          <a:p>
            <a:pPr algn="ctr" fontAlgn="auto">
              <a:spcBef>
                <a:spcPts val="0"/>
              </a:spcBef>
              <a:spcAft>
                <a:spcPts val="0"/>
              </a:spcAft>
              <a:defRPr/>
            </a:pPr>
            <a:r>
              <a:rPr lang="id-ID" sz="2800" b="1" dirty="0">
                <a:solidFill>
                  <a:schemeClr val="accent6">
                    <a:lumMod val="75000"/>
                  </a:schemeClr>
                </a:solidFill>
                <a:latin typeface="+mn-lt"/>
                <a:cs typeface="+mn-cs"/>
              </a:rPr>
              <a:t>Kriteria Calon </a:t>
            </a:r>
            <a:r>
              <a:rPr lang="id-ID" sz="2800" b="1" dirty="0" smtClean="0">
                <a:solidFill>
                  <a:schemeClr val="accent6">
                    <a:lumMod val="75000"/>
                  </a:schemeClr>
                </a:solidFill>
                <a:latin typeface="+mn-lt"/>
                <a:cs typeface="+mn-cs"/>
              </a:rPr>
              <a:t>Peserta dan Pelatih </a:t>
            </a:r>
            <a:r>
              <a:rPr lang="id-ID" sz="2800" b="1" dirty="0">
                <a:solidFill>
                  <a:schemeClr val="accent6">
                    <a:lumMod val="75000"/>
                  </a:schemeClr>
                </a:solidFill>
                <a:latin typeface="+mn-lt"/>
                <a:cs typeface="+mn-cs"/>
              </a:rPr>
              <a:t>Pelatihan Guru</a:t>
            </a:r>
          </a:p>
        </p:txBody>
      </p:sp>
      <p:graphicFrame>
        <p:nvGraphicFramePr>
          <p:cNvPr id="4" name="Table 3"/>
          <p:cNvGraphicFramePr>
            <a:graphicFrameLocks noGrp="1"/>
          </p:cNvGraphicFramePr>
          <p:nvPr/>
        </p:nvGraphicFramePr>
        <p:xfrm>
          <a:off x="650875" y="836613"/>
          <a:ext cx="7910513" cy="5308600"/>
        </p:xfrm>
        <a:graphic>
          <a:graphicData uri="http://schemas.openxmlformats.org/drawingml/2006/table">
            <a:tbl>
              <a:tblPr firstRow="1" bandRow="1">
                <a:tableStyleId>{5C22544A-7EE6-4342-B048-85BDC9FD1C3A}</a:tableStyleId>
              </a:tblPr>
              <a:tblGrid>
                <a:gridCol w="469259"/>
                <a:gridCol w="1593017"/>
                <a:gridCol w="5848237"/>
              </a:tblGrid>
              <a:tr h="370840">
                <a:tc>
                  <a:txBody>
                    <a:bodyPr/>
                    <a:lstStyle/>
                    <a:p>
                      <a:r>
                        <a:rPr lang="id-ID" dirty="0" smtClean="0"/>
                        <a:t>No</a:t>
                      </a:r>
                      <a:endParaRPr lang="id-ID" dirty="0"/>
                    </a:p>
                  </a:txBody>
                  <a:tcPr marL="84414" marR="84414"/>
                </a:tc>
                <a:tc>
                  <a:txBody>
                    <a:bodyPr/>
                    <a:lstStyle/>
                    <a:p>
                      <a:r>
                        <a:rPr lang="id-ID" dirty="0" smtClean="0"/>
                        <a:t>Pelatihan</a:t>
                      </a:r>
                      <a:endParaRPr lang="id-ID" dirty="0"/>
                    </a:p>
                  </a:txBody>
                  <a:tcPr marL="84414" marR="84414"/>
                </a:tc>
                <a:tc>
                  <a:txBody>
                    <a:bodyPr/>
                    <a:lstStyle/>
                    <a:p>
                      <a:r>
                        <a:rPr lang="id-ID" dirty="0" smtClean="0"/>
                        <a:t>Kriteria</a:t>
                      </a:r>
                      <a:endParaRPr lang="id-ID" dirty="0"/>
                    </a:p>
                  </a:txBody>
                  <a:tcPr marL="84414" marR="84414"/>
                </a:tc>
              </a:tr>
              <a:tr h="370840">
                <a:tc>
                  <a:txBody>
                    <a:bodyPr/>
                    <a:lstStyle/>
                    <a:p>
                      <a:r>
                        <a:rPr lang="id-ID" dirty="0" smtClean="0"/>
                        <a:t>1</a:t>
                      </a:r>
                      <a:endParaRPr lang="id-ID" dirty="0"/>
                    </a:p>
                  </a:txBody>
                  <a:tcPr marL="84414" marR="84414"/>
                </a:tc>
                <a:tc>
                  <a:txBody>
                    <a:bodyPr/>
                    <a:lstStyle/>
                    <a:p>
                      <a:r>
                        <a:rPr lang="id-ID" dirty="0" smtClean="0"/>
                        <a:t>Instrukutur Nasional</a:t>
                      </a:r>
                      <a:endParaRPr lang="id-ID" dirty="0"/>
                    </a:p>
                  </a:txBody>
                  <a:tcPr marL="84414" marR="84414"/>
                </a:tc>
                <a:tc>
                  <a:txBody>
                    <a:bodyPr/>
                    <a:lstStyle/>
                    <a:p>
                      <a:pPr marL="285750" indent="-285750">
                        <a:buFont typeface="Arial" pitchFamily="34" charset="0"/>
                        <a:buChar char="•"/>
                      </a:pPr>
                      <a:r>
                        <a:rPr lang="id-ID" dirty="0" smtClean="0"/>
                        <a:t>Latar Belakang Pendidikan minimal S1 program studi yang relevan </a:t>
                      </a:r>
                    </a:p>
                    <a:p>
                      <a:pPr marL="285750" indent="-285750">
                        <a:buFont typeface="Arial" pitchFamily="34" charset="0"/>
                        <a:buChar char="•"/>
                      </a:pPr>
                      <a:r>
                        <a:rPr lang="id-ID" dirty="0" smtClean="0"/>
                        <a:t>Untuk Dosen diutamakan memiliki NIA (Nomor Induk Asesor) sertifikasi guru pada bidang studi yang relevan </a:t>
                      </a:r>
                    </a:p>
                    <a:p>
                      <a:pPr marL="285750" indent="-285750">
                        <a:buFont typeface="Arial" pitchFamily="34" charset="0"/>
                        <a:buChar char="•"/>
                      </a:pPr>
                      <a:r>
                        <a:rPr lang="id-ID" dirty="0" smtClean="0"/>
                        <a:t>Untuk Pengawas, Kepala Sekolah, dan Guru harus sudah memiliki sertifikat pendidik pada bidang studi yang relevan </a:t>
                      </a:r>
                    </a:p>
                    <a:p>
                      <a:pPr marL="285750" indent="-285750">
                        <a:buFont typeface="Arial" pitchFamily="34" charset="0"/>
                        <a:buChar char="•"/>
                      </a:pPr>
                      <a:r>
                        <a:rPr lang="id-ID" dirty="0" smtClean="0"/>
                        <a:t>Untuk Widya Iswara harus memiliki pengalaman pelatihan penyusunan kurikulum </a:t>
                      </a:r>
                    </a:p>
                  </a:txBody>
                  <a:tcPr marL="84414" marR="84414"/>
                </a:tc>
              </a:tr>
              <a:tr h="370840">
                <a:tc>
                  <a:txBody>
                    <a:bodyPr/>
                    <a:lstStyle/>
                    <a:p>
                      <a:r>
                        <a:rPr lang="id-ID" dirty="0" smtClean="0"/>
                        <a:t>2</a:t>
                      </a:r>
                      <a:endParaRPr lang="id-ID" dirty="0"/>
                    </a:p>
                  </a:txBody>
                  <a:tcPr marL="84414" marR="84414"/>
                </a:tc>
                <a:tc>
                  <a:txBody>
                    <a:bodyPr/>
                    <a:lstStyle/>
                    <a:p>
                      <a:r>
                        <a:rPr lang="id-ID" dirty="0" smtClean="0"/>
                        <a:t>Guru Inti</a:t>
                      </a:r>
                      <a:endParaRPr lang="id-ID" dirty="0"/>
                    </a:p>
                  </a:txBody>
                  <a:tcPr marL="84414" marR="84414"/>
                </a:tc>
                <a:tc>
                  <a:txBody>
                    <a:bodyPr/>
                    <a:lstStyle/>
                    <a:p>
                      <a:pPr marL="285750" indent="-285750">
                        <a:buFont typeface="Arial" pitchFamily="34" charset="0"/>
                        <a:buChar char="•"/>
                      </a:pPr>
                      <a:r>
                        <a:rPr lang="id-ID" dirty="0" smtClean="0"/>
                        <a:t>Bersertifikat Pendidik</a:t>
                      </a:r>
                    </a:p>
                    <a:p>
                      <a:pPr marL="285750" indent="-285750">
                        <a:buFont typeface="Arial" pitchFamily="34" charset="0"/>
                        <a:buChar char="•"/>
                      </a:pPr>
                      <a:r>
                        <a:rPr lang="id-ID" dirty="0" smtClean="0"/>
                        <a:t>Guru Berprestasi</a:t>
                      </a:r>
                    </a:p>
                    <a:p>
                      <a:pPr marL="285750" indent="-285750">
                        <a:buFont typeface="Arial" pitchFamily="34" charset="0"/>
                        <a:buChar char="•"/>
                      </a:pPr>
                      <a:r>
                        <a:rPr lang="id-ID" dirty="0" smtClean="0"/>
                        <a:t>Skor UKG</a:t>
                      </a:r>
                      <a:r>
                        <a:rPr lang="id-ID" baseline="0" dirty="0" smtClean="0"/>
                        <a:t> tinggi</a:t>
                      </a:r>
                    </a:p>
                    <a:p>
                      <a:pPr marL="285750" indent="-285750">
                        <a:buFont typeface="Arial" pitchFamily="34" charset="0"/>
                        <a:buChar char="•"/>
                      </a:pPr>
                      <a:r>
                        <a:rPr lang="id-ID" sz="1800" dirty="0" smtClean="0">
                          <a:solidFill>
                            <a:sysClr val="windowText" lastClr="000000"/>
                          </a:solidFill>
                        </a:rPr>
                        <a:t>Pelatih Nasional Binaan USAID, JICA, AUSAID</a:t>
                      </a:r>
                    </a:p>
                    <a:p>
                      <a:pPr marL="285750" indent="-285750">
                        <a:buFont typeface="Arial" pitchFamily="34" charset="0"/>
                        <a:buChar char="•"/>
                      </a:pPr>
                      <a:r>
                        <a:rPr lang="id-ID" sz="1800" dirty="0" smtClean="0">
                          <a:solidFill>
                            <a:sysClr val="windowText" lastClr="000000"/>
                          </a:solidFill>
                        </a:rPr>
                        <a:t>National Core team Bermutu</a:t>
                      </a:r>
                    </a:p>
                  </a:txBody>
                  <a:tcPr marL="84414" marR="84414"/>
                </a:tc>
              </a:tr>
              <a:tr h="370840">
                <a:tc>
                  <a:txBody>
                    <a:bodyPr/>
                    <a:lstStyle/>
                    <a:p>
                      <a:r>
                        <a:rPr lang="id-ID" dirty="0" smtClean="0"/>
                        <a:t>3</a:t>
                      </a:r>
                      <a:endParaRPr lang="id-ID" dirty="0"/>
                    </a:p>
                  </a:txBody>
                  <a:tcPr marL="84414" marR="84414"/>
                </a:tc>
                <a:tc>
                  <a:txBody>
                    <a:bodyPr/>
                    <a:lstStyle/>
                    <a:p>
                      <a:r>
                        <a:rPr lang="id-ID" dirty="0" smtClean="0"/>
                        <a:t>Guru Kelas</a:t>
                      </a:r>
                      <a:endParaRPr lang="id-ID" dirty="0"/>
                    </a:p>
                  </a:txBody>
                  <a:tcPr marL="84414" marR="84414"/>
                </a:tc>
                <a:tc>
                  <a:txBody>
                    <a:bodyPr/>
                    <a:lstStyle/>
                    <a:p>
                      <a:pPr marL="285750" indent="-285750">
                        <a:buFont typeface="Arial" pitchFamily="34" charset="0"/>
                        <a:buChar char="•"/>
                      </a:pPr>
                      <a:r>
                        <a:rPr lang="id-ID" dirty="0" smtClean="0"/>
                        <a:t>Guru</a:t>
                      </a:r>
                      <a:r>
                        <a:rPr lang="id-ID" baseline="0" dirty="0" smtClean="0"/>
                        <a:t> Kelas I dan IV (sebagian)</a:t>
                      </a:r>
                    </a:p>
                    <a:p>
                      <a:pPr marL="285750" indent="-285750">
                        <a:buFont typeface="Arial" pitchFamily="34" charset="0"/>
                        <a:buChar char="•"/>
                      </a:pPr>
                      <a:r>
                        <a:rPr lang="id-ID" baseline="0" dirty="0" smtClean="0"/>
                        <a:t>Guru Mapel Kelas VII (semua)</a:t>
                      </a:r>
                    </a:p>
                    <a:p>
                      <a:pPr marL="285750" indent="-285750">
                        <a:buFont typeface="Arial" pitchFamily="34" charset="0"/>
                        <a:buChar char="•"/>
                      </a:pPr>
                      <a:r>
                        <a:rPr lang="id-ID" baseline="0" dirty="0" smtClean="0"/>
                        <a:t>Guru Mapel Kelas X (semua)</a:t>
                      </a:r>
                    </a:p>
                  </a:txBody>
                  <a:tcPr marL="84414" marR="84414"/>
                </a:tc>
              </a:tr>
            </a:tbl>
          </a:graphicData>
        </a:graphic>
      </p:graphicFrame>
      <p:sp>
        <p:nvSpPr>
          <p:cNvPr id="7"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81</a:t>
            </a:fld>
            <a:endParaRPr lang="id-ID" sz="1100" b="1" dirty="0">
              <a:solidFill>
                <a:schemeClr val="bg1"/>
              </a:solidFill>
              <a:effectLst>
                <a:outerShdw blurRad="38100" dist="38100" dir="2700000" algn="tl">
                  <a:srgbClr val="000000"/>
                </a:outerShdw>
              </a:effectLst>
            </a:endParaRPr>
          </a:p>
        </p:txBody>
      </p:sp>
      <p:sp>
        <p:nvSpPr>
          <p:cNvPr id="6" name="Rectangle 5"/>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65</a:t>
            </a:r>
            <a:endParaRPr lang="id-ID" b="1" dirty="0"/>
          </a:p>
        </p:txBody>
      </p:sp>
    </p:spTree>
    <p:extLst>
      <p:ext uri="{BB962C8B-B14F-4D97-AF65-F5344CB8AC3E}">
        <p14:creationId xmlns:p14="http://schemas.microsoft.com/office/powerpoint/2010/main" val="8683409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618" y="0"/>
            <a:ext cx="9129382" cy="7651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0" y="115888"/>
            <a:ext cx="9144000" cy="563562"/>
          </a:xfrm>
        </p:spPr>
        <p:txBody>
          <a:bodyPr>
            <a:noAutofit/>
          </a:bodyPr>
          <a:lstStyle/>
          <a:p>
            <a:pPr>
              <a:defRPr/>
            </a:pPr>
            <a:r>
              <a:rPr lang="id-ID" sz="2800" b="1" dirty="0">
                <a:solidFill>
                  <a:schemeClr val="accent5">
                    <a:lumMod val="50000"/>
                  </a:schemeClr>
                </a:solidFill>
              </a:rPr>
              <a:t>KOMPETENSI PESERTA </a:t>
            </a:r>
            <a:r>
              <a:rPr lang="en-US" sz="2800" b="1" dirty="0" smtClean="0">
                <a:solidFill>
                  <a:schemeClr val="accent5">
                    <a:lumMod val="50000"/>
                  </a:schemeClr>
                </a:solidFill>
              </a:rPr>
              <a:t>PELATIHAN</a:t>
            </a:r>
            <a:endParaRPr lang="id-ID" sz="2800" dirty="0">
              <a:solidFill>
                <a:srgbClr val="C00000"/>
              </a:solidFill>
            </a:endParaRPr>
          </a:p>
        </p:txBody>
      </p:sp>
      <p:graphicFrame>
        <p:nvGraphicFramePr>
          <p:cNvPr id="4" name="Table 3"/>
          <p:cNvGraphicFramePr>
            <a:graphicFrameLocks noGrp="1"/>
          </p:cNvGraphicFramePr>
          <p:nvPr/>
        </p:nvGraphicFramePr>
        <p:xfrm>
          <a:off x="179388" y="1052513"/>
          <a:ext cx="8820151" cy="4897437"/>
        </p:xfrm>
        <a:graphic>
          <a:graphicData uri="http://schemas.openxmlformats.org/drawingml/2006/table">
            <a:tbl>
              <a:tblPr firstRow="1" firstCol="1" bandRow="1"/>
              <a:tblGrid>
                <a:gridCol w="450977"/>
                <a:gridCol w="1897584"/>
                <a:gridCol w="2014009"/>
                <a:gridCol w="2825814"/>
                <a:gridCol w="1631767"/>
              </a:tblGrid>
              <a:tr h="481463">
                <a:tc>
                  <a:txBody>
                    <a:bodyPr/>
                    <a:lstStyle/>
                    <a:p>
                      <a:pPr marL="0" indent="0" algn="ctr">
                        <a:lnSpc>
                          <a:spcPct val="100000"/>
                        </a:lnSpc>
                        <a:spcAft>
                          <a:spcPts val="0"/>
                        </a:spcAft>
                      </a:pPr>
                      <a:r>
                        <a:rPr lang="en-US" sz="1400" b="1" dirty="0">
                          <a:effectLst/>
                          <a:latin typeface="Calibri"/>
                          <a:ea typeface="Batang"/>
                          <a:cs typeface="Times New Roman"/>
                        </a:rPr>
                        <a:t>N</a:t>
                      </a:r>
                      <a:r>
                        <a:rPr lang="id-ID" sz="1400" b="1" dirty="0">
                          <a:effectLst/>
                          <a:latin typeface="Calibri"/>
                          <a:ea typeface="Batang"/>
                          <a:cs typeface="Times New Roman"/>
                        </a:rPr>
                        <a:t>o</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72390" indent="-29210" algn="ctr">
                        <a:lnSpc>
                          <a:spcPct val="100000"/>
                        </a:lnSpc>
                        <a:spcAft>
                          <a:spcPts val="0"/>
                        </a:spcAft>
                      </a:pPr>
                      <a:r>
                        <a:rPr lang="id-ID" sz="1400" b="1" dirty="0">
                          <a:effectLst/>
                          <a:latin typeface="Calibri"/>
                          <a:ea typeface="Batang"/>
                          <a:cs typeface="Times New Roman"/>
                        </a:rPr>
                        <a:t>Materi</a:t>
                      </a:r>
                      <a:r>
                        <a:rPr lang="en-US" sz="1400" b="1" dirty="0">
                          <a:effectLst/>
                          <a:latin typeface="Calibri"/>
                          <a:ea typeface="Batang"/>
                          <a:cs typeface="Times New Roman"/>
                        </a:rPr>
                        <a:t>/Sub </a:t>
                      </a:r>
                      <a:r>
                        <a:rPr lang="en-US" sz="1400" b="1" dirty="0" err="1">
                          <a:effectLst/>
                          <a:latin typeface="Calibri"/>
                          <a:ea typeface="Batang"/>
                          <a:cs typeface="Times New Roman"/>
                        </a:rPr>
                        <a:t>Materi</a:t>
                      </a:r>
                      <a:r>
                        <a:rPr lang="id-ID" sz="1400" b="1" dirty="0">
                          <a:effectLst/>
                          <a:latin typeface="Calibri"/>
                          <a:ea typeface="Batang"/>
                          <a:cs typeface="Times New Roman"/>
                        </a:rPr>
                        <a:t> </a:t>
                      </a:r>
                      <a:r>
                        <a:rPr lang="id-ID" sz="1400" b="1" dirty="0" smtClean="0">
                          <a:effectLst/>
                          <a:latin typeface="Calibri"/>
                          <a:ea typeface="Batang"/>
                          <a:cs typeface="Times New Roman"/>
                        </a:rPr>
                        <a:t>pelatihan</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53340" indent="-10795" algn="ctr">
                        <a:lnSpc>
                          <a:spcPct val="100000"/>
                        </a:lnSpc>
                        <a:spcAft>
                          <a:spcPts val="0"/>
                        </a:spcAft>
                      </a:pPr>
                      <a:r>
                        <a:rPr lang="id-ID" sz="1400" b="1" dirty="0">
                          <a:effectLst/>
                          <a:latin typeface="Calibri"/>
                          <a:ea typeface="Batang"/>
                          <a:cs typeface="Times New Roman"/>
                        </a:rPr>
                        <a:t>Kompetensi Peserta </a:t>
                      </a:r>
                      <a:r>
                        <a:rPr lang="id-ID" sz="1400" b="1" dirty="0" smtClean="0">
                          <a:effectLst/>
                          <a:latin typeface="Calibri"/>
                          <a:ea typeface="Batang"/>
                          <a:cs typeface="Times New Roman"/>
                        </a:rPr>
                        <a:t>pelatihan </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53340" indent="-31750" algn="ctr">
                        <a:lnSpc>
                          <a:spcPct val="100000"/>
                        </a:lnSpc>
                        <a:spcAft>
                          <a:spcPts val="0"/>
                        </a:spcAft>
                      </a:pPr>
                      <a:r>
                        <a:rPr lang="id-ID" sz="1400" b="1" dirty="0">
                          <a:effectLst/>
                          <a:latin typeface="Calibri"/>
                          <a:ea typeface="Batang"/>
                          <a:cs typeface="Times New Roman"/>
                        </a:rPr>
                        <a:t>Indikator </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88900" indent="-33338" algn="ctr">
                        <a:lnSpc>
                          <a:spcPct val="100000"/>
                        </a:lnSpc>
                        <a:spcAft>
                          <a:spcPts val="0"/>
                        </a:spcAft>
                      </a:pPr>
                      <a:r>
                        <a:rPr lang="id-ID" sz="1400" b="1" dirty="0">
                          <a:effectLst/>
                          <a:latin typeface="Calibri"/>
                          <a:ea typeface="Batang"/>
                          <a:cs typeface="Times New Roman"/>
                        </a:rPr>
                        <a:t>Kegiatan </a:t>
                      </a:r>
                      <a:r>
                        <a:rPr lang="id-ID" sz="1400" b="1" dirty="0" smtClean="0">
                          <a:effectLst/>
                          <a:latin typeface="Calibri"/>
                          <a:ea typeface="Batang"/>
                          <a:cs typeface="Times New Roman"/>
                        </a:rPr>
                        <a:t>pelatihan</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40732">
                <a:tc>
                  <a:txBody>
                    <a:bodyPr/>
                    <a:lstStyle/>
                    <a:p>
                      <a:pPr marL="7938" indent="-7938" algn="ctr">
                        <a:lnSpc>
                          <a:spcPct val="100000"/>
                        </a:lnSpc>
                        <a:spcAft>
                          <a:spcPts val="0"/>
                        </a:spcAft>
                      </a:pPr>
                      <a:r>
                        <a:rPr lang="id-ID" sz="1400" b="1" dirty="0">
                          <a:effectLst/>
                          <a:latin typeface="Calibri"/>
                          <a:ea typeface="Batang"/>
                          <a:cs typeface="Times New Roman"/>
                        </a:rPr>
                        <a:t>1</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457200" indent="-457200" algn="l">
                        <a:lnSpc>
                          <a:spcPct val="100000"/>
                        </a:lnSpc>
                        <a:spcAft>
                          <a:spcPts val="0"/>
                        </a:spcAft>
                      </a:pPr>
                      <a:r>
                        <a:rPr lang="en-US" sz="1400" b="1" dirty="0">
                          <a:effectLst/>
                          <a:latin typeface="Calibri"/>
                          <a:ea typeface="Batang"/>
                          <a:cs typeface="Times New Roman"/>
                        </a:rPr>
                        <a:t>KONSEP KURIKULUM 2013</a:t>
                      </a:r>
                      <a:endParaRPr lang="id-ID" sz="2000" dirty="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d-ID"/>
                    </a:p>
                  </a:txBody>
                  <a:tcPr/>
                </a:tc>
                <a:tc hMerge="1">
                  <a:txBody>
                    <a:bodyPr/>
                    <a:lstStyle/>
                    <a:p>
                      <a:endParaRPr lang="id-ID"/>
                    </a:p>
                  </a:txBody>
                  <a:tcPr/>
                </a:tc>
                <a:tc hMerge="1">
                  <a:txBody>
                    <a:bodyPr/>
                    <a:lstStyle/>
                    <a:p>
                      <a:endParaRPr lang="id-ID"/>
                    </a:p>
                  </a:txBody>
                  <a:tcPr/>
                </a:tc>
              </a:tr>
              <a:tr h="914334">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200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nSpc>
                          <a:spcPct val="100000"/>
                        </a:lnSpc>
                        <a:spcAft>
                          <a:spcPts val="0"/>
                        </a:spcAft>
                        <a:buFont typeface="Arial"/>
                        <a:buChar char="•"/>
                      </a:pPr>
                      <a:r>
                        <a:rPr lang="en-US" sz="1400" dirty="0" err="1">
                          <a:effectLst/>
                          <a:latin typeface="Calibri"/>
                          <a:ea typeface="Times New Roman"/>
                          <a:cs typeface="Calibri"/>
                        </a:rPr>
                        <a:t>Rasional</a:t>
                      </a:r>
                      <a:endParaRPr lang="id-ID" sz="1800" dirty="0">
                        <a:effectLst/>
                        <a:latin typeface="Calibri"/>
                        <a:ea typeface="Times New Roman"/>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indent="0" algn="l">
                        <a:lnSpc>
                          <a:spcPct val="100000"/>
                        </a:lnSpc>
                        <a:spcAft>
                          <a:spcPts val="0"/>
                        </a:spcAft>
                      </a:pPr>
                      <a:r>
                        <a:rPr lang="id-ID" sz="1400" dirty="0">
                          <a:effectLst/>
                          <a:latin typeface="Calibri"/>
                          <a:ea typeface="Batang"/>
                          <a:cs typeface="Times New Roman"/>
                        </a:rPr>
                        <a:t>Memahami </a:t>
                      </a:r>
                      <a:r>
                        <a:rPr lang="en-US" sz="1400" dirty="0" err="1" smtClean="0">
                          <a:effectLst/>
                          <a:latin typeface="Calibri"/>
                          <a:ea typeface="Batang"/>
                          <a:cs typeface="Times New Roman"/>
                        </a:rPr>
                        <a:t>secara</a:t>
                      </a:r>
                      <a:r>
                        <a:rPr lang="id-ID" sz="1400" dirty="0" smtClean="0">
                          <a:effectLst/>
                          <a:latin typeface="Calibri"/>
                          <a:ea typeface="Batang"/>
                          <a:cs typeface="Times New Roman"/>
                        </a:rPr>
                        <a:t> </a:t>
                      </a:r>
                      <a:r>
                        <a:rPr lang="id-ID" sz="1400" dirty="0">
                          <a:effectLst/>
                          <a:latin typeface="Calibri"/>
                          <a:ea typeface="Batang"/>
                          <a:cs typeface="Times New Roman"/>
                        </a:rPr>
                        <a:t>utuh tentang konsep Kurikulum 2013</a:t>
                      </a:r>
                      <a:endParaRPr lang="id-ID" sz="2000" dirty="0">
                        <a:effectLst/>
                        <a:latin typeface="Times New Roman"/>
                        <a:ea typeface="Batang"/>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pPr>
                      <a:r>
                        <a:rPr lang="id-ID" sz="1400" dirty="0">
                          <a:effectLst/>
                          <a:latin typeface="Calibri"/>
                          <a:ea typeface="Batang"/>
                          <a:cs typeface="Times New Roman"/>
                        </a:rPr>
                        <a:t>Kemampuan menjelaskan rasional Kurikulum 2013 dalam kaitannya dengan perkembangan masa depan </a:t>
                      </a:r>
                      <a:endParaRPr lang="id-ID" sz="2000" dirty="0">
                        <a:effectLst/>
                        <a:latin typeface="Times New Roman"/>
                        <a:ea typeface="Batang"/>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177800" indent="-177800" algn="l">
                        <a:lnSpc>
                          <a:spcPct val="100000"/>
                        </a:lnSpc>
                        <a:spcAft>
                          <a:spcPts val="0"/>
                        </a:spcAft>
                        <a:buFont typeface="Arial" pitchFamily="34" charset="0"/>
                        <a:buChar char="•"/>
                      </a:pPr>
                      <a:r>
                        <a:rPr lang="id-ID" sz="1400" dirty="0" smtClean="0">
                          <a:effectLst/>
                          <a:latin typeface="Calibri"/>
                          <a:ea typeface="Batang"/>
                          <a:cs typeface="Times New Roman"/>
                        </a:rPr>
                        <a:t>Paparan</a:t>
                      </a:r>
                    </a:p>
                    <a:p>
                      <a:pPr marL="177800" indent="-177800" algn="l">
                        <a:lnSpc>
                          <a:spcPct val="100000"/>
                        </a:lnSpc>
                        <a:spcAft>
                          <a:spcPts val="0"/>
                        </a:spcAft>
                        <a:buFont typeface="Arial" pitchFamily="34" charset="0"/>
                        <a:buChar char="•"/>
                      </a:pPr>
                      <a:r>
                        <a:rPr lang="id-ID" sz="1400" dirty="0" smtClean="0">
                          <a:effectLst/>
                          <a:latin typeface="Calibri"/>
                          <a:ea typeface="Batang"/>
                          <a:cs typeface="Times New Roman"/>
                        </a:rPr>
                        <a:t>Diskusi </a:t>
                      </a:r>
                      <a:r>
                        <a:rPr lang="id-ID" sz="1400" dirty="0">
                          <a:effectLst/>
                          <a:latin typeface="Calibri"/>
                          <a:ea typeface="Batang"/>
                          <a:cs typeface="Times New Roman"/>
                        </a:rPr>
                        <a:t>dan </a:t>
                      </a:r>
                      <a:r>
                        <a:rPr lang="id-ID" sz="1400" dirty="0" smtClean="0">
                          <a:effectLst/>
                          <a:latin typeface="Calibri"/>
                          <a:ea typeface="Batang"/>
                          <a:cs typeface="Times New Roman"/>
                        </a:rPr>
                        <a:t>tanya jawab</a:t>
                      </a:r>
                    </a:p>
                    <a:p>
                      <a:pPr marL="177800" indent="-177800" algn="l">
                        <a:lnSpc>
                          <a:spcPct val="100000"/>
                        </a:lnSpc>
                        <a:spcAft>
                          <a:spcPts val="0"/>
                        </a:spcAft>
                        <a:buFont typeface="Arial" pitchFamily="34" charset="0"/>
                        <a:buChar char="•"/>
                      </a:pPr>
                      <a:r>
                        <a:rPr lang="id-ID" sz="1400" dirty="0" smtClean="0">
                          <a:effectLst/>
                          <a:latin typeface="Calibri"/>
                          <a:ea typeface="Batang"/>
                          <a:cs typeface="Times New Roman"/>
                        </a:rPr>
                        <a:t>Kerja Kelompok</a:t>
                      </a:r>
                      <a:r>
                        <a:rPr lang="id-ID" sz="1400" baseline="0" dirty="0" smtClean="0">
                          <a:effectLst/>
                          <a:latin typeface="Calibri"/>
                          <a:ea typeface="Batang"/>
                          <a:cs typeface="Times New Roman"/>
                        </a:rPr>
                        <a:t> dan individu</a:t>
                      </a:r>
                    </a:p>
                    <a:p>
                      <a:pPr marL="177800" indent="-177800" algn="l" defTabSz="914400" rtl="0" eaLnBrk="1" latinLnBrk="0" hangingPunct="1">
                        <a:lnSpc>
                          <a:spcPct val="100000"/>
                        </a:lnSpc>
                        <a:spcAft>
                          <a:spcPts val="0"/>
                        </a:spcAft>
                        <a:buFont typeface="Arial" pitchFamily="34" charset="0"/>
                        <a:buChar char="•"/>
                      </a:pPr>
                      <a:r>
                        <a:rPr lang="id-ID" sz="1400" kern="1200" dirty="0" smtClean="0">
                          <a:solidFill>
                            <a:schemeClr val="tx1"/>
                          </a:solidFill>
                          <a:effectLst/>
                          <a:latin typeface="Calibri"/>
                          <a:ea typeface="Batang"/>
                          <a:cs typeface="Times New Roman"/>
                        </a:rPr>
                        <a:t>Menilai hasil kerja peserta lain</a:t>
                      </a:r>
                      <a:endParaRPr lang="id-ID" sz="1400" kern="1200" dirty="0">
                        <a:solidFill>
                          <a:schemeClr val="tx1"/>
                        </a:solidFill>
                        <a:effectLst/>
                        <a:latin typeface="Calibri"/>
                        <a:ea typeface="Batang"/>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03657">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200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defTabSz="914400" rtl="0" eaLnBrk="1" latinLnBrk="0" hangingPunct="1">
                        <a:lnSpc>
                          <a:spcPct val="100000"/>
                        </a:lnSpc>
                        <a:spcAft>
                          <a:spcPts val="0"/>
                        </a:spcAft>
                        <a:buFont typeface="Arial"/>
                        <a:buChar char="•"/>
                      </a:pPr>
                      <a:r>
                        <a:rPr lang="en-US" sz="1400" kern="1200" dirty="0" err="1">
                          <a:solidFill>
                            <a:schemeClr val="tx1"/>
                          </a:solidFill>
                          <a:effectLst/>
                          <a:latin typeface="Calibri"/>
                          <a:ea typeface="Times New Roman"/>
                          <a:cs typeface="Calibri"/>
                        </a:rPr>
                        <a:t>Elemen</a:t>
                      </a:r>
                      <a:r>
                        <a:rPr lang="en-US" sz="1400" kern="1200" dirty="0">
                          <a:solidFill>
                            <a:schemeClr val="tx1"/>
                          </a:solidFill>
                          <a:effectLst/>
                          <a:latin typeface="Calibri"/>
                          <a:ea typeface="Times New Roman"/>
                          <a:cs typeface="Calibri"/>
                        </a:rPr>
                        <a:t> </a:t>
                      </a:r>
                      <a:r>
                        <a:rPr lang="en-US" sz="1400" kern="1200" dirty="0" err="1">
                          <a:solidFill>
                            <a:schemeClr val="tx1"/>
                          </a:solidFill>
                          <a:effectLst/>
                          <a:latin typeface="Calibri"/>
                          <a:ea typeface="Times New Roman"/>
                          <a:cs typeface="Calibri"/>
                        </a:rPr>
                        <a:t>perubahan</a:t>
                      </a:r>
                      <a:r>
                        <a:rPr lang="en-US" sz="1400" kern="1200" dirty="0">
                          <a:solidFill>
                            <a:schemeClr val="tx1"/>
                          </a:solidFill>
                          <a:effectLst/>
                          <a:latin typeface="Calibri"/>
                          <a:ea typeface="Times New Roman"/>
                          <a:cs typeface="Calibri"/>
                        </a:rPr>
                        <a:t> </a:t>
                      </a:r>
                      <a:r>
                        <a:rPr lang="en-US" sz="1400" kern="1200" dirty="0" err="1">
                          <a:solidFill>
                            <a:schemeClr val="tx1"/>
                          </a:solidFill>
                          <a:effectLst/>
                          <a:latin typeface="Calibri"/>
                          <a:ea typeface="Times New Roman"/>
                          <a:cs typeface="Calibri"/>
                        </a:rPr>
                        <a:t>Kurikulum</a:t>
                      </a:r>
                      <a:r>
                        <a:rPr lang="en-US" sz="1400" kern="1200" dirty="0">
                          <a:solidFill>
                            <a:schemeClr val="tx1"/>
                          </a:solidFill>
                          <a:effectLst/>
                          <a:latin typeface="Calibri"/>
                          <a:ea typeface="Times New Roman"/>
                          <a:cs typeface="Calibri"/>
                        </a:rPr>
                        <a:t> 2013</a:t>
                      </a:r>
                      <a:endParaRPr lang="id-ID" sz="1400" kern="1200" dirty="0">
                        <a:solidFill>
                          <a:schemeClr val="tx1"/>
                        </a:solidFill>
                        <a:effectLst/>
                        <a:latin typeface="Calibri"/>
                        <a:ea typeface="Times New Roman"/>
                        <a:cs typeface="Calibri"/>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c>
                  <a:txBody>
                    <a:bodyPr/>
                    <a:lstStyle/>
                    <a:p>
                      <a:pPr marL="0" indent="0" algn="l">
                        <a:lnSpc>
                          <a:spcPct val="100000"/>
                        </a:lnSpc>
                        <a:spcAft>
                          <a:spcPts val="0"/>
                        </a:spcAft>
                      </a:pPr>
                      <a:r>
                        <a:rPr lang="id-ID" sz="1400" dirty="0">
                          <a:effectLst/>
                          <a:latin typeface="Calibri"/>
                          <a:ea typeface="Batang"/>
                          <a:cs typeface="Times New Roman"/>
                        </a:rPr>
                        <a:t>Kemampuan menjelaskan elemen perubahan Kurikulum serta hubungan antara elemen-elemen tersebut dengan kompetensi yang dibutuhkan di masa depan </a:t>
                      </a:r>
                      <a:endParaRPr lang="id-ID" sz="2000" dirty="0">
                        <a:effectLst/>
                        <a:latin typeface="Times New Roman"/>
                        <a:ea typeface="Batang"/>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r>
              <a:tr h="1142917">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200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defTabSz="914400" rtl="0" eaLnBrk="1" latinLnBrk="0" hangingPunct="1">
                        <a:lnSpc>
                          <a:spcPct val="100000"/>
                        </a:lnSpc>
                        <a:spcAft>
                          <a:spcPts val="0"/>
                        </a:spcAft>
                        <a:buFont typeface="Arial"/>
                        <a:buChar char="•"/>
                      </a:pPr>
                      <a:r>
                        <a:rPr lang="en-US" sz="1400" kern="1200" dirty="0">
                          <a:solidFill>
                            <a:schemeClr val="tx1"/>
                          </a:solidFill>
                          <a:effectLst/>
                          <a:latin typeface="Calibri"/>
                          <a:ea typeface="Times New Roman"/>
                          <a:cs typeface="Calibri"/>
                        </a:rPr>
                        <a:t>SKL, KI </a:t>
                      </a:r>
                      <a:r>
                        <a:rPr lang="en-US" sz="1400" kern="1200" dirty="0" err="1">
                          <a:solidFill>
                            <a:schemeClr val="tx1"/>
                          </a:solidFill>
                          <a:effectLst/>
                          <a:latin typeface="Calibri"/>
                          <a:ea typeface="Times New Roman"/>
                          <a:cs typeface="Calibri"/>
                        </a:rPr>
                        <a:t>dan</a:t>
                      </a:r>
                      <a:r>
                        <a:rPr lang="en-US" sz="1400" kern="1200" dirty="0">
                          <a:solidFill>
                            <a:schemeClr val="tx1"/>
                          </a:solidFill>
                          <a:effectLst/>
                          <a:latin typeface="Calibri"/>
                          <a:ea typeface="Times New Roman"/>
                          <a:cs typeface="Calibri"/>
                        </a:rPr>
                        <a:t> KD</a:t>
                      </a:r>
                      <a:endParaRPr lang="id-ID" sz="1400" kern="1200" dirty="0">
                        <a:solidFill>
                          <a:schemeClr val="tx1"/>
                        </a:solidFill>
                        <a:effectLst/>
                        <a:latin typeface="Calibri"/>
                        <a:ea typeface="Times New Roman"/>
                        <a:cs typeface="Calibri"/>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c>
                  <a:txBody>
                    <a:bodyPr/>
                    <a:lstStyle/>
                    <a:p>
                      <a:pPr marL="0" indent="0" algn="l">
                        <a:lnSpc>
                          <a:spcPct val="100000"/>
                        </a:lnSpc>
                        <a:spcAft>
                          <a:spcPts val="0"/>
                        </a:spcAft>
                      </a:pPr>
                      <a:r>
                        <a:rPr lang="id-ID" sz="1400" dirty="0">
                          <a:effectLst/>
                          <a:latin typeface="Calibri"/>
                          <a:ea typeface="Batang"/>
                          <a:cs typeface="Times New Roman"/>
                        </a:rPr>
                        <a:t>Kemampuan </a:t>
                      </a:r>
                      <a:r>
                        <a:rPr lang="id-ID" sz="1400" dirty="0" smtClean="0">
                          <a:effectLst/>
                          <a:latin typeface="Calibri"/>
                          <a:ea typeface="Batang"/>
                          <a:cs typeface="Times New Roman"/>
                        </a:rPr>
                        <a:t>menganalisis</a:t>
                      </a:r>
                      <a:r>
                        <a:rPr lang="id-ID" sz="1400" baseline="0" dirty="0" smtClean="0">
                          <a:effectLst/>
                          <a:latin typeface="Calibri"/>
                          <a:ea typeface="Batang"/>
                          <a:cs typeface="Times New Roman"/>
                        </a:rPr>
                        <a:t> </a:t>
                      </a:r>
                      <a:r>
                        <a:rPr lang="id-ID" sz="1400" dirty="0" smtClean="0">
                          <a:effectLst/>
                          <a:latin typeface="Calibri"/>
                          <a:ea typeface="Batang"/>
                          <a:cs typeface="Times New Roman"/>
                        </a:rPr>
                        <a:t>keterkaitan </a:t>
                      </a:r>
                      <a:r>
                        <a:rPr lang="id-ID" sz="1400" dirty="0">
                          <a:effectLst/>
                          <a:latin typeface="Calibri"/>
                          <a:ea typeface="Batang"/>
                          <a:cs typeface="Times New Roman"/>
                        </a:rPr>
                        <a:t>antara KD, KI, dan SKL serta tahapan dan aktifitas yang harus dilakui untuk memperoleh ketiga kompetensi tersebut</a:t>
                      </a:r>
                      <a:endParaRPr lang="id-ID" sz="2000" dirty="0">
                        <a:effectLst/>
                        <a:latin typeface="Times New Roman"/>
                        <a:ea typeface="Batang"/>
                        <a:cs typeface="Times New Roman"/>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r>
              <a:tr h="914334">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2000">
                        <a:effectLst/>
                        <a:latin typeface="Times New Roman"/>
                        <a:ea typeface="Batang"/>
                        <a:cs typeface="Times New Roman"/>
                      </a:endParaRPr>
                    </a:p>
                  </a:txBody>
                  <a:tcPr marL="67408" marR="67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defTabSz="914400" rtl="0" eaLnBrk="1" latinLnBrk="0" hangingPunct="1">
                        <a:lnSpc>
                          <a:spcPct val="100000"/>
                        </a:lnSpc>
                        <a:spcAft>
                          <a:spcPts val="0"/>
                        </a:spcAft>
                        <a:buFont typeface="Arial"/>
                        <a:buChar char="•"/>
                      </a:pPr>
                      <a:r>
                        <a:rPr lang="en-US" sz="1400" kern="1200" dirty="0" err="1">
                          <a:solidFill>
                            <a:schemeClr val="tx1"/>
                          </a:solidFill>
                          <a:effectLst/>
                          <a:latin typeface="Calibri"/>
                          <a:ea typeface="Times New Roman"/>
                          <a:cs typeface="Calibri"/>
                        </a:rPr>
                        <a:t>Strategi</a:t>
                      </a:r>
                      <a:r>
                        <a:rPr lang="en-US" sz="1400" kern="1200" dirty="0">
                          <a:solidFill>
                            <a:schemeClr val="tx1"/>
                          </a:solidFill>
                          <a:effectLst/>
                          <a:latin typeface="Calibri"/>
                          <a:ea typeface="Times New Roman"/>
                          <a:cs typeface="Calibri"/>
                        </a:rPr>
                        <a:t> </a:t>
                      </a:r>
                      <a:r>
                        <a:rPr lang="en-US" sz="1400" kern="1200" dirty="0" err="1">
                          <a:solidFill>
                            <a:schemeClr val="tx1"/>
                          </a:solidFill>
                          <a:effectLst/>
                          <a:latin typeface="Calibri"/>
                          <a:ea typeface="Times New Roman"/>
                          <a:cs typeface="Calibri"/>
                        </a:rPr>
                        <a:t>Implementasi</a:t>
                      </a:r>
                      <a:r>
                        <a:rPr lang="en-US" sz="1400" kern="1200" dirty="0">
                          <a:solidFill>
                            <a:schemeClr val="tx1"/>
                          </a:solidFill>
                          <a:effectLst/>
                          <a:latin typeface="Calibri"/>
                          <a:ea typeface="Times New Roman"/>
                          <a:cs typeface="Calibri"/>
                        </a:rPr>
                        <a:t> </a:t>
                      </a:r>
                      <a:r>
                        <a:rPr lang="en-US" sz="1400" kern="1200" dirty="0" err="1">
                          <a:solidFill>
                            <a:schemeClr val="tx1"/>
                          </a:solidFill>
                          <a:effectLst/>
                          <a:latin typeface="Calibri"/>
                          <a:ea typeface="Times New Roman"/>
                          <a:cs typeface="Calibri"/>
                        </a:rPr>
                        <a:t>Kurikulum</a:t>
                      </a:r>
                      <a:r>
                        <a:rPr lang="en-US" sz="1400" kern="1200" dirty="0">
                          <a:solidFill>
                            <a:schemeClr val="tx1"/>
                          </a:solidFill>
                          <a:effectLst/>
                          <a:latin typeface="Calibri"/>
                          <a:ea typeface="Times New Roman"/>
                          <a:cs typeface="Calibri"/>
                        </a:rPr>
                        <a:t> 2013</a:t>
                      </a:r>
                      <a:endParaRPr lang="id-ID" sz="1400" kern="1200" dirty="0">
                        <a:solidFill>
                          <a:schemeClr val="tx1"/>
                        </a:solidFill>
                        <a:effectLst/>
                        <a:latin typeface="Calibri"/>
                        <a:ea typeface="Times New Roman"/>
                        <a:cs typeface="Calibri"/>
                      </a:endParaRP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c>
                  <a:txBody>
                    <a:bodyPr/>
                    <a:lstStyle/>
                    <a:p>
                      <a:pPr marL="0" indent="0" algn="l" defTabSz="914400" rtl="0" eaLnBrk="1" latinLnBrk="0" hangingPunct="1">
                        <a:lnSpc>
                          <a:spcPct val="100000"/>
                        </a:lnSpc>
                        <a:spcAft>
                          <a:spcPts val="0"/>
                        </a:spcAft>
                      </a:pPr>
                      <a:r>
                        <a:rPr lang="id-ID" sz="1400" kern="1200" dirty="0">
                          <a:solidFill>
                            <a:schemeClr val="tx1"/>
                          </a:solidFill>
                          <a:effectLst/>
                          <a:latin typeface="Calibri"/>
                          <a:ea typeface="Batang"/>
                          <a:cs typeface="Times New Roman"/>
                        </a:rPr>
                        <a:t>Kemampuan menjelaskan elemen-elemen penting dari implementasi Kurikulum 2013 ditinjau dari standar nasional pendidikan</a:t>
                      </a:r>
                    </a:p>
                  </a:txBody>
                  <a:tcPr marL="67408" marR="67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id-ID"/>
                    </a:p>
                  </a:txBody>
                  <a:tcPr/>
                </a:tc>
              </a:tr>
            </a:tbl>
          </a:graphicData>
        </a:graphic>
      </p:graphicFrame>
      <p:cxnSp>
        <p:nvCxnSpPr>
          <p:cNvPr id="6" name="Straight Connector 5"/>
          <p:cNvCxnSpPr/>
          <p:nvPr/>
        </p:nvCxnSpPr>
        <p:spPr>
          <a:xfrm>
            <a:off x="0" y="765175"/>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82</a:t>
            </a:fld>
            <a:endParaRPr lang="id-ID" sz="1100" b="1" dirty="0">
              <a:solidFill>
                <a:schemeClr val="bg1"/>
              </a:solidFill>
              <a:effectLst>
                <a:outerShdw blurRad="38100" dist="38100" dir="2700000" algn="tl">
                  <a:srgbClr val="000000"/>
                </a:outerShdw>
              </a:effectLst>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66</a:t>
            </a:r>
            <a:endParaRPr lang="id-ID" b="1" dirty="0"/>
          </a:p>
        </p:txBody>
      </p:sp>
    </p:spTree>
    <p:extLst>
      <p:ext uri="{BB962C8B-B14F-4D97-AF65-F5344CB8AC3E}">
        <p14:creationId xmlns:p14="http://schemas.microsoft.com/office/powerpoint/2010/main" val="1987505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2071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 name="Table 2"/>
          <p:cNvGraphicFramePr>
            <a:graphicFrameLocks noGrp="1"/>
          </p:cNvGraphicFramePr>
          <p:nvPr/>
        </p:nvGraphicFramePr>
        <p:xfrm>
          <a:off x="138113" y="873125"/>
          <a:ext cx="8856662" cy="5716588"/>
        </p:xfrm>
        <a:graphic>
          <a:graphicData uri="http://schemas.openxmlformats.org/drawingml/2006/table">
            <a:tbl>
              <a:tblPr/>
              <a:tblGrid>
                <a:gridCol w="452437"/>
                <a:gridCol w="1644650"/>
                <a:gridCol w="2624138"/>
                <a:gridCol w="2581275"/>
                <a:gridCol w="1554162"/>
              </a:tblGrid>
              <a:tr h="42676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N</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o</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71438" marR="0" lvl="0" indent="-28575"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Materi</a:t>
                      </a: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/Sub Materi</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pelatihan</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52388" marR="0" lvl="0" indent="-9525"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Kompetensi Peserta pelatihan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52388" marR="0" lvl="0" indent="-3175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Indikator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Kegiatan pelatihan</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r>
              <a:tr h="213384">
                <a:tc>
                  <a:txBody>
                    <a:bodyPr/>
                    <a:lstStyle/>
                    <a:p>
                      <a:pPr marL="7938"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2</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53386" marR="533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457200" marR="0" lvl="0" indent="-225425"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ANALISIS MATERI AJAR</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53386" marR="533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SG"/>
                    </a:p>
                  </a:txBody>
                  <a:tcPr/>
                </a:tc>
                <a:tc hMerge="1">
                  <a:txBody>
                    <a:bodyPr/>
                    <a:lstStyle/>
                    <a:p>
                      <a:endParaRPr lang="en-SG"/>
                    </a:p>
                  </a:txBody>
                  <a:tcPr/>
                </a:tc>
                <a:tc hMerge="1">
                  <a:txBody>
                    <a:bodyPr/>
                    <a:lstStyle/>
                    <a:p>
                      <a:endParaRPr lang="en-SG"/>
                    </a:p>
                  </a:txBody>
                  <a:tcPr/>
                </a:tc>
              </a:tr>
              <a:tr h="2729216">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53386" marR="533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Analisis Buku Guru (Kesesuaian, Kecukupan, dan Kedalaman Materi)</a:t>
                      </a: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Memahami strategi menggunakan buku guru untuk kegiatan belajar mengajar.</a:t>
                      </a: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Menganalisis keterkaitan SKL, KI, dan KD dengan isi buku guru. </a:t>
                      </a: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Menguasai secara utuh materi, struktur, dan pola pikir keilmuan materi pelajaran.</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rgbClr val="000000"/>
                          </a:solidFill>
                          <a:effectLst/>
                          <a:latin typeface="Calibri" pitchFamily="34" charset="0"/>
                          <a:cs typeface="Times New Roman" pitchFamily="18" charset="0"/>
                        </a:rPr>
                        <a:t>Menguasai penerapan materi pelajaran pada bidang/ ilmu lain serta kehidupan sehari-hari . </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Arial" pitchFamily="34" charset="0"/>
                      </a:endParaRP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Kemampuan membuat rancangan menggunakan buku sebagai sumber belajar</a:t>
                      </a: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Kemampuan menganalisis kesesuaian buku guru dan buku siswa dengan kurikulum.</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Calibri" pitchFamily="34" charset="0"/>
                        </a:rPr>
                        <a:t>Kemampuan menganalisis kesesuaian proses, pendekatan belajar (tematik terintegrasi untuk SD) serta strategi evaluasi yang diintegrasikan dalam buku.</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Menguasai secara utuh materi, struktur, dan pola pikir keilmuan materi pelajaran. </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Menguasai filosofi materi ajar serta penerapannya dalam ilmu lain dan kehidupan sehari-hari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Arial" pitchFamily="34"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Kemampuan menganalisis kesesuaian tema dengan kompetensi yang diharapkan dimiliki oleh siswa</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Arial" pitchFamily="34" charset="0"/>
                      </a:endParaRP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Diskusi dan tanya jawab</a:t>
                      </a:r>
                    </a:p>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Kerja mandiri dan kelompok</a:t>
                      </a:r>
                    </a:p>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Telaah hasil kerja mandiri dan kelompok</a:t>
                      </a:r>
                    </a:p>
                    <a:p>
                      <a:pPr marL="171450" marR="0" lvl="0" indent="-171450"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Presentasi kelompok terbaik</a:t>
                      </a: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47221">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53386" marR="53386"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Analisis Buku Siswa (Kesesuaian, Kecukupan, dan Kedalaman Materi)</a:t>
                      </a: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a:t>
                      </a: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Menganalisis kesesuaian buku siswa dengan kurikulum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Menguasai secara utuh materi, struktur, dan pola pikir keilmuan materi pelajaran </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Menguasai filosofi materi ajar serta penerapannya dalam ilmu lain dan kehidupan sehari-hari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Arial" pitchFamily="34" charset="0"/>
                      </a:endParaRPr>
                    </a:p>
                    <a:p>
                      <a:pPr marL="176213" marR="0" lvl="0" indent="-1762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Arial" pitchFamily="34" charset="0"/>
                        </a:rPr>
                        <a:t>Menganalisis kesesuaian tema dengan kompetensi yang diharapkan dimiliki oleh siswa</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Arial" pitchFamily="34" charset="0"/>
                      </a:endParaRPr>
                    </a:p>
                  </a:txBody>
                  <a:tcPr marL="53386" marR="53386"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SG"/>
                    </a:p>
                  </a:txBody>
                  <a:tcPr/>
                </a:tc>
                <a:tc vMerge="1">
                  <a:txBody>
                    <a:bodyPr/>
                    <a:lstStyle/>
                    <a:p>
                      <a:endParaRPr lang="en-SG"/>
                    </a:p>
                  </a:txBody>
                  <a:tcPr/>
                </a:tc>
              </a:tr>
            </a:tbl>
          </a:graphicData>
        </a:graphic>
      </p:graphicFrame>
      <p:sp>
        <p:nvSpPr>
          <p:cNvPr id="5" name="Title 1"/>
          <p:cNvSpPr>
            <a:spLocks noGrp="1"/>
          </p:cNvSpPr>
          <p:nvPr>
            <p:ph type="title"/>
          </p:nvPr>
        </p:nvSpPr>
        <p:spPr>
          <a:xfrm>
            <a:off x="0" y="115888"/>
            <a:ext cx="9144000" cy="563562"/>
          </a:xfrm>
        </p:spPr>
        <p:txBody>
          <a:bodyPr>
            <a:noAutofit/>
          </a:bodyPr>
          <a:lstStyle/>
          <a:p>
            <a:pPr>
              <a:defRPr/>
            </a:pPr>
            <a:r>
              <a:rPr lang="id-ID" sz="2800" b="1" dirty="0">
                <a:solidFill>
                  <a:schemeClr val="accent5">
                    <a:lumMod val="50000"/>
                  </a:schemeClr>
                </a:solidFill>
              </a:rPr>
              <a:t>KOMPETENSI PESERTA </a:t>
            </a:r>
            <a:r>
              <a:rPr lang="en-US" sz="2800" b="1" dirty="0" smtClean="0">
                <a:solidFill>
                  <a:schemeClr val="accent5">
                    <a:lumMod val="50000"/>
                  </a:schemeClr>
                </a:solidFill>
              </a:rPr>
              <a:t>PELATIHAN</a:t>
            </a:r>
            <a:endParaRPr lang="id-ID" sz="2800" dirty="0">
              <a:solidFill>
                <a:schemeClr val="accent5">
                  <a:lumMod val="50000"/>
                </a:schemeClr>
              </a:solidFill>
            </a:endParaRPr>
          </a:p>
        </p:txBody>
      </p:sp>
      <p:cxnSp>
        <p:nvCxnSpPr>
          <p:cNvPr id="6" name="Straight Connector 5"/>
          <p:cNvCxnSpPr/>
          <p:nvPr/>
        </p:nvCxnSpPr>
        <p:spPr>
          <a:xfrm>
            <a:off x="0" y="620713"/>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83</a:t>
            </a:fld>
            <a:endParaRPr lang="id-ID" sz="1100" b="1" dirty="0">
              <a:solidFill>
                <a:schemeClr val="bg1"/>
              </a:solidFill>
              <a:effectLst>
                <a:outerShdw blurRad="38100" dist="38100" dir="2700000" algn="tl">
                  <a:srgbClr val="000000"/>
                </a:outerShdw>
              </a:effectLst>
            </a:endParaRPr>
          </a:p>
        </p:txBody>
      </p:sp>
      <p:cxnSp>
        <p:nvCxnSpPr>
          <p:cNvPr id="9" name="Straight Connector 8"/>
          <p:cNvCxnSpPr/>
          <p:nvPr/>
        </p:nvCxnSpPr>
        <p:spPr>
          <a:xfrm>
            <a:off x="0" y="765175"/>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2400" y="917575"/>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04800" y="1069975"/>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57200" y="1222375"/>
            <a:ext cx="9144000" cy="0"/>
          </a:xfrm>
          <a:prstGeom prst="line">
            <a:avLst/>
          </a:prstGeom>
          <a:ln>
            <a:no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4177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2071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aphicFrame>
        <p:nvGraphicFramePr>
          <p:cNvPr id="3" name="Table 2"/>
          <p:cNvGraphicFramePr>
            <a:graphicFrameLocks noGrp="1"/>
          </p:cNvGraphicFramePr>
          <p:nvPr/>
        </p:nvGraphicFramePr>
        <p:xfrm>
          <a:off x="179388" y="836613"/>
          <a:ext cx="8785225" cy="5832475"/>
        </p:xfrm>
        <a:graphic>
          <a:graphicData uri="http://schemas.openxmlformats.org/drawingml/2006/table">
            <a:tbl>
              <a:tblPr firstRow="1" firstCol="1" bandRow="1"/>
              <a:tblGrid>
                <a:gridCol w="437159"/>
                <a:gridCol w="1839443"/>
                <a:gridCol w="1952300"/>
                <a:gridCol w="2124698"/>
                <a:gridCol w="2431625"/>
              </a:tblGrid>
              <a:tr h="504515">
                <a:tc>
                  <a:txBody>
                    <a:bodyPr/>
                    <a:lstStyle/>
                    <a:p>
                      <a:pPr marL="0" indent="0" algn="ctr">
                        <a:lnSpc>
                          <a:spcPct val="100000"/>
                        </a:lnSpc>
                        <a:spcAft>
                          <a:spcPts val="0"/>
                        </a:spcAft>
                      </a:pPr>
                      <a:r>
                        <a:rPr lang="en-US" sz="1400" b="1" dirty="0">
                          <a:effectLst/>
                          <a:latin typeface="Calibri"/>
                          <a:ea typeface="Batang"/>
                          <a:cs typeface="Times New Roman"/>
                        </a:rPr>
                        <a:t>N</a:t>
                      </a:r>
                      <a:r>
                        <a:rPr lang="id-ID" sz="1400" b="1" dirty="0">
                          <a:effectLst/>
                          <a:latin typeface="Calibri"/>
                          <a:ea typeface="Batang"/>
                          <a:cs typeface="Times New Roman"/>
                        </a:rPr>
                        <a:t>o</a:t>
                      </a:r>
                      <a:endParaRPr lang="id-ID" sz="1400" dirty="0">
                        <a:effectLst/>
                        <a:latin typeface="Times New Roman"/>
                        <a:ea typeface="Batang"/>
                        <a:cs typeface="Times New Roman"/>
                      </a:endParaRPr>
                    </a:p>
                  </a:txBody>
                  <a:tcPr marL="67412" marR="67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72390" indent="-29210" algn="ctr">
                        <a:lnSpc>
                          <a:spcPct val="100000"/>
                        </a:lnSpc>
                        <a:spcAft>
                          <a:spcPts val="0"/>
                        </a:spcAft>
                      </a:pPr>
                      <a:r>
                        <a:rPr lang="id-ID" sz="1400" b="1" dirty="0">
                          <a:effectLst/>
                          <a:latin typeface="Calibri"/>
                          <a:ea typeface="Batang"/>
                          <a:cs typeface="Times New Roman"/>
                        </a:rPr>
                        <a:t>Materi</a:t>
                      </a:r>
                      <a:r>
                        <a:rPr lang="en-US" sz="1400" b="1" dirty="0">
                          <a:effectLst/>
                          <a:latin typeface="Calibri"/>
                          <a:ea typeface="Batang"/>
                          <a:cs typeface="Times New Roman"/>
                        </a:rPr>
                        <a:t>/Sub </a:t>
                      </a:r>
                      <a:r>
                        <a:rPr lang="en-US" sz="1400" b="1" dirty="0" err="1">
                          <a:effectLst/>
                          <a:latin typeface="Calibri"/>
                          <a:ea typeface="Batang"/>
                          <a:cs typeface="Times New Roman"/>
                        </a:rPr>
                        <a:t>Materi</a:t>
                      </a:r>
                      <a:r>
                        <a:rPr lang="id-ID" sz="1400" b="1" dirty="0">
                          <a:effectLst/>
                          <a:latin typeface="Calibri"/>
                          <a:ea typeface="Batang"/>
                          <a:cs typeface="Times New Roman"/>
                        </a:rPr>
                        <a:t> </a:t>
                      </a:r>
                      <a:r>
                        <a:rPr lang="id-ID" sz="1400" b="1" dirty="0" smtClean="0">
                          <a:effectLst/>
                          <a:latin typeface="Calibri"/>
                          <a:ea typeface="Batang"/>
                          <a:cs typeface="Times New Roman"/>
                        </a:rPr>
                        <a:t>pelatihan</a:t>
                      </a:r>
                      <a:endParaRPr lang="id-ID" sz="1400" dirty="0">
                        <a:effectLst/>
                        <a:latin typeface="Times New Roman"/>
                        <a:ea typeface="Batang"/>
                        <a:cs typeface="Times New Roman"/>
                      </a:endParaRPr>
                    </a:p>
                  </a:txBody>
                  <a:tcPr marL="67412" marR="67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53340" indent="-10795" algn="ctr">
                        <a:lnSpc>
                          <a:spcPct val="100000"/>
                        </a:lnSpc>
                        <a:spcAft>
                          <a:spcPts val="0"/>
                        </a:spcAft>
                      </a:pPr>
                      <a:r>
                        <a:rPr lang="id-ID" sz="1400" b="1" dirty="0">
                          <a:effectLst/>
                          <a:latin typeface="Calibri"/>
                          <a:ea typeface="Batang"/>
                          <a:cs typeface="Times New Roman"/>
                        </a:rPr>
                        <a:t>Kompetensi Peserta </a:t>
                      </a:r>
                      <a:r>
                        <a:rPr lang="id-ID" sz="1400" b="1" dirty="0" smtClean="0">
                          <a:effectLst/>
                          <a:latin typeface="Calibri"/>
                          <a:ea typeface="Batang"/>
                          <a:cs typeface="Times New Roman"/>
                        </a:rPr>
                        <a:t>pelatihan </a:t>
                      </a:r>
                      <a:endParaRPr lang="id-ID" sz="1400" dirty="0">
                        <a:effectLst/>
                        <a:latin typeface="Times New Roman"/>
                        <a:ea typeface="Batang"/>
                        <a:cs typeface="Times New Roman"/>
                      </a:endParaRPr>
                    </a:p>
                  </a:txBody>
                  <a:tcPr marL="67412" marR="67412" marT="0" marB="0" anchor="ctr">
                    <a:lnL w="12700" cap="flat" cmpd="sng" algn="ctr">
                      <a:solidFill>
                        <a:srgbClr val="000000"/>
                      </a:solidFill>
                      <a:prstDash val="solid"/>
                      <a:round/>
                      <a:headEnd type="none" w="med" len="med"/>
                      <a:tailEnd type="none" w="med" len="med"/>
                    </a:lnL>
                    <a:solidFill>
                      <a:schemeClr val="accent2">
                        <a:lumMod val="20000"/>
                        <a:lumOff val="80000"/>
                      </a:schemeClr>
                    </a:solidFill>
                  </a:tcPr>
                </a:tc>
                <a:tc>
                  <a:txBody>
                    <a:bodyPr/>
                    <a:lstStyle/>
                    <a:p>
                      <a:pPr marL="53340" indent="-31750" algn="ctr">
                        <a:lnSpc>
                          <a:spcPct val="100000"/>
                        </a:lnSpc>
                        <a:spcAft>
                          <a:spcPts val="0"/>
                        </a:spcAft>
                      </a:pPr>
                      <a:r>
                        <a:rPr lang="id-ID" sz="1400" b="1" dirty="0">
                          <a:effectLst/>
                          <a:latin typeface="Calibri"/>
                          <a:ea typeface="Batang"/>
                          <a:cs typeface="Times New Roman"/>
                        </a:rPr>
                        <a:t>Indikator </a:t>
                      </a:r>
                      <a:endParaRPr lang="id-ID" sz="1400" dirty="0">
                        <a:effectLst/>
                        <a:latin typeface="Times New Roman"/>
                        <a:ea typeface="Batang"/>
                        <a:cs typeface="Times New Roman"/>
                      </a:endParaRPr>
                    </a:p>
                  </a:txBody>
                  <a:tcPr marL="67412" marR="67412" marT="0" marB="0" anchor="ctr">
                    <a:solidFill>
                      <a:schemeClr val="accent2">
                        <a:lumMod val="20000"/>
                        <a:lumOff val="80000"/>
                      </a:schemeClr>
                    </a:solidFill>
                  </a:tcPr>
                </a:tc>
                <a:tc>
                  <a:txBody>
                    <a:bodyPr/>
                    <a:lstStyle/>
                    <a:p>
                      <a:pPr marL="0" indent="0" algn="ctr">
                        <a:lnSpc>
                          <a:spcPct val="100000"/>
                        </a:lnSpc>
                        <a:spcAft>
                          <a:spcPts val="0"/>
                        </a:spcAft>
                      </a:pPr>
                      <a:r>
                        <a:rPr lang="id-ID" sz="1400" b="1" dirty="0">
                          <a:effectLst/>
                          <a:latin typeface="Calibri"/>
                          <a:ea typeface="Batang"/>
                          <a:cs typeface="Times New Roman"/>
                        </a:rPr>
                        <a:t>Kegiatan </a:t>
                      </a:r>
                      <a:r>
                        <a:rPr lang="id-ID" sz="1400" b="1" dirty="0" smtClean="0">
                          <a:effectLst/>
                          <a:latin typeface="Calibri"/>
                          <a:ea typeface="Batang"/>
                          <a:cs typeface="Times New Roman"/>
                        </a:rPr>
                        <a:t>pelatihan</a:t>
                      </a:r>
                      <a:endParaRPr lang="id-ID" sz="1400" dirty="0">
                        <a:effectLst/>
                        <a:latin typeface="Times New Roman"/>
                        <a:ea typeface="Batang"/>
                        <a:cs typeface="Times New Roman"/>
                      </a:endParaRPr>
                    </a:p>
                  </a:txBody>
                  <a:tcPr marL="67412" marR="67412" marT="0" marB="0" anchor="ctr">
                    <a:solidFill>
                      <a:schemeClr val="accent2">
                        <a:lumMod val="20000"/>
                        <a:lumOff val="80000"/>
                      </a:schemeClr>
                    </a:solidFill>
                  </a:tcPr>
                </a:tc>
              </a:tr>
              <a:tr h="221998">
                <a:tc>
                  <a:txBody>
                    <a:bodyPr/>
                    <a:lstStyle/>
                    <a:p>
                      <a:pPr marL="7938" indent="-7938" algn="ctr">
                        <a:lnSpc>
                          <a:spcPct val="100000"/>
                        </a:lnSpc>
                        <a:spcAft>
                          <a:spcPts val="0"/>
                        </a:spcAft>
                      </a:pPr>
                      <a:r>
                        <a:rPr lang="id-ID" sz="1400" b="1" dirty="0">
                          <a:effectLst/>
                          <a:latin typeface="Calibri"/>
                          <a:ea typeface="Batang"/>
                          <a:cs typeface="Times New Roman"/>
                        </a:rPr>
                        <a:t>3</a:t>
                      </a:r>
                      <a:endParaRPr lang="id-ID" sz="1400" dirty="0">
                        <a:effectLst/>
                        <a:latin typeface="Times New Roman"/>
                        <a:ea typeface="Batang"/>
                        <a:cs typeface="Times New Roman"/>
                      </a:endParaRPr>
                    </a:p>
                  </a:txBody>
                  <a:tcPr marL="48254" marR="482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457200" indent="-226695" algn="l">
                        <a:lnSpc>
                          <a:spcPct val="100000"/>
                        </a:lnSpc>
                        <a:spcAft>
                          <a:spcPts val="0"/>
                        </a:spcAft>
                      </a:pPr>
                      <a:r>
                        <a:rPr lang="id-ID" sz="1400" b="1" dirty="0">
                          <a:effectLst/>
                          <a:latin typeface="Calibri"/>
                          <a:ea typeface="Batang"/>
                          <a:cs typeface="Times New Roman"/>
                        </a:rPr>
                        <a:t>PERANCANGAN</a:t>
                      </a:r>
                      <a:r>
                        <a:rPr lang="en-US" sz="1400" b="1" dirty="0">
                          <a:effectLst/>
                          <a:latin typeface="Calibri"/>
                          <a:ea typeface="Batang"/>
                          <a:cs typeface="Times New Roman"/>
                        </a:rPr>
                        <a:t> MODEL BELAJAR</a:t>
                      </a:r>
                      <a:endParaRPr lang="id-ID" sz="1400" dirty="0">
                        <a:effectLst/>
                        <a:latin typeface="Times New Roman"/>
                        <a:ea typeface="Batang"/>
                        <a:cs typeface="Times New Roman"/>
                      </a:endParaRPr>
                    </a:p>
                  </a:txBody>
                  <a:tcPr marL="48254" marR="482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id-ID"/>
                    </a:p>
                  </a:txBody>
                  <a:tcPr/>
                </a:tc>
                <a:tc hMerge="1">
                  <a:txBody>
                    <a:bodyPr/>
                    <a:lstStyle/>
                    <a:p>
                      <a:endParaRPr lang="id-ID"/>
                    </a:p>
                  </a:txBody>
                  <a:tcPr/>
                </a:tc>
                <a:tc hMerge="1">
                  <a:txBody>
                    <a:bodyPr/>
                    <a:lstStyle/>
                    <a:p>
                      <a:endParaRPr lang="id-ID"/>
                    </a:p>
                  </a:txBody>
                  <a:tcPr/>
                </a:tc>
              </a:tr>
              <a:tr h="3107977">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1400">
                        <a:effectLst/>
                        <a:latin typeface="Times New Roman"/>
                        <a:ea typeface="Batang"/>
                        <a:cs typeface="Times New Roman"/>
                      </a:endParaRPr>
                    </a:p>
                  </a:txBody>
                  <a:tcPr marL="48254" marR="482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nSpc>
                          <a:spcPct val="100000"/>
                        </a:lnSpc>
                        <a:spcAft>
                          <a:spcPts val="0"/>
                        </a:spcAft>
                        <a:buFont typeface="Arial"/>
                        <a:buChar char="•"/>
                      </a:pPr>
                      <a:r>
                        <a:rPr lang="en-US" sz="1400" dirty="0" err="1">
                          <a:effectLst/>
                          <a:latin typeface="Calibri"/>
                          <a:ea typeface="Times New Roman"/>
                          <a:cs typeface="Calibri"/>
                        </a:rPr>
                        <a:t>Perancangan</a:t>
                      </a:r>
                      <a:r>
                        <a:rPr lang="en-US" sz="1400" dirty="0">
                          <a:effectLst/>
                          <a:latin typeface="Calibri"/>
                          <a:ea typeface="Times New Roman"/>
                          <a:cs typeface="Calibri"/>
                        </a:rPr>
                        <a:t> RPP (</a:t>
                      </a:r>
                      <a:r>
                        <a:rPr lang="en-US" sz="1400" dirty="0" err="1">
                          <a:effectLst/>
                          <a:latin typeface="Calibri"/>
                          <a:ea typeface="Times New Roman"/>
                          <a:cs typeface="Calibri"/>
                        </a:rPr>
                        <a:t>aktivitas</a:t>
                      </a:r>
                      <a:r>
                        <a:rPr lang="en-US" sz="1400" dirty="0">
                          <a:effectLst/>
                          <a:latin typeface="Calibri"/>
                          <a:ea typeface="Times New Roman"/>
                          <a:cs typeface="Calibri"/>
                        </a:rPr>
                        <a:t> </a:t>
                      </a:r>
                      <a:r>
                        <a:rPr lang="en-US" sz="1400" dirty="0" err="1">
                          <a:effectLst/>
                          <a:latin typeface="Calibri"/>
                          <a:ea typeface="Times New Roman"/>
                          <a:cs typeface="Calibri"/>
                        </a:rPr>
                        <a:t>belajar</a:t>
                      </a:r>
                      <a:r>
                        <a:rPr lang="en-US" sz="1400" dirty="0">
                          <a:effectLst/>
                          <a:latin typeface="Calibri"/>
                          <a:ea typeface="Times New Roman"/>
                          <a:cs typeface="Calibri"/>
                        </a:rPr>
                        <a:t> </a:t>
                      </a:r>
                      <a:r>
                        <a:rPr lang="en-US" sz="1400" dirty="0" err="1">
                          <a:effectLst/>
                          <a:latin typeface="Calibri"/>
                          <a:ea typeface="Times New Roman"/>
                          <a:cs typeface="Calibri"/>
                        </a:rPr>
                        <a:t>dengan</a:t>
                      </a:r>
                      <a:r>
                        <a:rPr lang="en-US" sz="1400" dirty="0">
                          <a:effectLst/>
                          <a:latin typeface="Calibri"/>
                          <a:ea typeface="Times New Roman"/>
                          <a:cs typeface="Calibri"/>
                        </a:rPr>
                        <a:t> </a:t>
                      </a:r>
                      <a:r>
                        <a:rPr lang="en-US" sz="1400" dirty="0" err="1">
                          <a:effectLst/>
                          <a:latin typeface="Calibri"/>
                          <a:ea typeface="Times New Roman"/>
                          <a:cs typeface="Calibri"/>
                        </a:rPr>
                        <a:t>pendekatan</a:t>
                      </a:r>
                      <a:r>
                        <a:rPr lang="en-US" sz="1400" dirty="0">
                          <a:effectLst/>
                          <a:latin typeface="Calibri"/>
                          <a:ea typeface="Times New Roman"/>
                          <a:cs typeface="Calibri"/>
                        </a:rPr>
                        <a:t> </a:t>
                      </a:r>
                      <a:r>
                        <a:rPr lang="en-US" sz="1400" i="1" dirty="0">
                          <a:effectLst/>
                          <a:latin typeface="Calibri"/>
                          <a:ea typeface="Times New Roman"/>
                          <a:cs typeface="Calibri"/>
                        </a:rPr>
                        <a:t>scientific</a:t>
                      </a:r>
                      <a:r>
                        <a:rPr lang="en-US" sz="1400" dirty="0">
                          <a:effectLst/>
                          <a:latin typeface="Calibri"/>
                          <a:ea typeface="Times New Roman"/>
                          <a:cs typeface="Calibri"/>
                        </a:rPr>
                        <a:t>)</a:t>
                      </a:r>
                      <a:endParaRPr lang="id-ID" sz="1400" dirty="0">
                        <a:effectLst/>
                        <a:latin typeface="Calibri"/>
                        <a:ea typeface="Times New Roman"/>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nSpc>
                          <a:spcPct val="100000"/>
                        </a:lnSpc>
                        <a:spcAft>
                          <a:spcPts val="0"/>
                        </a:spcAft>
                      </a:pPr>
                      <a:r>
                        <a:rPr lang="id-ID" sz="1400" spc="-15" dirty="0">
                          <a:solidFill>
                            <a:srgbClr val="000000"/>
                          </a:solidFill>
                          <a:effectLst/>
                          <a:latin typeface="Calibri"/>
                          <a:ea typeface="Times New Roman"/>
                          <a:cs typeface="Calibri"/>
                        </a:rPr>
                        <a:t>Menyusun rancangan pembelajaran yang berbasis pendekatan scientific, tematik dan terintegrasi sesuai model belajar yang relevan dengan mempertimbangkan karakteristik peserta didik baik dari </a:t>
                      </a:r>
                      <a:r>
                        <a:rPr lang="en-US" sz="1400" spc="-15" dirty="0">
                          <a:solidFill>
                            <a:srgbClr val="000000"/>
                          </a:solidFill>
                          <a:effectLst/>
                          <a:latin typeface="Calibri"/>
                          <a:ea typeface="Times New Roman"/>
                          <a:cs typeface="Calibri"/>
                        </a:rPr>
                        <a:t> </a:t>
                      </a:r>
                      <a:r>
                        <a:rPr lang="en-US" sz="1400" spc="-15" dirty="0" err="1">
                          <a:solidFill>
                            <a:srgbClr val="000000"/>
                          </a:solidFill>
                          <a:effectLst/>
                          <a:latin typeface="Calibri"/>
                          <a:ea typeface="Times New Roman"/>
                          <a:cs typeface="Calibri"/>
                        </a:rPr>
                        <a:t>aspek</a:t>
                      </a:r>
                      <a:r>
                        <a:rPr lang="en-US" sz="1400" spc="-15" dirty="0">
                          <a:solidFill>
                            <a:srgbClr val="000000"/>
                          </a:solidFill>
                          <a:effectLst/>
                          <a:latin typeface="Calibri"/>
                          <a:ea typeface="Times New Roman"/>
                          <a:cs typeface="Calibri"/>
                        </a:rPr>
                        <a:t> </a:t>
                      </a:r>
                      <a:r>
                        <a:rPr lang="en-US" sz="1400" spc="-15" dirty="0" err="1">
                          <a:solidFill>
                            <a:srgbClr val="000000"/>
                          </a:solidFill>
                          <a:effectLst/>
                          <a:latin typeface="Calibri"/>
                          <a:ea typeface="Times New Roman"/>
                          <a:cs typeface="Calibri"/>
                        </a:rPr>
                        <a:t>fisik</a:t>
                      </a:r>
                      <a:r>
                        <a:rPr lang="en-US" sz="1400" spc="-15" dirty="0">
                          <a:solidFill>
                            <a:srgbClr val="000000"/>
                          </a:solidFill>
                          <a:effectLst/>
                          <a:latin typeface="Calibri"/>
                          <a:ea typeface="Times New Roman"/>
                          <a:cs typeface="Calibri"/>
                        </a:rPr>
                        <a:t>, </a:t>
                      </a:r>
                      <a:r>
                        <a:rPr lang="en-US" sz="1400" spc="-15" dirty="0" err="1">
                          <a:solidFill>
                            <a:srgbClr val="000000"/>
                          </a:solidFill>
                          <a:effectLst/>
                          <a:latin typeface="Calibri"/>
                          <a:ea typeface="Times New Roman"/>
                          <a:cs typeface="Calibri"/>
                        </a:rPr>
                        <a:t>moral,sosial</a:t>
                      </a:r>
                      <a:r>
                        <a:rPr lang="en-US" sz="1400" spc="-15" dirty="0">
                          <a:solidFill>
                            <a:srgbClr val="000000"/>
                          </a:solidFill>
                          <a:effectLst/>
                          <a:latin typeface="Calibri"/>
                          <a:ea typeface="Times New Roman"/>
                          <a:cs typeface="Calibri"/>
                        </a:rPr>
                        <a:t>, </a:t>
                      </a:r>
                      <a:r>
                        <a:rPr lang="en-US" sz="1400" spc="-15" dirty="0" err="1">
                          <a:solidFill>
                            <a:srgbClr val="000000"/>
                          </a:solidFill>
                          <a:effectLst/>
                          <a:latin typeface="Calibri"/>
                          <a:ea typeface="Times New Roman"/>
                          <a:cs typeface="Calibri"/>
                        </a:rPr>
                        <a:t>kultural</a:t>
                      </a:r>
                      <a:r>
                        <a:rPr lang="en-US" sz="1400" spc="-15" dirty="0">
                          <a:solidFill>
                            <a:srgbClr val="000000"/>
                          </a:solidFill>
                          <a:effectLst/>
                          <a:latin typeface="Calibri"/>
                          <a:ea typeface="Times New Roman"/>
                          <a:cs typeface="Calibri"/>
                        </a:rPr>
                        <a:t>, </a:t>
                      </a:r>
                      <a:r>
                        <a:rPr lang="en-US" sz="1400" spc="-15" dirty="0" err="1">
                          <a:solidFill>
                            <a:srgbClr val="000000"/>
                          </a:solidFill>
                          <a:effectLst/>
                          <a:latin typeface="Calibri"/>
                          <a:ea typeface="Times New Roman"/>
                          <a:cs typeface="Calibri"/>
                        </a:rPr>
                        <a:t>emosional</a:t>
                      </a:r>
                      <a:r>
                        <a:rPr lang="en-US" sz="1400" spc="-15" dirty="0">
                          <a:solidFill>
                            <a:srgbClr val="000000"/>
                          </a:solidFill>
                          <a:effectLst/>
                          <a:latin typeface="Calibri"/>
                          <a:ea typeface="Times New Roman"/>
                          <a:cs typeface="Calibri"/>
                        </a:rPr>
                        <a:t>, </a:t>
                      </a:r>
                      <a:r>
                        <a:rPr lang="id-ID" sz="1400" spc="-15" dirty="0">
                          <a:solidFill>
                            <a:srgbClr val="000000"/>
                          </a:solidFill>
                          <a:effectLst/>
                          <a:latin typeface="Calibri"/>
                          <a:ea typeface="Times New Roman"/>
                          <a:cs typeface="Calibri"/>
                        </a:rPr>
                        <a:t>maupun </a:t>
                      </a:r>
                      <a:r>
                        <a:rPr lang="en-US" sz="1400" spc="-15" dirty="0" err="1">
                          <a:solidFill>
                            <a:srgbClr val="000000"/>
                          </a:solidFill>
                          <a:effectLst/>
                          <a:latin typeface="Calibri"/>
                          <a:ea typeface="Times New Roman"/>
                          <a:cs typeface="Calibri"/>
                        </a:rPr>
                        <a:t>intelektual</a:t>
                      </a:r>
                      <a:endParaRPr lang="id-ID" sz="1400" dirty="0">
                        <a:effectLst/>
                        <a:latin typeface="Calibri"/>
                        <a:ea typeface="Times New Roman"/>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a:lnSpc>
                          <a:spcPct val="100000"/>
                        </a:lnSpc>
                        <a:spcAft>
                          <a:spcPts val="0"/>
                        </a:spcAft>
                        <a:buFont typeface="+mj-lt"/>
                        <a:buAutoNum type="arabicPeriod"/>
                      </a:pPr>
                      <a:r>
                        <a:rPr lang="id-ID" sz="1400" dirty="0" smtClean="0">
                          <a:effectLst/>
                          <a:latin typeface="Calibri"/>
                          <a:ea typeface="Batang"/>
                          <a:cs typeface="Times New Roman"/>
                        </a:rPr>
                        <a:t>Kesesuaian RPP dengan SKL, KI, dan KD</a:t>
                      </a:r>
                    </a:p>
                    <a:p>
                      <a:pPr marL="176213" lvl="0" indent="-176213" algn="l">
                        <a:lnSpc>
                          <a:spcPct val="100000"/>
                        </a:lnSpc>
                        <a:spcAft>
                          <a:spcPts val="0"/>
                        </a:spcAft>
                        <a:buFont typeface="+mj-lt"/>
                        <a:buAutoNum type="arabicPeriod"/>
                      </a:pPr>
                      <a:r>
                        <a:rPr lang="id-ID" sz="1400" dirty="0" smtClean="0">
                          <a:effectLst/>
                          <a:latin typeface="Calibri"/>
                          <a:ea typeface="Batang"/>
                          <a:cs typeface="Times New Roman"/>
                        </a:rPr>
                        <a:t>Kesesuaian </a:t>
                      </a:r>
                      <a:r>
                        <a:rPr lang="id-ID" sz="1400" dirty="0">
                          <a:effectLst/>
                          <a:latin typeface="Calibri"/>
                          <a:ea typeface="Batang"/>
                          <a:cs typeface="Times New Roman"/>
                        </a:rPr>
                        <a:t>hasil RPP dengan kriteria RPP yang baik </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a:effectLst/>
                          <a:latin typeface="Calibri"/>
                          <a:ea typeface="Batang"/>
                          <a:cs typeface="Times New Roman"/>
                        </a:rPr>
                        <a:t>Kesesuaian hasil RPP dengan pendekatan belajar </a:t>
                      </a:r>
                      <a:r>
                        <a:rPr lang="id-ID" sz="1400" i="1" dirty="0">
                          <a:effectLst/>
                          <a:latin typeface="Calibri"/>
                          <a:ea typeface="Batang"/>
                          <a:cs typeface="Times New Roman"/>
                        </a:rPr>
                        <a:t>scientific</a:t>
                      </a:r>
                      <a:r>
                        <a:rPr lang="id-ID" sz="1400" dirty="0">
                          <a:effectLst/>
                          <a:latin typeface="Calibri"/>
                          <a:ea typeface="Batang"/>
                          <a:cs typeface="Times New Roman"/>
                        </a:rPr>
                        <a:t> </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a:effectLst/>
                          <a:latin typeface="Calibri"/>
                          <a:ea typeface="Batang"/>
                          <a:cs typeface="Times New Roman"/>
                        </a:rPr>
                        <a:t>Kesesuaian kompetensi dengan evaluasi yang digunakan</a:t>
                      </a:r>
                      <a:endParaRPr lang="id-ID" sz="1400" dirty="0">
                        <a:effectLst/>
                        <a:latin typeface="Times New Roman"/>
                        <a:ea typeface="Batang"/>
                        <a:cs typeface="Times New Roman"/>
                      </a:endParaRPr>
                    </a:p>
                    <a:p>
                      <a:pPr marL="201295" indent="-179705">
                        <a:lnSpc>
                          <a:spcPct val="100000"/>
                        </a:lnSpc>
                        <a:spcAft>
                          <a:spcPts val="0"/>
                        </a:spcAft>
                      </a:pPr>
                      <a:r>
                        <a:rPr lang="id-ID" sz="1400" b="1" dirty="0">
                          <a:effectLst/>
                          <a:latin typeface="Calibri"/>
                          <a:ea typeface="Times New Roman"/>
                          <a:cs typeface="Calibri"/>
                        </a:rPr>
                        <a:t> </a:t>
                      </a:r>
                      <a:endParaRPr lang="id-ID" sz="1400" dirty="0">
                        <a:effectLst/>
                        <a:latin typeface="Calibri"/>
                        <a:ea typeface="Times New Roman"/>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a:lnSpc>
                          <a:spcPct val="100000"/>
                        </a:lnSpc>
                        <a:spcAft>
                          <a:spcPts val="0"/>
                        </a:spcAft>
                        <a:buFont typeface="+mj-lt"/>
                        <a:buAutoNum type="arabicPeriod"/>
                      </a:pPr>
                      <a:r>
                        <a:rPr lang="id-ID" sz="1400" dirty="0">
                          <a:effectLst/>
                          <a:latin typeface="Calibri"/>
                          <a:ea typeface="Batang"/>
                          <a:cs typeface="Arial"/>
                        </a:rPr>
                        <a:t>D</a:t>
                      </a:r>
                      <a:r>
                        <a:rPr lang="nb-NO" sz="1400" dirty="0">
                          <a:effectLst/>
                          <a:latin typeface="Calibri"/>
                          <a:ea typeface="Batang"/>
                          <a:cs typeface="Arial"/>
                        </a:rPr>
                        <a:t>iskusi rambu-rambu penyusunan </a:t>
                      </a:r>
                      <a:r>
                        <a:rPr lang="nb-NO" sz="1400" dirty="0" smtClean="0">
                          <a:effectLst/>
                          <a:latin typeface="Calibri"/>
                          <a:ea typeface="Batang"/>
                          <a:cs typeface="Arial"/>
                        </a:rPr>
                        <a:t>RPP </a:t>
                      </a:r>
                      <a:r>
                        <a:rPr lang="nb-NO" sz="1400" dirty="0">
                          <a:effectLst/>
                          <a:latin typeface="Calibri"/>
                          <a:ea typeface="Batang"/>
                          <a:cs typeface="Arial"/>
                        </a:rPr>
                        <a:t>mengacu pada pendekatan </a:t>
                      </a:r>
                      <a:r>
                        <a:rPr lang="en-US" sz="1400" i="1" dirty="0">
                          <a:effectLst/>
                          <a:latin typeface="Calibri"/>
                          <a:ea typeface="Batang"/>
                          <a:cs typeface="Times New Roman"/>
                        </a:rPr>
                        <a:t>scientific</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a:effectLst/>
                          <a:latin typeface="Calibri"/>
                          <a:ea typeface="Batang"/>
                          <a:cs typeface="Arial"/>
                        </a:rPr>
                        <a:t>I</a:t>
                      </a:r>
                      <a:r>
                        <a:rPr lang="fi-FI" sz="1400" dirty="0">
                          <a:effectLst/>
                          <a:latin typeface="Calibri"/>
                          <a:ea typeface="Batang"/>
                          <a:cs typeface="Arial"/>
                        </a:rPr>
                        <a:t>dentifikasi dan </a:t>
                      </a:r>
                      <a:r>
                        <a:rPr lang="id-ID" sz="1400" dirty="0">
                          <a:effectLst/>
                          <a:latin typeface="Calibri"/>
                          <a:ea typeface="Batang"/>
                          <a:cs typeface="Arial"/>
                        </a:rPr>
                        <a:t>d</a:t>
                      </a:r>
                      <a:r>
                        <a:rPr lang="fi-FI" sz="1400" dirty="0">
                          <a:effectLst/>
                          <a:latin typeface="Calibri"/>
                          <a:ea typeface="Batang"/>
                          <a:cs typeface="Arial"/>
                        </a:rPr>
                        <a:t>iskusi </a:t>
                      </a:r>
                      <a:r>
                        <a:rPr lang="id-ID" sz="1400" dirty="0">
                          <a:effectLst/>
                          <a:latin typeface="Calibri"/>
                          <a:ea typeface="Batang"/>
                          <a:cs typeface="Arial"/>
                        </a:rPr>
                        <a:t>SKL, KI, dan</a:t>
                      </a:r>
                      <a:r>
                        <a:rPr lang="fi-FI" sz="1400" dirty="0">
                          <a:effectLst/>
                          <a:latin typeface="Calibri"/>
                          <a:ea typeface="Batang"/>
                          <a:cs typeface="Arial"/>
                        </a:rPr>
                        <a:t> KD yang dibuat dalam silabus dan </a:t>
                      </a:r>
                      <a:r>
                        <a:rPr lang="fi-FI" sz="1400" dirty="0" smtClean="0">
                          <a:effectLst/>
                          <a:latin typeface="Calibri"/>
                          <a:ea typeface="Batang"/>
                          <a:cs typeface="Arial"/>
                        </a:rPr>
                        <a:t>RPP</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a:effectLst/>
                          <a:latin typeface="Calibri"/>
                          <a:ea typeface="Batang"/>
                          <a:cs typeface="Arial"/>
                        </a:rPr>
                        <a:t>Aktifitas m</a:t>
                      </a:r>
                      <a:r>
                        <a:rPr lang="fi-FI" sz="1400" dirty="0">
                          <a:effectLst/>
                          <a:latin typeface="Calibri"/>
                          <a:ea typeface="Batang"/>
                          <a:cs typeface="Arial"/>
                        </a:rPr>
                        <a:t>enyusun RPP </a:t>
                      </a:r>
                      <a:r>
                        <a:rPr lang="id-ID" sz="1400" dirty="0" smtClean="0">
                          <a:effectLst/>
                          <a:latin typeface="Calibri"/>
                          <a:ea typeface="Batang"/>
                          <a:cs typeface="Arial"/>
                        </a:rPr>
                        <a:t>sesuai </a:t>
                      </a:r>
                      <a:r>
                        <a:rPr lang="id-ID" sz="1400" dirty="0">
                          <a:effectLst/>
                          <a:latin typeface="Calibri"/>
                          <a:ea typeface="Batang"/>
                          <a:cs typeface="Arial"/>
                        </a:rPr>
                        <a:t>pendekatan scientific </a:t>
                      </a:r>
                      <a:r>
                        <a:rPr lang="fi-FI" sz="1400" dirty="0">
                          <a:effectLst/>
                          <a:latin typeface="Calibri"/>
                          <a:ea typeface="Batang"/>
                          <a:cs typeface="Arial"/>
                        </a:rPr>
                        <a:t>sesuai KD yang dipilih secara </a:t>
                      </a:r>
                      <a:r>
                        <a:rPr lang="id-ID" sz="1400" dirty="0" smtClean="0">
                          <a:effectLst/>
                          <a:latin typeface="Calibri"/>
                          <a:ea typeface="Batang"/>
                          <a:cs typeface="Arial"/>
                        </a:rPr>
                        <a:t>ber</a:t>
                      </a:r>
                      <a:r>
                        <a:rPr lang="fi-FI" sz="1400" dirty="0" smtClean="0">
                          <a:effectLst/>
                          <a:latin typeface="Calibri"/>
                          <a:ea typeface="Batang"/>
                          <a:cs typeface="Arial"/>
                        </a:rPr>
                        <a:t>kelompok</a:t>
                      </a:r>
                      <a:r>
                        <a:rPr lang="id-ID" sz="1400" dirty="0">
                          <a:effectLst/>
                          <a:latin typeface="Calibri"/>
                          <a:ea typeface="Batang"/>
                          <a:cs typeface="Arial"/>
                        </a:rPr>
                        <a:t>.</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fi-FI" sz="1400" dirty="0">
                          <a:effectLst/>
                          <a:latin typeface="Calibri"/>
                          <a:ea typeface="Batang"/>
                          <a:cs typeface="Arial"/>
                        </a:rPr>
                        <a:t>Mendiskusikan instrumen penilaian  RPP</a:t>
                      </a:r>
                      <a:r>
                        <a:rPr lang="id-ID" sz="1400" dirty="0">
                          <a:effectLst/>
                          <a:latin typeface="Calibri"/>
                          <a:ea typeface="Batang"/>
                          <a:cs typeface="Arial"/>
                        </a:rPr>
                        <a:t>.</a:t>
                      </a:r>
                      <a:r>
                        <a:rPr lang="fi-FI" sz="1400" dirty="0">
                          <a:effectLst/>
                          <a:latin typeface="Calibri"/>
                          <a:ea typeface="Batang"/>
                          <a:cs typeface="Arial"/>
                        </a:rPr>
                        <a:t>  </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fi-FI" sz="1400" dirty="0">
                          <a:effectLst/>
                          <a:latin typeface="Calibri"/>
                          <a:ea typeface="Batang"/>
                          <a:cs typeface="Arial"/>
                        </a:rPr>
                        <a:t>Menilai RPP buatan guru secara </a:t>
                      </a:r>
                      <a:r>
                        <a:rPr lang="id-ID" sz="1400" dirty="0" smtClean="0">
                          <a:effectLst/>
                          <a:latin typeface="Calibri"/>
                          <a:ea typeface="Batang"/>
                          <a:cs typeface="Arial"/>
                        </a:rPr>
                        <a:t>ber</a:t>
                      </a:r>
                      <a:r>
                        <a:rPr lang="fi-FI" sz="1400" dirty="0" smtClean="0">
                          <a:effectLst/>
                          <a:latin typeface="Calibri"/>
                          <a:ea typeface="Batang"/>
                          <a:cs typeface="Arial"/>
                        </a:rPr>
                        <a:t>kelompok</a:t>
                      </a:r>
                      <a:r>
                        <a:rPr lang="id-ID" sz="1400" dirty="0">
                          <a:effectLst/>
                          <a:latin typeface="Calibri"/>
                          <a:ea typeface="Batang"/>
                          <a:cs typeface="Arial"/>
                        </a:rPr>
                        <a:t>. </a:t>
                      </a:r>
                      <a:endParaRPr lang="id-ID" sz="1400" dirty="0">
                        <a:effectLst/>
                        <a:latin typeface="Times New Roman"/>
                        <a:ea typeface="Batang"/>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7985">
                <a:tc>
                  <a:txBody>
                    <a:bodyPr/>
                    <a:lstStyle/>
                    <a:p>
                      <a:pPr marL="457200" indent="-8255" algn="ctr">
                        <a:lnSpc>
                          <a:spcPct val="100000"/>
                        </a:lnSpc>
                        <a:spcAft>
                          <a:spcPts val="0"/>
                        </a:spcAft>
                      </a:pPr>
                      <a:r>
                        <a:rPr lang="id-ID" sz="1400" b="1">
                          <a:effectLst/>
                          <a:latin typeface="Calibri"/>
                          <a:ea typeface="Batang"/>
                          <a:cs typeface="Times New Roman"/>
                        </a:rPr>
                        <a:t> </a:t>
                      </a:r>
                      <a:endParaRPr lang="id-ID" sz="1400">
                        <a:effectLst/>
                        <a:latin typeface="Times New Roman"/>
                        <a:ea typeface="Batang"/>
                        <a:cs typeface="Times New Roman"/>
                      </a:endParaRPr>
                    </a:p>
                  </a:txBody>
                  <a:tcPr marL="48254" marR="482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nSpc>
                          <a:spcPct val="100000"/>
                        </a:lnSpc>
                        <a:spcAft>
                          <a:spcPts val="0"/>
                        </a:spcAft>
                        <a:buFont typeface="Arial"/>
                        <a:buChar char="•"/>
                      </a:pPr>
                      <a:r>
                        <a:rPr lang="en-US" sz="1400" dirty="0" err="1">
                          <a:effectLst/>
                          <a:latin typeface="Calibri"/>
                          <a:ea typeface="Times New Roman"/>
                          <a:cs typeface="Calibri"/>
                        </a:rPr>
                        <a:t>Perancangan</a:t>
                      </a:r>
                      <a:r>
                        <a:rPr lang="en-US" sz="1400" dirty="0">
                          <a:effectLst/>
                          <a:latin typeface="Calibri"/>
                          <a:ea typeface="Times New Roman"/>
                          <a:cs typeface="Calibri"/>
                        </a:rPr>
                        <a:t> </a:t>
                      </a:r>
                      <a:r>
                        <a:rPr lang="en-US" sz="1400" dirty="0" err="1">
                          <a:effectLst/>
                          <a:latin typeface="Calibri"/>
                          <a:ea typeface="Times New Roman"/>
                          <a:cs typeface="Calibri"/>
                        </a:rPr>
                        <a:t>Penilaian</a:t>
                      </a:r>
                      <a:r>
                        <a:rPr lang="en-US" sz="1400" dirty="0">
                          <a:effectLst/>
                          <a:latin typeface="Calibri"/>
                          <a:ea typeface="Times New Roman"/>
                          <a:cs typeface="Calibri"/>
                        </a:rPr>
                        <a:t> (</a:t>
                      </a:r>
                      <a:r>
                        <a:rPr lang="en-US" sz="1400" dirty="0" err="1">
                          <a:effectLst/>
                          <a:latin typeface="Calibri"/>
                          <a:ea typeface="Times New Roman"/>
                          <a:cs typeface="Calibri"/>
                        </a:rPr>
                        <a:t>Tes</a:t>
                      </a:r>
                      <a:r>
                        <a:rPr lang="en-US" sz="1400" dirty="0">
                          <a:effectLst/>
                          <a:latin typeface="Calibri"/>
                          <a:ea typeface="Times New Roman"/>
                          <a:cs typeface="Calibri"/>
                        </a:rPr>
                        <a:t>, </a:t>
                      </a:r>
                      <a:r>
                        <a:rPr lang="id-ID" sz="1400" dirty="0" smtClean="0">
                          <a:effectLst/>
                          <a:latin typeface="Calibri"/>
                          <a:ea typeface="Times New Roman"/>
                          <a:cs typeface="Calibri"/>
                        </a:rPr>
                        <a:t>Non</a:t>
                      </a:r>
                      <a:r>
                        <a:rPr lang="id-ID" sz="1400" baseline="0" dirty="0" smtClean="0">
                          <a:effectLst/>
                          <a:latin typeface="Calibri"/>
                          <a:ea typeface="Times New Roman"/>
                          <a:cs typeface="Calibri"/>
                        </a:rPr>
                        <a:t> </a:t>
                      </a:r>
                      <a:r>
                        <a:rPr lang="id-ID" sz="1400" dirty="0" smtClean="0">
                          <a:effectLst/>
                          <a:latin typeface="Calibri"/>
                          <a:ea typeface="Times New Roman"/>
                          <a:cs typeface="Calibri"/>
                        </a:rPr>
                        <a:t>Tes, dan </a:t>
                      </a:r>
                      <a:r>
                        <a:rPr lang="en-US" sz="1400" dirty="0" err="1" smtClean="0">
                          <a:effectLst/>
                          <a:latin typeface="Calibri"/>
                          <a:ea typeface="Times New Roman"/>
                          <a:cs typeface="Calibri"/>
                        </a:rPr>
                        <a:t>Portofolio</a:t>
                      </a:r>
                      <a:r>
                        <a:rPr lang="en-US" sz="1400" dirty="0" smtClean="0">
                          <a:effectLst/>
                          <a:latin typeface="Calibri"/>
                          <a:ea typeface="Times New Roman"/>
                          <a:cs typeface="Calibri"/>
                        </a:rPr>
                        <a:t> </a:t>
                      </a:r>
                      <a:r>
                        <a:rPr lang="en-US" sz="1400" dirty="0" err="1">
                          <a:effectLst/>
                          <a:latin typeface="Calibri"/>
                          <a:ea typeface="Times New Roman"/>
                          <a:cs typeface="Calibri"/>
                        </a:rPr>
                        <a:t>serta</a:t>
                      </a:r>
                      <a:r>
                        <a:rPr lang="en-US" sz="1400" dirty="0">
                          <a:effectLst/>
                          <a:latin typeface="Calibri"/>
                          <a:ea typeface="Times New Roman"/>
                          <a:cs typeface="Calibri"/>
                        </a:rPr>
                        <a:t> </a:t>
                      </a:r>
                      <a:r>
                        <a:rPr lang="en-US" sz="1400" dirty="0" err="1">
                          <a:effectLst/>
                          <a:latin typeface="Calibri"/>
                          <a:ea typeface="Times New Roman"/>
                          <a:cs typeface="Calibri"/>
                        </a:rPr>
                        <a:t>rancangan</a:t>
                      </a:r>
                      <a:r>
                        <a:rPr lang="en-US" sz="1400" dirty="0">
                          <a:effectLst/>
                          <a:latin typeface="Calibri"/>
                          <a:ea typeface="Times New Roman"/>
                          <a:cs typeface="Calibri"/>
                        </a:rPr>
                        <a:t> </a:t>
                      </a:r>
                      <a:r>
                        <a:rPr lang="en-US" sz="1400" dirty="0" err="1">
                          <a:effectLst/>
                          <a:latin typeface="Calibri"/>
                          <a:ea typeface="Times New Roman"/>
                          <a:cs typeface="Calibri"/>
                        </a:rPr>
                        <a:t>penerapan</a:t>
                      </a:r>
                      <a:r>
                        <a:rPr lang="en-US" sz="1400" dirty="0">
                          <a:effectLst/>
                          <a:latin typeface="Calibri"/>
                          <a:ea typeface="Times New Roman"/>
                          <a:cs typeface="Calibri"/>
                        </a:rPr>
                        <a:t> </a:t>
                      </a:r>
                      <a:r>
                        <a:rPr lang="en-US" sz="1400" i="1" dirty="0">
                          <a:effectLst/>
                          <a:latin typeface="Calibri"/>
                          <a:ea typeface="Times New Roman"/>
                          <a:cs typeface="Calibri"/>
                        </a:rPr>
                        <a:t>Authentic </a:t>
                      </a:r>
                      <a:r>
                        <a:rPr lang="en-US" sz="1400" i="1" dirty="0" err="1">
                          <a:effectLst/>
                          <a:latin typeface="Calibri"/>
                          <a:ea typeface="Times New Roman"/>
                          <a:cs typeface="Calibri"/>
                        </a:rPr>
                        <a:t>Asessment</a:t>
                      </a:r>
                      <a:r>
                        <a:rPr lang="en-US" sz="1400" dirty="0">
                          <a:effectLst/>
                          <a:latin typeface="Calibri"/>
                          <a:ea typeface="Times New Roman"/>
                          <a:cs typeface="Calibri"/>
                        </a:rPr>
                        <a:t>)</a:t>
                      </a:r>
                      <a:endParaRPr lang="id-ID" sz="1400" dirty="0">
                        <a:effectLst/>
                        <a:latin typeface="Calibri"/>
                        <a:ea typeface="Times New Roman"/>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0" algn="l">
                        <a:lnSpc>
                          <a:spcPct val="100000"/>
                        </a:lnSpc>
                        <a:spcAft>
                          <a:spcPts val="0"/>
                        </a:spcAft>
                      </a:pPr>
                      <a:r>
                        <a:rPr lang="id-ID" sz="1400" spc="-15" dirty="0">
                          <a:solidFill>
                            <a:srgbClr val="000000"/>
                          </a:solidFill>
                          <a:effectLst/>
                          <a:latin typeface="Calibri"/>
                          <a:ea typeface="Batang"/>
                          <a:cs typeface="Times New Roman"/>
                        </a:rPr>
                        <a:t>Mengevaluasi dengan pendekatan </a:t>
                      </a:r>
                      <a:r>
                        <a:rPr lang="id-ID" sz="1400" i="1" spc="-15" dirty="0">
                          <a:solidFill>
                            <a:srgbClr val="000000"/>
                          </a:solidFill>
                          <a:effectLst/>
                          <a:latin typeface="Calibri"/>
                          <a:ea typeface="Batang"/>
                          <a:cs typeface="Times New Roman"/>
                        </a:rPr>
                        <a:t>authentic assessment</a:t>
                      </a:r>
                      <a:r>
                        <a:rPr lang="id-ID" sz="1400" spc="-15" dirty="0">
                          <a:solidFill>
                            <a:srgbClr val="000000"/>
                          </a:solidFill>
                          <a:effectLst/>
                          <a:latin typeface="Calibri"/>
                          <a:ea typeface="Batang"/>
                          <a:cs typeface="Times New Roman"/>
                        </a:rPr>
                        <a:t> dalam bentuk </a:t>
                      </a:r>
                      <a:r>
                        <a:rPr lang="id-ID" sz="1400" spc="-15" dirty="0" smtClean="0">
                          <a:solidFill>
                            <a:srgbClr val="000000"/>
                          </a:solidFill>
                          <a:effectLst/>
                          <a:latin typeface="Calibri"/>
                          <a:ea typeface="Batang"/>
                          <a:cs typeface="Times New Roman"/>
                        </a:rPr>
                        <a:t>tes, non tes, </a:t>
                      </a:r>
                      <a:r>
                        <a:rPr lang="id-ID" sz="1400" spc="-15" dirty="0">
                          <a:solidFill>
                            <a:srgbClr val="000000"/>
                          </a:solidFill>
                          <a:effectLst/>
                          <a:latin typeface="Calibri"/>
                          <a:ea typeface="Batang"/>
                          <a:cs typeface="Times New Roman"/>
                        </a:rPr>
                        <a:t>dan portofolio pada domain proses dan hasil</a:t>
                      </a:r>
                      <a:endParaRPr lang="id-ID" sz="1400" dirty="0">
                        <a:effectLst/>
                        <a:latin typeface="Times New Roman"/>
                        <a:ea typeface="Batang"/>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a:lnSpc>
                          <a:spcPct val="100000"/>
                        </a:lnSpc>
                        <a:spcAft>
                          <a:spcPts val="0"/>
                        </a:spcAft>
                        <a:buFont typeface="+mj-lt"/>
                        <a:buAutoNum type="arabicPeriod"/>
                      </a:pPr>
                      <a:r>
                        <a:rPr lang="id-ID" sz="1400" dirty="0">
                          <a:effectLst/>
                          <a:latin typeface="Calibri"/>
                          <a:ea typeface="Batang"/>
                          <a:cs typeface="Times New Roman"/>
                        </a:rPr>
                        <a:t>Kualitas </a:t>
                      </a:r>
                      <a:r>
                        <a:rPr lang="id-ID" sz="1400" dirty="0" smtClean="0">
                          <a:effectLst/>
                          <a:latin typeface="Calibri"/>
                          <a:ea typeface="Batang"/>
                          <a:cs typeface="Times New Roman"/>
                        </a:rPr>
                        <a:t>Tes, non tes, </a:t>
                      </a:r>
                      <a:r>
                        <a:rPr lang="id-ID" sz="1400" dirty="0">
                          <a:effectLst/>
                          <a:latin typeface="Calibri"/>
                          <a:ea typeface="Batang"/>
                          <a:cs typeface="Times New Roman"/>
                        </a:rPr>
                        <a:t>dan Portofolio</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a:effectLst/>
                          <a:latin typeface="Calibri"/>
                          <a:ea typeface="Batang"/>
                          <a:cs typeface="Times New Roman"/>
                        </a:rPr>
                        <a:t>Kualitas rancangan penerapan </a:t>
                      </a:r>
                      <a:r>
                        <a:rPr lang="en-US" sz="1400" i="1" dirty="0">
                          <a:effectLst/>
                          <a:latin typeface="Calibri"/>
                          <a:ea typeface="Batang"/>
                          <a:cs typeface="Times New Roman"/>
                        </a:rPr>
                        <a:t>Authentic </a:t>
                      </a:r>
                      <a:r>
                        <a:rPr lang="en-US" sz="1400" i="1" dirty="0" err="1">
                          <a:effectLst/>
                          <a:latin typeface="Calibri"/>
                          <a:ea typeface="Batang"/>
                          <a:cs typeface="Times New Roman"/>
                        </a:rPr>
                        <a:t>Asessment</a:t>
                      </a:r>
                      <a:endParaRPr lang="id-ID" sz="1400" dirty="0">
                        <a:effectLst/>
                        <a:latin typeface="Times New Roman"/>
                        <a:ea typeface="Batang"/>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6213" lvl="0" indent="-176213" algn="l">
                        <a:lnSpc>
                          <a:spcPct val="100000"/>
                        </a:lnSpc>
                        <a:spcAft>
                          <a:spcPts val="0"/>
                        </a:spcAft>
                        <a:buFont typeface="+mj-lt"/>
                        <a:buAutoNum type="arabicPeriod"/>
                      </a:pPr>
                      <a:r>
                        <a:rPr lang="id-ID" sz="1400" dirty="0">
                          <a:effectLst/>
                          <a:latin typeface="Calibri"/>
                          <a:ea typeface="Batang"/>
                          <a:cs typeface="Arial"/>
                        </a:rPr>
                        <a:t>Diskusi tentang </a:t>
                      </a:r>
                      <a:r>
                        <a:rPr lang="nb-NO" sz="1400" dirty="0">
                          <a:effectLst/>
                          <a:latin typeface="Calibri"/>
                          <a:ea typeface="Batang"/>
                          <a:cs typeface="Arial"/>
                        </a:rPr>
                        <a:t>kaidah</a:t>
                      </a:r>
                      <a:r>
                        <a:rPr lang="id-ID" sz="1400" dirty="0">
                          <a:effectLst/>
                          <a:latin typeface="Calibri"/>
                          <a:ea typeface="Batang"/>
                          <a:cs typeface="Arial"/>
                        </a:rPr>
                        <a:t> </a:t>
                      </a:r>
                      <a:r>
                        <a:rPr lang="id-ID" sz="1400" dirty="0" smtClean="0">
                          <a:effectLst/>
                          <a:latin typeface="Calibri"/>
                          <a:ea typeface="Batang"/>
                          <a:cs typeface="Arial"/>
                        </a:rPr>
                        <a:t>penyusunan tes, non tes, dan portofolio pada domain proses </a:t>
                      </a:r>
                      <a:r>
                        <a:rPr lang="id-ID" sz="1400" dirty="0">
                          <a:effectLst/>
                          <a:latin typeface="Calibri"/>
                          <a:ea typeface="Batang"/>
                          <a:cs typeface="Arial"/>
                        </a:rPr>
                        <a:t>dan hasil belajar </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smtClean="0">
                          <a:effectLst/>
                          <a:latin typeface="Calibri"/>
                          <a:ea typeface="Batang"/>
                          <a:cs typeface="Arial"/>
                        </a:rPr>
                        <a:t>Pengembangan </a:t>
                      </a:r>
                      <a:r>
                        <a:rPr lang="nb-NO" sz="1400" dirty="0" smtClean="0">
                          <a:effectLst/>
                          <a:latin typeface="Calibri"/>
                          <a:ea typeface="Batang"/>
                          <a:cs typeface="Arial"/>
                        </a:rPr>
                        <a:t>tes</a:t>
                      </a:r>
                      <a:r>
                        <a:rPr lang="id-ID" sz="1400" dirty="0" smtClean="0">
                          <a:effectLst/>
                          <a:latin typeface="Calibri"/>
                          <a:ea typeface="Batang"/>
                          <a:cs typeface="Arial"/>
                        </a:rPr>
                        <a:t>, non tes, dan portofolio</a:t>
                      </a:r>
                      <a:r>
                        <a:rPr lang="nb-NO" sz="1400" dirty="0" smtClean="0">
                          <a:effectLst/>
                          <a:latin typeface="Calibri"/>
                          <a:ea typeface="Batang"/>
                          <a:cs typeface="Arial"/>
                        </a:rPr>
                        <a:t> </a:t>
                      </a:r>
                      <a:r>
                        <a:rPr lang="id-ID" sz="1400" dirty="0" smtClean="0">
                          <a:effectLst/>
                          <a:latin typeface="Calibri"/>
                          <a:ea typeface="Batang"/>
                          <a:cs typeface="Arial"/>
                        </a:rPr>
                        <a:t>secara berkelompok</a:t>
                      </a:r>
                      <a:endParaRPr lang="id-ID" sz="1400" dirty="0">
                        <a:effectLst/>
                        <a:latin typeface="Times New Roman"/>
                        <a:ea typeface="Batang"/>
                        <a:cs typeface="Times New Roman"/>
                      </a:endParaRPr>
                    </a:p>
                    <a:p>
                      <a:pPr marL="176213" lvl="0" indent="-176213" algn="l">
                        <a:lnSpc>
                          <a:spcPct val="100000"/>
                        </a:lnSpc>
                        <a:spcAft>
                          <a:spcPts val="0"/>
                        </a:spcAft>
                        <a:buFont typeface="+mj-lt"/>
                        <a:buAutoNum type="arabicPeriod"/>
                      </a:pPr>
                      <a:r>
                        <a:rPr lang="id-ID" sz="1400" dirty="0" smtClean="0">
                          <a:effectLst/>
                          <a:latin typeface="Calibri"/>
                          <a:ea typeface="Batang"/>
                          <a:cs typeface="Arial"/>
                        </a:rPr>
                        <a:t>Menganalisis </a:t>
                      </a:r>
                      <a:r>
                        <a:rPr lang="id-ID" sz="1400" dirty="0">
                          <a:effectLst/>
                          <a:latin typeface="Calibri"/>
                          <a:ea typeface="Batang"/>
                          <a:cs typeface="Arial"/>
                        </a:rPr>
                        <a:t>hasil </a:t>
                      </a:r>
                      <a:r>
                        <a:rPr lang="id-ID" sz="1400" dirty="0" smtClean="0">
                          <a:effectLst/>
                          <a:latin typeface="Calibri"/>
                          <a:ea typeface="Batang"/>
                          <a:cs typeface="Arial"/>
                        </a:rPr>
                        <a:t>penilaian secara berkelompok</a:t>
                      </a:r>
                      <a:endParaRPr lang="id-ID" sz="1400" dirty="0">
                        <a:effectLst/>
                        <a:latin typeface="Times New Roman"/>
                        <a:ea typeface="Batang"/>
                        <a:cs typeface="Times New Roman"/>
                      </a:endParaRPr>
                    </a:p>
                  </a:txBody>
                  <a:tcPr marL="48254" marR="48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8037" name="Title 1"/>
          <p:cNvSpPr>
            <a:spLocks noGrp="1"/>
          </p:cNvSpPr>
          <p:nvPr>
            <p:ph type="title"/>
          </p:nvPr>
        </p:nvSpPr>
        <p:spPr>
          <a:xfrm>
            <a:off x="0" y="115888"/>
            <a:ext cx="9144000" cy="563562"/>
          </a:xfrm>
        </p:spPr>
        <p:txBody>
          <a:bodyPr>
            <a:normAutofit/>
          </a:bodyPr>
          <a:lstStyle/>
          <a:p>
            <a:r>
              <a:rPr lang="id-ID" sz="2800" b="1" dirty="0" smtClean="0"/>
              <a:t>KOMPETENSI PESERTA </a:t>
            </a:r>
            <a:r>
              <a:rPr lang="en-US" sz="2800" b="1" dirty="0" smtClean="0"/>
              <a:t>PELATIHAN</a:t>
            </a:r>
            <a:endParaRPr lang="id-ID" sz="2800" dirty="0" smtClean="0"/>
          </a:p>
        </p:txBody>
      </p:sp>
      <p:cxnSp>
        <p:nvCxnSpPr>
          <p:cNvPr id="5" name="Straight Connector 4"/>
          <p:cNvCxnSpPr/>
          <p:nvPr/>
        </p:nvCxnSpPr>
        <p:spPr>
          <a:xfrm>
            <a:off x="0" y="620713"/>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84</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8401742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2071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 name="Table 2"/>
          <p:cNvGraphicFramePr>
            <a:graphicFrameLocks noGrp="1"/>
          </p:cNvGraphicFramePr>
          <p:nvPr/>
        </p:nvGraphicFramePr>
        <p:xfrm>
          <a:off x="169863" y="765175"/>
          <a:ext cx="8794750" cy="5903914"/>
        </p:xfrm>
        <a:graphic>
          <a:graphicData uri="http://schemas.openxmlformats.org/drawingml/2006/table">
            <a:tbl>
              <a:tblPr/>
              <a:tblGrid>
                <a:gridCol w="441325"/>
                <a:gridCol w="1862137"/>
                <a:gridCol w="1976438"/>
                <a:gridCol w="2513012"/>
                <a:gridCol w="2001838"/>
              </a:tblGrid>
              <a:tr h="452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N</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o</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71438" marR="0" lvl="0" indent="-28575"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Materi</a:t>
                      </a: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/Sub Materi</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pelatihan</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52388" marR="0" lvl="0" indent="-9525"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Kompetensi Peserta pelatihan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52388" marR="0" lvl="0" indent="-3175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Indikator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457200" marR="0" lvl="0" indent="-225425"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Kegiatan pelatihan</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2DCDB"/>
                    </a:solidFill>
                  </a:tcPr>
                </a:tc>
              </a:tr>
              <a:tr h="238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4</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180975" marR="0" lvl="0" indent="-180975"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PRAKTEK PEMBELAJARAN TERBIMBING</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SG"/>
                    </a:p>
                  </a:txBody>
                  <a:tcPr/>
                </a:tc>
                <a:tc hMerge="1">
                  <a:txBody>
                    <a:bodyPr/>
                    <a:lstStyle/>
                    <a:p>
                      <a:endParaRPr lang="en-SG"/>
                    </a:p>
                  </a:txBody>
                  <a:tcPr/>
                </a:tc>
                <a:tc hMerge="1">
                  <a:txBody>
                    <a:bodyPr/>
                    <a:lstStyle/>
                    <a:p>
                      <a:endParaRPr lang="en-SG"/>
                    </a:p>
                  </a:txBody>
                  <a:tcPr/>
                </a:tc>
              </a:tr>
              <a:tr h="677863">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Simulasi (aktivitas siswa </a:t>
                      </a: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belajar </a:t>
                      </a:r>
                      <a:r>
                        <a:rPr kumimoji="0" lang="en-US"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dan guru</a:t>
                      </a: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a:t>
                      </a: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Melaksanakan pembelajaran  berbasis pendekatan </a:t>
                      </a:r>
                      <a:r>
                        <a:rPr kumimoji="0" lang="id-ID" sz="1400" b="0" i="1" u="none" strike="noStrike" cap="none" normalizeH="0" baseline="0" smtClean="0">
                          <a:ln>
                            <a:noFill/>
                          </a:ln>
                          <a:solidFill>
                            <a:srgbClr val="000000"/>
                          </a:solidFill>
                          <a:effectLst/>
                          <a:latin typeface="Calibri" pitchFamily="34" charset="0"/>
                          <a:ea typeface="Times New Roman" pitchFamily="18" charset="0"/>
                          <a:cs typeface="Calibri" pitchFamily="34" charset="0"/>
                        </a:rPr>
                        <a:t>scientific</a:t>
                      </a: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(mengamati, menanya, mencoba, mengolah, menyaji, menalar, mencipta), tematik dan terintegrasi  dengan tetap memperhatikan karakteristik peserta didik baik dari </a:t>
                      </a:r>
                      <a:r>
                        <a:rPr kumimoji="0" lang="en-US"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aspek fisik, moral,sosial, kultural, emosional, </a:t>
                      </a: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maupun </a:t>
                      </a:r>
                      <a:r>
                        <a:rPr kumimoji="0" lang="en-US"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intelektual</a:t>
                      </a:r>
                      <a:endPar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265113" marR="0" lvl="0" indent="-2651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Kualitas simulasi yang ditunjukkan oleh guru</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p>
                      <a:pPr marL="265113" marR="0" lvl="0" indent="-265113"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Kualitas pelaksanaan </a:t>
                      </a:r>
                      <a:r>
                        <a:rPr kumimoji="0" lang="id-ID" sz="1400" b="0" i="1" u="none" strike="noStrike" cap="none" normalizeH="0" baseline="0" smtClean="0">
                          <a:ln>
                            <a:noFill/>
                          </a:ln>
                          <a:solidFill>
                            <a:schemeClr val="tx1"/>
                          </a:solidFill>
                          <a:effectLst/>
                          <a:latin typeface="Calibri" pitchFamily="34" charset="0"/>
                          <a:ea typeface="Times New Roman" pitchFamily="18" charset="0"/>
                          <a:cs typeface="Calibri" pitchFamily="34" charset="0"/>
                        </a:rPr>
                        <a:t>peer teaching</a:t>
                      </a: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 oleh guru</a:t>
                      </a:r>
                      <a:r>
                        <a:rPr kumimoji="0" lang="id-ID" sz="1400" b="0" i="0" u="none" strike="noStrike" cap="none" normalizeH="0" baseline="0" smtClean="0">
                          <a:ln>
                            <a:noFill/>
                          </a:ln>
                          <a:solidFill>
                            <a:srgbClr val="000000"/>
                          </a:solidFill>
                          <a:effectLst/>
                          <a:latin typeface="Calibri" pitchFamily="34" charset="0"/>
                          <a:ea typeface="Times New Roman" pitchFamily="18" charset="0"/>
                          <a:cs typeface="Calibri" pitchFamily="34" charset="0"/>
                        </a:rPr>
                        <a:t> (menggunakan Alat Penilaian Kegiatan Guru/APKG )</a:t>
                      </a:r>
                      <a:endParaRPr kumimoji="0" lang="id-ID" sz="1400" b="0" i="0" u="none" strike="noStrike" cap="none" normalizeH="0" baseline="0" smtClean="0">
                        <a:ln>
                          <a:noFill/>
                        </a:ln>
                        <a:solidFill>
                          <a:schemeClr val="tx1"/>
                        </a:solidFill>
                        <a:effectLst/>
                        <a:latin typeface="Calibri" pitchFamily="34" charset="0"/>
                        <a:cs typeface="Times New Roman" pitchFamily="18" charset="0"/>
                      </a:endParaRPr>
                    </a:p>
                    <a:p>
                      <a:pPr marL="265113" marR="0" lvl="0" indent="-265113" algn="l" defTabSz="914400" rtl="0" eaLnBrk="1" fontAlgn="base" latinLnBrk="0" hangingPunct="1">
                        <a:lnSpc>
                          <a:spcPct val="100000"/>
                        </a:lnSpc>
                        <a:spcBef>
                          <a:spcPct val="0"/>
                        </a:spcBef>
                        <a:spcAft>
                          <a:spcPct val="0"/>
                        </a:spcAft>
                        <a:buClrTx/>
                        <a:buSzTx/>
                        <a:buFont typeface="+mj-lt"/>
                        <a:buNone/>
                        <a:tabLst/>
                      </a:pPr>
                      <a:r>
                        <a:rPr kumimoji="0" lang="id-ID" sz="1400" b="0" i="0" u="none" strike="noStrike" cap="none" normalizeH="0" baseline="0" smtClean="0">
                          <a:ln>
                            <a:noFill/>
                          </a:ln>
                          <a:solidFill>
                            <a:schemeClr val="tx1"/>
                          </a:solidFill>
                          <a:effectLst/>
                          <a:latin typeface="Calibri" pitchFamily="34" charset="0"/>
                          <a:cs typeface="Times New Roman" pitchFamily="18" charset="0"/>
                        </a:rPr>
                        <a:t> </a:t>
                      </a: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80975" marR="0" lvl="0" indent="-180975"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Menganalisis tayangan </a:t>
                      </a:r>
                      <a:r>
                        <a:rPr kumimoji="0" lang="en-US"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video tentang pelaksanaan pembelajaran yang berorientasi pada </a:t>
                      </a:r>
                      <a:r>
                        <a:rPr kumimoji="0" lang="id-ID" sz="1400" b="0" i="0" u="none" strike="noStrike" cap="none" normalizeH="0" baseline="0" smtClean="0">
                          <a:ln>
                            <a:noFill/>
                          </a:ln>
                          <a:solidFill>
                            <a:srgbClr val="000000"/>
                          </a:solidFill>
                          <a:effectLst/>
                          <a:latin typeface="Calibri" pitchFamily="34" charset="0"/>
                          <a:ea typeface="Batang" pitchFamily="18" charset="-127"/>
                          <a:cs typeface="Times New Roman" pitchFamily="18" charset="0"/>
                        </a:rPr>
                        <a:t>pendekatan </a:t>
                      </a:r>
                      <a:r>
                        <a:rPr kumimoji="0" lang="id-ID" sz="1400" b="0" i="1" u="none" strike="noStrike" cap="none" normalizeH="0" baseline="0" smtClean="0">
                          <a:ln>
                            <a:noFill/>
                          </a:ln>
                          <a:solidFill>
                            <a:srgbClr val="000000"/>
                          </a:solidFill>
                          <a:effectLst/>
                          <a:latin typeface="Calibri" pitchFamily="34" charset="0"/>
                          <a:ea typeface="Batang" pitchFamily="18" charset="-127"/>
                          <a:cs typeface="Times New Roman" pitchFamily="18" charset="0"/>
                        </a:rPr>
                        <a:t>scientific</a:t>
                      </a:r>
                      <a:r>
                        <a:rPr kumimoji="0" lang="en-US"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p>
                      <a:pPr marL="180975" marR="0" lvl="0" indent="-180975"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Membuat perencanaan pembelajaran secara bersama</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p>
                    <a:p>
                      <a:pPr marL="180975" marR="0" lvl="0" indent="-180975"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Pelaksanaan simulasi dan </a:t>
                      </a:r>
                      <a:r>
                        <a:rPr kumimoji="0" lang="id-ID" sz="1400" b="0" i="1" u="none" strike="noStrike" cap="none" normalizeH="0" baseline="0" smtClean="0">
                          <a:ln>
                            <a:noFill/>
                          </a:ln>
                          <a:solidFill>
                            <a:schemeClr val="tx1"/>
                          </a:solidFill>
                          <a:effectLst/>
                          <a:latin typeface="Calibri" pitchFamily="34" charset="0"/>
                          <a:ea typeface="Batang" pitchFamily="18" charset="-127"/>
                          <a:cs typeface="Times New Roman" pitchFamily="18" charset="0"/>
                        </a:rPr>
                        <a:t>peer teaching</a:t>
                      </a:r>
                    </a:p>
                    <a:p>
                      <a:pPr marL="180975" marR="0" lvl="0" indent="-180975"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Observasi menggunakan APKG</a:t>
                      </a:r>
                    </a:p>
                    <a:p>
                      <a:pPr marL="180975" marR="0" lvl="0" indent="-180975" algn="l" defTabSz="914400" rtl="0" eaLnBrk="1" fontAlgn="base" latinLnBrk="0" hangingPunct="1">
                        <a:lnSpc>
                          <a:spcPct val="100000"/>
                        </a:lnSpc>
                        <a:spcBef>
                          <a:spcPct val="0"/>
                        </a:spcBef>
                        <a:spcAft>
                          <a:spcPct val="0"/>
                        </a:spcAft>
                        <a:buClrTx/>
                        <a:buSzTx/>
                        <a:buFont typeface="Calibri" pitchFamily="34" charset="0"/>
                        <a:buAutoNum type="arabicPeriod"/>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Melakukan refleksi secara berkelompok</a:t>
                      </a: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40050">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1" u="none" strike="noStrike" cap="none" normalizeH="0" baseline="0" smtClean="0">
                          <a:ln>
                            <a:noFill/>
                          </a:ln>
                          <a:solidFill>
                            <a:schemeClr val="tx1"/>
                          </a:solidFill>
                          <a:effectLst/>
                          <a:latin typeface="Calibri" pitchFamily="34" charset="0"/>
                          <a:ea typeface="Times New Roman" pitchFamily="18" charset="0"/>
                          <a:cs typeface="Calibri" pitchFamily="34" charset="0"/>
                        </a:rPr>
                        <a:t>Peer Teaching</a:t>
                      </a:r>
                      <a:endParaRPr kumimoji="0" lang="id-ID" sz="1400" b="0" i="1" u="none" strike="noStrike" cap="none" normalizeH="0" baseline="0" smtClean="0">
                        <a:ln>
                          <a:noFill/>
                        </a:ln>
                        <a:solidFill>
                          <a:schemeClr val="tx1"/>
                        </a:solidFill>
                        <a:effectLst/>
                        <a:latin typeface="Calibri" pitchFamily="34" charset="0"/>
                        <a:ea typeface="Times New Roman" pitchFamily="18" charset="0"/>
                        <a:cs typeface="Calibri" pitchFamily="34"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SG"/>
                    </a:p>
                  </a:txBody>
                  <a:tcPr/>
                </a:tc>
                <a:tc vMerge="1">
                  <a:txBody>
                    <a:bodyPr/>
                    <a:lstStyle/>
                    <a:p>
                      <a:endParaRPr lang="en-SG"/>
                    </a:p>
                  </a:txBody>
                  <a:tcPr/>
                </a:tc>
                <a:tc vMerge="1">
                  <a:txBody>
                    <a:bodyPr/>
                    <a:lstStyle/>
                    <a:p>
                      <a:endParaRPr lang="en-SG"/>
                    </a:p>
                  </a:txBody>
                  <a:tcPr/>
                </a:tc>
              </a:tr>
              <a:tr h="238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5</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4">
                  <a:txBody>
                    <a:bodyPr/>
                    <a:lstStyle/>
                    <a:p>
                      <a:pPr marL="180975" marR="0" lvl="0" indent="-180975"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EVALUASI</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SG"/>
                    </a:p>
                  </a:txBody>
                  <a:tcPr/>
                </a:tc>
                <a:tc hMerge="1">
                  <a:txBody>
                    <a:bodyPr/>
                    <a:lstStyle/>
                    <a:p>
                      <a:endParaRPr lang="en-SG"/>
                    </a:p>
                  </a:txBody>
                  <a:tcPr/>
                </a:tc>
                <a:tc hMerge="1">
                  <a:txBody>
                    <a:bodyPr/>
                    <a:lstStyle/>
                    <a:p>
                      <a:endParaRPr lang="en-SG"/>
                    </a:p>
                  </a:txBody>
                  <a:tcPr/>
                </a:tc>
              </a:tr>
              <a:tr h="452438">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Pre-test</a:t>
                      </a: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88900" marR="0" lvl="0" indent="0"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Kemampuan guru dalam empat bidang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0638" marR="0" lvl="0" indent="-225425"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Hasil tes tertulis di empat bidang</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57200" marR="0" lvl="0" indent="-225425"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04875">
                <a:tc>
                  <a:txBody>
                    <a:bodyPr/>
                    <a:lstStyle/>
                    <a:p>
                      <a:pPr marL="457200" marR="0" lvl="0" indent="-7938" algn="ctr"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Arial" pitchFamily="34" charset="0"/>
                        <a:buChar char="•"/>
                        <a:tabLst/>
                      </a:pPr>
                      <a:r>
                        <a:rPr kumimoji="0" lang="id-ID" sz="1400" b="0" i="0" u="none" strike="noStrike" cap="none" normalizeH="0" baseline="0" smtClean="0">
                          <a:ln>
                            <a:noFill/>
                          </a:ln>
                          <a:solidFill>
                            <a:schemeClr val="tx1"/>
                          </a:solidFill>
                          <a:effectLst/>
                          <a:latin typeface="Calibri" pitchFamily="34" charset="0"/>
                          <a:ea typeface="Times New Roman" pitchFamily="18" charset="0"/>
                          <a:cs typeface="Calibri" pitchFamily="34" charset="0"/>
                        </a:rPr>
                        <a:t>Post-test</a:t>
                      </a: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SG"/>
                    </a:p>
                  </a:txBody>
                  <a:tcPr/>
                </a:tc>
                <a:tc>
                  <a:txBody>
                    <a:bodyPr/>
                    <a:lstStyle/>
                    <a:p>
                      <a:pPr marL="20638" marR="0" lvl="0" indent="-225425"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Hasil tes tertulis di empat bidang dengan melihat deltanya (kelayakan guru akan ditentukan kemudian)</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457200" marR="0" lvl="0" indent="-225425"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smtClean="0">
                          <a:ln>
                            <a:noFill/>
                          </a:ln>
                          <a:solidFill>
                            <a:schemeClr val="tx1"/>
                          </a:solidFill>
                          <a:effectLst/>
                          <a:latin typeface="Calibri" pitchFamily="34" charset="0"/>
                          <a:ea typeface="Batang" pitchFamily="18" charset="-127"/>
                          <a:cs typeface="Times New Roman" pitchFamily="18" charset="0"/>
                        </a:rPr>
                        <a:t> </a:t>
                      </a:r>
                      <a:endParaRPr kumimoji="0" lang="id-ID" sz="1400" b="0" i="0" u="none" strike="noStrike" cap="none" normalizeH="0" baseline="0" smtClean="0">
                        <a:ln>
                          <a:noFill/>
                        </a:ln>
                        <a:solidFill>
                          <a:schemeClr val="tx1"/>
                        </a:solidFill>
                        <a:effectLst/>
                        <a:latin typeface="Times New Roman" pitchFamily="18" charset="0"/>
                        <a:ea typeface="Batang" pitchFamily="18" charset="-127"/>
                        <a:cs typeface="Times New Roman" pitchFamily="18" charset="0"/>
                      </a:endParaRPr>
                    </a:p>
                  </a:txBody>
                  <a:tcPr marL="67410" marR="6741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29073" name="Title 1"/>
          <p:cNvSpPr>
            <a:spLocks noGrp="1"/>
          </p:cNvSpPr>
          <p:nvPr>
            <p:ph type="title"/>
          </p:nvPr>
        </p:nvSpPr>
        <p:spPr>
          <a:xfrm>
            <a:off x="0" y="115888"/>
            <a:ext cx="9144000" cy="563562"/>
          </a:xfrm>
        </p:spPr>
        <p:txBody>
          <a:bodyPr/>
          <a:lstStyle/>
          <a:p>
            <a:r>
              <a:rPr lang="id-ID" sz="2400" b="1" dirty="0" smtClean="0"/>
              <a:t>KOMPETENSI PESERTA </a:t>
            </a:r>
            <a:r>
              <a:rPr lang="en-US" sz="2400" b="1" dirty="0" smtClean="0"/>
              <a:t>PELATIHAN</a:t>
            </a:r>
            <a:endParaRPr lang="id-ID" sz="2400" dirty="0" smtClean="0"/>
          </a:p>
        </p:txBody>
      </p:sp>
      <p:cxnSp>
        <p:nvCxnSpPr>
          <p:cNvPr id="5" name="Straight Connector 4"/>
          <p:cNvCxnSpPr/>
          <p:nvPr/>
        </p:nvCxnSpPr>
        <p:spPr>
          <a:xfrm>
            <a:off x="0" y="620713"/>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fld id="{0E1A3B3C-538F-4CCD-B3FE-28CAE83B1AD6}" type="slidenum">
              <a:rPr lang="en-US" sz="1200" b="1">
                <a:solidFill>
                  <a:schemeClr val="bg1"/>
                </a:solidFill>
                <a:effectLst>
                  <a:outerShdw blurRad="38100" dist="38100" dir="2700000" algn="tl">
                    <a:srgbClr val="000000"/>
                  </a:outerShdw>
                </a:effectLst>
              </a:rPr>
              <a:pPr algn="r">
                <a:defRPr/>
              </a:pPr>
              <a:t>85</a:t>
            </a:fld>
            <a:endParaRPr lang="id-ID" sz="10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281322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2071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3"/>
          <p:cNvSpPr>
            <a:spLocks noGrp="1"/>
          </p:cNvSpPr>
          <p:nvPr>
            <p:ph type="title"/>
          </p:nvPr>
        </p:nvSpPr>
        <p:spPr>
          <a:xfrm>
            <a:off x="457200" y="-100013"/>
            <a:ext cx="8229600" cy="779463"/>
          </a:xfrm>
        </p:spPr>
        <p:txBody>
          <a:bodyPr>
            <a:noAutofit/>
          </a:bodyPr>
          <a:lstStyle/>
          <a:p>
            <a:pPr>
              <a:defRPr/>
            </a:pPr>
            <a:r>
              <a:rPr lang="id-ID" sz="1800" b="1" dirty="0" smtClean="0">
                <a:solidFill>
                  <a:schemeClr val="accent5">
                    <a:lumMod val="50000"/>
                  </a:schemeClr>
                </a:solidFill>
              </a:rPr>
              <a:t>STRUKTUR PROGRAM </a:t>
            </a:r>
            <a:r>
              <a:rPr lang="en-US" sz="1800" b="1" dirty="0" smtClean="0">
                <a:solidFill>
                  <a:schemeClr val="accent5">
                    <a:lumMod val="50000"/>
                  </a:schemeClr>
                </a:solidFill>
              </a:rPr>
              <a:t>PELATIHAN</a:t>
            </a:r>
            <a:r>
              <a:rPr lang="id-ID" sz="1800" b="1" dirty="0" smtClean="0">
                <a:solidFill>
                  <a:schemeClr val="accent5">
                    <a:lumMod val="50000"/>
                  </a:schemeClr>
                </a:solidFill>
              </a:rPr>
              <a:t/>
            </a:r>
            <a:br>
              <a:rPr lang="id-ID" sz="1800" b="1" dirty="0" smtClean="0">
                <a:solidFill>
                  <a:schemeClr val="accent5">
                    <a:lumMod val="50000"/>
                  </a:schemeClr>
                </a:solidFill>
              </a:rPr>
            </a:br>
            <a:r>
              <a:rPr lang="id-ID" sz="1800" b="1" dirty="0" smtClean="0">
                <a:solidFill>
                  <a:srgbClr val="FF0000"/>
                </a:solidFill>
              </a:rPr>
              <a:t>(</a:t>
            </a:r>
            <a:r>
              <a:rPr lang="id-ID" sz="1800" b="1" dirty="0">
                <a:solidFill>
                  <a:srgbClr val="FF0000"/>
                </a:solidFill>
              </a:rPr>
              <a:t>GURU KELAS SD, GURU MAPEL TERPILIH SMP/SMA/SMK)</a:t>
            </a:r>
            <a:endParaRPr lang="id-ID" sz="1800" dirty="0">
              <a:solidFill>
                <a:srgbClr val="FF0000"/>
              </a:solidFill>
            </a:endParaRPr>
          </a:p>
        </p:txBody>
      </p:sp>
      <p:graphicFrame>
        <p:nvGraphicFramePr>
          <p:cNvPr id="5" name="Table 4"/>
          <p:cNvGraphicFramePr>
            <a:graphicFrameLocks noGrp="1"/>
          </p:cNvGraphicFramePr>
          <p:nvPr/>
        </p:nvGraphicFramePr>
        <p:xfrm>
          <a:off x="468313" y="765175"/>
          <a:ext cx="8135936" cy="5424719"/>
        </p:xfrm>
        <a:graphic>
          <a:graphicData uri="http://schemas.openxmlformats.org/drawingml/2006/table">
            <a:tbl>
              <a:tblPr/>
              <a:tblGrid>
                <a:gridCol w="359997"/>
                <a:gridCol w="3190075"/>
                <a:gridCol w="697895"/>
                <a:gridCol w="719994"/>
                <a:gridCol w="719994"/>
                <a:gridCol w="1295990"/>
                <a:gridCol w="647995"/>
                <a:gridCol w="503996"/>
              </a:tblGrid>
              <a:tr h="189482">
                <a:tc rowSpan="2">
                  <a:txBody>
                    <a:bodyPr/>
                    <a:lstStyle/>
                    <a:p>
                      <a:pPr algn="ctr">
                        <a:lnSpc>
                          <a:spcPct val="100000"/>
                        </a:lnSpc>
                        <a:spcAft>
                          <a:spcPts val="0"/>
                        </a:spcAft>
                      </a:pPr>
                      <a:r>
                        <a:rPr lang="id-ID" sz="1200" b="1" dirty="0">
                          <a:effectLst/>
                          <a:latin typeface="Calibri"/>
                          <a:ea typeface="Times New Roman"/>
                          <a:cs typeface="Arial"/>
                        </a:rPr>
                        <a:t>No</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rowSpan="2">
                  <a:txBody>
                    <a:bodyPr/>
                    <a:lstStyle/>
                    <a:p>
                      <a:pPr algn="ctr">
                        <a:lnSpc>
                          <a:spcPct val="100000"/>
                        </a:lnSpc>
                        <a:spcAft>
                          <a:spcPts val="0"/>
                        </a:spcAft>
                      </a:pPr>
                      <a:r>
                        <a:rPr lang="id-ID" sz="1200" b="1" dirty="0">
                          <a:effectLst/>
                          <a:latin typeface="Calibri"/>
                          <a:ea typeface="Times New Roman"/>
                          <a:cs typeface="Arial"/>
                        </a:rPr>
                        <a:t>Mata </a:t>
                      </a:r>
                      <a:r>
                        <a:rPr lang="id-ID" sz="1200" b="1" dirty="0" smtClean="0">
                          <a:effectLst/>
                          <a:latin typeface="Calibri"/>
                          <a:ea typeface="Times New Roman"/>
                          <a:cs typeface="Arial"/>
                        </a:rPr>
                        <a:t>pelatihan</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gridSpan="3">
                  <a:txBody>
                    <a:bodyPr/>
                    <a:lstStyle/>
                    <a:p>
                      <a:pPr algn="ctr">
                        <a:lnSpc>
                          <a:spcPct val="100000"/>
                        </a:lnSpc>
                        <a:spcAft>
                          <a:spcPts val="0"/>
                        </a:spcAft>
                      </a:pPr>
                      <a:r>
                        <a:rPr lang="id-ID" sz="1200" b="1" dirty="0">
                          <a:effectLst/>
                          <a:latin typeface="Calibri"/>
                          <a:ea typeface="Times New Roman"/>
                          <a:cs typeface="Arial"/>
                        </a:rPr>
                        <a:t>Alokasi Waktu</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id-ID"/>
                    </a:p>
                  </a:txBody>
                  <a:tcPr/>
                </a:tc>
                <a:tc hMerge="1">
                  <a:txBody>
                    <a:bodyPr/>
                    <a:lstStyle/>
                    <a:p>
                      <a:endParaRPr lang="id-ID"/>
                    </a:p>
                  </a:txBody>
                  <a:tcPr/>
                </a:tc>
                <a:tc gridSpan="3">
                  <a:txBody>
                    <a:bodyPr/>
                    <a:lstStyle/>
                    <a:p>
                      <a:pPr algn="ctr">
                        <a:lnSpc>
                          <a:spcPct val="100000"/>
                        </a:lnSpc>
                        <a:spcAft>
                          <a:spcPts val="0"/>
                        </a:spcAft>
                      </a:pPr>
                      <a:r>
                        <a:rPr lang="id-ID" sz="1200" b="1" dirty="0">
                          <a:effectLst/>
                          <a:latin typeface="Calibri"/>
                          <a:ea typeface="Times New Roman"/>
                          <a:cs typeface="Arial"/>
                        </a:rPr>
                        <a:t>Narasumber</a:t>
                      </a:r>
                      <a:endParaRPr lang="id-ID" sz="12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hMerge="1">
                  <a:txBody>
                    <a:bodyPr/>
                    <a:lstStyle/>
                    <a:p>
                      <a:endParaRPr lang="id-ID"/>
                    </a:p>
                  </a:txBody>
                  <a:tcPr/>
                </a:tc>
                <a:tc hMerge="1">
                  <a:txBody>
                    <a:bodyPr/>
                    <a:lstStyle/>
                    <a:p>
                      <a:endParaRPr lang="id-ID"/>
                    </a:p>
                  </a:txBody>
                  <a:tcPr/>
                </a:tc>
              </a:tr>
              <a:tr h="372351">
                <a:tc vMerge="1">
                  <a:txBody>
                    <a:bodyPr/>
                    <a:lstStyle/>
                    <a:p>
                      <a:endParaRPr lang="id-ID"/>
                    </a:p>
                  </a:txBody>
                  <a:tcPr/>
                </a:tc>
                <a:tc vMerge="1">
                  <a:txBody>
                    <a:bodyPr/>
                    <a:lstStyle/>
                    <a:p>
                      <a:endParaRPr lang="id-ID"/>
                    </a:p>
                  </a:txBody>
                  <a:tcPr/>
                </a:tc>
                <a:tc>
                  <a:txBody>
                    <a:bodyPr/>
                    <a:lstStyle/>
                    <a:p>
                      <a:pPr algn="ctr">
                        <a:lnSpc>
                          <a:spcPct val="100000"/>
                        </a:lnSpc>
                        <a:spcAft>
                          <a:spcPts val="0"/>
                        </a:spcAft>
                      </a:pPr>
                      <a:r>
                        <a:rPr lang="id-ID" sz="1200" b="1" dirty="0">
                          <a:effectLst/>
                          <a:latin typeface="Calibri"/>
                          <a:ea typeface="Times New Roman"/>
                          <a:cs typeface="Arial"/>
                        </a:rPr>
                        <a:t>Pelatih Nasional</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00000"/>
                        </a:lnSpc>
                        <a:spcAft>
                          <a:spcPts val="0"/>
                        </a:spcAft>
                      </a:pPr>
                      <a:r>
                        <a:rPr lang="id-ID" sz="1200" b="1" dirty="0">
                          <a:effectLst/>
                          <a:latin typeface="Calibri"/>
                          <a:ea typeface="Times New Roman"/>
                          <a:cs typeface="Arial"/>
                        </a:rPr>
                        <a:t>Master Teacher</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00000"/>
                        </a:lnSpc>
                        <a:spcAft>
                          <a:spcPts val="0"/>
                        </a:spcAft>
                      </a:pPr>
                      <a:r>
                        <a:rPr lang="id-ID" sz="1200" b="1" dirty="0">
                          <a:effectLst/>
                          <a:latin typeface="Calibri"/>
                          <a:ea typeface="Times New Roman"/>
                          <a:cs typeface="Arial"/>
                        </a:rPr>
                        <a:t>Guru</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00000"/>
                        </a:lnSpc>
                        <a:spcAft>
                          <a:spcPts val="0"/>
                        </a:spcAft>
                      </a:pPr>
                      <a:r>
                        <a:rPr lang="en-US" sz="1200" b="1" dirty="0" err="1" smtClean="0">
                          <a:effectLst/>
                          <a:latin typeface="Calibri"/>
                          <a:ea typeface="Times New Roman"/>
                          <a:cs typeface="Arial"/>
                        </a:rPr>
                        <a:t>Instruktur</a:t>
                      </a:r>
                      <a:r>
                        <a:rPr lang="id-ID" sz="1200" b="1" dirty="0" smtClean="0">
                          <a:effectLst/>
                          <a:latin typeface="Calibri"/>
                          <a:ea typeface="Times New Roman"/>
                          <a:cs typeface="Arial"/>
                        </a:rPr>
                        <a:t> </a:t>
                      </a:r>
                      <a:r>
                        <a:rPr lang="id-ID" sz="1200" b="1" dirty="0">
                          <a:effectLst/>
                          <a:latin typeface="Calibri"/>
                          <a:ea typeface="Times New Roman"/>
                          <a:cs typeface="Arial"/>
                        </a:rPr>
                        <a:t>Nasional</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00000"/>
                        </a:lnSpc>
                        <a:spcAft>
                          <a:spcPts val="0"/>
                        </a:spcAft>
                      </a:pPr>
                      <a:r>
                        <a:rPr lang="en-US" sz="1200" b="1" dirty="0" smtClean="0">
                          <a:effectLst/>
                          <a:latin typeface="Calibri"/>
                          <a:ea typeface="Times New Roman"/>
                          <a:cs typeface="Arial"/>
                        </a:rPr>
                        <a:t>Guru </a:t>
                      </a:r>
                      <a:r>
                        <a:rPr lang="en-US" sz="1200" b="1" dirty="0" err="1" smtClean="0">
                          <a:effectLst/>
                          <a:latin typeface="Calibri"/>
                          <a:ea typeface="Times New Roman"/>
                          <a:cs typeface="Arial"/>
                        </a:rPr>
                        <a:t>Inti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a:lnSpc>
                          <a:spcPct val="100000"/>
                        </a:lnSpc>
                        <a:spcAft>
                          <a:spcPts val="0"/>
                        </a:spcAft>
                      </a:pPr>
                      <a:r>
                        <a:rPr lang="id-ID" sz="1200" b="1" dirty="0">
                          <a:effectLst/>
                          <a:latin typeface="Calibri"/>
                          <a:ea typeface="Times New Roman"/>
                          <a:cs typeface="Arial"/>
                        </a:rPr>
                        <a:t>Guru</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40000"/>
                        <a:lumOff val="60000"/>
                      </a:schemeClr>
                    </a:solidFill>
                  </a:tcPr>
                </a:tc>
              </a:tr>
              <a:tr h="189482">
                <a:tc>
                  <a:txBody>
                    <a:bodyPr/>
                    <a:lstStyle/>
                    <a:p>
                      <a:pPr algn="ctr">
                        <a:lnSpc>
                          <a:spcPct val="100000"/>
                        </a:lnSpc>
                        <a:spcAft>
                          <a:spcPts val="0"/>
                        </a:spcAft>
                      </a:pPr>
                      <a:r>
                        <a:rPr lang="id-ID" sz="1200" b="1" dirty="0">
                          <a:effectLst/>
                          <a:latin typeface="Calibri"/>
                          <a:ea typeface="Times New Roman"/>
                          <a:cs typeface="Arial"/>
                        </a:rPr>
                        <a:t>1</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KONSEP KURIKULUM 2013</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Rasional</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Elemen</a:t>
                      </a:r>
                      <a:r>
                        <a:rPr lang="en-US" sz="1200" dirty="0">
                          <a:effectLst/>
                          <a:latin typeface="Calibri"/>
                          <a:ea typeface="Times New Roman"/>
                          <a:cs typeface="Times New Roman"/>
                        </a:rPr>
                        <a:t> </a:t>
                      </a:r>
                      <a:r>
                        <a:rPr lang="en-US" sz="1200" dirty="0" err="1">
                          <a:effectLst/>
                          <a:latin typeface="Calibri"/>
                          <a:ea typeface="Times New Roman"/>
                          <a:cs typeface="Times New Roman"/>
                        </a:rPr>
                        <a:t>perubahan</a:t>
                      </a:r>
                      <a:r>
                        <a:rPr lang="en-US" sz="1200" dirty="0">
                          <a:effectLst/>
                          <a:latin typeface="Calibri"/>
                          <a:ea typeface="Times New Roman"/>
                          <a:cs typeface="Times New Roman"/>
                        </a:rPr>
                        <a:t> </a:t>
                      </a:r>
                      <a:r>
                        <a:rPr lang="en-US" sz="1200" dirty="0" err="1">
                          <a:effectLst/>
                          <a:latin typeface="Calibri"/>
                          <a:ea typeface="Times New Roman"/>
                          <a:cs typeface="Times New Roman"/>
                        </a:rPr>
                        <a:t>Kurikulum</a:t>
                      </a:r>
                      <a:r>
                        <a:rPr lang="en-US" sz="1200" dirty="0">
                          <a:effectLst/>
                          <a:latin typeface="Calibri"/>
                          <a:ea typeface="Times New Roman"/>
                          <a:cs typeface="Times New Roman"/>
                        </a:rPr>
                        <a:t> 2013</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a:effectLst/>
                          <a:latin typeface="Calibri"/>
                          <a:ea typeface="Times New Roman"/>
                          <a:cs typeface="Times New Roman"/>
                        </a:rPr>
                        <a:t>SKL, KI </a:t>
                      </a:r>
                      <a:r>
                        <a:rPr lang="en-US" sz="1200" dirty="0" err="1">
                          <a:effectLst/>
                          <a:latin typeface="Calibri"/>
                          <a:ea typeface="Times New Roman"/>
                          <a:cs typeface="Times New Roman"/>
                        </a:rPr>
                        <a:t>dan</a:t>
                      </a:r>
                      <a:r>
                        <a:rPr lang="en-US" sz="1200" dirty="0">
                          <a:effectLst/>
                          <a:latin typeface="Calibri"/>
                          <a:ea typeface="Times New Roman"/>
                          <a:cs typeface="Times New Roman"/>
                        </a:rPr>
                        <a:t> KD</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54013" indent="-263525">
                        <a:lnSpc>
                          <a:spcPct val="100000"/>
                        </a:lnSpc>
                        <a:spcAft>
                          <a:spcPts val="0"/>
                        </a:spcAft>
                        <a:buFont typeface="Arial" pitchFamily="34" charset="0"/>
                        <a:buChar char="•"/>
                        <a:tabLst>
                          <a:tab pos="354013" algn="l"/>
                        </a:tabLst>
                      </a:pPr>
                      <a:r>
                        <a:rPr lang="en-US" sz="1200" dirty="0" err="1">
                          <a:effectLst/>
                          <a:latin typeface="Calibri"/>
                          <a:ea typeface="Times New Roman"/>
                          <a:cs typeface="Times New Roman"/>
                        </a:rPr>
                        <a:t>Strategi</a:t>
                      </a:r>
                      <a:r>
                        <a:rPr lang="en-US" sz="1200" dirty="0">
                          <a:effectLst/>
                          <a:latin typeface="Calibri"/>
                          <a:ea typeface="Times New Roman"/>
                          <a:cs typeface="Times New Roman"/>
                        </a:rPr>
                        <a:t> </a:t>
                      </a:r>
                      <a:r>
                        <a:rPr lang="en-US" sz="1200" dirty="0" err="1">
                          <a:effectLst/>
                          <a:latin typeface="Calibri"/>
                          <a:ea typeface="Times New Roman"/>
                          <a:cs typeface="Times New Roman"/>
                        </a:rPr>
                        <a:t>Implementasi</a:t>
                      </a:r>
                      <a:r>
                        <a:rPr lang="en-US" sz="1200" dirty="0">
                          <a:effectLst/>
                          <a:latin typeface="Calibri"/>
                          <a:ea typeface="Times New Roman"/>
                          <a:cs typeface="Times New Roman"/>
                        </a:rPr>
                        <a:t> </a:t>
                      </a:r>
                      <a:r>
                        <a:rPr lang="en-US" sz="1200" dirty="0" err="1">
                          <a:effectLst/>
                          <a:latin typeface="Calibri"/>
                          <a:ea typeface="Times New Roman"/>
                          <a:cs typeface="Times New Roman"/>
                        </a:rPr>
                        <a:t>Kuri</a:t>
                      </a:r>
                      <a:r>
                        <a:rPr lang="id-ID" sz="1200" dirty="0">
                          <a:effectLst/>
                          <a:latin typeface="Calibri"/>
                          <a:ea typeface="Times New Roman"/>
                          <a:cs typeface="Times New Roman"/>
                        </a:rPr>
                        <a:t>k</a:t>
                      </a:r>
                      <a:r>
                        <a:rPr lang="en-US" sz="1200" dirty="0" err="1">
                          <a:effectLst/>
                          <a:latin typeface="Calibri"/>
                          <a:ea typeface="Times New Roman"/>
                          <a:cs typeface="Times New Roman"/>
                        </a:rPr>
                        <a:t>ulum</a:t>
                      </a:r>
                      <a:r>
                        <a:rPr lang="en-US" sz="1200" dirty="0">
                          <a:effectLst/>
                          <a:latin typeface="Calibri"/>
                          <a:ea typeface="Times New Roman"/>
                          <a:cs typeface="Times New Roman"/>
                        </a:rPr>
                        <a:t> 2013</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2</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effectLst/>
                          <a:latin typeface="Calibri"/>
                          <a:ea typeface="Times New Roman"/>
                          <a:cs typeface="Times New Roman"/>
                        </a:rPr>
                        <a:t>ANALISIS MATERI AJAR</a:t>
                      </a:r>
                      <a:endParaRPr lang="id-ID" sz="12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738">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Analisis </a:t>
                      </a:r>
                      <a:r>
                        <a:rPr lang="en-US" sz="1200" dirty="0" err="1">
                          <a:effectLst/>
                          <a:latin typeface="Calibri"/>
                          <a:ea typeface="Times New Roman"/>
                          <a:cs typeface="Times New Roman"/>
                        </a:rPr>
                        <a:t>Buku</a:t>
                      </a:r>
                      <a:r>
                        <a:rPr lang="en-US" sz="1200" dirty="0">
                          <a:effectLst/>
                          <a:latin typeface="Calibri"/>
                          <a:ea typeface="Times New Roman"/>
                          <a:cs typeface="Times New Roman"/>
                        </a:rPr>
                        <a:t> </a:t>
                      </a:r>
                      <a:r>
                        <a:rPr lang="id-ID" sz="1200" dirty="0">
                          <a:effectLst/>
                          <a:latin typeface="Calibri"/>
                          <a:ea typeface="Times New Roman"/>
                          <a:cs typeface="Times New Roman"/>
                        </a:rPr>
                        <a:t>G</a:t>
                      </a:r>
                      <a:r>
                        <a:rPr lang="en-US" sz="1200" dirty="0" err="1">
                          <a:effectLst/>
                          <a:latin typeface="Calibri"/>
                          <a:ea typeface="Times New Roman"/>
                          <a:cs typeface="Times New Roman"/>
                        </a:rPr>
                        <a:t>uru</a:t>
                      </a:r>
                      <a:r>
                        <a:rPr lang="id-ID" sz="1200" dirty="0">
                          <a:effectLst/>
                          <a:latin typeface="Calibri"/>
                          <a:ea typeface="Times New Roman"/>
                          <a:cs typeface="Times New Roman"/>
                        </a:rPr>
                        <a:t> (Kesesuaian, Kecukupan, dan Kedalaman Materi)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4</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4</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4</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Penulis </a:t>
                      </a:r>
                      <a:r>
                        <a:rPr lang="id-ID" sz="1200" dirty="0" smtClean="0">
                          <a:effectLst/>
                          <a:latin typeface="Calibri"/>
                          <a:ea typeface="Times New Roman"/>
                          <a:cs typeface="Times New Roman"/>
                        </a:rPr>
                        <a:t>Buku</a:t>
                      </a:r>
                      <a:r>
                        <a:rPr lang="id-ID" sz="1200" baseline="0" dirty="0" smtClean="0">
                          <a:effectLst/>
                          <a:latin typeface="Calibri"/>
                          <a:ea typeface="Times New Roman"/>
                          <a:cs typeface="Times New Roman"/>
                        </a:rPr>
                        <a:t> dan Tim Ahli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3551">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Analisis </a:t>
                      </a:r>
                      <a:r>
                        <a:rPr lang="en-US" sz="1200" dirty="0" err="1">
                          <a:effectLst/>
                          <a:latin typeface="Calibri"/>
                          <a:ea typeface="Times New Roman"/>
                          <a:cs typeface="Times New Roman"/>
                        </a:rPr>
                        <a:t>Buku</a:t>
                      </a:r>
                      <a:r>
                        <a:rPr lang="en-US" sz="1200" dirty="0">
                          <a:effectLst/>
                          <a:latin typeface="Calibri"/>
                          <a:ea typeface="Times New Roman"/>
                          <a:cs typeface="Times New Roman"/>
                        </a:rPr>
                        <a:t> </a:t>
                      </a:r>
                      <a:r>
                        <a:rPr lang="id-ID" sz="1200" dirty="0">
                          <a:effectLst/>
                          <a:latin typeface="Calibri"/>
                          <a:ea typeface="Times New Roman"/>
                          <a:cs typeface="Times New Roman"/>
                        </a:rPr>
                        <a:t>S</a:t>
                      </a:r>
                      <a:r>
                        <a:rPr lang="en-US" sz="1200" dirty="0" err="1">
                          <a:effectLst/>
                          <a:latin typeface="Calibri"/>
                          <a:ea typeface="Times New Roman"/>
                          <a:cs typeface="Times New Roman"/>
                        </a:rPr>
                        <a:t>iswa</a:t>
                      </a:r>
                      <a:r>
                        <a:rPr lang="id-ID" sz="1200" dirty="0">
                          <a:effectLst/>
                          <a:latin typeface="Calibri"/>
                          <a:ea typeface="Times New Roman"/>
                          <a:cs typeface="Times New Roman"/>
                        </a:rPr>
                        <a:t> (Kesesuaian, Kecukupan, dan Kedalaman Materi)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Penulis </a:t>
                      </a:r>
                      <a:r>
                        <a:rPr lang="id-ID" sz="1200" dirty="0" smtClean="0">
                          <a:effectLst/>
                          <a:latin typeface="Calibri"/>
                          <a:ea typeface="Times New Roman"/>
                          <a:cs typeface="Times New Roman"/>
                        </a:rPr>
                        <a:t>Buku</a:t>
                      </a:r>
                      <a:r>
                        <a:rPr lang="id-ID" sz="1200" baseline="0" dirty="0" smtClean="0">
                          <a:effectLst/>
                          <a:latin typeface="+mn-lt"/>
                          <a:ea typeface="Times New Roman"/>
                          <a:cs typeface="Times New Roman"/>
                        </a:rPr>
                        <a:t> dan Tim Ahli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3</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b="1" dirty="0">
                          <a:effectLst/>
                          <a:latin typeface="Calibri"/>
                          <a:ea typeface="Times New Roman"/>
                          <a:cs typeface="Times New Roman"/>
                        </a:rPr>
                        <a:t>PERANCANGAN</a:t>
                      </a:r>
                      <a:r>
                        <a:rPr lang="en-US" sz="1200" b="1" dirty="0">
                          <a:effectLst/>
                          <a:latin typeface="Calibri"/>
                          <a:ea typeface="Times New Roman"/>
                          <a:cs typeface="Times New Roman"/>
                        </a:rPr>
                        <a:t> MODEL BELAJAR</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8606">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Perancangan</a:t>
                      </a:r>
                      <a:r>
                        <a:rPr lang="en-US" sz="1200" dirty="0">
                          <a:effectLst/>
                          <a:latin typeface="Calibri"/>
                          <a:ea typeface="Times New Roman"/>
                          <a:cs typeface="Times New Roman"/>
                        </a:rPr>
                        <a:t> RPP (</a:t>
                      </a:r>
                      <a:r>
                        <a:rPr lang="en-US" sz="1200" dirty="0" err="1">
                          <a:effectLst/>
                          <a:latin typeface="Calibri"/>
                          <a:ea typeface="Times New Roman"/>
                          <a:cs typeface="Times New Roman"/>
                        </a:rPr>
                        <a:t>aktivitas</a:t>
                      </a:r>
                      <a:r>
                        <a:rPr lang="en-US" sz="1200" dirty="0">
                          <a:effectLst/>
                          <a:latin typeface="Calibri"/>
                          <a:ea typeface="Times New Roman"/>
                          <a:cs typeface="Times New Roman"/>
                        </a:rPr>
                        <a:t> </a:t>
                      </a:r>
                      <a:r>
                        <a:rPr lang="en-US" sz="1200" dirty="0" err="1">
                          <a:effectLst/>
                          <a:latin typeface="Calibri"/>
                          <a:ea typeface="Times New Roman"/>
                          <a:cs typeface="Times New Roman"/>
                        </a:rPr>
                        <a:t>belajar</a:t>
                      </a:r>
                      <a:r>
                        <a:rPr lang="en-US" sz="1200" dirty="0">
                          <a:effectLst/>
                          <a:latin typeface="Calibri"/>
                          <a:ea typeface="Times New Roman"/>
                          <a:cs typeface="Times New Roman"/>
                        </a:rPr>
                        <a:t> </a:t>
                      </a:r>
                      <a:r>
                        <a:rPr lang="en-US" sz="1200" dirty="0" err="1">
                          <a:effectLst/>
                          <a:latin typeface="Calibri"/>
                          <a:ea typeface="Times New Roman"/>
                          <a:cs typeface="Times New Roman"/>
                        </a:rPr>
                        <a:t>dengan</a:t>
                      </a:r>
                      <a:r>
                        <a:rPr lang="en-US" sz="1200" dirty="0">
                          <a:effectLst/>
                          <a:latin typeface="Calibri"/>
                          <a:ea typeface="Times New Roman"/>
                          <a:cs typeface="Times New Roman"/>
                        </a:rPr>
                        <a:t> </a:t>
                      </a:r>
                      <a:r>
                        <a:rPr lang="en-US" sz="1200" dirty="0" err="1">
                          <a:effectLst/>
                          <a:latin typeface="Calibri"/>
                          <a:ea typeface="Times New Roman"/>
                          <a:cs typeface="Times New Roman"/>
                        </a:rPr>
                        <a:t>pendekat</a:t>
                      </a:r>
                      <a:r>
                        <a:rPr lang="id-ID" sz="1200" dirty="0">
                          <a:effectLst/>
                          <a:latin typeface="Calibri"/>
                          <a:ea typeface="Times New Roman"/>
                          <a:cs typeface="Times New Roman"/>
                        </a:rPr>
                        <a:t>a</a:t>
                      </a:r>
                      <a:r>
                        <a:rPr lang="en-US" sz="1200" dirty="0">
                          <a:effectLst/>
                          <a:latin typeface="Calibri"/>
                          <a:ea typeface="Times New Roman"/>
                          <a:cs typeface="Times New Roman"/>
                        </a:rPr>
                        <a:t>n scientific</a:t>
                      </a:r>
                      <a:r>
                        <a:rPr lang="en-US" sz="1200" dirty="0" smtClean="0">
                          <a:effectLst/>
                          <a:latin typeface="Calibri"/>
                          <a:ea typeface="Times New Roman"/>
                          <a:cs typeface="Times New Roman"/>
                        </a:rPr>
                        <a:t>)</a:t>
                      </a:r>
                      <a:r>
                        <a:rPr lang="id-ID" sz="1200" dirty="0" smtClean="0">
                          <a:effectLst/>
                          <a:latin typeface="Calibri"/>
                          <a:ea typeface="Times New Roman"/>
                          <a:cs typeface="Times New Roman"/>
                        </a:rPr>
                        <a:t>, Analisis</a:t>
                      </a:r>
                      <a:r>
                        <a:rPr lang="id-ID" sz="1200" baseline="0" dirty="0" smtClean="0">
                          <a:effectLst/>
                          <a:latin typeface="Calibri"/>
                          <a:ea typeface="Times New Roman"/>
                          <a:cs typeface="Times New Roman"/>
                        </a:rPr>
                        <a:t> dan </a:t>
                      </a:r>
                      <a:r>
                        <a:rPr lang="id-ID" sz="1200" dirty="0" smtClean="0">
                          <a:effectLst/>
                          <a:latin typeface="Calibri"/>
                          <a:ea typeface="Times New Roman"/>
                          <a:cs typeface="Times New Roman"/>
                        </a:rPr>
                        <a:t>Pemilihan Model Pembelajaran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5</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Penulis </a:t>
                      </a:r>
                      <a:r>
                        <a:rPr lang="id-ID" sz="1200" dirty="0" smtClean="0">
                          <a:effectLst/>
                          <a:latin typeface="Calibri"/>
                          <a:ea typeface="Times New Roman"/>
                          <a:cs typeface="Times New Roman"/>
                        </a:rPr>
                        <a:t>Buku</a:t>
                      </a:r>
                      <a:r>
                        <a:rPr lang="id-ID" sz="1200" baseline="0" dirty="0" smtClean="0">
                          <a:effectLst/>
                          <a:latin typeface="+mn-lt"/>
                          <a:ea typeface="Times New Roman"/>
                          <a:cs typeface="Times New Roman"/>
                        </a:rPr>
                        <a:t> dan Tim Ahli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324">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Perancangan </a:t>
                      </a:r>
                      <a:r>
                        <a:rPr lang="en-US" sz="1200" dirty="0" err="1">
                          <a:effectLst/>
                          <a:latin typeface="Calibri"/>
                          <a:ea typeface="Times New Roman"/>
                          <a:cs typeface="Times New Roman"/>
                        </a:rPr>
                        <a:t>Penilaian</a:t>
                      </a:r>
                      <a:r>
                        <a:rPr lang="en-US" sz="1200" dirty="0">
                          <a:effectLst/>
                          <a:latin typeface="Calibri"/>
                          <a:ea typeface="Times New Roman"/>
                          <a:cs typeface="Times New Roman"/>
                        </a:rPr>
                        <a:t> (</a:t>
                      </a:r>
                      <a:r>
                        <a:rPr lang="en-US" sz="1200" dirty="0" err="1">
                          <a:effectLst/>
                          <a:latin typeface="Calibri"/>
                          <a:ea typeface="Times New Roman"/>
                          <a:cs typeface="Times New Roman"/>
                        </a:rPr>
                        <a:t>Tes</a:t>
                      </a:r>
                      <a:r>
                        <a:rPr lang="en-US" sz="1200" dirty="0">
                          <a:effectLst/>
                          <a:latin typeface="Calibri"/>
                          <a:ea typeface="Times New Roman"/>
                          <a:cs typeface="Times New Roman"/>
                        </a:rPr>
                        <a:t>, </a:t>
                      </a:r>
                      <a:r>
                        <a:rPr lang="en-US" sz="1200" dirty="0" err="1">
                          <a:effectLst/>
                          <a:latin typeface="Calibri"/>
                          <a:ea typeface="Times New Roman"/>
                          <a:cs typeface="Times New Roman"/>
                        </a:rPr>
                        <a:t>Portofolio</a:t>
                      </a:r>
                      <a:r>
                        <a:rPr lang="en-US" sz="1200" dirty="0">
                          <a:effectLst/>
                          <a:latin typeface="Calibri"/>
                          <a:ea typeface="Times New Roman"/>
                          <a:cs typeface="Times New Roman"/>
                        </a:rPr>
                        <a:t> </a:t>
                      </a:r>
                      <a:r>
                        <a:rPr lang="id-ID" sz="1200" dirty="0">
                          <a:effectLst/>
                          <a:latin typeface="Calibri"/>
                          <a:ea typeface="Times New Roman"/>
                          <a:cs typeface="Times New Roman"/>
                        </a:rPr>
                        <a:t>serta rancangan penerapan </a:t>
                      </a:r>
                      <a:r>
                        <a:rPr lang="en-US" sz="1200" i="1" dirty="0">
                          <a:effectLst/>
                          <a:latin typeface="Calibri"/>
                          <a:ea typeface="Times New Roman"/>
                          <a:cs typeface="Times New Roman"/>
                        </a:rPr>
                        <a:t>Authentic </a:t>
                      </a:r>
                      <a:r>
                        <a:rPr lang="en-US" sz="1200" i="1" dirty="0" err="1">
                          <a:effectLst/>
                          <a:latin typeface="Calibri"/>
                          <a:ea typeface="Times New Roman"/>
                          <a:cs typeface="Times New Roman"/>
                        </a:rPr>
                        <a:t>Asessment</a:t>
                      </a:r>
                      <a:r>
                        <a:rPr lang="en-US" sz="1200" dirty="0">
                          <a:effectLst/>
                          <a:latin typeface="Calibri"/>
                          <a:ea typeface="Times New Roman"/>
                          <a:cs typeface="Times New Roman"/>
                        </a:rPr>
                        <a:t>)</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3</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3</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3</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Ahli Penilaian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4</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PRAKTEK PEMBELAJARAN TERBIMBING</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324">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Simulasi</a:t>
                      </a:r>
                      <a:r>
                        <a:rPr lang="en-US" sz="1200" dirty="0">
                          <a:effectLst/>
                          <a:latin typeface="Calibri"/>
                          <a:ea typeface="Times New Roman"/>
                          <a:cs typeface="Times New Roman"/>
                        </a:rPr>
                        <a:t> (</a:t>
                      </a:r>
                      <a:r>
                        <a:rPr lang="en-US" sz="1200" dirty="0" err="1">
                          <a:effectLst/>
                          <a:latin typeface="Calibri"/>
                          <a:ea typeface="Times New Roman"/>
                          <a:cs typeface="Times New Roman"/>
                        </a:rPr>
                        <a:t>aktivitas</a:t>
                      </a:r>
                      <a:r>
                        <a:rPr lang="en-US" sz="1200" dirty="0">
                          <a:effectLst/>
                          <a:latin typeface="Calibri"/>
                          <a:ea typeface="Times New Roman"/>
                          <a:cs typeface="Times New Roman"/>
                        </a:rPr>
                        <a:t> </a:t>
                      </a:r>
                      <a:r>
                        <a:rPr lang="en-US" sz="1200" dirty="0" err="1">
                          <a:effectLst/>
                          <a:latin typeface="Calibri"/>
                          <a:ea typeface="Times New Roman"/>
                          <a:cs typeface="Times New Roman"/>
                        </a:rPr>
                        <a:t>siswa</a:t>
                      </a:r>
                      <a:r>
                        <a:rPr lang="en-US" sz="1200" dirty="0">
                          <a:effectLst/>
                          <a:latin typeface="Calibri"/>
                          <a:ea typeface="Times New Roman"/>
                          <a:cs typeface="Times New Roman"/>
                        </a:rPr>
                        <a:t> </a:t>
                      </a:r>
                      <a:r>
                        <a:rPr lang="id-ID" sz="1200" dirty="0">
                          <a:effectLst/>
                          <a:latin typeface="Calibri"/>
                          <a:ea typeface="Times New Roman"/>
                          <a:cs typeface="Times New Roman"/>
                        </a:rPr>
                        <a:t>belajar </a:t>
                      </a:r>
                      <a:r>
                        <a:rPr lang="en-US" sz="1200" dirty="0" err="1">
                          <a:effectLst/>
                          <a:latin typeface="Calibri"/>
                          <a:ea typeface="Times New Roman"/>
                          <a:cs typeface="Times New Roman"/>
                        </a:rPr>
                        <a:t>dan</a:t>
                      </a:r>
                      <a:r>
                        <a:rPr lang="en-US" sz="1200" dirty="0">
                          <a:effectLst/>
                          <a:latin typeface="Calibri"/>
                          <a:ea typeface="Times New Roman"/>
                          <a:cs typeface="Times New Roman"/>
                        </a:rPr>
                        <a:t> guru</a:t>
                      </a:r>
                      <a:r>
                        <a:rPr lang="id-ID" sz="1200" dirty="0">
                          <a:effectLst/>
                          <a:latin typeface="Calibri"/>
                          <a:ea typeface="Times New Roman"/>
                          <a:cs typeface="Times New Roman"/>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*8</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Penulis Buku/Ahli Pedagogi/Guru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324">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a:effectLst/>
                          <a:latin typeface="Calibri"/>
                          <a:ea typeface="Times New Roman"/>
                          <a:cs typeface="Times New Roman"/>
                        </a:rPr>
                        <a:t>Peer </a:t>
                      </a:r>
                      <a:r>
                        <a:rPr lang="en-US" sz="1200" dirty="0" smtClean="0">
                          <a:effectLst/>
                          <a:latin typeface="Calibri"/>
                          <a:ea typeface="Times New Roman"/>
                          <a:cs typeface="Times New Roman"/>
                        </a:rPr>
                        <a:t>Teaching</a:t>
                      </a:r>
                      <a:r>
                        <a:rPr lang="id-ID" sz="1200" dirty="0" smtClean="0">
                          <a:effectLst/>
                          <a:latin typeface="Calibri"/>
                          <a:ea typeface="Times New Roman"/>
                          <a:cs typeface="Times New Roman"/>
                        </a:rPr>
                        <a:t> (Perencanaan</a:t>
                      </a:r>
                      <a:r>
                        <a:rPr lang="id-ID" sz="1200" baseline="0" dirty="0" smtClean="0">
                          <a:effectLst/>
                          <a:latin typeface="Calibri"/>
                          <a:ea typeface="Times New Roman"/>
                          <a:cs typeface="Times New Roman"/>
                        </a:rPr>
                        <a:t> Bersama, Observasi, dan Refleksi: Menggunakan APKG)</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16</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16</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*16</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Penulis Buku/Ahli Pedagogi/Guru</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5</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smtClean="0">
                          <a:effectLst/>
                          <a:latin typeface="Calibri"/>
                          <a:ea typeface="Times New Roman"/>
                          <a:cs typeface="Times New Roman"/>
                        </a:rPr>
                        <a:t>EVALUASI</a:t>
                      </a:r>
                      <a:r>
                        <a:rPr lang="id-ID" sz="1200" b="1" dirty="0" smtClean="0">
                          <a:effectLst/>
                          <a:latin typeface="Calibri"/>
                          <a:ea typeface="Times New Roman"/>
                          <a:cs typeface="Times New Roman"/>
                        </a:rPr>
                        <a:t> PESERTA</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pPr>
                      <a:r>
                        <a:rPr lang="id-ID" sz="1200" dirty="0">
                          <a:effectLst/>
                          <a:latin typeface="Calibri"/>
                          <a:ea typeface="Times New Roman"/>
                          <a:cs typeface="Times New Roman"/>
                        </a:rPr>
                        <a:t>Pre-test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BPSDMPK PMP</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pPr>
                      <a:r>
                        <a:rPr lang="id-ID" sz="1200" dirty="0">
                          <a:effectLst/>
                          <a:latin typeface="Calibri"/>
                          <a:ea typeface="Times New Roman"/>
                          <a:cs typeface="Times New Roman"/>
                        </a:rPr>
                        <a:t>Post-test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BPSDMPK PMP</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9482">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a:effectLst/>
                          <a:latin typeface="Calibri"/>
                          <a:ea typeface="Times New Roman"/>
                          <a:cs typeface="Times New Roman"/>
                        </a:rPr>
                        <a:t>JUMLAH JAM</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52</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52</a:t>
                      </a:r>
                      <a:endParaRPr lang="id-ID" sz="120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52</a:t>
                      </a:r>
                      <a:endParaRPr lang="id-ID" sz="1200" dirty="0">
                        <a:effectLst/>
                        <a:latin typeface="Calibri"/>
                        <a:ea typeface="Times New Roman"/>
                        <a:cs typeface="Times New Roman"/>
                      </a:endParaRPr>
                    </a:p>
                  </a:txBody>
                  <a:tcPr marL="6615" marR="6615" marT="661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0236" name="Rectangle 5"/>
          <p:cNvSpPr>
            <a:spLocks noChangeArrowheads="1"/>
          </p:cNvSpPr>
          <p:nvPr/>
        </p:nvSpPr>
        <p:spPr bwMode="auto">
          <a:xfrm>
            <a:off x="468313" y="6165850"/>
            <a:ext cx="2951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sz="1200"/>
              <a:t>Keterangan :</a:t>
            </a:r>
          </a:p>
          <a:p>
            <a:r>
              <a:rPr lang="id-ID" sz="1200"/>
              <a:t>TPK = Tim Pengembang Kurikulum</a:t>
            </a:r>
          </a:p>
          <a:p>
            <a:r>
              <a:rPr lang="en-US" sz="1200"/>
              <a:t>I</a:t>
            </a:r>
            <a:r>
              <a:rPr lang="id-ID" sz="1200"/>
              <a:t>N  = </a:t>
            </a:r>
            <a:r>
              <a:rPr lang="en-US" sz="1200"/>
              <a:t>Instruktur</a:t>
            </a:r>
            <a:r>
              <a:rPr lang="id-ID" sz="1200"/>
              <a:t> Nasional</a:t>
            </a:r>
          </a:p>
        </p:txBody>
      </p:sp>
      <p:sp>
        <p:nvSpPr>
          <p:cNvPr id="130237" name="Rectangle 6"/>
          <p:cNvSpPr>
            <a:spLocks noChangeArrowheads="1"/>
          </p:cNvSpPr>
          <p:nvPr/>
        </p:nvSpPr>
        <p:spPr bwMode="auto">
          <a:xfrm>
            <a:off x="3059113" y="6351588"/>
            <a:ext cx="3457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t>GI</a:t>
            </a:r>
            <a:r>
              <a:rPr lang="id-ID" sz="1200"/>
              <a:t>  = </a:t>
            </a:r>
            <a:r>
              <a:rPr lang="en-US" sz="1200"/>
              <a:t>Guru Inti</a:t>
            </a:r>
            <a:endParaRPr lang="id-ID" sz="1200"/>
          </a:p>
          <a:p>
            <a:r>
              <a:rPr lang="id-ID" sz="1200"/>
              <a:t>*) Sebagian dilakukan secara mandiri oleh guru</a:t>
            </a:r>
          </a:p>
        </p:txBody>
      </p:sp>
      <p:cxnSp>
        <p:nvCxnSpPr>
          <p:cNvPr id="9" name="Straight Connector 8"/>
          <p:cNvCxnSpPr/>
          <p:nvPr/>
        </p:nvCxnSpPr>
        <p:spPr>
          <a:xfrm>
            <a:off x="0" y="620713"/>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fld id="{2D46752C-9F41-4C5D-9B40-B1BF842C0D54}" type="slidenum">
              <a:rPr lang="en-US" sz="1200" b="1">
                <a:solidFill>
                  <a:schemeClr val="bg1"/>
                </a:solidFill>
                <a:effectLst>
                  <a:outerShdw blurRad="38100" dist="38100" dir="2700000" algn="tl">
                    <a:srgbClr val="000000"/>
                  </a:outerShdw>
                </a:effectLst>
              </a:rPr>
              <a:pPr algn="r">
                <a:defRPr/>
              </a:pPr>
              <a:t>86</a:t>
            </a:fld>
            <a:endParaRPr lang="id-ID" sz="1000" b="1" dirty="0">
              <a:solidFill>
                <a:schemeClr val="bg1"/>
              </a:solidFill>
              <a:effectLst>
                <a:outerShdw blurRad="38100" dist="38100" dir="2700000" algn="tl">
                  <a:srgbClr val="000000"/>
                </a:outerShdw>
              </a:effectLst>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67</a:t>
            </a:r>
            <a:endParaRPr lang="id-ID" b="1" dirty="0"/>
          </a:p>
        </p:txBody>
      </p:sp>
    </p:spTree>
    <p:extLst>
      <p:ext uri="{BB962C8B-B14F-4D97-AF65-F5344CB8AC3E}">
        <p14:creationId xmlns:p14="http://schemas.microsoft.com/office/powerpoint/2010/main" val="29463607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921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3"/>
          <p:cNvSpPr>
            <a:spLocks noGrp="1"/>
          </p:cNvSpPr>
          <p:nvPr>
            <p:ph type="title"/>
          </p:nvPr>
        </p:nvSpPr>
        <p:spPr>
          <a:xfrm>
            <a:off x="457200" y="44450"/>
            <a:ext cx="8229600" cy="647700"/>
          </a:xfrm>
        </p:spPr>
        <p:txBody>
          <a:bodyPr>
            <a:noAutofit/>
          </a:bodyPr>
          <a:lstStyle/>
          <a:p>
            <a:pPr>
              <a:defRPr/>
            </a:pPr>
            <a:r>
              <a:rPr lang="id-ID" sz="1800" b="1" dirty="0">
                <a:solidFill>
                  <a:schemeClr val="accent5">
                    <a:lumMod val="50000"/>
                  </a:schemeClr>
                </a:solidFill>
              </a:rPr>
              <a:t>STRUKTUR PROGRAM </a:t>
            </a:r>
            <a:r>
              <a:rPr lang="en-US" sz="1800" b="1" dirty="0" smtClean="0">
                <a:solidFill>
                  <a:schemeClr val="accent5">
                    <a:lumMod val="50000"/>
                  </a:schemeClr>
                </a:solidFill>
              </a:rPr>
              <a:t>PELATIHAN</a:t>
            </a:r>
            <a:r>
              <a:rPr lang="id-ID" sz="1800" b="1" dirty="0" smtClean="0"/>
              <a:t/>
            </a:r>
            <a:br>
              <a:rPr lang="id-ID" sz="1800" b="1" dirty="0" smtClean="0"/>
            </a:br>
            <a:r>
              <a:rPr lang="id-ID" sz="1800" b="1" dirty="0" smtClean="0">
                <a:solidFill>
                  <a:srgbClr val="FF0000"/>
                </a:solidFill>
              </a:rPr>
              <a:t>(</a:t>
            </a:r>
            <a:r>
              <a:rPr lang="id-ID" sz="1800" b="1" dirty="0">
                <a:solidFill>
                  <a:srgbClr val="FF0000"/>
                </a:solidFill>
              </a:rPr>
              <a:t>GURU AGAMA, PENJAS, SENI BUDAYA/PRAKARYA JENJANG SD/SMP/SMA/SMK)</a:t>
            </a:r>
            <a:endParaRPr lang="id-ID" sz="1800" dirty="0">
              <a:solidFill>
                <a:srgbClr val="FF0000"/>
              </a:solidFill>
            </a:endParaRPr>
          </a:p>
        </p:txBody>
      </p:sp>
      <p:graphicFrame>
        <p:nvGraphicFramePr>
          <p:cNvPr id="5" name="Table 4"/>
          <p:cNvGraphicFramePr>
            <a:graphicFrameLocks noGrp="1"/>
          </p:cNvGraphicFramePr>
          <p:nvPr/>
        </p:nvGraphicFramePr>
        <p:xfrm>
          <a:off x="468313" y="765175"/>
          <a:ext cx="8135937" cy="5441953"/>
        </p:xfrm>
        <a:graphic>
          <a:graphicData uri="http://schemas.openxmlformats.org/drawingml/2006/table">
            <a:tbl>
              <a:tblPr/>
              <a:tblGrid>
                <a:gridCol w="359997"/>
                <a:gridCol w="3239975"/>
                <a:gridCol w="791994"/>
                <a:gridCol w="647995"/>
                <a:gridCol w="662632"/>
                <a:gridCol w="1281353"/>
                <a:gridCol w="647995"/>
                <a:gridCol w="503996"/>
              </a:tblGrid>
              <a:tr h="197385">
                <a:tc rowSpan="2">
                  <a:txBody>
                    <a:bodyPr/>
                    <a:lstStyle/>
                    <a:p>
                      <a:pPr algn="ctr">
                        <a:lnSpc>
                          <a:spcPct val="100000"/>
                        </a:lnSpc>
                        <a:spcAft>
                          <a:spcPts val="0"/>
                        </a:spcAft>
                      </a:pPr>
                      <a:r>
                        <a:rPr lang="id-ID" sz="1200" b="1" dirty="0">
                          <a:effectLst/>
                          <a:latin typeface="Calibri"/>
                          <a:ea typeface="Times New Roman"/>
                          <a:cs typeface="Arial"/>
                        </a:rPr>
                        <a:t>No</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rowSpan="2">
                  <a:txBody>
                    <a:bodyPr/>
                    <a:lstStyle/>
                    <a:p>
                      <a:pPr algn="ctr">
                        <a:lnSpc>
                          <a:spcPct val="100000"/>
                        </a:lnSpc>
                        <a:spcAft>
                          <a:spcPts val="0"/>
                        </a:spcAft>
                      </a:pPr>
                      <a:r>
                        <a:rPr lang="id-ID" sz="1200" b="1" dirty="0">
                          <a:effectLst/>
                          <a:latin typeface="Calibri"/>
                          <a:ea typeface="Times New Roman"/>
                          <a:cs typeface="Arial"/>
                        </a:rPr>
                        <a:t>Mata </a:t>
                      </a:r>
                      <a:r>
                        <a:rPr lang="id-ID" sz="1200" b="1" dirty="0" smtClean="0">
                          <a:effectLst/>
                          <a:latin typeface="Calibri"/>
                          <a:ea typeface="Times New Roman"/>
                          <a:cs typeface="Arial"/>
                        </a:rPr>
                        <a:t>pelatihan</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gridSpan="3">
                  <a:txBody>
                    <a:bodyPr/>
                    <a:lstStyle/>
                    <a:p>
                      <a:pPr algn="ctr">
                        <a:lnSpc>
                          <a:spcPct val="100000"/>
                        </a:lnSpc>
                        <a:spcAft>
                          <a:spcPts val="0"/>
                        </a:spcAft>
                      </a:pPr>
                      <a:r>
                        <a:rPr lang="id-ID" sz="1200" b="1" dirty="0">
                          <a:effectLst/>
                          <a:latin typeface="Calibri"/>
                          <a:ea typeface="Times New Roman"/>
                          <a:cs typeface="Arial"/>
                        </a:rPr>
                        <a:t>Alokasi Waktu</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endParaRPr lang="id-ID"/>
                    </a:p>
                  </a:txBody>
                  <a:tcPr/>
                </a:tc>
                <a:tc hMerge="1">
                  <a:txBody>
                    <a:bodyPr/>
                    <a:lstStyle/>
                    <a:p>
                      <a:endParaRPr lang="id-ID"/>
                    </a:p>
                  </a:txBody>
                  <a:tcPr/>
                </a:tc>
                <a:tc gridSpan="3">
                  <a:txBody>
                    <a:bodyPr/>
                    <a:lstStyle/>
                    <a:p>
                      <a:pPr algn="ctr">
                        <a:lnSpc>
                          <a:spcPct val="100000"/>
                        </a:lnSpc>
                        <a:spcAft>
                          <a:spcPts val="0"/>
                        </a:spcAft>
                      </a:pPr>
                      <a:r>
                        <a:rPr lang="id-ID" sz="1200" b="1" dirty="0">
                          <a:effectLst/>
                          <a:latin typeface="Calibri"/>
                          <a:ea typeface="Times New Roman"/>
                          <a:cs typeface="Arial"/>
                        </a:rPr>
                        <a:t>Narasumber</a:t>
                      </a:r>
                      <a:endParaRPr lang="id-ID" sz="1200" dirty="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hMerge="1">
                  <a:txBody>
                    <a:bodyPr/>
                    <a:lstStyle/>
                    <a:p>
                      <a:endParaRPr lang="id-ID"/>
                    </a:p>
                  </a:txBody>
                  <a:tcPr/>
                </a:tc>
                <a:tc hMerge="1">
                  <a:txBody>
                    <a:bodyPr/>
                    <a:lstStyle/>
                    <a:p>
                      <a:endParaRPr lang="id-ID"/>
                    </a:p>
                  </a:txBody>
                  <a:tcPr/>
                </a:tc>
              </a:tr>
              <a:tr h="387877">
                <a:tc vMerge="1">
                  <a:txBody>
                    <a:bodyPr/>
                    <a:lstStyle/>
                    <a:p>
                      <a:endParaRPr lang="id-ID"/>
                    </a:p>
                  </a:txBody>
                  <a:tcPr/>
                </a:tc>
                <a:tc vMerge="1">
                  <a:txBody>
                    <a:bodyPr/>
                    <a:lstStyle/>
                    <a:p>
                      <a:endParaRPr lang="id-ID"/>
                    </a:p>
                  </a:txBody>
                  <a:tcPr/>
                </a:tc>
                <a:tc>
                  <a:txBody>
                    <a:bodyPr/>
                    <a:lstStyle/>
                    <a:p>
                      <a:pPr algn="ctr">
                        <a:lnSpc>
                          <a:spcPct val="100000"/>
                        </a:lnSpc>
                        <a:spcAft>
                          <a:spcPts val="0"/>
                        </a:spcAft>
                      </a:pPr>
                      <a:r>
                        <a:rPr lang="id-ID" sz="1200" b="1" dirty="0">
                          <a:effectLst/>
                          <a:latin typeface="Calibri"/>
                          <a:ea typeface="Times New Roman"/>
                          <a:cs typeface="Arial"/>
                        </a:rPr>
                        <a:t>Pelatih Nasional</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Aft>
                          <a:spcPts val="0"/>
                        </a:spcAft>
                      </a:pPr>
                      <a:r>
                        <a:rPr lang="id-ID" sz="1200" b="1" dirty="0">
                          <a:effectLst/>
                          <a:latin typeface="Calibri"/>
                          <a:ea typeface="Times New Roman"/>
                          <a:cs typeface="Arial"/>
                        </a:rPr>
                        <a:t>Master Teacher</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Aft>
                          <a:spcPts val="0"/>
                        </a:spcAft>
                      </a:pPr>
                      <a:r>
                        <a:rPr lang="id-ID" sz="1200" b="1" dirty="0">
                          <a:effectLst/>
                          <a:latin typeface="Calibri"/>
                          <a:ea typeface="Times New Roman"/>
                          <a:cs typeface="Arial"/>
                        </a:rPr>
                        <a:t>Guru</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Aft>
                          <a:spcPts val="0"/>
                        </a:spcAft>
                      </a:pPr>
                      <a:r>
                        <a:rPr lang="en-US" sz="1200" b="1" dirty="0" err="1" smtClean="0">
                          <a:effectLst/>
                          <a:latin typeface="Calibri"/>
                          <a:ea typeface="Times New Roman"/>
                          <a:cs typeface="Arial"/>
                        </a:rPr>
                        <a:t>Instrutur</a:t>
                      </a:r>
                      <a:r>
                        <a:rPr lang="en-US" sz="1200" b="1" dirty="0" smtClean="0">
                          <a:effectLst/>
                          <a:latin typeface="Calibri"/>
                          <a:ea typeface="Times New Roman"/>
                          <a:cs typeface="Arial"/>
                        </a:rPr>
                        <a:t> </a:t>
                      </a:r>
                      <a:r>
                        <a:rPr lang="id-ID" sz="1200" b="1" dirty="0" smtClean="0">
                          <a:effectLst/>
                          <a:latin typeface="Calibri"/>
                          <a:ea typeface="Times New Roman"/>
                          <a:cs typeface="Arial"/>
                        </a:rPr>
                        <a:t>Nasional</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Aft>
                          <a:spcPts val="0"/>
                        </a:spcAft>
                      </a:pPr>
                      <a:r>
                        <a:rPr lang="en-US" sz="1200" b="1" dirty="0" smtClean="0">
                          <a:effectLst/>
                          <a:latin typeface="Calibri"/>
                          <a:ea typeface="Times New Roman"/>
                          <a:cs typeface="Arial"/>
                        </a:rPr>
                        <a:t>Guru </a:t>
                      </a:r>
                      <a:r>
                        <a:rPr lang="en-US" sz="1200" b="1" dirty="0" err="1" smtClean="0">
                          <a:effectLst/>
                          <a:latin typeface="Calibri"/>
                          <a:ea typeface="Times New Roman"/>
                          <a:cs typeface="Arial"/>
                        </a:rPr>
                        <a:t>Inti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Aft>
                          <a:spcPts val="0"/>
                        </a:spcAft>
                      </a:pPr>
                      <a:r>
                        <a:rPr lang="id-ID" sz="1200" b="1" dirty="0">
                          <a:effectLst/>
                          <a:latin typeface="Calibri"/>
                          <a:ea typeface="Times New Roman"/>
                          <a:cs typeface="Arial"/>
                        </a:rPr>
                        <a:t>Guru</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197385">
                <a:tc>
                  <a:txBody>
                    <a:bodyPr/>
                    <a:lstStyle/>
                    <a:p>
                      <a:pPr algn="ctr">
                        <a:lnSpc>
                          <a:spcPct val="100000"/>
                        </a:lnSpc>
                        <a:spcAft>
                          <a:spcPts val="0"/>
                        </a:spcAft>
                      </a:pPr>
                      <a:r>
                        <a:rPr lang="id-ID" sz="1200" b="1" dirty="0">
                          <a:effectLst/>
                          <a:latin typeface="Calibri"/>
                          <a:ea typeface="Times New Roman"/>
                          <a:cs typeface="Arial"/>
                        </a:rPr>
                        <a:t>1</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KONSEP KURIKULUM 2013</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Rasional</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Elemen</a:t>
                      </a:r>
                      <a:r>
                        <a:rPr lang="en-US" sz="1200" dirty="0">
                          <a:effectLst/>
                          <a:latin typeface="Calibri"/>
                          <a:ea typeface="Times New Roman"/>
                          <a:cs typeface="Times New Roman"/>
                        </a:rPr>
                        <a:t> </a:t>
                      </a:r>
                      <a:r>
                        <a:rPr lang="en-US" sz="1200" dirty="0" err="1">
                          <a:effectLst/>
                          <a:latin typeface="Calibri"/>
                          <a:ea typeface="Times New Roman"/>
                          <a:cs typeface="Times New Roman"/>
                        </a:rPr>
                        <a:t>perubahan</a:t>
                      </a:r>
                      <a:r>
                        <a:rPr lang="en-US" sz="1200" dirty="0">
                          <a:effectLst/>
                          <a:latin typeface="Calibri"/>
                          <a:ea typeface="Times New Roman"/>
                          <a:cs typeface="Times New Roman"/>
                        </a:rPr>
                        <a:t> </a:t>
                      </a:r>
                      <a:r>
                        <a:rPr lang="en-US" sz="1200" dirty="0" err="1">
                          <a:effectLst/>
                          <a:latin typeface="Calibri"/>
                          <a:ea typeface="Times New Roman"/>
                          <a:cs typeface="Times New Roman"/>
                        </a:rPr>
                        <a:t>Kurikulum</a:t>
                      </a:r>
                      <a:r>
                        <a:rPr lang="en-US" sz="1200" dirty="0">
                          <a:effectLst/>
                          <a:latin typeface="Calibri"/>
                          <a:ea typeface="Times New Roman"/>
                          <a:cs typeface="Times New Roman"/>
                        </a:rPr>
                        <a:t> 2013</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0,5</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a:effectLst/>
                          <a:latin typeface="Calibri"/>
                          <a:ea typeface="Times New Roman"/>
                          <a:cs typeface="Times New Roman"/>
                        </a:rPr>
                        <a:t>SKL, KI </a:t>
                      </a:r>
                      <a:r>
                        <a:rPr lang="en-US" sz="1200" dirty="0" err="1">
                          <a:effectLst/>
                          <a:latin typeface="Calibri"/>
                          <a:ea typeface="Times New Roman"/>
                          <a:cs typeface="Times New Roman"/>
                        </a:rPr>
                        <a:t>dan</a:t>
                      </a:r>
                      <a:r>
                        <a:rPr lang="en-US" sz="1200" dirty="0">
                          <a:effectLst/>
                          <a:latin typeface="Calibri"/>
                          <a:ea typeface="Times New Roman"/>
                          <a:cs typeface="Times New Roman"/>
                        </a:rPr>
                        <a:t> KD</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54013" indent="-263525">
                        <a:lnSpc>
                          <a:spcPct val="100000"/>
                        </a:lnSpc>
                        <a:spcAft>
                          <a:spcPts val="0"/>
                        </a:spcAft>
                        <a:buFont typeface="Arial" pitchFamily="34" charset="0"/>
                        <a:buChar char="•"/>
                        <a:tabLst>
                          <a:tab pos="354013" algn="l"/>
                        </a:tabLst>
                      </a:pPr>
                      <a:r>
                        <a:rPr lang="en-US" sz="1200" dirty="0" err="1">
                          <a:effectLst/>
                          <a:latin typeface="Calibri"/>
                          <a:ea typeface="Times New Roman"/>
                          <a:cs typeface="Times New Roman"/>
                        </a:rPr>
                        <a:t>Strategi</a:t>
                      </a:r>
                      <a:r>
                        <a:rPr lang="en-US" sz="1200" dirty="0">
                          <a:effectLst/>
                          <a:latin typeface="Calibri"/>
                          <a:ea typeface="Times New Roman"/>
                          <a:cs typeface="Times New Roman"/>
                        </a:rPr>
                        <a:t> </a:t>
                      </a:r>
                      <a:r>
                        <a:rPr lang="en-US" sz="1200" dirty="0" err="1">
                          <a:effectLst/>
                          <a:latin typeface="Calibri"/>
                          <a:ea typeface="Times New Roman"/>
                          <a:cs typeface="Times New Roman"/>
                        </a:rPr>
                        <a:t>Implementasi</a:t>
                      </a:r>
                      <a:r>
                        <a:rPr lang="en-US" sz="1200" dirty="0">
                          <a:effectLst/>
                          <a:latin typeface="Calibri"/>
                          <a:ea typeface="Times New Roman"/>
                          <a:cs typeface="Times New Roman"/>
                        </a:rPr>
                        <a:t> </a:t>
                      </a:r>
                      <a:r>
                        <a:rPr lang="en-US" sz="1200" dirty="0" err="1">
                          <a:effectLst/>
                          <a:latin typeface="Calibri"/>
                          <a:ea typeface="Times New Roman"/>
                          <a:cs typeface="Times New Roman"/>
                        </a:rPr>
                        <a:t>Kuri</a:t>
                      </a:r>
                      <a:r>
                        <a:rPr lang="id-ID" sz="1200" dirty="0">
                          <a:effectLst/>
                          <a:latin typeface="Calibri"/>
                          <a:ea typeface="Times New Roman"/>
                          <a:cs typeface="Times New Roman"/>
                        </a:rPr>
                        <a:t>k</a:t>
                      </a:r>
                      <a:r>
                        <a:rPr lang="en-US" sz="1200" dirty="0" err="1">
                          <a:effectLst/>
                          <a:latin typeface="Calibri"/>
                          <a:ea typeface="Times New Roman"/>
                          <a:cs typeface="Times New Roman"/>
                        </a:rPr>
                        <a:t>ulum</a:t>
                      </a:r>
                      <a:r>
                        <a:rPr lang="en-US" sz="1200" dirty="0">
                          <a:effectLst/>
                          <a:latin typeface="Calibri"/>
                          <a:ea typeface="Times New Roman"/>
                          <a:cs typeface="Times New Roman"/>
                        </a:rPr>
                        <a:t> 2013</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1</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TPK</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2</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ANALISIS MATERI AJAR</a:t>
                      </a:r>
                      <a:endParaRPr lang="id-ID" sz="1200">
                        <a:effectLst/>
                        <a:latin typeface="Calibri"/>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987">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Analisis </a:t>
                      </a:r>
                      <a:r>
                        <a:rPr lang="en-US" sz="1200" dirty="0" err="1">
                          <a:effectLst/>
                          <a:latin typeface="Calibri"/>
                          <a:ea typeface="Times New Roman"/>
                          <a:cs typeface="Times New Roman"/>
                        </a:rPr>
                        <a:t>Buku</a:t>
                      </a:r>
                      <a:r>
                        <a:rPr lang="en-US" sz="1200" dirty="0">
                          <a:effectLst/>
                          <a:latin typeface="Calibri"/>
                          <a:ea typeface="Times New Roman"/>
                          <a:cs typeface="Times New Roman"/>
                        </a:rPr>
                        <a:t> </a:t>
                      </a:r>
                      <a:r>
                        <a:rPr lang="id-ID" sz="1200" dirty="0">
                          <a:effectLst/>
                          <a:latin typeface="Calibri"/>
                          <a:ea typeface="Times New Roman"/>
                          <a:cs typeface="Times New Roman"/>
                        </a:rPr>
                        <a:t>G</a:t>
                      </a:r>
                      <a:r>
                        <a:rPr lang="en-US" sz="1200" dirty="0" err="1">
                          <a:effectLst/>
                          <a:latin typeface="Calibri"/>
                          <a:ea typeface="Times New Roman"/>
                          <a:cs typeface="Times New Roman"/>
                        </a:rPr>
                        <a:t>uru</a:t>
                      </a:r>
                      <a:r>
                        <a:rPr lang="id-ID" sz="1200" dirty="0">
                          <a:effectLst/>
                          <a:latin typeface="Calibri"/>
                          <a:ea typeface="Times New Roman"/>
                          <a:cs typeface="Times New Roman"/>
                        </a:rPr>
                        <a:t> (Kesesuaian, Kecukupan, dan Kedalaman Materi)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mn-lt"/>
                          <a:ea typeface="Times New Roman"/>
                          <a:cs typeface="Times New Roman"/>
                        </a:rPr>
                        <a:t>Penulis Buku</a:t>
                      </a:r>
                      <a:r>
                        <a:rPr lang="id-ID" sz="1200" baseline="0" dirty="0" smtClean="0">
                          <a:effectLst/>
                          <a:latin typeface="+mn-lt"/>
                          <a:ea typeface="Times New Roman"/>
                          <a:cs typeface="Times New Roman"/>
                        </a:rPr>
                        <a:t> dan Tim Ahli</a:t>
                      </a:r>
                      <a:endParaRPr lang="id-ID" sz="1200" dirty="0">
                        <a:effectLst/>
                        <a:latin typeface="+mn-lt"/>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987">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Analisis </a:t>
                      </a:r>
                      <a:r>
                        <a:rPr lang="en-US" sz="1200" dirty="0" err="1">
                          <a:effectLst/>
                          <a:latin typeface="Calibri"/>
                          <a:ea typeface="Times New Roman"/>
                          <a:cs typeface="Times New Roman"/>
                        </a:rPr>
                        <a:t>Buku</a:t>
                      </a:r>
                      <a:r>
                        <a:rPr lang="en-US" sz="1200" dirty="0">
                          <a:effectLst/>
                          <a:latin typeface="Calibri"/>
                          <a:ea typeface="Times New Roman"/>
                          <a:cs typeface="Times New Roman"/>
                        </a:rPr>
                        <a:t> </a:t>
                      </a:r>
                      <a:r>
                        <a:rPr lang="id-ID" sz="1200" dirty="0">
                          <a:effectLst/>
                          <a:latin typeface="Calibri"/>
                          <a:ea typeface="Times New Roman"/>
                          <a:cs typeface="Times New Roman"/>
                        </a:rPr>
                        <a:t>S</a:t>
                      </a:r>
                      <a:r>
                        <a:rPr lang="en-US" sz="1200" dirty="0" err="1">
                          <a:effectLst/>
                          <a:latin typeface="Calibri"/>
                          <a:ea typeface="Times New Roman"/>
                          <a:cs typeface="Times New Roman"/>
                        </a:rPr>
                        <a:t>iswa</a:t>
                      </a:r>
                      <a:r>
                        <a:rPr lang="id-ID" sz="1200" dirty="0">
                          <a:effectLst/>
                          <a:latin typeface="Calibri"/>
                          <a:ea typeface="Times New Roman"/>
                          <a:cs typeface="Times New Roman"/>
                        </a:rPr>
                        <a:t> (Kesesuaian, Kecukupan, dan Kedalaman Materi)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5</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5</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5</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mn-lt"/>
                          <a:ea typeface="Times New Roman"/>
                          <a:cs typeface="Times New Roman"/>
                        </a:rPr>
                        <a:t>Penulis Buku</a:t>
                      </a:r>
                      <a:r>
                        <a:rPr lang="id-ID" sz="1200" baseline="0" dirty="0" smtClean="0">
                          <a:effectLst/>
                          <a:latin typeface="+mn-lt"/>
                          <a:ea typeface="Times New Roman"/>
                          <a:cs typeface="Times New Roman"/>
                        </a:rPr>
                        <a:t> dan Tim Ahli</a:t>
                      </a:r>
                      <a:endParaRPr lang="id-ID" sz="1200" dirty="0">
                        <a:effectLst/>
                        <a:latin typeface="+mn-lt"/>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3</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b="1">
                          <a:effectLst/>
                          <a:latin typeface="Calibri"/>
                          <a:ea typeface="Times New Roman"/>
                          <a:cs typeface="Times New Roman"/>
                        </a:rPr>
                        <a:t>PERANCANGAN</a:t>
                      </a:r>
                      <a:r>
                        <a:rPr lang="en-US" sz="1200" b="1">
                          <a:effectLst/>
                          <a:latin typeface="Calibri"/>
                          <a:ea typeface="Times New Roman"/>
                          <a:cs typeface="Times New Roman"/>
                        </a:rPr>
                        <a:t> MODEL BELAJAR</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0987">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Perancangan</a:t>
                      </a:r>
                      <a:r>
                        <a:rPr lang="en-US" sz="1200" dirty="0">
                          <a:effectLst/>
                          <a:latin typeface="Calibri"/>
                          <a:ea typeface="Times New Roman"/>
                          <a:cs typeface="Times New Roman"/>
                        </a:rPr>
                        <a:t> RPP (</a:t>
                      </a:r>
                      <a:r>
                        <a:rPr lang="en-US" sz="1200" dirty="0" err="1">
                          <a:effectLst/>
                          <a:latin typeface="Calibri"/>
                          <a:ea typeface="Times New Roman"/>
                          <a:cs typeface="Times New Roman"/>
                        </a:rPr>
                        <a:t>aktivitas</a:t>
                      </a:r>
                      <a:r>
                        <a:rPr lang="en-US" sz="1200" dirty="0">
                          <a:effectLst/>
                          <a:latin typeface="Calibri"/>
                          <a:ea typeface="Times New Roman"/>
                          <a:cs typeface="Times New Roman"/>
                        </a:rPr>
                        <a:t> </a:t>
                      </a:r>
                      <a:r>
                        <a:rPr lang="en-US" sz="1200" dirty="0" err="1">
                          <a:effectLst/>
                          <a:latin typeface="Calibri"/>
                          <a:ea typeface="Times New Roman"/>
                          <a:cs typeface="Times New Roman"/>
                        </a:rPr>
                        <a:t>belajar</a:t>
                      </a:r>
                      <a:r>
                        <a:rPr lang="en-US" sz="1200" dirty="0">
                          <a:effectLst/>
                          <a:latin typeface="Calibri"/>
                          <a:ea typeface="Times New Roman"/>
                          <a:cs typeface="Times New Roman"/>
                        </a:rPr>
                        <a:t> </a:t>
                      </a:r>
                      <a:r>
                        <a:rPr lang="en-US" sz="1200" dirty="0" err="1">
                          <a:effectLst/>
                          <a:latin typeface="Calibri"/>
                          <a:ea typeface="Times New Roman"/>
                          <a:cs typeface="Times New Roman"/>
                        </a:rPr>
                        <a:t>dengan</a:t>
                      </a:r>
                      <a:r>
                        <a:rPr lang="en-US" sz="1200" dirty="0">
                          <a:effectLst/>
                          <a:latin typeface="Calibri"/>
                          <a:ea typeface="Times New Roman"/>
                          <a:cs typeface="Times New Roman"/>
                        </a:rPr>
                        <a:t> </a:t>
                      </a:r>
                      <a:r>
                        <a:rPr lang="en-US" sz="1200" dirty="0" err="1">
                          <a:effectLst/>
                          <a:latin typeface="Calibri"/>
                          <a:ea typeface="Times New Roman"/>
                          <a:cs typeface="Times New Roman"/>
                        </a:rPr>
                        <a:t>pendekat</a:t>
                      </a:r>
                      <a:r>
                        <a:rPr lang="id-ID" sz="1200" dirty="0">
                          <a:effectLst/>
                          <a:latin typeface="Calibri"/>
                          <a:ea typeface="Times New Roman"/>
                          <a:cs typeface="Times New Roman"/>
                        </a:rPr>
                        <a:t>a</a:t>
                      </a:r>
                      <a:r>
                        <a:rPr lang="en-US" sz="1200" dirty="0">
                          <a:effectLst/>
                          <a:latin typeface="Calibri"/>
                          <a:ea typeface="Times New Roman"/>
                          <a:cs typeface="Times New Roman"/>
                        </a:rPr>
                        <a:t>n scientific)</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mn-lt"/>
                          <a:ea typeface="Times New Roman"/>
                          <a:cs typeface="Times New Roman"/>
                        </a:rPr>
                        <a:t>Penulis Buku</a:t>
                      </a:r>
                      <a:r>
                        <a:rPr lang="id-ID" sz="1200" baseline="0" dirty="0" smtClean="0">
                          <a:effectLst/>
                          <a:latin typeface="+mn-lt"/>
                          <a:ea typeface="Times New Roman"/>
                          <a:cs typeface="Times New Roman"/>
                        </a:rPr>
                        <a:t> dan Tim Ahli</a:t>
                      </a:r>
                      <a:endParaRPr lang="id-ID" sz="1200" dirty="0">
                        <a:effectLst/>
                        <a:latin typeface="+mn-lt"/>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370">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id-ID" sz="1200" dirty="0">
                          <a:effectLst/>
                          <a:latin typeface="Calibri"/>
                          <a:ea typeface="Times New Roman"/>
                          <a:cs typeface="Times New Roman"/>
                        </a:rPr>
                        <a:t>Perancangan </a:t>
                      </a:r>
                      <a:r>
                        <a:rPr lang="en-US" sz="1200" dirty="0" err="1">
                          <a:effectLst/>
                          <a:latin typeface="Calibri"/>
                          <a:ea typeface="Times New Roman"/>
                          <a:cs typeface="Times New Roman"/>
                        </a:rPr>
                        <a:t>Penilaian</a:t>
                      </a:r>
                      <a:r>
                        <a:rPr lang="en-US" sz="1200" dirty="0">
                          <a:effectLst/>
                          <a:latin typeface="Calibri"/>
                          <a:ea typeface="Times New Roman"/>
                          <a:cs typeface="Times New Roman"/>
                        </a:rPr>
                        <a:t> (</a:t>
                      </a:r>
                      <a:r>
                        <a:rPr lang="en-US" sz="1200" dirty="0" err="1">
                          <a:effectLst/>
                          <a:latin typeface="Calibri"/>
                          <a:ea typeface="Times New Roman"/>
                          <a:cs typeface="Times New Roman"/>
                        </a:rPr>
                        <a:t>Tes</a:t>
                      </a:r>
                      <a:r>
                        <a:rPr lang="en-US" sz="1200" dirty="0">
                          <a:effectLst/>
                          <a:latin typeface="Calibri"/>
                          <a:ea typeface="Times New Roman"/>
                          <a:cs typeface="Times New Roman"/>
                        </a:rPr>
                        <a:t>, </a:t>
                      </a:r>
                      <a:r>
                        <a:rPr lang="en-US" sz="1200" dirty="0" err="1">
                          <a:effectLst/>
                          <a:latin typeface="Calibri"/>
                          <a:ea typeface="Times New Roman"/>
                          <a:cs typeface="Times New Roman"/>
                        </a:rPr>
                        <a:t>Portofolio</a:t>
                      </a:r>
                      <a:r>
                        <a:rPr lang="en-US" sz="1200" dirty="0">
                          <a:effectLst/>
                          <a:latin typeface="Calibri"/>
                          <a:ea typeface="Times New Roman"/>
                          <a:cs typeface="Times New Roman"/>
                        </a:rPr>
                        <a:t> </a:t>
                      </a:r>
                      <a:r>
                        <a:rPr lang="id-ID" sz="1200" dirty="0">
                          <a:effectLst/>
                          <a:latin typeface="Calibri"/>
                          <a:ea typeface="Times New Roman"/>
                          <a:cs typeface="Times New Roman"/>
                        </a:rPr>
                        <a:t>serta rancangan penerapan </a:t>
                      </a:r>
                      <a:r>
                        <a:rPr lang="en-US" sz="1200" i="1" dirty="0">
                          <a:effectLst/>
                          <a:latin typeface="Calibri"/>
                          <a:ea typeface="Times New Roman"/>
                          <a:cs typeface="Times New Roman"/>
                        </a:rPr>
                        <a:t>Authentic </a:t>
                      </a:r>
                      <a:r>
                        <a:rPr lang="en-US" sz="1200" i="1" dirty="0" err="1">
                          <a:effectLst/>
                          <a:latin typeface="Calibri"/>
                          <a:ea typeface="Times New Roman"/>
                          <a:cs typeface="Times New Roman"/>
                        </a:rPr>
                        <a:t>Asessment</a:t>
                      </a:r>
                      <a:r>
                        <a:rPr lang="en-US" sz="1200" dirty="0">
                          <a:effectLst/>
                          <a:latin typeface="Calibri"/>
                          <a:ea typeface="Times New Roman"/>
                          <a:cs typeface="Times New Roman"/>
                        </a:rPr>
                        <a:t>)</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Ahli Penilaian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4</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PRAKTEK PEMBELAJARAN TERBIMBING</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370">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err="1">
                          <a:effectLst/>
                          <a:latin typeface="Calibri"/>
                          <a:ea typeface="Times New Roman"/>
                          <a:cs typeface="Times New Roman"/>
                        </a:rPr>
                        <a:t>Simulasi</a:t>
                      </a:r>
                      <a:r>
                        <a:rPr lang="en-US" sz="1200" dirty="0">
                          <a:effectLst/>
                          <a:latin typeface="Calibri"/>
                          <a:ea typeface="Times New Roman"/>
                          <a:cs typeface="Times New Roman"/>
                        </a:rPr>
                        <a:t> (</a:t>
                      </a:r>
                      <a:r>
                        <a:rPr lang="en-US" sz="1200" dirty="0" err="1">
                          <a:effectLst/>
                          <a:latin typeface="Calibri"/>
                          <a:ea typeface="Times New Roman"/>
                          <a:cs typeface="Times New Roman"/>
                        </a:rPr>
                        <a:t>aktivitas</a:t>
                      </a:r>
                      <a:r>
                        <a:rPr lang="en-US" sz="1200" dirty="0">
                          <a:effectLst/>
                          <a:latin typeface="Calibri"/>
                          <a:ea typeface="Times New Roman"/>
                          <a:cs typeface="Times New Roman"/>
                        </a:rPr>
                        <a:t> </a:t>
                      </a:r>
                      <a:r>
                        <a:rPr lang="en-US" sz="1200" dirty="0" err="1">
                          <a:effectLst/>
                          <a:latin typeface="Calibri"/>
                          <a:ea typeface="Times New Roman"/>
                          <a:cs typeface="Times New Roman"/>
                        </a:rPr>
                        <a:t>siswa</a:t>
                      </a:r>
                      <a:r>
                        <a:rPr lang="en-US" sz="1200" dirty="0">
                          <a:effectLst/>
                          <a:latin typeface="Calibri"/>
                          <a:ea typeface="Times New Roman"/>
                          <a:cs typeface="Times New Roman"/>
                        </a:rPr>
                        <a:t> </a:t>
                      </a:r>
                      <a:r>
                        <a:rPr lang="id-ID" sz="1200" dirty="0">
                          <a:effectLst/>
                          <a:latin typeface="Calibri"/>
                          <a:ea typeface="Times New Roman"/>
                          <a:cs typeface="Times New Roman"/>
                        </a:rPr>
                        <a:t>belajar </a:t>
                      </a:r>
                      <a:r>
                        <a:rPr lang="en-US" sz="1200" dirty="0" err="1">
                          <a:effectLst/>
                          <a:latin typeface="Calibri"/>
                          <a:ea typeface="Times New Roman"/>
                          <a:cs typeface="Times New Roman"/>
                        </a:rPr>
                        <a:t>dan</a:t>
                      </a:r>
                      <a:r>
                        <a:rPr lang="en-US" sz="1200" dirty="0">
                          <a:effectLst/>
                          <a:latin typeface="Calibri"/>
                          <a:ea typeface="Times New Roman"/>
                          <a:cs typeface="Times New Roman"/>
                        </a:rPr>
                        <a:t> guru</a:t>
                      </a:r>
                      <a:r>
                        <a:rPr lang="id-ID" sz="1200" dirty="0">
                          <a:effectLst/>
                          <a:latin typeface="Calibri"/>
                          <a:ea typeface="Times New Roman"/>
                          <a:cs typeface="Times New Roman"/>
                        </a:rPr>
                        <a: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*2</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Penulis Buku/Ahli Pedagogi/Guru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8370">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tabLst>
                          <a:tab pos="269875" algn="l"/>
                        </a:tabLst>
                      </a:pPr>
                      <a:r>
                        <a:rPr lang="en-US" sz="1200" dirty="0" smtClean="0">
                          <a:effectLst/>
                          <a:latin typeface="+mn-lt"/>
                          <a:ea typeface="Times New Roman"/>
                          <a:cs typeface="Times New Roman"/>
                        </a:rPr>
                        <a:t>Peer Teaching</a:t>
                      </a:r>
                      <a:r>
                        <a:rPr lang="id-ID" sz="1200" dirty="0" smtClean="0">
                          <a:effectLst/>
                          <a:latin typeface="+mn-lt"/>
                          <a:ea typeface="Times New Roman"/>
                          <a:cs typeface="Times New Roman"/>
                        </a:rPr>
                        <a:t> (Perencanaan</a:t>
                      </a:r>
                      <a:r>
                        <a:rPr lang="id-ID" sz="1200" baseline="0" dirty="0" smtClean="0">
                          <a:effectLst/>
                          <a:latin typeface="+mn-lt"/>
                          <a:ea typeface="Times New Roman"/>
                          <a:cs typeface="Times New Roman"/>
                        </a:rPr>
                        <a:t> Bersama, Observasi, dan Refleksi: Menggunakan APKG)</a:t>
                      </a:r>
                      <a:endParaRPr lang="id-ID" sz="1200" dirty="0">
                        <a:effectLst/>
                        <a:latin typeface="+mn-lt"/>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8</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8</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*8</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Penulis Buku/Ahli Pedagogi/Guru</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5</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effectLst/>
                          <a:latin typeface="Calibri"/>
                          <a:ea typeface="Times New Roman"/>
                          <a:cs typeface="Times New Roman"/>
                        </a:rPr>
                        <a:t>EVALUASI</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pPr>
                      <a:r>
                        <a:rPr lang="id-ID" sz="1200" dirty="0">
                          <a:effectLst/>
                          <a:latin typeface="Calibri"/>
                          <a:ea typeface="Times New Roman"/>
                          <a:cs typeface="Times New Roman"/>
                        </a:rPr>
                        <a:t>Pre-test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BPSDMPK PMP</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254000">
                        <a:lnSpc>
                          <a:spcPct val="100000"/>
                        </a:lnSpc>
                        <a:spcAft>
                          <a:spcPts val="0"/>
                        </a:spcAft>
                        <a:buFont typeface="Arial"/>
                        <a:buChar char="•"/>
                      </a:pPr>
                      <a:r>
                        <a:rPr lang="id-ID" sz="1200" dirty="0">
                          <a:effectLst/>
                          <a:latin typeface="Calibri"/>
                          <a:ea typeface="Times New Roman"/>
                          <a:cs typeface="Times New Roman"/>
                        </a:rPr>
                        <a:t>Post-test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effectLst/>
                          <a:latin typeface="Calibri"/>
                          <a:ea typeface="Times New Roman"/>
                          <a:cs typeface="Times New Roman"/>
                        </a:rPr>
                        <a:t>2</a:t>
                      </a: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effectLst/>
                          <a:latin typeface="Calibri"/>
                          <a:ea typeface="Times New Roman"/>
                          <a:cs typeface="Times New Roman"/>
                        </a:rPr>
                        <a:t>BPSDMPK PMP</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Calibri"/>
                          <a:ea typeface="Times New Roman"/>
                          <a:cs typeface="Times New Roman"/>
                        </a:rPr>
                        <a:t>I</a:t>
                      </a:r>
                      <a:r>
                        <a:rPr lang="id-ID" sz="1200" dirty="0" smtClean="0">
                          <a:effectLst/>
                          <a:latin typeface="Calibri"/>
                          <a:ea typeface="Times New Roman"/>
                          <a:cs typeface="Times New Roman"/>
                        </a:rPr>
                        <a:t>N</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effectLst/>
                          <a:latin typeface="+mn-lt"/>
                          <a:ea typeface="Times New Roman"/>
                          <a:cs typeface="Times New Roman"/>
                        </a:rPr>
                        <a:t>GI</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385">
                <a:tc>
                  <a:txBody>
                    <a:bodyPr/>
                    <a:lstStyle/>
                    <a:p>
                      <a:pPr algn="ctr">
                        <a:lnSpc>
                          <a:spcPct val="100000"/>
                        </a:lnSpc>
                        <a:spcAft>
                          <a:spcPts val="0"/>
                        </a:spcAft>
                      </a:pPr>
                      <a:r>
                        <a:rPr lang="id-ID" sz="1200" b="1">
                          <a:effectLst/>
                          <a:latin typeface="Calibri"/>
                          <a:ea typeface="Times New Roman"/>
                          <a:cs typeface="Arial"/>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a:effectLst/>
                          <a:latin typeface="Calibri"/>
                          <a:ea typeface="Times New Roman"/>
                          <a:cs typeface="Times New Roman"/>
                        </a:rPr>
                        <a:t>JUMLAH JAM</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31</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31</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smtClean="0">
                          <a:effectLst/>
                          <a:latin typeface="Calibri"/>
                          <a:ea typeface="Times New Roman"/>
                          <a:cs typeface="Times New Roman"/>
                        </a:rPr>
                        <a:t>31</a:t>
                      </a:r>
                      <a:endParaRPr lang="id-ID" sz="1200" dirty="0">
                        <a:effectLst/>
                        <a:latin typeface="Calibri"/>
                        <a:ea typeface="Times New Roman"/>
                        <a:cs typeface="Times New Roman"/>
                      </a:endParaRPr>
                    </a:p>
                  </a:txBody>
                  <a:tcPr marL="6615" marR="6615" marT="661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effectLst/>
                          <a:latin typeface="Calibri"/>
                          <a:ea typeface="Times New Roman"/>
                          <a:cs typeface="Times New Roman"/>
                        </a:rPr>
                        <a:t> </a:t>
                      </a:r>
                      <a:endParaRPr lang="id-ID" sz="120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effectLst/>
                          <a:latin typeface="Calibri"/>
                          <a:ea typeface="Times New Roman"/>
                          <a:cs typeface="Times New Roman"/>
                        </a:rPr>
                        <a:t> </a:t>
                      </a:r>
                      <a:endParaRPr lang="id-ID" sz="1200" dirty="0">
                        <a:effectLst/>
                        <a:latin typeface="Calibri"/>
                        <a:ea typeface="Times New Roman"/>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1260" name="Rectangle 5"/>
          <p:cNvSpPr>
            <a:spLocks noChangeArrowheads="1"/>
          </p:cNvSpPr>
          <p:nvPr/>
        </p:nvSpPr>
        <p:spPr bwMode="auto">
          <a:xfrm>
            <a:off x="468313" y="6238875"/>
            <a:ext cx="2951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d-ID" sz="1200"/>
              <a:t>Keterangan :</a:t>
            </a:r>
          </a:p>
          <a:p>
            <a:r>
              <a:rPr lang="id-ID" sz="1200"/>
              <a:t>TPK = Tim Pengembang Kurikulum</a:t>
            </a:r>
          </a:p>
          <a:p>
            <a:r>
              <a:rPr lang="en-US" sz="1200"/>
              <a:t>I</a:t>
            </a:r>
            <a:r>
              <a:rPr lang="id-ID" sz="1200"/>
              <a:t>N  = </a:t>
            </a:r>
            <a:r>
              <a:rPr lang="en-US" sz="1200"/>
              <a:t>Instruktur</a:t>
            </a:r>
            <a:r>
              <a:rPr lang="id-ID" sz="1200"/>
              <a:t> Nasional</a:t>
            </a:r>
          </a:p>
        </p:txBody>
      </p:sp>
      <p:sp>
        <p:nvSpPr>
          <p:cNvPr id="131261" name="Rectangle 6"/>
          <p:cNvSpPr>
            <a:spLocks noChangeArrowheads="1"/>
          </p:cNvSpPr>
          <p:nvPr/>
        </p:nvSpPr>
        <p:spPr bwMode="auto">
          <a:xfrm>
            <a:off x="3059113" y="6423025"/>
            <a:ext cx="3457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t>GI</a:t>
            </a:r>
            <a:r>
              <a:rPr lang="id-ID" sz="1200"/>
              <a:t>  = </a:t>
            </a:r>
            <a:r>
              <a:rPr lang="en-US" sz="1200"/>
              <a:t>Guru Inti</a:t>
            </a:r>
            <a:endParaRPr lang="id-ID" sz="1200"/>
          </a:p>
          <a:p>
            <a:r>
              <a:rPr lang="id-ID" sz="1200"/>
              <a:t>*) Sebagian dilakukan secara mandiri oleh guru</a:t>
            </a:r>
          </a:p>
        </p:txBody>
      </p:sp>
      <p:cxnSp>
        <p:nvCxnSpPr>
          <p:cNvPr id="9" name="Straight Connector 8"/>
          <p:cNvCxnSpPr/>
          <p:nvPr/>
        </p:nvCxnSpPr>
        <p:spPr>
          <a:xfrm>
            <a:off x="0" y="692150"/>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87</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69753169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7651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aphicFrame>
        <p:nvGraphicFramePr>
          <p:cNvPr id="2" name="Table 1"/>
          <p:cNvGraphicFramePr>
            <a:graphicFrameLocks noGrp="1"/>
          </p:cNvGraphicFramePr>
          <p:nvPr/>
        </p:nvGraphicFramePr>
        <p:xfrm>
          <a:off x="214313" y="1073150"/>
          <a:ext cx="8763001" cy="5164134"/>
        </p:xfrm>
        <a:graphic>
          <a:graphicData uri="http://schemas.openxmlformats.org/drawingml/2006/table">
            <a:tbl>
              <a:tblPr/>
              <a:tblGrid>
                <a:gridCol w="357188"/>
                <a:gridCol w="3481686"/>
                <a:gridCol w="715551"/>
                <a:gridCol w="718692"/>
                <a:gridCol w="727648"/>
                <a:gridCol w="1406454"/>
                <a:gridCol w="677891"/>
                <a:gridCol w="677891"/>
              </a:tblGrid>
              <a:tr h="219753">
                <a:tc rowSpan="2">
                  <a:txBody>
                    <a:bodyPr/>
                    <a:lstStyle/>
                    <a:p>
                      <a:pPr algn="ctr">
                        <a:lnSpc>
                          <a:spcPct val="100000"/>
                        </a:lnSpc>
                        <a:spcAft>
                          <a:spcPts val="0"/>
                        </a:spcAft>
                      </a:pPr>
                      <a:r>
                        <a:rPr lang="id-ID" sz="1200" b="1" dirty="0">
                          <a:latin typeface="Calibri"/>
                          <a:ea typeface="Calibri"/>
                          <a:cs typeface="Times New Roman"/>
                        </a:rPr>
                        <a:t>No</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rowSpan="2">
                  <a:txBody>
                    <a:bodyPr/>
                    <a:lstStyle/>
                    <a:p>
                      <a:pPr algn="ctr">
                        <a:lnSpc>
                          <a:spcPct val="100000"/>
                        </a:lnSpc>
                        <a:spcAft>
                          <a:spcPts val="0"/>
                        </a:spcAft>
                      </a:pPr>
                      <a:r>
                        <a:rPr lang="id-ID" sz="1200" b="1" dirty="0">
                          <a:latin typeface="Calibri"/>
                          <a:ea typeface="Calibri"/>
                          <a:cs typeface="Times New Roman"/>
                        </a:rPr>
                        <a:t>Mata </a:t>
                      </a:r>
                      <a:r>
                        <a:rPr lang="id-ID" sz="1200" b="1" dirty="0" smtClean="0">
                          <a:latin typeface="Calibri"/>
                          <a:ea typeface="Calibri"/>
                          <a:cs typeface="Times New Roman"/>
                        </a:rPr>
                        <a:t>pelatihan</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lnSpc>
                          <a:spcPct val="100000"/>
                        </a:lnSpc>
                        <a:spcAft>
                          <a:spcPts val="0"/>
                        </a:spcAft>
                      </a:pPr>
                      <a:r>
                        <a:rPr lang="id-ID" sz="1200" b="1">
                          <a:latin typeface="Calibri"/>
                          <a:ea typeface="Calibri"/>
                          <a:cs typeface="Times New Roman"/>
                        </a:rPr>
                        <a:t>Alokasi Waktu</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c gridSpan="3">
                  <a:txBody>
                    <a:bodyPr/>
                    <a:lstStyle/>
                    <a:p>
                      <a:pPr algn="ctr">
                        <a:lnSpc>
                          <a:spcPct val="100000"/>
                        </a:lnSpc>
                        <a:spcAft>
                          <a:spcPts val="0"/>
                        </a:spcAft>
                      </a:pPr>
                      <a:r>
                        <a:rPr lang="id-ID" sz="1200" b="1">
                          <a:latin typeface="Calibri"/>
                          <a:ea typeface="Calibri"/>
                          <a:cs typeface="Times New Roman"/>
                        </a:rPr>
                        <a:t>Narasumber</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r>
              <a:tr h="429159">
                <a:tc vMerge="1">
                  <a:txBody>
                    <a:bodyPr/>
                    <a:lstStyle/>
                    <a:p>
                      <a:endParaRPr lang="en-US"/>
                    </a:p>
                  </a:txBody>
                  <a:tcPr/>
                </a:tc>
                <a:tc vMerge="1">
                  <a:txBody>
                    <a:bodyPr/>
                    <a:lstStyle/>
                    <a:p>
                      <a:endParaRPr lang="en-US"/>
                    </a:p>
                  </a:txBody>
                  <a:tcPr/>
                </a:tc>
                <a:tc>
                  <a:txBody>
                    <a:bodyPr/>
                    <a:lstStyle/>
                    <a:p>
                      <a:pPr algn="ctr">
                        <a:lnSpc>
                          <a:spcPct val="100000"/>
                        </a:lnSpc>
                        <a:spcAft>
                          <a:spcPts val="0"/>
                        </a:spcAft>
                      </a:pPr>
                      <a:r>
                        <a:rPr lang="en-US" sz="1200" b="1" dirty="0" err="1">
                          <a:latin typeface="Calibri"/>
                          <a:ea typeface="Calibri"/>
                          <a:cs typeface="Times New Roman"/>
                        </a:rPr>
                        <a:t>Instruktur</a:t>
                      </a:r>
                      <a:r>
                        <a:rPr lang="id-ID" sz="1200" b="1" dirty="0">
                          <a:latin typeface="Calibri"/>
                          <a:ea typeface="Calibri"/>
                          <a:cs typeface="Times New Roman"/>
                        </a:rPr>
                        <a:t> Nasional</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Kepsek</a:t>
                      </a:r>
                      <a:r>
                        <a:rPr lang="en-US" sz="1200" b="1" baseline="0"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Kepsek</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a:latin typeface="Calibri"/>
                          <a:ea typeface="Calibri"/>
                          <a:cs typeface="Times New Roman"/>
                        </a:rPr>
                        <a:t>Instruktur</a:t>
                      </a:r>
                      <a:r>
                        <a:rPr lang="id-ID" sz="1200" b="1" dirty="0">
                          <a:latin typeface="Calibri"/>
                          <a:ea typeface="Calibri"/>
                          <a:cs typeface="Times New Roman"/>
                        </a:rPr>
                        <a:t> Nasional</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Kepsek</a:t>
                      </a:r>
                      <a:r>
                        <a:rPr lang="en-US" sz="1200" b="1"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Kepsek</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9753">
                <a:tc>
                  <a:txBody>
                    <a:bodyPr/>
                    <a:lstStyle/>
                    <a:p>
                      <a:pPr algn="ctr">
                        <a:lnSpc>
                          <a:spcPct val="100000"/>
                        </a:lnSpc>
                        <a:spcAft>
                          <a:spcPts val="0"/>
                        </a:spcAft>
                      </a:pPr>
                      <a:r>
                        <a:rPr lang="id-ID" sz="1200" b="1" dirty="0">
                          <a:latin typeface="Calibri"/>
                          <a:ea typeface="Calibri"/>
                          <a:cs typeface="Times New Roman"/>
                        </a:rPr>
                        <a:t>1</a:t>
                      </a:r>
                      <a:r>
                        <a:rPr lang="en-US" sz="1200" b="1" dirty="0">
                          <a:latin typeface="Calibri"/>
                          <a:ea typeface="Calibri"/>
                          <a:cs typeface="Times New Roman"/>
                        </a:rPr>
                        <a:t>.</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latin typeface="Calibri"/>
                          <a:ea typeface="Calibri"/>
                          <a:cs typeface="Times New Roman"/>
                        </a:rPr>
                        <a:t>KONSEP KURIKULUM 2013 (8 JP)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Rasional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dirty="0" err="1">
                          <a:latin typeface="Calibri"/>
                          <a:ea typeface="Calibri"/>
                          <a:cs typeface="Times New Roman"/>
                        </a:rPr>
                        <a:t>ElemenperubahanKurikulum</a:t>
                      </a:r>
                      <a:r>
                        <a:rPr lang="en-US" sz="1200" dirty="0">
                          <a:latin typeface="Calibri"/>
                          <a:ea typeface="Calibri"/>
                          <a:cs typeface="Times New Roman"/>
                        </a:rPr>
                        <a:t> 2013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SKL, KI dan KD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StrategiImplementasiKuri</a:t>
                      </a:r>
                      <a:r>
                        <a:rPr lang="id-ID" sz="1200">
                          <a:latin typeface="Calibri"/>
                          <a:ea typeface="Calibri"/>
                          <a:cs typeface="Times New Roman"/>
                        </a:rPr>
                        <a:t>k</a:t>
                      </a:r>
                      <a:r>
                        <a:rPr lang="en-US" sz="1200">
                          <a:latin typeface="Calibri"/>
                          <a:ea typeface="Calibri"/>
                          <a:cs typeface="Times New Roman"/>
                        </a:rPr>
                        <a:t>ulum 2013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gn="ctr">
                        <a:lnSpc>
                          <a:spcPct val="100000"/>
                        </a:lnSpc>
                        <a:spcAft>
                          <a:spcPts val="0"/>
                        </a:spcAft>
                      </a:pPr>
                      <a:r>
                        <a:rPr lang="id-ID" sz="1200" b="1">
                          <a:latin typeface="Calibri"/>
                          <a:ea typeface="Calibri"/>
                          <a:cs typeface="Times New Roman"/>
                        </a:rPr>
                        <a:t>2</a:t>
                      </a:r>
                      <a:r>
                        <a:rPr lang="en-US" sz="1200" b="1">
                          <a:latin typeface="Calibri"/>
                          <a:ea typeface="Calibri"/>
                          <a:cs typeface="Times New Roman"/>
                        </a:rPr>
                        <a: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latin typeface="Calibri"/>
                          <a:ea typeface="Calibri"/>
                          <a:cs typeface="Times New Roman"/>
                        </a:rPr>
                        <a:t>ANALISIS MATERI AJAR (12 JP)</a:t>
                      </a:r>
                      <a:endParaRPr lang="en-US" sz="1200">
                        <a:latin typeface="Calibri"/>
                        <a:ea typeface="Calibri"/>
                        <a:cs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159">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id-ID" sz="1200">
                          <a:latin typeface="Calibri"/>
                          <a:ea typeface="Calibri"/>
                          <a:cs typeface="Times New Roman"/>
                        </a:rPr>
                        <a:t>Analisis </a:t>
                      </a:r>
                      <a:r>
                        <a:rPr lang="en-US" sz="1200">
                          <a:latin typeface="Calibri"/>
                          <a:ea typeface="Calibri"/>
                          <a:cs typeface="Times New Roman"/>
                        </a:rPr>
                        <a:t>Buku</a:t>
                      </a:r>
                      <a:r>
                        <a:rPr lang="id-ID" sz="1200">
                          <a:latin typeface="Calibri"/>
                          <a:ea typeface="Calibri"/>
                          <a:cs typeface="Times New Roman"/>
                        </a:rPr>
                        <a:t>G</a:t>
                      </a:r>
                      <a:r>
                        <a:rPr lang="en-US" sz="1200">
                          <a:latin typeface="Calibri"/>
                          <a:ea typeface="Calibri"/>
                          <a:cs typeface="Times New Roman"/>
                        </a:rPr>
                        <a:t>uru</a:t>
                      </a:r>
                      <a:r>
                        <a:rPr lang="id-ID" sz="1200">
                          <a:latin typeface="Calibri"/>
                          <a:ea typeface="Calibri"/>
                          <a:cs typeface="Times New Roman"/>
                        </a:rPr>
                        <a:t> (Kesesuaian, Kecukupan, dan Kedalaman Materi)  </a:t>
                      </a:r>
                      <a:endParaRPr lang="en-US" sz="1200">
                        <a:latin typeface="Calibri"/>
                        <a:ea typeface="Calibri"/>
                        <a:cs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4</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4</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4</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159">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id-ID" sz="1200">
                          <a:latin typeface="Calibri"/>
                          <a:ea typeface="Calibri"/>
                          <a:cs typeface="Times New Roman"/>
                        </a:rPr>
                        <a:t>Analisis </a:t>
                      </a:r>
                      <a:r>
                        <a:rPr lang="en-US" sz="1200">
                          <a:latin typeface="Calibri"/>
                          <a:ea typeface="Calibri"/>
                          <a:cs typeface="Times New Roman"/>
                        </a:rPr>
                        <a:t>Buku</a:t>
                      </a:r>
                      <a:r>
                        <a:rPr lang="id-ID" sz="1200">
                          <a:latin typeface="Calibri"/>
                          <a:ea typeface="Calibri"/>
                          <a:cs typeface="Times New Roman"/>
                        </a:rPr>
                        <a:t>S</a:t>
                      </a:r>
                      <a:r>
                        <a:rPr lang="en-US" sz="1200">
                          <a:latin typeface="Calibri"/>
                          <a:ea typeface="Calibri"/>
                          <a:cs typeface="Times New Roman"/>
                        </a:rPr>
                        <a:t>iswa</a:t>
                      </a:r>
                      <a:r>
                        <a:rPr lang="id-ID" sz="1200">
                          <a:latin typeface="Calibri"/>
                          <a:ea typeface="Calibri"/>
                          <a:cs typeface="Times New Roman"/>
                        </a:rPr>
                        <a:t> (Kesesuaian, Kecukupan, dan Kedalaman Materi)  </a:t>
                      </a:r>
                      <a:endParaRPr lang="en-US" sz="1200">
                        <a:latin typeface="Calibri"/>
                        <a:ea typeface="Calibri"/>
                        <a:cs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8</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8</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8</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gn="ctr">
                        <a:lnSpc>
                          <a:spcPct val="100000"/>
                        </a:lnSpc>
                        <a:spcAft>
                          <a:spcPts val="0"/>
                        </a:spcAft>
                      </a:pPr>
                      <a:r>
                        <a:rPr lang="id-ID" sz="1200" b="1">
                          <a:latin typeface="Calibri"/>
                          <a:ea typeface="Calibri"/>
                          <a:cs typeface="Times New Roman"/>
                        </a:rPr>
                        <a:t>3</a:t>
                      </a:r>
                      <a:r>
                        <a:rPr lang="en-US" sz="1200" b="1">
                          <a:latin typeface="Calibri"/>
                          <a:ea typeface="Calibri"/>
                          <a:cs typeface="Times New Roman"/>
                        </a:rPr>
                        <a: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b="1">
                          <a:latin typeface="Calibri"/>
                          <a:ea typeface="Calibri"/>
                          <a:cs typeface="Times New Roman"/>
                        </a:rPr>
                        <a:t>PERANCANGAN</a:t>
                      </a:r>
                      <a:r>
                        <a:rPr lang="en-US" sz="1200" b="1">
                          <a:latin typeface="Calibri"/>
                          <a:ea typeface="Calibri"/>
                          <a:cs typeface="Times New Roman"/>
                        </a:rPr>
                        <a:t> MODEL BELAJAR (8 JP)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442">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Perancangan RPP (aktivitasbelajardenganpendekat</a:t>
                      </a:r>
                      <a:r>
                        <a:rPr lang="id-ID" sz="1200">
                          <a:latin typeface="Calibri"/>
                          <a:ea typeface="Calibri"/>
                          <a:cs typeface="Times New Roman"/>
                        </a:rPr>
                        <a:t>a</a:t>
                      </a:r>
                      <a:r>
                        <a:rPr lang="en-US" sz="1200">
                          <a:latin typeface="Calibri"/>
                          <a:ea typeface="Calibri"/>
                          <a:cs typeface="Times New Roman"/>
                        </a:rPr>
                        <a:t>n scientific)</a:t>
                      </a:r>
                      <a:r>
                        <a:rPr lang="id-ID" sz="1200">
                          <a:latin typeface="Calibri"/>
                          <a:ea typeface="Calibri"/>
                          <a:cs typeface="Times New Roman"/>
                        </a:rPr>
                        <a:t>, Analisis dan Pemilihan Model Pembelajaran</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5</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5</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5</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648">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id-ID" sz="1200">
                          <a:latin typeface="Calibri"/>
                          <a:ea typeface="Calibri"/>
                          <a:cs typeface="Times New Roman"/>
                        </a:rPr>
                        <a:t>Perancangan </a:t>
                      </a:r>
                      <a:r>
                        <a:rPr lang="en-US" sz="1200">
                          <a:latin typeface="Calibri"/>
                          <a:ea typeface="Calibri"/>
                          <a:cs typeface="Times New Roman"/>
                        </a:rPr>
                        <a:t>Penilaian (Tes, Portofolio</a:t>
                      </a:r>
                      <a:r>
                        <a:rPr lang="id-ID" sz="1200">
                          <a:latin typeface="Calibri"/>
                          <a:ea typeface="Calibri"/>
                          <a:cs typeface="Times New Roman"/>
                        </a:rPr>
                        <a:t>serta rancangan penerapan </a:t>
                      </a:r>
                      <a:r>
                        <a:rPr lang="en-US" sz="1200" i="1">
                          <a:latin typeface="Calibri"/>
                          <a:ea typeface="Calibri"/>
                          <a:cs typeface="Times New Roman"/>
                        </a:rPr>
                        <a:t>Authentic Asessment</a:t>
                      </a:r>
                      <a:r>
                        <a:rPr lang="en-US" sz="1200">
                          <a:latin typeface="Calibri"/>
                          <a:ea typeface="Calibri"/>
                          <a:cs typeface="Times New Roman"/>
                        </a:rPr>
                        <a:t>)</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3</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3</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3</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Ahli Penilaian</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53">
                <a:tc>
                  <a:txBody>
                    <a:bodyPr/>
                    <a:lstStyle/>
                    <a:p>
                      <a:pPr algn="ctr">
                        <a:lnSpc>
                          <a:spcPct val="100000"/>
                        </a:lnSpc>
                        <a:spcAft>
                          <a:spcPts val="0"/>
                        </a:spcAft>
                      </a:pPr>
                      <a:r>
                        <a:rPr lang="id-ID" sz="1200" b="1">
                          <a:latin typeface="Calibri"/>
                          <a:ea typeface="Calibri"/>
                          <a:cs typeface="Times New Roman"/>
                        </a:rPr>
                        <a:t>4</a:t>
                      </a:r>
                      <a:r>
                        <a:rPr lang="en-US" sz="1200" b="1">
                          <a:latin typeface="Calibri"/>
                          <a:ea typeface="Calibri"/>
                          <a:cs typeface="Times New Roman"/>
                        </a:rPr>
                        <a: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a:latin typeface="Calibri"/>
                          <a:ea typeface="Calibri"/>
                          <a:cs typeface="Times New Roman"/>
                        </a:rPr>
                        <a:t>PRAKTEK PEMBELAJARAN TERBIMBING (12 JP)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735">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Simulasi (aktivitassiswa</a:t>
                      </a:r>
                      <a:r>
                        <a:rPr lang="id-ID" sz="1200">
                          <a:latin typeface="Calibri"/>
                          <a:ea typeface="Calibri"/>
                          <a:cs typeface="Times New Roman"/>
                        </a:rPr>
                        <a:t>belajar </a:t>
                      </a:r>
                      <a:r>
                        <a:rPr lang="en-US" sz="1200">
                          <a:latin typeface="Calibri"/>
                          <a:ea typeface="Calibri"/>
                          <a:cs typeface="Times New Roman"/>
                        </a:rPr>
                        <a:t>dan guru</a:t>
                      </a:r>
                      <a:r>
                        <a:rPr lang="id-ID" sz="1200">
                          <a:latin typeface="Calibri"/>
                          <a:ea typeface="Calibri"/>
                          <a:cs typeface="Times New Roman"/>
                        </a:rPr>
                        <a: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Buku/Ahli Pedagogi/Guru</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latin typeface="Calibri"/>
                          <a:ea typeface="Calibri"/>
                          <a:cs typeface="Times New Roman"/>
                        </a:rPr>
                        <a:t>IN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55">
                <a:tc>
                  <a:txBody>
                    <a:bodyPr/>
                    <a:lstStyle/>
                    <a:p>
                      <a:pPr>
                        <a:lnSpc>
                          <a:spcPct val="100000"/>
                        </a:lnSpc>
                        <a:spcAft>
                          <a:spcPts val="0"/>
                        </a:spcAft>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en-US" sz="1200">
                          <a:latin typeface="Calibri"/>
                          <a:ea typeface="Calibri"/>
                          <a:cs typeface="Times New Roman"/>
                        </a:rPr>
                        <a:t>Peer Teaching</a:t>
                      </a:r>
                      <a:r>
                        <a:rPr lang="id-ID" sz="1200">
                          <a:latin typeface="Calibri"/>
                          <a:ea typeface="Calibri"/>
                          <a:cs typeface="Times New Roman"/>
                        </a:rPr>
                        <a:t> (Perencanaan Bersama, Observasi, dan Refleksi: Menggunakan APKG)</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Buku/Ahli Pedagogi/Guru</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latin typeface="Calibri"/>
                          <a:ea typeface="Calibri"/>
                          <a:cs typeface="Times New Roman"/>
                        </a:rPr>
                        <a:t>IN</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KSI+Imbas</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extBox 2"/>
          <p:cNvSpPr txBox="1"/>
          <p:nvPr/>
        </p:nvSpPr>
        <p:spPr>
          <a:xfrm>
            <a:off x="500063" y="44624"/>
            <a:ext cx="8215312" cy="683264"/>
          </a:xfrm>
          <a:prstGeom prst="rect">
            <a:avLst/>
          </a:prstGeom>
          <a:noFill/>
        </p:spPr>
        <p:txBody>
          <a:bodyPr>
            <a:spAutoFit/>
          </a:bodyPr>
          <a:lstStyle/>
          <a:p>
            <a:pPr algn="ctr">
              <a:lnSpc>
                <a:spcPct val="80000"/>
              </a:lnSpc>
              <a:defRPr/>
            </a:pPr>
            <a:r>
              <a:rPr lang="id-ID" sz="2400" b="1" dirty="0">
                <a:solidFill>
                  <a:schemeClr val="accent5">
                    <a:lumMod val="50000"/>
                  </a:schemeClr>
                </a:solidFill>
              </a:rPr>
              <a:t>STRUKTUR PROGRAM </a:t>
            </a:r>
            <a:r>
              <a:rPr lang="en-US" sz="2400" b="1" dirty="0" smtClean="0">
                <a:solidFill>
                  <a:schemeClr val="accent5">
                    <a:lumMod val="50000"/>
                  </a:schemeClr>
                </a:solidFill>
              </a:rPr>
              <a:t>PELATIHAN</a:t>
            </a:r>
            <a:endParaRPr lang="en-US" sz="2400" b="1" dirty="0">
              <a:solidFill>
                <a:schemeClr val="accent5">
                  <a:lumMod val="50000"/>
                </a:schemeClr>
              </a:solidFill>
            </a:endParaRPr>
          </a:p>
          <a:p>
            <a:pPr algn="ctr">
              <a:lnSpc>
                <a:spcPct val="80000"/>
              </a:lnSpc>
              <a:defRPr/>
            </a:pPr>
            <a:r>
              <a:rPr lang="en-US" sz="2400" b="1" dirty="0">
                <a:solidFill>
                  <a:srgbClr val="FF0000"/>
                </a:solidFill>
              </a:rPr>
              <a:t>KEPALA SD, SMP, SMA, SMK</a:t>
            </a:r>
            <a:r>
              <a:rPr lang="id-ID" sz="2400" b="1" dirty="0">
                <a:solidFill>
                  <a:srgbClr val="FF0000"/>
                </a:solidFill>
              </a:rPr>
              <a:t> </a:t>
            </a:r>
            <a:endParaRPr lang="en-US" sz="2400" dirty="0">
              <a:solidFill>
                <a:schemeClr val="accent5">
                  <a:lumMod val="50000"/>
                </a:schemeClr>
              </a:solidFill>
            </a:endParaRPr>
          </a:p>
        </p:txBody>
      </p:sp>
      <p:cxnSp>
        <p:nvCxnSpPr>
          <p:cNvPr id="5" name="Straight Connector 4"/>
          <p:cNvCxnSpPr/>
          <p:nvPr/>
        </p:nvCxnSpPr>
        <p:spPr>
          <a:xfrm>
            <a:off x="0" y="7651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88</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30428475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836712"/>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2" name="Table 1"/>
          <p:cNvGraphicFramePr>
            <a:graphicFrameLocks noGrp="1"/>
          </p:cNvGraphicFramePr>
          <p:nvPr/>
        </p:nvGraphicFramePr>
        <p:xfrm>
          <a:off x="214313" y="1341438"/>
          <a:ext cx="8763001" cy="2608314"/>
        </p:xfrm>
        <a:graphic>
          <a:graphicData uri="http://schemas.openxmlformats.org/drawingml/2006/table">
            <a:tbl>
              <a:tblPr/>
              <a:tblGrid>
                <a:gridCol w="357188"/>
                <a:gridCol w="3481685"/>
                <a:gridCol w="715551"/>
                <a:gridCol w="718692"/>
                <a:gridCol w="727648"/>
                <a:gridCol w="1143003"/>
                <a:gridCol w="941343"/>
                <a:gridCol w="677891"/>
              </a:tblGrid>
              <a:tr h="219726">
                <a:tc rowSpan="2">
                  <a:txBody>
                    <a:bodyPr/>
                    <a:lstStyle/>
                    <a:p>
                      <a:pPr algn="ctr">
                        <a:lnSpc>
                          <a:spcPct val="115000"/>
                        </a:lnSpc>
                        <a:spcAft>
                          <a:spcPts val="0"/>
                        </a:spcAft>
                      </a:pPr>
                      <a:r>
                        <a:rPr lang="id-ID" sz="1200" b="1" dirty="0">
                          <a:latin typeface="Calibri"/>
                          <a:ea typeface="Calibri"/>
                          <a:cs typeface="Times New Roman"/>
                        </a:rPr>
                        <a:t>No</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rowSpan="2">
                  <a:txBody>
                    <a:bodyPr/>
                    <a:lstStyle/>
                    <a:p>
                      <a:pPr algn="ctr">
                        <a:lnSpc>
                          <a:spcPct val="115000"/>
                        </a:lnSpc>
                        <a:spcAft>
                          <a:spcPts val="0"/>
                        </a:spcAft>
                      </a:pPr>
                      <a:r>
                        <a:rPr lang="id-ID" sz="1200" b="1" dirty="0">
                          <a:latin typeface="Calibri"/>
                          <a:ea typeface="Calibri"/>
                          <a:cs typeface="Times New Roman"/>
                        </a:rPr>
                        <a:t>Mata </a:t>
                      </a:r>
                      <a:r>
                        <a:rPr lang="id-ID" sz="1200" b="1" dirty="0" smtClean="0">
                          <a:latin typeface="Calibri"/>
                          <a:ea typeface="Calibri"/>
                          <a:cs typeface="Times New Roman"/>
                        </a:rPr>
                        <a:t>pelatihan</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lnSpc>
                          <a:spcPct val="115000"/>
                        </a:lnSpc>
                        <a:spcAft>
                          <a:spcPts val="0"/>
                        </a:spcAft>
                      </a:pPr>
                      <a:r>
                        <a:rPr lang="id-ID" sz="1200" b="1" dirty="0">
                          <a:latin typeface="Calibri"/>
                          <a:ea typeface="Calibri"/>
                          <a:cs typeface="Times New Roman"/>
                        </a:rPr>
                        <a:t>Alokasi Waktu</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c gridSpan="3">
                  <a:txBody>
                    <a:bodyPr/>
                    <a:lstStyle/>
                    <a:p>
                      <a:pPr algn="ctr">
                        <a:lnSpc>
                          <a:spcPct val="115000"/>
                        </a:lnSpc>
                        <a:spcAft>
                          <a:spcPts val="0"/>
                        </a:spcAft>
                      </a:pPr>
                      <a:r>
                        <a:rPr lang="id-ID" sz="1200" b="1">
                          <a:latin typeface="Calibri"/>
                          <a:ea typeface="Calibri"/>
                          <a:cs typeface="Times New Roman"/>
                        </a:rPr>
                        <a:t>Narasumber</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r>
              <a:tr h="429105">
                <a:tc vMerge="1">
                  <a:txBody>
                    <a:bodyPr/>
                    <a:lstStyle/>
                    <a:p>
                      <a:endParaRPr lang="en-US"/>
                    </a:p>
                  </a:txBody>
                  <a:tcPr/>
                </a:tc>
                <a:tc vMerge="1">
                  <a:txBody>
                    <a:bodyPr/>
                    <a:lstStyle/>
                    <a:p>
                      <a:endParaRPr lang="en-US"/>
                    </a:p>
                  </a:txBody>
                  <a:tcPr/>
                </a:tc>
                <a:tc>
                  <a:txBody>
                    <a:bodyPr/>
                    <a:lstStyle/>
                    <a:p>
                      <a:pPr algn="ctr">
                        <a:lnSpc>
                          <a:spcPct val="115000"/>
                        </a:lnSpc>
                        <a:spcAft>
                          <a:spcPts val="0"/>
                        </a:spcAft>
                      </a:pPr>
                      <a:r>
                        <a:rPr lang="en-US" sz="1200" b="1" dirty="0" err="1">
                          <a:latin typeface="Calibri"/>
                          <a:ea typeface="Calibri"/>
                          <a:cs typeface="Times New Roman"/>
                        </a:rPr>
                        <a:t>Instruktur</a:t>
                      </a:r>
                      <a:r>
                        <a:rPr lang="id-ID" sz="1200" b="1" dirty="0">
                          <a:latin typeface="Calibri"/>
                          <a:ea typeface="Calibri"/>
                          <a:cs typeface="Times New Roman"/>
                        </a:rPr>
                        <a:t> Nasional</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en-US" sz="1200" b="1" dirty="0" err="1" smtClean="0">
                          <a:latin typeface="Calibri"/>
                          <a:ea typeface="Calibri"/>
                          <a:cs typeface="Times New Roman"/>
                        </a:rPr>
                        <a:t>Kepsek</a:t>
                      </a:r>
                      <a:r>
                        <a:rPr lang="en-US" sz="1200" b="1" baseline="0"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en-US" sz="1200" b="1" dirty="0" err="1" smtClean="0">
                          <a:latin typeface="Calibri"/>
                          <a:ea typeface="Calibri"/>
                          <a:cs typeface="Times New Roman"/>
                        </a:rPr>
                        <a:t>Kepsek</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en-US" sz="1200" b="1" dirty="0" err="1">
                          <a:latin typeface="Calibri"/>
                          <a:ea typeface="Calibri"/>
                          <a:cs typeface="Times New Roman"/>
                        </a:rPr>
                        <a:t>Instruktur</a:t>
                      </a:r>
                      <a:r>
                        <a:rPr lang="id-ID" sz="1200" b="1" dirty="0">
                          <a:latin typeface="Calibri"/>
                          <a:ea typeface="Calibri"/>
                          <a:cs typeface="Times New Roman"/>
                        </a:rPr>
                        <a:t> Nasional</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en-US" sz="1200" b="1" dirty="0" err="1" smtClean="0">
                          <a:latin typeface="Calibri"/>
                          <a:ea typeface="Calibri"/>
                          <a:cs typeface="Times New Roman"/>
                        </a:rPr>
                        <a:t>Kepsek</a:t>
                      </a:r>
                      <a:r>
                        <a:rPr lang="en-US" sz="1200" b="1"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15000"/>
                        </a:lnSpc>
                        <a:spcAft>
                          <a:spcPts val="0"/>
                        </a:spcAft>
                      </a:pPr>
                      <a:r>
                        <a:rPr lang="en-US" sz="1200" b="1" dirty="0" err="1" smtClean="0">
                          <a:latin typeface="Calibri"/>
                          <a:ea typeface="Calibri"/>
                          <a:cs typeface="Times New Roman"/>
                        </a:rPr>
                        <a:t>Kepsek</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430137">
                <a:tc>
                  <a:txBody>
                    <a:bodyPr/>
                    <a:lstStyle/>
                    <a:p>
                      <a:pPr algn="ctr">
                        <a:lnSpc>
                          <a:spcPct val="115000"/>
                        </a:lnSpc>
                        <a:spcAft>
                          <a:spcPts val="0"/>
                        </a:spcAft>
                      </a:pPr>
                      <a:r>
                        <a:rPr lang="en-US" sz="1200" b="1">
                          <a:latin typeface="Calibri"/>
                          <a:ea typeface="Calibri"/>
                          <a:cs typeface="Times New Roman"/>
                        </a:rPr>
                        <a:t>5.</a:t>
                      </a:r>
                      <a:endParaRPr lang="en-US" sz="1200">
                        <a:latin typeface="Calibri"/>
                        <a:ea typeface="Calibri"/>
                        <a:cs typeface="Times New Roman"/>
                      </a:endParaRP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id-ID" sz="1200" b="1">
                          <a:latin typeface="Calibri"/>
                          <a:ea typeface="Calibri"/>
                          <a:cs typeface="Times New Roman"/>
                        </a:rPr>
                        <a:t>KEPEMIMPINAN</a:t>
                      </a:r>
                      <a:r>
                        <a:rPr lang="en-US" sz="1200" b="1">
                          <a:latin typeface="Calibri"/>
                          <a:ea typeface="Calibri"/>
                          <a:cs typeface="Times New Roman"/>
                        </a:rPr>
                        <a:t>, </a:t>
                      </a:r>
                      <a:r>
                        <a:rPr lang="id-ID" sz="1200" b="1">
                          <a:latin typeface="Calibri"/>
                          <a:ea typeface="Calibri"/>
                          <a:cs typeface="Times New Roman"/>
                        </a:rPr>
                        <a:t>MANAJEMENPERUBAHAN</a:t>
                      </a:r>
                      <a:r>
                        <a:rPr lang="en-US" sz="1200" b="1">
                          <a:latin typeface="Calibri"/>
                          <a:ea typeface="Calibri"/>
                          <a:cs typeface="Times New Roman"/>
                        </a:rPr>
                        <a:t> DAN BUDAYA SEKOLAH (8 JP)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a:latin typeface="Calibri"/>
                          <a:ea typeface="Calibri"/>
                          <a:cs typeface="Times New Roman"/>
                        </a:rPr>
                        <a:t>TPM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31">
                <a:tc>
                  <a:txBody>
                    <a:bodyPr/>
                    <a:lstStyle/>
                    <a:p>
                      <a:pPr algn="ctr">
                        <a:lnSpc>
                          <a:spcPct val="115000"/>
                        </a:lnSpc>
                        <a:spcAft>
                          <a:spcPts val="0"/>
                        </a:spcAft>
                      </a:pPr>
                      <a:r>
                        <a:rPr lang="en-US" sz="1200" b="1">
                          <a:latin typeface="Calibri"/>
                          <a:ea typeface="Calibri"/>
                          <a:cs typeface="Times New Roman"/>
                        </a:rPr>
                        <a:t>6.</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dirty="0">
                          <a:latin typeface="Calibri"/>
                          <a:ea typeface="Calibri"/>
                          <a:cs typeface="Times New Roman"/>
                        </a:rPr>
                        <a:t>PENGELOLAAN PEMBELAJARAN </a:t>
                      </a:r>
                      <a:r>
                        <a:rPr lang="en-US" sz="1200" b="1" dirty="0" smtClean="0">
                          <a:latin typeface="Calibri"/>
                          <a:ea typeface="Calibri"/>
                          <a:cs typeface="Times New Roman"/>
                        </a:rPr>
                        <a:t>(8 </a:t>
                      </a:r>
                      <a:r>
                        <a:rPr lang="en-US" sz="1200" b="1" dirty="0">
                          <a:latin typeface="Calibri"/>
                          <a:ea typeface="Calibri"/>
                          <a:cs typeface="Times New Roman"/>
                        </a:rPr>
                        <a:t>JP)</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TPM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0137">
                <a:tc>
                  <a:txBody>
                    <a:bodyPr/>
                    <a:lstStyle/>
                    <a:p>
                      <a:pPr algn="ctr">
                        <a:lnSpc>
                          <a:spcPct val="115000"/>
                        </a:lnSpc>
                        <a:spcAft>
                          <a:spcPts val="0"/>
                        </a:spcAft>
                      </a:pPr>
                      <a:r>
                        <a:rPr lang="en-US" sz="1200" b="1">
                          <a:latin typeface="Calibri"/>
                          <a:ea typeface="Calibri"/>
                          <a:cs typeface="Times New Roman"/>
                        </a:rPr>
                        <a:t>7.</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a:latin typeface="Calibri"/>
                          <a:ea typeface="Calibri"/>
                          <a:cs typeface="Times New Roman"/>
                        </a:rPr>
                        <a:t>PENDAMPINGAN IMPLEMENTASI KURIKULUM 2013</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dirty="0" smtClean="0">
                          <a:latin typeface="Calibri"/>
                          <a:ea typeface="Calibri"/>
                          <a:cs typeface="Times New Roman"/>
                        </a:rPr>
                        <a:t>On The Job Learning</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latin typeface="Calibri"/>
                          <a:ea typeface="Calibri"/>
                          <a:cs typeface="Times New Roman"/>
                        </a:rPr>
                        <a:t>KS</a:t>
                      </a:r>
                      <a:r>
                        <a:rPr lang="id-ID" sz="1200">
                          <a:latin typeface="Calibri"/>
                          <a:ea typeface="Calibri"/>
                          <a:cs typeface="Times New Roman"/>
                        </a:rPr>
                        <a:t>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31">
                <a:tc>
                  <a:txBody>
                    <a:bodyPr/>
                    <a:lstStyle/>
                    <a:p>
                      <a:pPr algn="ctr">
                        <a:lnSpc>
                          <a:spcPct val="115000"/>
                        </a:lnSpc>
                        <a:spcAft>
                          <a:spcPts val="0"/>
                        </a:spcAft>
                      </a:pPr>
                      <a:r>
                        <a:rPr lang="en-US" sz="1200" b="1">
                          <a:latin typeface="Calibri"/>
                          <a:ea typeface="Calibri"/>
                          <a:cs typeface="Times New Roman"/>
                        </a:rPr>
                        <a:t>8.</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dirty="0">
                          <a:latin typeface="Calibri"/>
                          <a:ea typeface="Calibri"/>
                          <a:cs typeface="Times New Roman"/>
                        </a:rPr>
                        <a:t>EVALUASI</a:t>
                      </a:r>
                      <a:r>
                        <a:rPr lang="id-ID" sz="1200" b="1" dirty="0">
                          <a:latin typeface="Calibri"/>
                          <a:ea typeface="Calibri"/>
                          <a:cs typeface="Times New Roman"/>
                        </a:rPr>
                        <a:t> PESERTA</a:t>
                      </a:r>
                      <a:r>
                        <a:rPr lang="en-US" sz="1200" b="1" dirty="0">
                          <a:latin typeface="Calibri"/>
                          <a:ea typeface="Calibri"/>
                          <a:cs typeface="Times New Roman"/>
                        </a:rPr>
                        <a:t> (4 JP)</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a:latin typeface="Calibri"/>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dirty="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31">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0"/>
                        </a:spcAft>
                        <a:buFont typeface="Arial"/>
                        <a:buChar char="•"/>
                      </a:pPr>
                      <a:r>
                        <a:rPr lang="id-ID" sz="1200">
                          <a:latin typeface="Calibri"/>
                          <a:ea typeface="Calibri"/>
                          <a:cs typeface="Times New Roman"/>
                        </a:rPr>
                        <a:t>Pre-test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BPSDMPK PMP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31">
                <a:tc>
                  <a:txBody>
                    <a:bodyPr/>
                    <a:lstStyle/>
                    <a:p>
                      <a:pPr>
                        <a:lnSpc>
                          <a:spcPct val="115000"/>
                        </a:lnSpc>
                      </a:pPr>
                      <a:endParaRPr lang="en-US" sz="120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15000"/>
                        </a:lnSpc>
                        <a:spcAft>
                          <a:spcPts val="0"/>
                        </a:spcAft>
                        <a:buFont typeface="Arial"/>
                        <a:buChar char="•"/>
                      </a:pPr>
                      <a:r>
                        <a:rPr lang="id-ID" sz="1200">
                          <a:latin typeface="Calibri"/>
                          <a:ea typeface="Calibri"/>
                          <a:cs typeface="Times New Roman"/>
                        </a:rPr>
                        <a:t>Post-test</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BPSDMPK PMP</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1200">
                          <a:latin typeface="Calibri"/>
                          <a:ea typeface="Calibri"/>
                          <a:cs typeface="Times New Roman"/>
                        </a:rPr>
                        <a:t>IN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id-ID" sz="1200">
                          <a:latin typeface="Calibri"/>
                          <a:ea typeface="Calibri"/>
                          <a:cs typeface="Times New Roman"/>
                        </a:rPr>
                        <a:t>KSI+Imbas</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31">
                <a:tc>
                  <a:txBody>
                    <a:bodyPr/>
                    <a:lstStyle/>
                    <a:p>
                      <a:pPr>
                        <a:lnSpc>
                          <a:spcPct val="115000"/>
                        </a:lnSpc>
                      </a:pPr>
                      <a:endParaRPr lang="en-US" sz="1200" dirty="0">
                        <a:latin typeface="Calibri"/>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dirty="0">
                          <a:latin typeface="Calibri"/>
                          <a:ea typeface="Calibri"/>
                          <a:cs typeface="Times New Roman"/>
                        </a:rPr>
                        <a:t>JUMLAH JAM</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3208" name="TextBox 3"/>
          <p:cNvSpPr txBox="1">
            <a:spLocks noChangeArrowheads="1"/>
          </p:cNvSpPr>
          <p:nvPr/>
        </p:nvSpPr>
        <p:spPr bwMode="auto">
          <a:xfrm>
            <a:off x="214313" y="4473575"/>
            <a:ext cx="52895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200"/>
              <a:t>Keterangan :</a:t>
            </a:r>
          </a:p>
          <a:p>
            <a:pPr eaLnBrk="1" hangingPunct="1"/>
            <a:r>
              <a:rPr lang="en-US" sz="1200"/>
              <a:t>		TPK	: Tim Pengembang Kurikulum</a:t>
            </a:r>
          </a:p>
          <a:p>
            <a:pPr eaLnBrk="1" hangingPunct="1"/>
            <a:r>
              <a:rPr lang="en-US" sz="1200"/>
              <a:t>		IN	: Instruktur Nasional</a:t>
            </a:r>
          </a:p>
          <a:p>
            <a:pPr eaLnBrk="1" hangingPunct="1"/>
            <a:r>
              <a:rPr lang="en-US" sz="1200"/>
              <a:t>		KSI	: Kepala Sekolah Inti</a:t>
            </a:r>
          </a:p>
          <a:p>
            <a:pPr eaLnBrk="1" hangingPunct="1"/>
            <a:r>
              <a:rPr lang="en-US" sz="1200"/>
              <a:t>		TPM	: Tim PengembangMateri</a:t>
            </a:r>
          </a:p>
          <a:p>
            <a:pPr eaLnBrk="1" hangingPunct="1"/>
            <a:r>
              <a:rPr lang="en-US" sz="1200"/>
              <a:t>		Imbas	: Trainer hasil Pengimbasan di PPPPTK</a:t>
            </a:r>
          </a:p>
          <a:p>
            <a:pPr eaLnBrk="1" hangingPunct="1"/>
            <a:r>
              <a:rPr lang="en-US" sz="1200"/>
              <a:t>		Contoh kasus dalam materi disesuaikan dengan jenis dan jenjang satuan tugas</a:t>
            </a:r>
          </a:p>
          <a:p>
            <a:pPr eaLnBrk="1" hangingPunct="1"/>
            <a:endParaRPr lang="en-US" sz="1200"/>
          </a:p>
          <a:p>
            <a:pPr eaLnBrk="1" hangingPunct="1"/>
            <a:r>
              <a:rPr lang="en-US" sz="1200"/>
              <a:t>*)   SD : Tematik Terintegrasi</a:t>
            </a:r>
          </a:p>
          <a:p>
            <a:pPr eaLnBrk="1" hangingPunct="1"/>
            <a:r>
              <a:rPr lang="en-US" sz="1200"/>
              <a:t>      SMP : Kontekstual dan Terpadu</a:t>
            </a:r>
          </a:p>
          <a:p>
            <a:pPr eaLnBrk="1" hangingPunct="1"/>
            <a:r>
              <a:rPr lang="en-US" sz="1200"/>
              <a:t>      SMA : Pembinaan Peminatan</a:t>
            </a:r>
          </a:p>
        </p:txBody>
      </p:sp>
      <p:sp>
        <p:nvSpPr>
          <p:cNvPr id="6" name="Title 5"/>
          <p:cNvSpPr>
            <a:spLocks noGrp="1"/>
          </p:cNvSpPr>
          <p:nvPr>
            <p:ph type="title"/>
          </p:nvPr>
        </p:nvSpPr>
        <p:spPr>
          <a:xfrm>
            <a:off x="518864" y="116632"/>
            <a:ext cx="8229600" cy="633412"/>
          </a:xfrm>
        </p:spPr>
        <p:txBody>
          <a:bodyPr>
            <a:noAutofit/>
          </a:bodyPr>
          <a:lstStyle/>
          <a:p>
            <a:pPr>
              <a:defRPr/>
            </a:pPr>
            <a:r>
              <a:rPr lang="id-ID" sz="2400" b="1" dirty="0">
                <a:solidFill>
                  <a:schemeClr val="accent5">
                    <a:lumMod val="50000"/>
                  </a:schemeClr>
                </a:solidFill>
              </a:rPr>
              <a:t>STRUKTUR PROGRAM </a:t>
            </a:r>
            <a:r>
              <a:rPr lang="en-US" sz="2400" b="1" dirty="0">
                <a:solidFill>
                  <a:schemeClr val="accent5">
                    <a:lumMod val="50000"/>
                  </a:schemeClr>
                </a:solidFill>
              </a:rPr>
              <a:t>PELATIHAN</a:t>
            </a:r>
            <a:r>
              <a:rPr lang="id-ID" sz="2400" b="1" dirty="0" smtClean="0">
                <a:solidFill>
                  <a:schemeClr val="accent5">
                    <a:lumMod val="50000"/>
                  </a:schemeClr>
                </a:solidFill>
              </a:rPr>
              <a:t> </a:t>
            </a:r>
            <a:r>
              <a:rPr lang="en-SG" sz="2400" b="1" dirty="0" smtClean="0">
                <a:solidFill>
                  <a:schemeClr val="accent5">
                    <a:lumMod val="50000"/>
                  </a:schemeClr>
                </a:solidFill>
              </a:rPr>
              <a:t/>
            </a:r>
            <a:br>
              <a:rPr lang="en-SG" sz="2400" b="1" dirty="0" smtClean="0">
                <a:solidFill>
                  <a:schemeClr val="accent5">
                    <a:lumMod val="50000"/>
                  </a:schemeClr>
                </a:solidFill>
              </a:rPr>
            </a:br>
            <a:r>
              <a:rPr lang="en-US" sz="2400" b="1" dirty="0" smtClean="0">
                <a:solidFill>
                  <a:srgbClr val="FF0000"/>
                </a:solidFill>
              </a:rPr>
              <a:t>KEPALA </a:t>
            </a:r>
            <a:r>
              <a:rPr lang="en-US" sz="2400" b="1" dirty="0">
                <a:solidFill>
                  <a:srgbClr val="FF0000"/>
                </a:solidFill>
              </a:rPr>
              <a:t>SD, SMP, SMA, </a:t>
            </a:r>
            <a:r>
              <a:rPr lang="en-US" sz="2400" b="1" dirty="0" smtClean="0">
                <a:solidFill>
                  <a:srgbClr val="FF0000"/>
                </a:solidFill>
              </a:rPr>
              <a:t>SMK</a:t>
            </a:r>
            <a:endParaRPr lang="id-ID" sz="2400" dirty="0"/>
          </a:p>
        </p:txBody>
      </p:sp>
      <p:cxnSp>
        <p:nvCxnSpPr>
          <p:cNvPr id="9" name="Straight Connector 8"/>
          <p:cNvCxnSpPr/>
          <p:nvPr/>
        </p:nvCxnSpPr>
        <p:spPr>
          <a:xfrm>
            <a:off x="0" y="836712"/>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fld id="{24053543-A694-460E-B4B1-9906D6585F55}" type="slidenum">
              <a:rPr lang="en-US" sz="1200" b="1">
                <a:solidFill>
                  <a:schemeClr val="bg1"/>
                </a:solidFill>
                <a:effectLst>
                  <a:outerShdw blurRad="38100" dist="38100" dir="2700000" algn="tl">
                    <a:srgbClr val="000000"/>
                  </a:outerShdw>
                </a:effectLst>
              </a:rPr>
              <a:pPr algn="r">
                <a:defRPr/>
              </a:pPr>
              <a:t>89</a:t>
            </a:fld>
            <a:endParaRPr lang="id-ID" sz="1000" b="1" dirty="0">
              <a:solidFill>
                <a:schemeClr val="bg1"/>
              </a:solidFill>
              <a:effectLst>
                <a:outerShdw blurRad="38100" dist="38100" dir="2700000" algn="tl">
                  <a:srgbClr val="000000"/>
                </a:outerShdw>
              </a:effectLst>
            </a:endParaRPr>
          </a:p>
        </p:txBody>
      </p: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89</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5725281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756316656"/>
              </p:ext>
            </p:extLst>
          </p:nvPr>
        </p:nvGraphicFramePr>
        <p:xfrm>
          <a:off x="107506" y="620689"/>
          <a:ext cx="8928992" cy="6162768"/>
        </p:xfrm>
        <a:graphic>
          <a:graphicData uri="http://schemas.openxmlformats.org/drawingml/2006/table">
            <a:tbl>
              <a:tblPr firstRow="1" bandRow="1">
                <a:tableStyleId>{5C22544A-7EE6-4342-B048-85BDC9FD1C3A}</a:tableStyleId>
              </a:tblPr>
              <a:tblGrid>
                <a:gridCol w="8928992"/>
              </a:tblGrid>
              <a:tr h="537031">
                <a:tc>
                  <a:txBody>
                    <a:bodyPr/>
                    <a:lstStyle/>
                    <a:p>
                      <a:r>
                        <a:rPr lang="id-ID" sz="3200" dirty="0" smtClean="0"/>
                        <a:t>IPA</a:t>
                      </a:r>
                      <a:r>
                        <a:rPr lang="id-ID" sz="3200" baseline="0" dirty="0" smtClean="0"/>
                        <a:t> KELAS IV</a:t>
                      </a:r>
                      <a:endParaRPr lang="id-ID" sz="3200" dirty="0"/>
                    </a:p>
                  </a:txBody>
                  <a:tcPr/>
                </a:tc>
              </a:tr>
              <a:tr h="5583648">
                <a:tc>
                  <a:txBody>
                    <a:bodyPr/>
                    <a:lstStyle/>
                    <a:p>
                      <a:pPr>
                        <a:lnSpc>
                          <a:spcPct val="115000"/>
                        </a:lnSpc>
                        <a:spcAft>
                          <a:spcPts val="0"/>
                        </a:spcAft>
                      </a:pPr>
                      <a:r>
                        <a:rPr lang="en-US" sz="1800" b="1" dirty="0">
                          <a:latin typeface="Calibri"/>
                          <a:ea typeface="Calibri"/>
                          <a:cs typeface="Times New Roman"/>
                        </a:rPr>
                        <a:t>Semester 1</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smtClean="0">
                          <a:latin typeface="Calibri"/>
                          <a:ea typeface="Calibri"/>
                          <a:cs typeface="Times New Roman"/>
                        </a:rPr>
                        <a:t>Mengidentifikasi</a:t>
                      </a:r>
                      <a:r>
                        <a:rPr lang="en-US" sz="1800" dirty="0" smtClean="0">
                          <a:latin typeface="Calibri"/>
                          <a:ea typeface="Calibri"/>
                          <a:cs typeface="Times New Roman"/>
                        </a:rPr>
                        <a:t> </a:t>
                      </a:r>
                      <a:r>
                        <a:rPr lang="en-US" sz="1800" dirty="0" err="1">
                          <a:latin typeface="Calibri"/>
                          <a:ea typeface="Calibri"/>
                          <a:cs typeface="Times New Roman"/>
                        </a:rPr>
                        <a:t>jenis</a:t>
                      </a:r>
                      <a:r>
                        <a:rPr lang="en-US" sz="1800" dirty="0">
                          <a:latin typeface="Calibri"/>
                          <a:ea typeface="Calibri"/>
                          <a:cs typeface="Times New Roman"/>
                        </a:rPr>
                        <a:t> </a:t>
                      </a:r>
                      <a:r>
                        <a:rPr lang="en-US" sz="1800" dirty="0" err="1">
                          <a:latin typeface="Calibri"/>
                          <a:ea typeface="Calibri"/>
                          <a:cs typeface="Times New Roman"/>
                        </a:rPr>
                        <a:t>makanan</a:t>
                      </a:r>
                      <a:r>
                        <a:rPr lang="en-US" sz="1800" dirty="0">
                          <a:latin typeface="Calibri"/>
                          <a:ea typeface="Calibri"/>
                          <a:cs typeface="Times New Roman"/>
                        </a:rPr>
                        <a:t> </a:t>
                      </a:r>
                      <a:r>
                        <a:rPr lang="en-US" sz="1800" dirty="0" err="1">
                          <a:latin typeface="Calibri"/>
                          <a:ea typeface="Calibri"/>
                          <a:cs typeface="Times New Roman"/>
                        </a:rPr>
                        <a:t>hewan</a:t>
                      </a:r>
                      <a:r>
                        <a:rPr lang="en-US" sz="1800" dirty="0">
                          <a:latin typeface="Calibri"/>
                          <a:ea typeface="Calibri"/>
                          <a:cs typeface="Times New Roman"/>
                        </a:rPr>
                        <a:t> </a:t>
                      </a:r>
                      <a:r>
                        <a:rPr lang="id-ID" sz="1800" dirty="0">
                          <a:solidFill>
                            <a:srgbClr val="FF0000"/>
                          </a:solidFill>
                          <a:latin typeface="Calibri"/>
                          <a:ea typeface="Calibri"/>
                          <a:cs typeface="Times New Roman"/>
                        </a:rPr>
                        <a:t>(KD ini terlalu sempit, perlu digabung dengan KD di bawahnya)</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Menggolongkan</a:t>
                      </a:r>
                      <a:r>
                        <a:rPr lang="en-US" sz="1800" dirty="0">
                          <a:latin typeface="Calibri"/>
                          <a:ea typeface="Calibri"/>
                          <a:cs typeface="Times New Roman"/>
                        </a:rPr>
                        <a:t> </a:t>
                      </a:r>
                      <a:r>
                        <a:rPr lang="en-US" sz="1800" dirty="0" err="1">
                          <a:latin typeface="Calibri"/>
                          <a:ea typeface="Calibri"/>
                          <a:cs typeface="Times New Roman"/>
                        </a:rPr>
                        <a:t>hewan</a:t>
                      </a:r>
                      <a:r>
                        <a:rPr lang="en-US" sz="1800" dirty="0">
                          <a:latin typeface="Calibri"/>
                          <a:ea typeface="Calibri"/>
                          <a:cs typeface="Times New Roman"/>
                        </a:rPr>
                        <a:t> </a:t>
                      </a:r>
                      <a:r>
                        <a:rPr lang="en-US" sz="1800" dirty="0" err="1">
                          <a:latin typeface="Calibri"/>
                          <a:ea typeface="Calibri"/>
                          <a:cs typeface="Times New Roman"/>
                        </a:rPr>
                        <a:t>berdasarkan</a:t>
                      </a:r>
                      <a:r>
                        <a:rPr lang="en-US" sz="1800" dirty="0">
                          <a:latin typeface="Calibri"/>
                          <a:ea typeface="Calibri"/>
                          <a:cs typeface="Times New Roman"/>
                        </a:rPr>
                        <a:t> </a:t>
                      </a:r>
                      <a:r>
                        <a:rPr lang="en-US" sz="1800" dirty="0" err="1">
                          <a:latin typeface="Calibri"/>
                          <a:ea typeface="Calibri"/>
                          <a:cs typeface="Times New Roman"/>
                        </a:rPr>
                        <a:t>jenis</a:t>
                      </a:r>
                      <a:r>
                        <a:rPr lang="en-US" sz="1800" dirty="0">
                          <a:latin typeface="Calibri"/>
                          <a:ea typeface="Calibri"/>
                          <a:cs typeface="Times New Roman"/>
                        </a:rPr>
                        <a:t> </a:t>
                      </a:r>
                      <a:r>
                        <a:rPr lang="en-US" sz="1800" dirty="0" err="1">
                          <a:latin typeface="Calibri"/>
                          <a:ea typeface="Calibri"/>
                          <a:cs typeface="Times New Roman"/>
                        </a:rPr>
                        <a:t>makanannya</a:t>
                      </a:r>
                      <a:r>
                        <a:rPr lang="en-US" sz="1800" dirty="0">
                          <a:latin typeface="Calibri"/>
                          <a:ea typeface="Calibri"/>
                          <a:cs typeface="Times New Roman"/>
                        </a:rPr>
                        <a:t> </a:t>
                      </a:r>
                      <a:r>
                        <a:rPr lang="id-ID" sz="1800" dirty="0">
                          <a:solidFill>
                            <a:srgbClr val="FF0000"/>
                          </a:solidFill>
                          <a:latin typeface="Calibri"/>
                          <a:ea typeface="Calibri"/>
                          <a:cs typeface="Times New Roman"/>
                        </a:rPr>
                        <a:t>(KD ini terlalu sempit perlu digabung dengan KD di atasnya)</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Mendeskripsikan</a:t>
                      </a:r>
                      <a:r>
                        <a:rPr lang="en-US" sz="1800" dirty="0">
                          <a:latin typeface="Calibri"/>
                          <a:ea typeface="Calibri"/>
                          <a:cs typeface="Times New Roman"/>
                        </a:rPr>
                        <a:t> </a:t>
                      </a:r>
                      <a:r>
                        <a:rPr lang="en-US" sz="1800" dirty="0" err="1">
                          <a:latin typeface="Calibri"/>
                          <a:ea typeface="Calibri"/>
                          <a:cs typeface="Times New Roman"/>
                        </a:rPr>
                        <a:t>daur</a:t>
                      </a:r>
                      <a:r>
                        <a:rPr lang="en-US" sz="1800" dirty="0">
                          <a:latin typeface="Calibri"/>
                          <a:ea typeface="Calibri"/>
                          <a:cs typeface="Times New Roman"/>
                        </a:rPr>
                        <a:t> </a:t>
                      </a:r>
                      <a:r>
                        <a:rPr lang="en-US" sz="1800" dirty="0" err="1">
                          <a:latin typeface="Calibri"/>
                          <a:ea typeface="Calibri"/>
                          <a:cs typeface="Times New Roman"/>
                        </a:rPr>
                        <a:t>hidup</a:t>
                      </a:r>
                      <a:r>
                        <a:rPr lang="en-US" sz="1800" dirty="0">
                          <a:latin typeface="Calibri"/>
                          <a:ea typeface="Calibri"/>
                          <a:cs typeface="Times New Roman"/>
                        </a:rPr>
                        <a:t> </a:t>
                      </a:r>
                      <a:r>
                        <a:rPr lang="en-US" sz="1800" dirty="0" err="1">
                          <a:latin typeface="Calibri"/>
                          <a:ea typeface="Calibri"/>
                          <a:cs typeface="Times New Roman"/>
                        </a:rPr>
                        <a:t>beberapa</a:t>
                      </a:r>
                      <a:r>
                        <a:rPr lang="en-US" sz="1800" dirty="0">
                          <a:latin typeface="Calibri"/>
                          <a:ea typeface="Calibri"/>
                          <a:cs typeface="Times New Roman"/>
                        </a:rPr>
                        <a:t> </a:t>
                      </a:r>
                      <a:r>
                        <a:rPr lang="en-US" sz="1800" dirty="0" err="1">
                          <a:latin typeface="Calibri"/>
                          <a:ea typeface="Calibri"/>
                          <a:cs typeface="Times New Roman"/>
                        </a:rPr>
                        <a:t>hewan</a:t>
                      </a:r>
                      <a:r>
                        <a:rPr lang="en-US" sz="1800" dirty="0">
                          <a:latin typeface="Calibri"/>
                          <a:ea typeface="Calibri"/>
                          <a:cs typeface="Times New Roman"/>
                        </a:rPr>
                        <a:t> </a:t>
                      </a:r>
                      <a:r>
                        <a:rPr lang="en-US" sz="1800" dirty="0" err="1">
                          <a:latin typeface="Calibri"/>
                          <a:ea typeface="Calibri"/>
                          <a:cs typeface="Times New Roman"/>
                        </a:rPr>
                        <a:t>di</a:t>
                      </a:r>
                      <a:r>
                        <a:rPr lang="en-US" sz="1800" dirty="0">
                          <a:latin typeface="Calibri"/>
                          <a:ea typeface="Calibri"/>
                          <a:cs typeface="Times New Roman"/>
                        </a:rPr>
                        <a:t> </a:t>
                      </a:r>
                      <a:r>
                        <a:rPr lang="en-US" sz="1800" dirty="0" err="1">
                          <a:latin typeface="Calibri"/>
                          <a:ea typeface="Calibri"/>
                          <a:cs typeface="Times New Roman"/>
                        </a:rPr>
                        <a:t>lingkungan</a:t>
                      </a:r>
                      <a:r>
                        <a:rPr lang="en-US" sz="1800" dirty="0">
                          <a:latin typeface="Calibri"/>
                          <a:ea typeface="Calibri"/>
                          <a:cs typeface="Times New Roman"/>
                        </a:rPr>
                        <a:t> </a:t>
                      </a:r>
                      <a:r>
                        <a:rPr lang="en-US" sz="1800" dirty="0" err="1">
                          <a:latin typeface="Calibri"/>
                          <a:ea typeface="Calibri"/>
                          <a:cs typeface="Times New Roman"/>
                        </a:rPr>
                        <a:t>sekitar</a:t>
                      </a:r>
                      <a:r>
                        <a:rPr lang="en-US" sz="1800" dirty="0">
                          <a:latin typeface="Calibri"/>
                          <a:ea typeface="Calibri"/>
                          <a:cs typeface="Times New Roman"/>
                        </a:rPr>
                        <a:t>, </a:t>
                      </a:r>
                      <a:r>
                        <a:rPr lang="en-US" sz="1800" dirty="0" err="1">
                          <a:latin typeface="Calibri"/>
                          <a:ea typeface="Calibri"/>
                          <a:cs typeface="Times New Roman"/>
                        </a:rPr>
                        <a:t>misalnya</a:t>
                      </a:r>
                      <a:r>
                        <a:rPr lang="en-US" sz="1800" dirty="0">
                          <a:latin typeface="Calibri"/>
                          <a:ea typeface="Calibri"/>
                          <a:cs typeface="Times New Roman"/>
                        </a:rPr>
                        <a:t> </a:t>
                      </a:r>
                      <a:r>
                        <a:rPr lang="en-US" sz="1800" dirty="0" err="1">
                          <a:latin typeface="Calibri"/>
                          <a:ea typeface="Calibri"/>
                          <a:cs typeface="Times New Roman"/>
                        </a:rPr>
                        <a:t>kecoa</a:t>
                      </a:r>
                      <a:r>
                        <a:rPr lang="en-US" sz="1800" dirty="0">
                          <a:latin typeface="Calibri"/>
                          <a:ea typeface="Calibri"/>
                          <a:cs typeface="Times New Roman"/>
                        </a:rPr>
                        <a:t>, </a:t>
                      </a:r>
                      <a:r>
                        <a:rPr lang="en-US" sz="1800" dirty="0" err="1">
                          <a:latin typeface="Calibri"/>
                          <a:ea typeface="Calibri"/>
                          <a:cs typeface="Times New Roman"/>
                        </a:rPr>
                        <a:t>nyamuk</a:t>
                      </a:r>
                      <a:r>
                        <a:rPr lang="en-US" sz="1800" dirty="0">
                          <a:latin typeface="Calibri"/>
                          <a:ea typeface="Calibri"/>
                          <a:cs typeface="Times New Roman"/>
                        </a:rPr>
                        <a:t>, </a:t>
                      </a:r>
                      <a:r>
                        <a:rPr lang="en-US" sz="1800" dirty="0" err="1">
                          <a:latin typeface="Calibri"/>
                          <a:ea typeface="Calibri"/>
                          <a:cs typeface="Times New Roman"/>
                        </a:rPr>
                        <a:t>kupukupu</a:t>
                      </a:r>
                      <a:r>
                        <a:rPr lang="en-US" sz="1800" dirty="0">
                          <a:latin typeface="Calibri"/>
                          <a:ea typeface="Calibri"/>
                          <a:cs typeface="Times New Roman"/>
                        </a:rPr>
                        <a:t>, </a:t>
                      </a:r>
                      <a:r>
                        <a:rPr lang="en-US" sz="1800" dirty="0" err="1">
                          <a:latin typeface="Calibri"/>
                          <a:ea typeface="Calibri"/>
                          <a:cs typeface="Times New Roman"/>
                        </a:rPr>
                        <a:t>kucing</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Menunjukkan</a:t>
                      </a:r>
                      <a:r>
                        <a:rPr lang="en-US" sz="1800" dirty="0">
                          <a:latin typeface="Calibri"/>
                          <a:ea typeface="Calibri"/>
                          <a:cs typeface="Times New Roman"/>
                        </a:rPr>
                        <a:t> </a:t>
                      </a:r>
                      <a:r>
                        <a:rPr lang="en-US" sz="1800" dirty="0" err="1">
                          <a:latin typeface="Calibri"/>
                          <a:ea typeface="Calibri"/>
                          <a:cs typeface="Times New Roman"/>
                        </a:rPr>
                        <a:t>kepedulian</a:t>
                      </a:r>
                      <a:r>
                        <a:rPr lang="en-US" sz="1800" dirty="0">
                          <a:latin typeface="Calibri"/>
                          <a:ea typeface="Calibri"/>
                          <a:cs typeface="Times New Roman"/>
                        </a:rPr>
                        <a:t> </a:t>
                      </a:r>
                      <a:r>
                        <a:rPr lang="en-US" sz="1800" dirty="0" err="1">
                          <a:latin typeface="Calibri"/>
                          <a:ea typeface="Calibri"/>
                          <a:cs typeface="Times New Roman"/>
                        </a:rPr>
                        <a:t>terhadap</a:t>
                      </a:r>
                      <a:r>
                        <a:rPr lang="en-US" sz="1800" dirty="0">
                          <a:latin typeface="Calibri"/>
                          <a:ea typeface="Calibri"/>
                          <a:cs typeface="Times New Roman"/>
                        </a:rPr>
                        <a:t> </a:t>
                      </a:r>
                      <a:r>
                        <a:rPr lang="en-US" sz="1800" dirty="0" err="1">
                          <a:latin typeface="Calibri"/>
                          <a:ea typeface="Calibri"/>
                          <a:cs typeface="Times New Roman"/>
                        </a:rPr>
                        <a:t>hewan</a:t>
                      </a:r>
                      <a:r>
                        <a:rPr lang="en-US" sz="1800" dirty="0">
                          <a:latin typeface="Calibri"/>
                          <a:ea typeface="Calibri"/>
                          <a:cs typeface="Times New Roman"/>
                        </a:rPr>
                        <a:t> </a:t>
                      </a:r>
                      <a:r>
                        <a:rPr lang="en-US" sz="1800" dirty="0" err="1">
                          <a:latin typeface="Calibri"/>
                          <a:ea typeface="Calibri"/>
                          <a:cs typeface="Times New Roman"/>
                        </a:rPr>
                        <a:t>peliharaan</a:t>
                      </a:r>
                      <a:r>
                        <a:rPr lang="en-US" sz="1800" dirty="0">
                          <a:latin typeface="Calibri"/>
                          <a:ea typeface="Calibri"/>
                          <a:cs typeface="Times New Roman"/>
                        </a:rPr>
                        <a:t>, </a:t>
                      </a:r>
                      <a:r>
                        <a:rPr lang="en-US" sz="1800" dirty="0" err="1">
                          <a:latin typeface="Calibri"/>
                          <a:ea typeface="Calibri"/>
                          <a:cs typeface="Times New Roman"/>
                        </a:rPr>
                        <a:t>misalnya</a:t>
                      </a:r>
                      <a:r>
                        <a:rPr lang="en-US" sz="1800" dirty="0">
                          <a:latin typeface="Calibri"/>
                          <a:ea typeface="Calibri"/>
                          <a:cs typeface="Times New Roman"/>
                        </a:rPr>
                        <a:t> </a:t>
                      </a:r>
                      <a:r>
                        <a:rPr lang="en-US" sz="1800" dirty="0" err="1">
                          <a:latin typeface="Calibri"/>
                          <a:ea typeface="Calibri"/>
                          <a:cs typeface="Times New Roman"/>
                        </a:rPr>
                        <a:t>kucing</a:t>
                      </a:r>
                      <a:r>
                        <a:rPr lang="en-US" sz="1800" dirty="0">
                          <a:latin typeface="Calibri"/>
                          <a:ea typeface="Calibri"/>
                          <a:cs typeface="Times New Roman"/>
                        </a:rPr>
                        <a:t>, </a:t>
                      </a:r>
                      <a:r>
                        <a:rPr lang="en-US" sz="1800" dirty="0" err="1">
                          <a:latin typeface="Calibri"/>
                          <a:ea typeface="Calibri"/>
                          <a:cs typeface="Times New Roman"/>
                        </a:rPr>
                        <a:t>ayam</a:t>
                      </a:r>
                      <a:r>
                        <a:rPr lang="en-US" sz="1800" dirty="0">
                          <a:latin typeface="Calibri"/>
                          <a:ea typeface="Calibri"/>
                          <a:cs typeface="Times New Roman"/>
                        </a:rPr>
                        <a:t>, </a:t>
                      </a:r>
                      <a:r>
                        <a:rPr lang="en-US" sz="1800" dirty="0" err="1">
                          <a:latin typeface="Calibri"/>
                          <a:ea typeface="Calibri"/>
                          <a:cs typeface="Times New Roman"/>
                        </a:rPr>
                        <a:t>ikan</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Mengidentifikasi</a:t>
                      </a:r>
                      <a:r>
                        <a:rPr lang="en-US" sz="1800" dirty="0">
                          <a:latin typeface="Calibri"/>
                          <a:ea typeface="Calibri"/>
                          <a:cs typeface="Times New Roman"/>
                        </a:rPr>
                        <a:t> </a:t>
                      </a:r>
                      <a:r>
                        <a:rPr lang="en-US" sz="1800" dirty="0" err="1">
                          <a:latin typeface="Calibri"/>
                          <a:ea typeface="Calibri"/>
                          <a:cs typeface="Times New Roman"/>
                        </a:rPr>
                        <a:t>beberapa</a:t>
                      </a:r>
                      <a:r>
                        <a:rPr lang="en-US" sz="1800" dirty="0">
                          <a:latin typeface="Calibri"/>
                          <a:ea typeface="Calibri"/>
                          <a:cs typeface="Times New Roman"/>
                        </a:rPr>
                        <a:t> </a:t>
                      </a:r>
                      <a:r>
                        <a:rPr lang="en-US" sz="1800" dirty="0" err="1">
                          <a:latin typeface="Calibri"/>
                          <a:ea typeface="Calibri"/>
                          <a:cs typeface="Times New Roman"/>
                        </a:rPr>
                        <a:t>jenis</a:t>
                      </a:r>
                      <a:r>
                        <a:rPr lang="en-US" sz="1800" dirty="0">
                          <a:latin typeface="Calibri"/>
                          <a:ea typeface="Calibri"/>
                          <a:cs typeface="Times New Roman"/>
                        </a:rPr>
                        <a:t> </a:t>
                      </a:r>
                      <a:r>
                        <a:rPr lang="en-US" sz="1800" dirty="0" err="1">
                          <a:latin typeface="Calibri"/>
                          <a:ea typeface="Calibri"/>
                          <a:cs typeface="Times New Roman"/>
                        </a:rPr>
                        <a:t>hubungan</a:t>
                      </a:r>
                      <a:r>
                        <a:rPr lang="en-US" sz="1800" dirty="0">
                          <a:latin typeface="Calibri"/>
                          <a:ea typeface="Calibri"/>
                          <a:cs typeface="Times New Roman"/>
                        </a:rPr>
                        <a:t> </a:t>
                      </a:r>
                      <a:r>
                        <a:rPr lang="en-US" sz="1800" dirty="0" err="1">
                          <a:latin typeface="Calibri"/>
                          <a:ea typeface="Calibri"/>
                          <a:cs typeface="Times New Roman"/>
                        </a:rPr>
                        <a:t>khas</a:t>
                      </a:r>
                      <a:r>
                        <a:rPr lang="en-US" sz="1800" dirty="0">
                          <a:latin typeface="Calibri"/>
                          <a:ea typeface="Calibri"/>
                          <a:cs typeface="Times New Roman"/>
                        </a:rPr>
                        <a:t> (</a:t>
                      </a:r>
                      <a:r>
                        <a:rPr lang="en-US" sz="1800" dirty="0" err="1">
                          <a:latin typeface="Calibri"/>
                          <a:ea typeface="Calibri"/>
                          <a:cs typeface="Times New Roman"/>
                        </a:rPr>
                        <a:t>simbiosis</a:t>
                      </a:r>
                      <a:r>
                        <a:rPr lang="en-US" sz="1800" dirty="0">
                          <a:latin typeface="Calibri"/>
                          <a:ea typeface="Calibri"/>
                          <a:cs typeface="Times New Roman"/>
                        </a:rPr>
                        <a:t>) </a:t>
                      </a:r>
                      <a:r>
                        <a:rPr lang="en-US" sz="1800" dirty="0" err="1">
                          <a:latin typeface="Calibri"/>
                          <a:ea typeface="Calibri"/>
                          <a:cs typeface="Times New Roman"/>
                        </a:rPr>
                        <a:t>dan</a:t>
                      </a:r>
                      <a:r>
                        <a:rPr lang="en-US" sz="1800" dirty="0">
                          <a:latin typeface="Calibri"/>
                          <a:ea typeface="Calibri"/>
                          <a:cs typeface="Times New Roman"/>
                        </a:rPr>
                        <a:t> </a:t>
                      </a:r>
                      <a:r>
                        <a:rPr lang="en-US" sz="1800" dirty="0" err="1">
                          <a:latin typeface="Calibri"/>
                          <a:ea typeface="Calibri"/>
                          <a:cs typeface="Times New Roman"/>
                        </a:rPr>
                        <a:t>hubungan</a:t>
                      </a:r>
                      <a:r>
                        <a:rPr lang="en-US" sz="1800" dirty="0">
                          <a:latin typeface="Calibri"/>
                          <a:ea typeface="Calibri"/>
                          <a:cs typeface="Times New Roman"/>
                        </a:rPr>
                        <a:t> “</a:t>
                      </a:r>
                      <a:r>
                        <a:rPr lang="en-US" sz="1800" dirty="0" err="1">
                          <a:latin typeface="Calibri"/>
                          <a:ea typeface="Calibri"/>
                          <a:cs typeface="Times New Roman"/>
                        </a:rPr>
                        <a:t>makan</a:t>
                      </a:r>
                      <a:r>
                        <a:rPr lang="en-US" sz="1800" dirty="0">
                          <a:latin typeface="Calibri"/>
                          <a:ea typeface="Calibri"/>
                          <a:cs typeface="Times New Roman"/>
                        </a:rPr>
                        <a:t> </a:t>
                      </a:r>
                      <a:r>
                        <a:rPr lang="en-US" sz="1800" dirty="0" err="1">
                          <a:latin typeface="Calibri"/>
                          <a:ea typeface="Calibri"/>
                          <a:cs typeface="Times New Roman"/>
                        </a:rPr>
                        <a:t>dan</a:t>
                      </a:r>
                      <a:r>
                        <a:rPr lang="en-US" sz="1800" dirty="0">
                          <a:latin typeface="Calibri"/>
                          <a:ea typeface="Calibri"/>
                          <a:cs typeface="Times New Roman"/>
                        </a:rPr>
                        <a:t> </a:t>
                      </a:r>
                      <a:r>
                        <a:rPr lang="en-US" sz="1800" dirty="0" err="1">
                          <a:latin typeface="Calibri"/>
                          <a:ea typeface="Calibri"/>
                          <a:cs typeface="Times New Roman"/>
                        </a:rPr>
                        <a:t>dimakan</a:t>
                      </a:r>
                      <a:r>
                        <a:rPr lang="en-US" sz="1800" dirty="0">
                          <a:latin typeface="Calibri"/>
                          <a:ea typeface="Calibri"/>
                          <a:cs typeface="Times New Roman"/>
                        </a:rPr>
                        <a:t>” </a:t>
                      </a:r>
                      <a:r>
                        <a:rPr lang="en-US" sz="1800" dirty="0" err="1">
                          <a:latin typeface="Calibri"/>
                          <a:ea typeface="Calibri"/>
                          <a:cs typeface="Times New Roman"/>
                        </a:rPr>
                        <a:t>antar</a:t>
                      </a:r>
                      <a:r>
                        <a:rPr lang="en-US" sz="1800" dirty="0">
                          <a:latin typeface="Calibri"/>
                          <a:ea typeface="Calibri"/>
                          <a:cs typeface="Times New Roman"/>
                        </a:rPr>
                        <a:t> </a:t>
                      </a:r>
                      <a:r>
                        <a:rPr lang="en-US" sz="1800" dirty="0" err="1">
                          <a:latin typeface="Calibri"/>
                          <a:ea typeface="Calibri"/>
                          <a:cs typeface="Times New Roman"/>
                        </a:rPr>
                        <a:t>makhluk</a:t>
                      </a:r>
                      <a:r>
                        <a:rPr lang="en-US" sz="1800" dirty="0">
                          <a:latin typeface="Calibri"/>
                          <a:ea typeface="Calibri"/>
                          <a:cs typeface="Times New Roman"/>
                        </a:rPr>
                        <a:t> </a:t>
                      </a:r>
                      <a:r>
                        <a:rPr lang="en-US" sz="1800" dirty="0" err="1">
                          <a:latin typeface="Calibri"/>
                          <a:ea typeface="Calibri"/>
                          <a:cs typeface="Times New Roman"/>
                        </a:rPr>
                        <a:t>hidup</a:t>
                      </a:r>
                      <a:r>
                        <a:rPr lang="en-US" sz="1800" dirty="0">
                          <a:latin typeface="Calibri"/>
                          <a:ea typeface="Calibri"/>
                          <a:cs typeface="Times New Roman"/>
                        </a:rPr>
                        <a:t> (</a:t>
                      </a:r>
                      <a:r>
                        <a:rPr lang="en-US" sz="1800" dirty="0" err="1">
                          <a:latin typeface="Calibri"/>
                          <a:ea typeface="Calibri"/>
                          <a:cs typeface="Times New Roman"/>
                        </a:rPr>
                        <a:t>rantai</a:t>
                      </a:r>
                      <a:r>
                        <a:rPr lang="en-US" sz="1800" dirty="0">
                          <a:latin typeface="Calibri"/>
                          <a:ea typeface="Calibri"/>
                          <a:cs typeface="Times New Roman"/>
                        </a:rPr>
                        <a:t> </a:t>
                      </a:r>
                      <a:r>
                        <a:rPr lang="en-US" sz="1800" dirty="0" err="1">
                          <a:latin typeface="Calibri"/>
                          <a:ea typeface="Calibri"/>
                          <a:cs typeface="Times New Roman"/>
                        </a:rPr>
                        <a:t>makanan</a:t>
                      </a:r>
                      <a:r>
                        <a:rPr lang="en-US" sz="1800" dirty="0">
                          <a:latin typeface="Calibri"/>
                          <a:ea typeface="Calibri"/>
                          <a:cs typeface="Times New Roman"/>
                        </a:rPr>
                        <a:t>) </a:t>
                      </a:r>
                      <a:r>
                        <a:rPr lang="id-ID" sz="1800" dirty="0">
                          <a:solidFill>
                            <a:srgbClr val="FF0000"/>
                          </a:solidFill>
                          <a:latin typeface="Calibri"/>
                          <a:ea typeface="Calibri"/>
                          <a:cs typeface="Times New Roman"/>
                        </a:rPr>
                        <a:t>konsep</a:t>
                      </a:r>
                      <a:r>
                        <a:rPr lang="id-ID" sz="1800" dirty="0">
                          <a:latin typeface="Calibri"/>
                          <a:ea typeface="Calibri"/>
                          <a:cs typeface="Times New Roman"/>
                        </a:rPr>
                        <a:t> </a:t>
                      </a:r>
                      <a:r>
                        <a:rPr lang="id-ID" sz="1800" dirty="0">
                          <a:solidFill>
                            <a:srgbClr val="FF0000"/>
                          </a:solidFill>
                          <a:latin typeface="Calibri"/>
                          <a:ea typeface="Calibri"/>
                          <a:cs typeface="Times New Roman"/>
                        </a:rPr>
                        <a:t>simbiosis terlalu tinggi  </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Mendeskripsikan</a:t>
                      </a:r>
                      <a:r>
                        <a:rPr lang="en-US" sz="1800" dirty="0">
                          <a:latin typeface="Calibri"/>
                          <a:ea typeface="Calibri"/>
                          <a:cs typeface="Times New Roman"/>
                        </a:rPr>
                        <a:t> </a:t>
                      </a:r>
                      <a:r>
                        <a:rPr lang="en-US" sz="1800" dirty="0" err="1">
                          <a:latin typeface="Calibri"/>
                          <a:ea typeface="Calibri"/>
                          <a:cs typeface="Times New Roman"/>
                        </a:rPr>
                        <a:t>hubungan</a:t>
                      </a:r>
                      <a:r>
                        <a:rPr lang="en-US" sz="1800" dirty="0">
                          <a:latin typeface="Calibri"/>
                          <a:ea typeface="Calibri"/>
                          <a:cs typeface="Times New Roman"/>
                        </a:rPr>
                        <a:t> </a:t>
                      </a:r>
                      <a:r>
                        <a:rPr lang="en-US" sz="1800" dirty="0" err="1">
                          <a:latin typeface="Calibri"/>
                          <a:ea typeface="Calibri"/>
                          <a:cs typeface="Times New Roman"/>
                        </a:rPr>
                        <a:t>antara</a:t>
                      </a:r>
                      <a:r>
                        <a:rPr lang="en-US" sz="1800" dirty="0">
                          <a:latin typeface="Calibri"/>
                          <a:ea typeface="Calibri"/>
                          <a:cs typeface="Times New Roman"/>
                        </a:rPr>
                        <a:t> </a:t>
                      </a:r>
                      <a:r>
                        <a:rPr lang="en-US" sz="1800" dirty="0" err="1">
                          <a:latin typeface="Calibri"/>
                          <a:ea typeface="Calibri"/>
                          <a:cs typeface="Times New Roman"/>
                        </a:rPr>
                        <a:t>makhluk</a:t>
                      </a:r>
                      <a:r>
                        <a:rPr lang="en-US" sz="1800" dirty="0">
                          <a:latin typeface="Calibri"/>
                          <a:ea typeface="Calibri"/>
                          <a:cs typeface="Times New Roman"/>
                        </a:rPr>
                        <a:t> </a:t>
                      </a:r>
                      <a:r>
                        <a:rPr lang="en-US" sz="1800" dirty="0" err="1">
                          <a:latin typeface="Calibri"/>
                          <a:ea typeface="Calibri"/>
                          <a:cs typeface="Times New Roman"/>
                        </a:rPr>
                        <a:t>hidup</a:t>
                      </a:r>
                      <a:r>
                        <a:rPr lang="en-US" sz="1800" dirty="0">
                          <a:latin typeface="Calibri"/>
                          <a:ea typeface="Calibri"/>
                          <a:cs typeface="Times New Roman"/>
                        </a:rPr>
                        <a:t> </a:t>
                      </a:r>
                      <a:r>
                        <a:rPr lang="en-US" sz="1800" dirty="0" err="1">
                          <a:latin typeface="Calibri"/>
                          <a:ea typeface="Calibri"/>
                          <a:cs typeface="Times New Roman"/>
                        </a:rPr>
                        <a:t>dengan</a:t>
                      </a:r>
                      <a:r>
                        <a:rPr lang="en-US" sz="1800" dirty="0">
                          <a:latin typeface="Calibri"/>
                          <a:ea typeface="Calibri"/>
                          <a:cs typeface="Times New Roman"/>
                        </a:rPr>
                        <a:t> </a:t>
                      </a:r>
                      <a:r>
                        <a:rPr lang="en-US" sz="1800" dirty="0" err="1">
                          <a:latin typeface="Calibri"/>
                          <a:ea typeface="Calibri"/>
                          <a:cs typeface="Times New Roman"/>
                        </a:rPr>
                        <a:t>lingkungannya</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Mengidentifikasi</a:t>
                      </a:r>
                      <a:r>
                        <a:rPr lang="en-US" sz="1800" dirty="0">
                          <a:latin typeface="Calibri"/>
                          <a:ea typeface="Calibri"/>
                          <a:cs typeface="Times New Roman"/>
                        </a:rPr>
                        <a:t> </a:t>
                      </a:r>
                      <a:r>
                        <a:rPr lang="en-US" sz="1800" dirty="0" err="1">
                          <a:latin typeface="Calibri"/>
                          <a:ea typeface="Calibri"/>
                          <a:cs typeface="Times New Roman"/>
                        </a:rPr>
                        <a:t>wujud</a:t>
                      </a:r>
                      <a:r>
                        <a:rPr lang="en-US" sz="1800" dirty="0">
                          <a:latin typeface="Calibri"/>
                          <a:ea typeface="Calibri"/>
                          <a:cs typeface="Times New Roman"/>
                        </a:rPr>
                        <a:t> </a:t>
                      </a:r>
                      <a:r>
                        <a:rPr lang="en-US" sz="1800" dirty="0" err="1">
                          <a:latin typeface="Calibri"/>
                          <a:ea typeface="Calibri"/>
                          <a:cs typeface="Times New Roman"/>
                        </a:rPr>
                        <a:t>benda</a:t>
                      </a:r>
                      <a:r>
                        <a:rPr lang="en-US" sz="1800" dirty="0">
                          <a:latin typeface="Calibri"/>
                          <a:ea typeface="Calibri"/>
                          <a:cs typeface="Times New Roman"/>
                        </a:rPr>
                        <a:t> </a:t>
                      </a:r>
                      <a:r>
                        <a:rPr lang="en-US" sz="1800" dirty="0" err="1">
                          <a:latin typeface="Calibri"/>
                          <a:ea typeface="Calibri"/>
                          <a:cs typeface="Times New Roman"/>
                        </a:rPr>
                        <a:t>padat</a:t>
                      </a:r>
                      <a:r>
                        <a:rPr lang="en-US" sz="1800" dirty="0">
                          <a:latin typeface="Calibri"/>
                          <a:ea typeface="Calibri"/>
                          <a:cs typeface="Times New Roman"/>
                        </a:rPr>
                        <a:t>, </a:t>
                      </a:r>
                      <a:r>
                        <a:rPr lang="en-US" sz="1800" dirty="0" err="1">
                          <a:latin typeface="Calibri"/>
                          <a:ea typeface="Calibri"/>
                          <a:cs typeface="Times New Roman"/>
                        </a:rPr>
                        <a:t>cair</a:t>
                      </a:r>
                      <a:r>
                        <a:rPr lang="en-US" sz="1800" dirty="0">
                          <a:latin typeface="Calibri"/>
                          <a:ea typeface="Calibri"/>
                          <a:cs typeface="Times New Roman"/>
                        </a:rPr>
                        <a:t>, </a:t>
                      </a:r>
                      <a:r>
                        <a:rPr lang="en-US" sz="1800" dirty="0" err="1">
                          <a:latin typeface="Calibri"/>
                          <a:ea typeface="Calibri"/>
                          <a:cs typeface="Times New Roman"/>
                        </a:rPr>
                        <a:t>dan</a:t>
                      </a:r>
                      <a:r>
                        <a:rPr lang="en-US" sz="1800" dirty="0">
                          <a:latin typeface="Calibri"/>
                          <a:ea typeface="Calibri"/>
                          <a:cs typeface="Times New Roman"/>
                        </a:rPr>
                        <a:t> gas </a:t>
                      </a:r>
                      <a:r>
                        <a:rPr lang="en-US" sz="1800" dirty="0" err="1">
                          <a:latin typeface="Calibri"/>
                          <a:ea typeface="Calibri"/>
                          <a:cs typeface="Times New Roman"/>
                        </a:rPr>
                        <a:t>memiliki</a:t>
                      </a:r>
                      <a:r>
                        <a:rPr lang="en-US" sz="1800" dirty="0">
                          <a:latin typeface="Calibri"/>
                          <a:ea typeface="Calibri"/>
                          <a:cs typeface="Times New Roman"/>
                        </a:rPr>
                        <a:t> </a:t>
                      </a:r>
                      <a:r>
                        <a:rPr lang="en-US" sz="1800" dirty="0" err="1">
                          <a:latin typeface="Calibri"/>
                          <a:ea typeface="Calibri"/>
                          <a:cs typeface="Times New Roman"/>
                        </a:rPr>
                        <a:t>sifat</a:t>
                      </a:r>
                      <a:r>
                        <a:rPr lang="en-US" sz="1800" dirty="0">
                          <a:latin typeface="Calibri"/>
                          <a:ea typeface="Calibri"/>
                          <a:cs typeface="Times New Roman"/>
                        </a:rPr>
                        <a:t> </a:t>
                      </a:r>
                      <a:r>
                        <a:rPr lang="en-US" sz="1800" dirty="0" err="1">
                          <a:latin typeface="Calibri"/>
                          <a:ea typeface="Calibri"/>
                          <a:cs typeface="Times New Roman"/>
                        </a:rPr>
                        <a:t>tertentu</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Mendeskripsikan</a:t>
                      </a:r>
                      <a:r>
                        <a:rPr lang="en-US" sz="1800" dirty="0">
                          <a:latin typeface="Calibri"/>
                          <a:ea typeface="Calibri"/>
                          <a:cs typeface="Times New Roman"/>
                        </a:rPr>
                        <a:t> </a:t>
                      </a:r>
                      <a:r>
                        <a:rPr lang="en-US" sz="1800" dirty="0" err="1">
                          <a:latin typeface="Calibri"/>
                          <a:ea typeface="Calibri"/>
                          <a:cs typeface="Times New Roman"/>
                        </a:rPr>
                        <a:t>terjadinya</a:t>
                      </a:r>
                      <a:r>
                        <a:rPr lang="en-US" sz="1800" dirty="0">
                          <a:latin typeface="Calibri"/>
                          <a:ea typeface="Calibri"/>
                          <a:cs typeface="Times New Roman"/>
                        </a:rPr>
                        <a:t> </a:t>
                      </a:r>
                      <a:r>
                        <a:rPr lang="en-US" sz="1800" dirty="0" err="1">
                          <a:latin typeface="Calibri"/>
                          <a:ea typeface="Calibri"/>
                          <a:cs typeface="Times New Roman"/>
                        </a:rPr>
                        <a:t>perubahan</a:t>
                      </a:r>
                      <a:r>
                        <a:rPr lang="en-US" sz="1800" dirty="0">
                          <a:latin typeface="Calibri"/>
                          <a:ea typeface="Calibri"/>
                          <a:cs typeface="Times New Roman"/>
                        </a:rPr>
                        <a:t> </a:t>
                      </a:r>
                      <a:r>
                        <a:rPr lang="en-US" sz="1800" dirty="0" err="1">
                          <a:latin typeface="Calibri"/>
                          <a:ea typeface="Calibri"/>
                          <a:cs typeface="Times New Roman"/>
                        </a:rPr>
                        <a:t>wujud</a:t>
                      </a:r>
                      <a:r>
                        <a:rPr lang="en-US" sz="1800" dirty="0">
                          <a:latin typeface="Calibri"/>
                          <a:ea typeface="Calibri"/>
                          <a:cs typeface="Times New Roman"/>
                        </a:rPr>
                        <a:t> </a:t>
                      </a:r>
                      <a:r>
                        <a:rPr lang="en-US" sz="1800" dirty="0" err="1">
                          <a:latin typeface="Calibri"/>
                          <a:ea typeface="Calibri"/>
                          <a:cs typeface="Times New Roman"/>
                        </a:rPr>
                        <a:t>cair</a:t>
                      </a:r>
                      <a:r>
                        <a:rPr lang="en-US" sz="1800" dirty="0">
                          <a:latin typeface="Calibri"/>
                          <a:ea typeface="Calibri"/>
                          <a:cs typeface="Times New Roman"/>
                        </a:rPr>
                        <a:t>-&gt;</a:t>
                      </a:r>
                      <a:r>
                        <a:rPr lang="en-US" sz="1800" dirty="0" err="1">
                          <a:latin typeface="Calibri"/>
                          <a:ea typeface="Calibri"/>
                          <a:cs typeface="Times New Roman"/>
                        </a:rPr>
                        <a:t>adat</a:t>
                      </a:r>
                      <a:r>
                        <a:rPr lang="en-US" sz="1800" dirty="0">
                          <a:latin typeface="Calibri"/>
                          <a:ea typeface="Calibri"/>
                          <a:cs typeface="Times New Roman"/>
                        </a:rPr>
                        <a:t>-&gt;</a:t>
                      </a:r>
                      <a:r>
                        <a:rPr lang="en-US" sz="1800" dirty="0" err="1">
                          <a:latin typeface="Calibri"/>
                          <a:ea typeface="Calibri"/>
                          <a:cs typeface="Times New Roman"/>
                        </a:rPr>
                        <a:t>cair</a:t>
                      </a:r>
                      <a:r>
                        <a:rPr lang="en-US" sz="1800" dirty="0">
                          <a:latin typeface="Calibri"/>
                          <a:ea typeface="Calibri"/>
                          <a:cs typeface="Times New Roman"/>
                        </a:rPr>
                        <a:t>; </a:t>
                      </a:r>
                      <a:r>
                        <a:rPr lang="en-US" sz="1800" dirty="0" err="1">
                          <a:latin typeface="Calibri"/>
                          <a:ea typeface="Calibri"/>
                          <a:cs typeface="Times New Roman"/>
                        </a:rPr>
                        <a:t>cair</a:t>
                      </a:r>
                      <a:r>
                        <a:rPr lang="en-US" sz="1800" dirty="0">
                          <a:latin typeface="Calibri"/>
                          <a:ea typeface="Calibri"/>
                          <a:cs typeface="Times New Roman"/>
                        </a:rPr>
                        <a:t>-&gt;gas-&gt;</a:t>
                      </a:r>
                      <a:r>
                        <a:rPr lang="en-US" sz="1800" dirty="0" err="1">
                          <a:latin typeface="Calibri"/>
                          <a:ea typeface="Calibri"/>
                          <a:cs typeface="Times New Roman"/>
                        </a:rPr>
                        <a:t>cair</a:t>
                      </a:r>
                      <a:r>
                        <a:rPr lang="en-US" sz="1800" dirty="0">
                          <a:latin typeface="Calibri"/>
                          <a:ea typeface="Calibri"/>
                          <a:cs typeface="Times New Roman"/>
                        </a:rPr>
                        <a:t>; </a:t>
                      </a:r>
                      <a:r>
                        <a:rPr lang="en-US" sz="1800" dirty="0" err="1">
                          <a:latin typeface="Calibri"/>
                          <a:ea typeface="Calibri"/>
                          <a:cs typeface="Times New Roman"/>
                        </a:rPr>
                        <a:t>padat</a:t>
                      </a:r>
                      <a:r>
                        <a:rPr lang="en-US" sz="1800" dirty="0">
                          <a:latin typeface="Calibri"/>
                          <a:ea typeface="Calibri"/>
                          <a:cs typeface="Times New Roman"/>
                        </a:rPr>
                        <a:t>-&gt;gas</a:t>
                      </a:r>
                      <a:endParaRPr lang="id-ID" sz="1800" dirty="0">
                        <a:latin typeface="Calibri"/>
                        <a:ea typeface="Calibri"/>
                        <a:cs typeface="Times New Roman"/>
                      </a:endParaRPr>
                    </a:p>
                    <a:p>
                      <a:pPr marL="342900" lvl="0" indent="-342900">
                        <a:lnSpc>
                          <a:spcPct val="115000"/>
                        </a:lnSpc>
                        <a:spcAft>
                          <a:spcPts val="0"/>
                        </a:spcAft>
                        <a:buFont typeface="Symbol"/>
                        <a:buChar char=""/>
                      </a:pPr>
                      <a:r>
                        <a:rPr lang="en-US" sz="1800" dirty="0" err="1">
                          <a:latin typeface="Calibri"/>
                          <a:ea typeface="Calibri"/>
                          <a:cs typeface="Times New Roman"/>
                        </a:rPr>
                        <a:t>Menjelaskan</a:t>
                      </a:r>
                      <a:r>
                        <a:rPr lang="en-US" sz="1800" dirty="0">
                          <a:latin typeface="Calibri"/>
                          <a:ea typeface="Calibri"/>
                          <a:cs typeface="Times New Roman"/>
                        </a:rPr>
                        <a:t> </a:t>
                      </a:r>
                      <a:r>
                        <a:rPr lang="en-US" sz="1800" dirty="0" err="1">
                          <a:latin typeface="Calibri"/>
                          <a:ea typeface="Calibri"/>
                          <a:cs typeface="Times New Roman"/>
                        </a:rPr>
                        <a:t>hubungan</a:t>
                      </a:r>
                      <a:r>
                        <a:rPr lang="en-US" sz="1800" dirty="0">
                          <a:latin typeface="Calibri"/>
                          <a:ea typeface="Calibri"/>
                          <a:cs typeface="Times New Roman"/>
                        </a:rPr>
                        <a:t> </a:t>
                      </a:r>
                      <a:r>
                        <a:rPr lang="en-US" sz="1800" dirty="0" err="1">
                          <a:latin typeface="Calibri"/>
                          <a:ea typeface="Calibri"/>
                          <a:cs typeface="Times New Roman"/>
                        </a:rPr>
                        <a:t>antara</a:t>
                      </a:r>
                      <a:r>
                        <a:rPr lang="en-US" sz="1800" dirty="0">
                          <a:latin typeface="Calibri"/>
                          <a:ea typeface="Calibri"/>
                          <a:cs typeface="Times New Roman"/>
                        </a:rPr>
                        <a:t> </a:t>
                      </a:r>
                      <a:r>
                        <a:rPr lang="en-US" sz="1800" dirty="0" err="1">
                          <a:latin typeface="Calibri"/>
                          <a:ea typeface="Calibri"/>
                          <a:cs typeface="Times New Roman"/>
                        </a:rPr>
                        <a:t>sifat</a:t>
                      </a:r>
                      <a:r>
                        <a:rPr lang="en-US" sz="1800" dirty="0">
                          <a:latin typeface="Calibri"/>
                          <a:ea typeface="Calibri"/>
                          <a:cs typeface="Times New Roman"/>
                        </a:rPr>
                        <a:t> </a:t>
                      </a:r>
                      <a:r>
                        <a:rPr lang="en-US" sz="1800" dirty="0" err="1">
                          <a:latin typeface="Calibri"/>
                          <a:ea typeface="Calibri"/>
                          <a:cs typeface="Times New Roman"/>
                        </a:rPr>
                        <a:t>bahan</a:t>
                      </a:r>
                      <a:r>
                        <a:rPr lang="en-US" sz="1800" dirty="0">
                          <a:latin typeface="Calibri"/>
                          <a:ea typeface="Calibri"/>
                          <a:cs typeface="Times New Roman"/>
                        </a:rPr>
                        <a:t> </a:t>
                      </a:r>
                      <a:r>
                        <a:rPr lang="en-US" sz="1800" dirty="0" err="1">
                          <a:latin typeface="Calibri"/>
                          <a:ea typeface="Calibri"/>
                          <a:cs typeface="Times New Roman"/>
                        </a:rPr>
                        <a:t>dengan</a:t>
                      </a:r>
                      <a:r>
                        <a:rPr lang="en-US" sz="1800" dirty="0">
                          <a:latin typeface="Calibri"/>
                          <a:ea typeface="Calibri"/>
                          <a:cs typeface="Times New Roman"/>
                        </a:rPr>
                        <a:t> </a:t>
                      </a:r>
                      <a:r>
                        <a:rPr lang="en-US" sz="1800" dirty="0" err="1" smtClean="0">
                          <a:latin typeface="Calibri"/>
                          <a:ea typeface="Calibri"/>
                          <a:cs typeface="Times New Roman"/>
                        </a:rPr>
                        <a:t>kegunaannya</a:t>
                      </a:r>
                      <a:endParaRPr lang="id-ID" sz="1800" dirty="0">
                        <a:latin typeface="Calibri"/>
                        <a:ea typeface="Calibri"/>
                        <a:cs typeface="Times New Roman"/>
                      </a:endParaRPr>
                    </a:p>
                  </a:txBody>
                  <a:tcPr marL="68580" marR="68580" marT="0" marB="0">
                    <a:solidFill>
                      <a:schemeClr val="bg1"/>
                    </a:solidFill>
                  </a:tcPr>
                </a:tc>
              </a:tr>
            </a:tbl>
          </a:graphicData>
        </a:graphic>
      </p:graphicFrame>
      <p:sp>
        <p:nvSpPr>
          <p:cNvPr id="4" name="TextBox 3"/>
          <p:cNvSpPr txBox="1"/>
          <p:nvPr/>
        </p:nvSpPr>
        <p:spPr>
          <a:xfrm>
            <a:off x="1907711" y="-27384"/>
            <a:ext cx="5195653" cy="646331"/>
          </a:xfrm>
          <a:prstGeom prst="rect">
            <a:avLst/>
          </a:prstGeom>
          <a:noFill/>
        </p:spPr>
        <p:txBody>
          <a:bodyPr wrap="none" rtlCol="0">
            <a:spAutoFit/>
          </a:bodyPr>
          <a:lstStyle/>
          <a:p>
            <a:r>
              <a:rPr lang="id-ID" sz="3600" dirty="0" smtClean="0"/>
              <a:t>Tingkat Kesulitan Pelajaran</a:t>
            </a:r>
            <a:endParaRPr lang="id-ID" sz="3600" dirty="0"/>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9</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325302229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9215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2" name="Table 1"/>
          <p:cNvGraphicFramePr>
            <a:graphicFrameLocks noGrp="1"/>
          </p:cNvGraphicFramePr>
          <p:nvPr/>
        </p:nvGraphicFramePr>
        <p:xfrm>
          <a:off x="214313" y="857250"/>
          <a:ext cx="8763001" cy="5216528"/>
        </p:xfrm>
        <a:graphic>
          <a:graphicData uri="http://schemas.openxmlformats.org/drawingml/2006/table">
            <a:tbl>
              <a:tblPr/>
              <a:tblGrid>
                <a:gridCol w="357188"/>
                <a:gridCol w="3481686"/>
                <a:gridCol w="715551"/>
                <a:gridCol w="718692"/>
                <a:gridCol w="727648"/>
                <a:gridCol w="1406454"/>
                <a:gridCol w="677891"/>
                <a:gridCol w="677891"/>
              </a:tblGrid>
              <a:tr h="219741">
                <a:tc rowSpan="2">
                  <a:txBody>
                    <a:bodyPr/>
                    <a:lstStyle/>
                    <a:p>
                      <a:pPr algn="ctr">
                        <a:lnSpc>
                          <a:spcPct val="100000"/>
                        </a:lnSpc>
                        <a:spcAft>
                          <a:spcPts val="0"/>
                        </a:spcAft>
                      </a:pPr>
                      <a:r>
                        <a:rPr lang="id-ID" sz="1200" b="1" dirty="0">
                          <a:latin typeface="Calibri"/>
                          <a:ea typeface="Calibri"/>
                          <a:cs typeface="Times New Roman"/>
                        </a:rPr>
                        <a:t>No</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rowSpan="2">
                  <a:txBody>
                    <a:bodyPr/>
                    <a:lstStyle/>
                    <a:p>
                      <a:pPr algn="ctr">
                        <a:lnSpc>
                          <a:spcPct val="100000"/>
                        </a:lnSpc>
                        <a:spcAft>
                          <a:spcPts val="0"/>
                        </a:spcAft>
                      </a:pPr>
                      <a:r>
                        <a:rPr lang="id-ID" sz="1200" b="1" dirty="0">
                          <a:latin typeface="Calibri"/>
                          <a:ea typeface="Calibri"/>
                          <a:cs typeface="Times New Roman"/>
                        </a:rPr>
                        <a:t>Mata </a:t>
                      </a:r>
                      <a:r>
                        <a:rPr lang="id-ID" sz="1200" b="1" dirty="0" smtClean="0">
                          <a:latin typeface="Calibri"/>
                          <a:ea typeface="Calibri"/>
                          <a:cs typeface="Times New Roman"/>
                        </a:rPr>
                        <a:t>pelatihan</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lnSpc>
                          <a:spcPct val="115000"/>
                        </a:lnSpc>
                        <a:spcAft>
                          <a:spcPts val="0"/>
                        </a:spcAft>
                      </a:pPr>
                      <a:r>
                        <a:rPr lang="id-ID" sz="1200" b="1">
                          <a:latin typeface="Calibri"/>
                          <a:ea typeface="Calibri"/>
                          <a:cs typeface="Times New Roman"/>
                        </a:rPr>
                        <a:t>Alokasi Waktu</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c gridSpan="3">
                  <a:txBody>
                    <a:bodyPr/>
                    <a:lstStyle/>
                    <a:p>
                      <a:pPr algn="ctr">
                        <a:lnSpc>
                          <a:spcPct val="115000"/>
                        </a:lnSpc>
                        <a:spcAft>
                          <a:spcPts val="0"/>
                        </a:spcAft>
                      </a:pPr>
                      <a:r>
                        <a:rPr lang="id-ID" sz="1200" b="1">
                          <a:latin typeface="Calibri"/>
                          <a:ea typeface="Calibri"/>
                          <a:cs typeface="Times New Roman"/>
                        </a:rPr>
                        <a:t>Narasumber</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r>
              <a:tr h="429134">
                <a:tc vMerge="1">
                  <a:txBody>
                    <a:bodyPr/>
                    <a:lstStyle/>
                    <a:p>
                      <a:endParaRPr lang="en-US"/>
                    </a:p>
                  </a:txBody>
                  <a:tcPr/>
                </a:tc>
                <a:tc vMerge="1">
                  <a:txBody>
                    <a:bodyPr/>
                    <a:lstStyle/>
                    <a:p>
                      <a:endParaRPr lang="en-US"/>
                    </a:p>
                  </a:txBody>
                  <a:tcPr/>
                </a:tc>
                <a:tc>
                  <a:txBody>
                    <a:bodyPr/>
                    <a:lstStyle/>
                    <a:p>
                      <a:pPr algn="ctr">
                        <a:lnSpc>
                          <a:spcPct val="100000"/>
                        </a:lnSpc>
                        <a:spcAft>
                          <a:spcPts val="0"/>
                        </a:spcAft>
                      </a:pPr>
                      <a:r>
                        <a:rPr lang="en-US" sz="1200" b="1">
                          <a:latin typeface="Calibri"/>
                          <a:ea typeface="Calibri"/>
                          <a:cs typeface="Times New Roman"/>
                        </a:rPr>
                        <a:t>Instruktur</a:t>
                      </a:r>
                      <a:r>
                        <a:rPr lang="id-ID" sz="1200" b="1">
                          <a:latin typeface="Calibri"/>
                          <a:ea typeface="Calibri"/>
                          <a:cs typeface="Times New Roman"/>
                        </a:rPr>
                        <a:t> Nasional</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Pengawas</a:t>
                      </a:r>
                      <a:r>
                        <a:rPr lang="en-US" sz="1200" b="1"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Pengawas</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Instruktur</a:t>
                      </a:r>
                      <a:r>
                        <a:rPr lang="id-ID" sz="1200" b="1">
                          <a:latin typeface="Calibri"/>
                          <a:ea typeface="Calibri"/>
                          <a:cs typeface="Times New Roman"/>
                        </a:rPr>
                        <a:t> Nasional</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PengawasInti</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Pengawas</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219741">
                <a:tc>
                  <a:txBody>
                    <a:bodyPr/>
                    <a:lstStyle/>
                    <a:p>
                      <a:pPr algn="ctr">
                        <a:lnSpc>
                          <a:spcPct val="100000"/>
                        </a:lnSpc>
                        <a:spcAft>
                          <a:spcPts val="0"/>
                        </a:spcAft>
                      </a:pPr>
                      <a:r>
                        <a:rPr lang="id-ID" sz="1200" b="1">
                          <a:latin typeface="Calibri"/>
                          <a:ea typeface="Calibri"/>
                          <a:cs typeface="Times New Roman"/>
                        </a:rPr>
                        <a:t>1</a:t>
                      </a:r>
                      <a:r>
                        <a:rPr lang="en-US" sz="1200" b="1">
                          <a:latin typeface="Calibri"/>
                          <a:ea typeface="Calibri"/>
                          <a:cs typeface="Times New Roman"/>
                        </a:rPr>
                        <a:t>.</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KONSEP KURIKULUM 2013 (8 JP)</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a:latin typeface="Calibri"/>
                          <a:ea typeface="Calibri"/>
                          <a:cs typeface="Times New Roman"/>
                        </a:rPr>
                        <a:t> </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err="1">
                          <a:latin typeface="Calibri"/>
                          <a:ea typeface="Calibri"/>
                          <a:cs typeface="Times New Roman"/>
                        </a:rPr>
                        <a:t>Rasional</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PI</a:t>
                      </a:r>
                      <a:r>
                        <a:rPr lang="id-ID" sz="1200">
                          <a:latin typeface="Calibri"/>
                          <a:ea typeface="Calibri"/>
                          <a:cs typeface="Times New Roman"/>
                        </a:rPr>
                        <a:t>+Imbas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err="1">
                          <a:latin typeface="Calibri"/>
                          <a:ea typeface="Calibri"/>
                          <a:cs typeface="Times New Roman"/>
                        </a:rPr>
                        <a:t>ElemenperubahanKurikulum</a:t>
                      </a:r>
                      <a:r>
                        <a:rPr lang="en-US" sz="1200" dirty="0">
                          <a:latin typeface="Calibri"/>
                          <a:ea typeface="Calibri"/>
                          <a:cs typeface="Times New Roman"/>
                        </a:rPr>
                        <a:t> 2013</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1</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a:latin typeface="Calibri"/>
                          <a:ea typeface="Calibri"/>
                          <a:cs typeface="Times New Roman"/>
                        </a:rPr>
                        <a:t>SKL, KI </a:t>
                      </a:r>
                      <a:r>
                        <a:rPr lang="en-US" sz="1200" dirty="0" err="1">
                          <a:latin typeface="Calibri"/>
                          <a:ea typeface="Calibri"/>
                          <a:cs typeface="Times New Roman"/>
                        </a:rPr>
                        <a:t>dan</a:t>
                      </a:r>
                      <a:r>
                        <a:rPr lang="en-US" sz="1200" dirty="0">
                          <a:latin typeface="Calibri"/>
                          <a:ea typeface="Calibri"/>
                          <a:cs typeface="Times New Roman"/>
                        </a:rPr>
                        <a:t> KD</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err="1">
                          <a:latin typeface="Calibri"/>
                          <a:ea typeface="Calibri"/>
                          <a:cs typeface="Times New Roman"/>
                        </a:rPr>
                        <a:t>StrategiImplementasiKuri</a:t>
                      </a:r>
                      <a:r>
                        <a:rPr lang="id-ID" sz="1200" dirty="0">
                          <a:latin typeface="Calibri"/>
                          <a:ea typeface="Calibri"/>
                          <a:cs typeface="Times New Roman"/>
                        </a:rPr>
                        <a:t>k</a:t>
                      </a:r>
                      <a:r>
                        <a:rPr lang="en-US" sz="1200" dirty="0" err="1">
                          <a:latin typeface="Calibri"/>
                          <a:ea typeface="Calibri"/>
                          <a:cs typeface="Times New Roman"/>
                        </a:rPr>
                        <a:t>ulum</a:t>
                      </a:r>
                      <a:r>
                        <a:rPr lang="en-US" sz="1200" dirty="0">
                          <a:latin typeface="Calibri"/>
                          <a:ea typeface="Calibri"/>
                          <a:cs typeface="Times New Roman"/>
                        </a:rPr>
                        <a:t> 2013</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2</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TPK</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gn="ctr">
                        <a:lnSpc>
                          <a:spcPct val="100000"/>
                        </a:lnSpc>
                        <a:spcAft>
                          <a:spcPts val="0"/>
                        </a:spcAft>
                      </a:pPr>
                      <a:r>
                        <a:rPr lang="id-ID" sz="1200" b="1">
                          <a:latin typeface="Calibri"/>
                          <a:ea typeface="Calibri"/>
                          <a:cs typeface="Times New Roman"/>
                        </a:rPr>
                        <a:t>2</a:t>
                      </a:r>
                      <a:r>
                        <a:rPr lang="en-US" sz="1200" b="1">
                          <a:latin typeface="Calibri"/>
                          <a:ea typeface="Calibri"/>
                          <a:cs typeface="Times New Roman"/>
                        </a:rPr>
                        <a:t>.</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ANALISIS MATERI AJAR (12JP)</a:t>
                      </a:r>
                      <a:endParaRPr lang="en-US" sz="1200" dirty="0">
                        <a:latin typeface="Calibri"/>
                        <a:ea typeface="Calibri"/>
                        <a:cs typeface="Times New Roman"/>
                      </a:endParaRPr>
                    </a:p>
                  </a:txBody>
                  <a:tcPr marL="7133" marR="7133" marT="713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a:latin typeface="Calibri"/>
                          <a:ea typeface="Calibri"/>
                          <a:cs typeface="Times New Roman"/>
                        </a:rPr>
                        <a:t> </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134">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id-ID" sz="1200" dirty="0">
                          <a:latin typeface="Calibri"/>
                          <a:ea typeface="Calibri"/>
                          <a:cs typeface="Times New Roman"/>
                        </a:rPr>
                        <a:t>Analisis </a:t>
                      </a:r>
                      <a:r>
                        <a:rPr lang="en-US" sz="1200" dirty="0" err="1">
                          <a:latin typeface="Calibri"/>
                          <a:ea typeface="Calibri"/>
                          <a:cs typeface="Times New Roman"/>
                        </a:rPr>
                        <a:t>Buku</a:t>
                      </a:r>
                      <a:r>
                        <a:rPr lang="id-ID" sz="1200" dirty="0">
                          <a:latin typeface="Calibri"/>
                          <a:ea typeface="Calibri"/>
                          <a:cs typeface="Times New Roman"/>
                        </a:rPr>
                        <a:t>G</a:t>
                      </a:r>
                      <a:r>
                        <a:rPr lang="en-US" sz="1200" dirty="0" err="1">
                          <a:latin typeface="Calibri"/>
                          <a:ea typeface="Calibri"/>
                          <a:cs typeface="Times New Roman"/>
                        </a:rPr>
                        <a:t>uru</a:t>
                      </a:r>
                      <a:r>
                        <a:rPr lang="id-ID" sz="1200" dirty="0">
                          <a:latin typeface="Calibri"/>
                          <a:ea typeface="Calibri"/>
                          <a:cs typeface="Times New Roman"/>
                        </a:rPr>
                        <a:t> (Kesesuaian, Kecukupan, dan Kedalaman Materi)  </a:t>
                      </a:r>
                      <a:endParaRPr lang="en-US" sz="1200" dirty="0">
                        <a:latin typeface="Calibri"/>
                        <a:ea typeface="Calibri"/>
                        <a:cs typeface="Times New Roman"/>
                      </a:endParaRPr>
                    </a:p>
                  </a:txBody>
                  <a:tcPr marL="7133" marR="7133" marT="713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4</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4</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4</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134">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id-ID" sz="1200" dirty="0">
                          <a:latin typeface="Calibri"/>
                          <a:ea typeface="Calibri"/>
                          <a:cs typeface="Times New Roman"/>
                        </a:rPr>
                        <a:t>Analisis </a:t>
                      </a:r>
                      <a:r>
                        <a:rPr lang="en-US" sz="1200" dirty="0" err="1">
                          <a:latin typeface="Calibri"/>
                          <a:ea typeface="Calibri"/>
                          <a:cs typeface="Times New Roman"/>
                        </a:rPr>
                        <a:t>Buku</a:t>
                      </a:r>
                      <a:r>
                        <a:rPr lang="id-ID" sz="1200" dirty="0">
                          <a:latin typeface="Calibri"/>
                          <a:ea typeface="Calibri"/>
                          <a:cs typeface="Times New Roman"/>
                        </a:rPr>
                        <a:t>S</a:t>
                      </a:r>
                      <a:r>
                        <a:rPr lang="en-US" sz="1200" dirty="0" err="1">
                          <a:latin typeface="Calibri"/>
                          <a:ea typeface="Calibri"/>
                          <a:cs typeface="Times New Roman"/>
                        </a:rPr>
                        <a:t>iswa</a:t>
                      </a:r>
                      <a:r>
                        <a:rPr lang="id-ID" sz="1200" dirty="0">
                          <a:latin typeface="Calibri"/>
                          <a:ea typeface="Calibri"/>
                          <a:cs typeface="Times New Roman"/>
                        </a:rPr>
                        <a:t> (Kesesuaian, Kecukupan, dan Kedalaman Materi)  </a:t>
                      </a:r>
                      <a:endParaRPr lang="en-US" sz="1200" dirty="0">
                        <a:latin typeface="Calibri"/>
                        <a:ea typeface="Calibri"/>
                        <a:cs typeface="Times New Roman"/>
                      </a:endParaRPr>
                    </a:p>
                  </a:txBody>
                  <a:tcPr marL="7133" marR="7133" marT="713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8</a:t>
                      </a:r>
                      <a:endParaRPr lang="en-US" sz="1200" dirty="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8</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8</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gn="ctr">
                        <a:lnSpc>
                          <a:spcPct val="100000"/>
                        </a:lnSpc>
                        <a:spcAft>
                          <a:spcPts val="0"/>
                        </a:spcAft>
                      </a:pPr>
                      <a:r>
                        <a:rPr lang="id-ID" sz="1200" b="1">
                          <a:latin typeface="Calibri"/>
                          <a:ea typeface="Calibri"/>
                          <a:cs typeface="Times New Roman"/>
                        </a:rPr>
                        <a:t>3</a:t>
                      </a:r>
                      <a:r>
                        <a:rPr lang="en-US" sz="1200" b="1">
                          <a:latin typeface="Calibri"/>
                          <a:ea typeface="Calibri"/>
                          <a:cs typeface="Times New Roman"/>
                        </a:rPr>
                        <a:t>.</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id-ID" sz="1200" b="1" dirty="0">
                          <a:latin typeface="Calibri"/>
                          <a:ea typeface="Calibri"/>
                          <a:cs typeface="Times New Roman"/>
                        </a:rPr>
                        <a:t>PERANCANGAN</a:t>
                      </a:r>
                      <a:r>
                        <a:rPr lang="en-US" sz="1200" b="1" dirty="0">
                          <a:latin typeface="Calibri"/>
                          <a:ea typeface="Calibri"/>
                          <a:cs typeface="Times New Roman"/>
                        </a:rPr>
                        <a:t> MODEL BELAJAR (8 JP)</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dirty="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406">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err="1">
                          <a:latin typeface="Calibri"/>
                          <a:ea typeface="Calibri"/>
                          <a:cs typeface="Times New Roman"/>
                        </a:rPr>
                        <a:t>Perancangan</a:t>
                      </a:r>
                      <a:r>
                        <a:rPr lang="en-US" sz="1200" dirty="0">
                          <a:latin typeface="Calibri"/>
                          <a:ea typeface="Calibri"/>
                          <a:cs typeface="Times New Roman"/>
                        </a:rPr>
                        <a:t> RPP (</a:t>
                      </a:r>
                      <a:r>
                        <a:rPr lang="en-US" sz="1200" dirty="0" err="1">
                          <a:latin typeface="Calibri"/>
                          <a:ea typeface="Calibri"/>
                          <a:cs typeface="Times New Roman"/>
                        </a:rPr>
                        <a:t>aktivitasbelajardenganpendekat</a:t>
                      </a:r>
                      <a:r>
                        <a:rPr lang="id-ID" sz="1200" dirty="0">
                          <a:latin typeface="Calibri"/>
                          <a:ea typeface="Calibri"/>
                          <a:cs typeface="Times New Roman"/>
                        </a:rPr>
                        <a:t>a</a:t>
                      </a:r>
                      <a:r>
                        <a:rPr lang="en-US" sz="1200" dirty="0">
                          <a:latin typeface="Calibri"/>
                          <a:ea typeface="Calibri"/>
                          <a:cs typeface="Times New Roman"/>
                        </a:rPr>
                        <a:t>n scientific)</a:t>
                      </a:r>
                      <a:r>
                        <a:rPr lang="id-ID" sz="1200" dirty="0">
                          <a:latin typeface="Calibri"/>
                          <a:ea typeface="Calibri"/>
                          <a:cs typeface="Times New Roman"/>
                        </a:rPr>
                        <a:t>, Analisis dan Pemilihan Model Pembelajaran</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5</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5</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5</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Penulis Buku dan Tim Ahli</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621">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id-ID" sz="1200" dirty="0">
                          <a:latin typeface="Calibri"/>
                          <a:ea typeface="Calibri"/>
                          <a:cs typeface="Times New Roman"/>
                        </a:rPr>
                        <a:t>Perancangan </a:t>
                      </a:r>
                      <a:r>
                        <a:rPr lang="en-US" sz="1200" dirty="0" err="1">
                          <a:latin typeface="Calibri"/>
                          <a:ea typeface="Calibri"/>
                          <a:cs typeface="Times New Roman"/>
                        </a:rPr>
                        <a:t>Penilaian</a:t>
                      </a:r>
                      <a:r>
                        <a:rPr lang="en-US" sz="1200" dirty="0">
                          <a:latin typeface="Calibri"/>
                          <a:ea typeface="Calibri"/>
                          <a:cs typeface="Times New Roman"/>
                        </a:rPr>
                        <a:t> (</a:t>
                      </a:r>
                      <a:r>
                        <a:rPr lang="en-US" sz="1200" dirty="0" err="1">
                          <a:latin typeface="Calibri"/>
                          <a:ea typeface="Calibri"/>
                          <a:cs typeface="Times New Roman"/>
                        </a:rPr>
                        <a:t>Tes</a:t>
                      </a:r>
                      <a:r>
                        <a:rPr lang="en-US" sz="1200" dirty="0">
                          <a:latin typeface="Calibri"/>
                          <a:ea typeface="Calibri"/>
                          <a:cs typeface="Times New Roman"/>
                        </a:rPr>
                        <a:t>, </a:t>
                      </a:r>
                      <a:r>
                        <a:rPr lang="en-US" sz="1200" dirty="0" err="1">
                          <a:latin typeface="Calibri"/>
                          <a:ea typeface="Calibri"/>
                          <a:cs typeface="Times New Roman"/>
                        </a:rPr>
                        <a:t>Portofolio</a:t>
                      </a:r>
                      <a:r>
                        <a:rPr lang="id-ID" sz="1200" dirty="0">
                          <a:latin typeface="Calibri"/>
                          <a:ea typeface="Calibri"/>
                          <a:cs typeface="Times New Roman"/>
                        </a:rPr>
                        <a:t>serta rancangan penerapan </a:t>
                      </a:r>
                      <a:r>
                        <a:rPr lang="en-US" sz="1200" i="1" dirty="0">
                          <a:latin typeface="Calibri"/>
                          <a:ea typeface="Calibri"/>
                          <a:cs typeface="Times New Roman"/>
                        </a:rPr>
                        <a:t>Authentic </a:t>
                      </a:r>
                      <a:r>
                        <a:rPr lang="en-US" sz="1200" i="1" dirty="0" err="1">
                          <a:latin typeface="Calibri"/>
                          <a:ea typeface="Calibri"/>
                          <a:cs typeface="Times New Roman"/>
                        </a:rPr>
                        <a:t>Asessment</a:t>
                      </a:r>
                      <a:r>
                        <a:rPr lang="en-US" sz="1200" dirty="0">
                          <a:latin typeface="Calibri"/>
                          <a:ea typeface="Calibri"/>
                          <a:cs typeface="Times New Roman"/>
                        </a:rPr>
                        <a:t>)</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3</a:t>
                      </a:r>
                      <a:endParaRPr lang="en-US" sz="1200">
                        <a:latin typeface="Calibri"/>
                        <a:ea typeface="Calibri"/>
                        <a:cs typeface="Times New Roman"/>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3</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3</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Ahli Penilaian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741">
                <a:tc>
                  <a:txBody>
                    <a:bodyPr/>
                    <a:lstStyle/>
                    <a:p>
                      <a:pPr algn="ctr">
                        <a:lnSpc>
                          <a:spcPct val="100000"/>
                        </a:lnSpc>
                        <a:spcAft>
                          <a:spcPts val="0"/>
                        </a:spcAft>
                      </a:pPr>
                      <a:r>
                        <a:rPr lang="id-ID" sz="1200" b="1">
                          <a:latin typeface="Calibri"/>
                          <a:ea typeface="Calibri"/>
                          <a:cs typeface="Times New Roman"/>
                        </a:rPr>
                        <a:t>4</a:t>
                      </a:r>
                      <a:r>
                        <a:rPr lang="en-US" sz="1200" b="1">
                          <a:latin typeface="Calibri"/>
                          <a:ea typeface="Calibri"/>
                          <a:cs typeface="Times New Roman"/>
                        </a:rPr>
                        <a:t>.</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PRAKTEK PEMBELAJARAN TERBIMBING (10 JP)</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dirty="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400">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err="1">
                          <a:latin typeface="Calibri"/>
                          <a:ea typeface="Calibri"/>
                          <a:cs typeface="Times New Roman"/>
                        </a:rPr>
                        <a:t>Simulasi</a:t>
                      </a:r>
                      <a:r>
                        <a:rPr lang="en-US" sz="1200" dirty="0">
                          <a:latin typeface="Calibri"/>
                          <a:ea typeface="Calibri"/>
                          <a:cs typeface="Times New Roman"/>
                        </a:rPr>
                        <a:t> (</a:t>
                      </a:r>
                      <a:r>
                        <a:rPr lang="en-US" sz="1200" dirty="0" err="1">
                          <a:latin typeface="Calibri"/>
                          <a:ea typeface="Calibri"/>
                          <a:cs typeface="Times New Roman"/>
                        </a:rPr>
                        <a:t>aktivitassiswa</a:t>
                      </a:r>
                      <a:r>
                        <a:rPr lang="id-ID" sz="1200" dirty="0">
                          <a:latin typeface="Calibri"/>
                          <a:ea typeface="Calibri"/>
                          <a:cs typeface="Times New Roman"/>
                        </a:rPr>
                        <a:t>belajar </a:t>
                      </a:r>
                      <a:r>
                        <a:rPr lang="en-US" sz="1200" dirty="0" err="1">
                          <a:latin typeface="Calibri"/>
                          <a:ea typeface="Calibri"/>
                          <a:cs typeface="Times New Roman"/>
                        </a:rPr>
                        <a:t>dan</a:t>
                      </a:r>
                      <a:r>
                        <a:rPr lang="en-US" sz="1200" dirty="0">
                          <a:latin typeface="Calibri"/>
                          <a:ea typeface="Calibri"/>
                          <a:cs typeface="Times New Roman"/>
                        </a:rPr>
                        <a:t> guru</a:t>
                      </a:r>
                      <a:r>
                        <a:rPr lang="id-ID" sz="1200" dirty="0">
                          <a:latin typeface="Calibri"/>
                          <a:ea typeface="Calibri"/>
                          <a:cs typeface="Times New Roman"/>
                        </a:rPr>
                        <a:t>)</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latin typeface="Calibri"/>
                          <a:ea typeface="Calibri"/>
                          <a:cs typeface="Times New Roman"/>
                        </a:rPr>
                        <a:t>4</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Penulis Buku/Ahli Pedagogi/Guru</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30">
                <a:tc>
                  <a:txBody>
                    <a:bodyPr/>
                    <a:lstStyle/>
                    <a:p>
                      <a:pPr>
                        <a:lnSpc>
                          <a:spcPct val="100000"/>
                        </a:lnSpc>
                      </a:pPr>
                      <a:endParaRPr lang="en-US" sz="1200">
                        <a:latin typeface="Calibri"/>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7800" lvl="0" indent="-177800">
                        <a:lnSpc>
                          <a:spcPct val="100000"/>
                        </a:lnSpc>
                        <a:spcAft>
                          <a:spcPts val="0"/>
                        </a:spcAft>
                        <a:buFont typeface="Arial"/>
                        <a:buChar char="•"/>
                      </a:pPr>
                      <a:r>
                        <a:rPr lang="en-US" sz="1200" dirty="0">
                          <a:latin typeface="Calibri"/>
                          <a:ea typeface="Calibri"/>
                          <a:cs typeface="Times New Roman"/>
                        </a:rPr>
                        <a:t>Peer Teaching</a:t>
                      </a:r>
                      <a:r>
                        <a:rPr lang="id-ID" sz="1200" dirty="0">
                          <a:latin typeface="Calibri"/>
                          <a:ea typeface="Calibri"/>
                          <a:cs typeface="Times New Roman"/>
                        </a:rPr>
                        <a:t> (Perencanaan Bersama, Observasi, dan Refleksi: Menggunakan APKG)</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6</a:t>
                      </a:r>
                    </a:p>
                  </a:txBody>
                  <a:tcPr marL="4755" marR="4755" marT="475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6</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6</a:t>
                      </a: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Penulis Buku/Ahli Pedagogi/Guru</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PI+Imbas</a:t>
                      </a:r>
                      <a:endParaRPr lang="en-US" sz="1200" dirty="0">
                        <a:latin typeface="Calibri"/>
                        <a:ea typeface="Calibri"/>
                        <a:cs typeface="Times New Roman"/>
                      </a:endParaRPr>
                    </a:p>
                  </a:txBody>
                  <a:tcPr marL="7133" marR="7133" marT="713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extBox 2"/>
          <p:cNvSpPr txBox="1"/>
          <p:nvPr/>
        </p:nvSpPr>
        <p:spPr>
          <a:xfrm>
            <a:off x="500063" y="71438"/>
            <a:ext cx="8215312" cy="707886"/>
          </a:xfrm>
          <a:prstGeom prst="rect">
            <a:avLst/>
          </a:prstGeom>
          <a:noFill/>
        </p:spPr>
        <p:txBody>
          <a:bodyPr>
            <a:spAutoFit/>
          </a:bodyPr>
          <a:lstStyle/>
          <a:p>
            <a:pPr algn="ctr">
              <a:defRPr/>
            </a:pPr>
            <a:r>
              <a:rPr lang="id-ID" sz="2000" b="1" dirty="0">
                <a:solidFill>
                  <a:schemeClr val="accent5">
                    <a:lumMod val="50000"/>
                  </a:schemeClr>
                </a:solidFill>
              </a:rPr>
              <a:t>STRUKTUR PROGRAM </a:t>
            </a:r>
            <a:r>
              <a:rPr lang="en-US" sz="2000" b="1" dirty="0" smtClean="0">
                <a:solidFill>
                  <a:schemeClr val="accent5">
                    <a:lumMod val="50000"/>
                  </a:schemeClr>
                </a:solidFill>
              </a:rPr>
              <a:t>PELATIHAN</a:t>
            </a:r>
            <a:r>
              <a:rPr lang="id-ID" sz="2000" b="1" dirty="0"/>
              <a:t/>
            </a:r>
            <a:br>
              <a:rPr lang="id-ID" sz="2000" b="1" dirty="0"/>
            </a:br>
            <a:r>
              <a:rPr lang="en-US" sz="2000" b="1" dirty="0">
                <a:solidFill>
                  <a:srgbClr val="FF0000"/>
                </a:solidFill>
              </a:rPr>
              <a:t>BAGI PENGAWAS SD, SMP, SMA, </a:t>
            </a:r>
            <a:r>
              <a:rPr lang="en-US" sz="2000" b="1" dirty="0" smtClean="0">
                <a:solidFill>
                  <a:srgbClr val="FF0000"/>
                </a:solidFill>
              </a:rPr>
              <a:t>SMK</a:t>
            </a:r>
            <a:endParaRPr lang="en-US" sz="2000" dirty="0">
              <a:solidFill>
                <a:schemeClr val="accent5">
                  <a:lumMod val="50000"/>
                </a:schemeClr>
              </a:solidFill>
            </a:endParaRPr>
          </a:p>
        </p:txBody>
      </p:sp>
      <p:cxnSp>
        <p:nvCxnSpPr>
          <p:cNvPr id="5" name="Straight Connector 4"/>
          <p:cNvCxnSpPr/>
          <p:nvPr/>
        </p:nvCxnSpPr>
        <p:spPr>
          <a:xfrm>
            <a:off x="0" y="692150"/>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90</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77349023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7651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a:p>
        </p:txBody>
      </p:sp>
      <p:graphicFrame>
        <p:nvGraphicFramePr>
          <p:cNvPr id="2" name="Table 1"/>
          <p:cNvGraphicFramePr>
            <a:graphicFrameLocks noGrp="1"/>
          </p:cNvGraphicFramePr>
          <p:nvPr/>
        </p:nvGraphicFramePr>
        <p:xfrm>
          <a:off x="214313" y="989013"/>
          <a:ext cx="8763001" cy="3376612"/>
        </p:xfrm>
        <a:graphic>
          <a:graphicData uri="http://schemas.openxmlformats.org/drawingml/2006/table">
            <a:tbl>
              <a:tblPr/>
              <a:tblGrid>
                <a:gridCol w="357188"/>
                <a:gridCol w="3481685"/>
                <a:gridCol w="715551"/>
                <a:gridCol w="718692"/>
                <a:gridCol w="727648"/>
                <a:gridCol w="1143003"/>
                <a:gridCol w="941343"/>
                <a:gridCol w="677891"/>
              </a:tblGrid>
              <a:tr h="219824">
                <a:tc rowSpan="2">
                  <a:txBody>
                    <a:bodyPr/>
                    <a:lstStyle/>
                    <a:p>
                      <a:pPr algn="ctr">
                        <a:lnSpc>
                          <a:spcPct val="100000"/>
                        </a:lnSpc>
                        <a:spcAft>
                          <a:spcPts val="0"/>
                        </a:spcAft>
                      </a:pPr>
                      <a:r>
                        <a:rPr lang="id-ID" sz="1200" b="1" dirty="0">
                          <a:latin typeface="Calibri"/>
                          <a:ea typeface="Calibri"/>
                          <a:cs typeface="Times New Roman"/>
                        </a:rPr>
                        <a:t>No</a:t>
                      </a:r>
                      <a:endParaRPr lang="en-US" sz="1200" dirty="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rowSpan="2">
                  <a:txBody>
                    <a:bodyPr/>
                    <a:lstStyle/>
                    <a:p>
                      <a:pPr algn="ctr">
                        <a:lnSpc>
                          <a:spcPct val="100000"/>
                        </a:lnSpc>
                        <a:spcAft>
                          <a:spcPts val="0"/>
                        </a:spcAft>
                      </a:pPr>
                      <a:r>
                        <a:rPr lang="id-ID" sz="1200" b="1" dirty="0">
                          <a:latin typeface="Calibri"/>
                          <a:ea typeface="Calibri"/>
                          <a:cs typeface="Times New Roman"/>
                        </a:rPr>
                        <a:t>Mata </a:t>
                      </a:r>
                      <a:r>
                        <a:rPr lang="id-ID" sz="1200" b="1" dirty="0" smtClean="0">
                          <a:latin typeface="Calibri"/>
                          <a:ea typeface="Calibri"/>
                          <a:cs typeface="Times New Roman"/>
                        </a:rPr>
                        <a:t>pelatihan</a:t>
                      </a:r>
                      <a:endParaRPr lang="en-US" sz="1200" dirty="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gridSpan="3">
                  <a:txBody>
                    <a:bodyPr/>
                    <a:lstStyle/>
                    <a:p>
                      <a:pPr algn="ctr">
                        <a:lnSpc>
                          <a:spcPct val="115000"/>
                        </a:lnSpc>
                        <a:spcAft>
                          <a:spcPts val="0"/>
                        </a:spcAft>
                      </a:pPr>
                      <a:r>
                        <a:rPr lang="id-ID" sz="1200" b="1">
                          <a:latin typeface="Calibri"/>
                          <a:ea typeface="Calibri"/>
                          <a:cs typeface="Times New Roman"/>
                        </a:rPr>
                        <a:t>Alokasi Waktu</a:t>
                      </a:r>
                      <a:endParaRPr lang="en-US" sz="120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c gridSpan="3">
                  <a:txBody>
                    <a:bodyPr/>
                    <a:lstStyle/>
                    <a:p>
                      <a:pPr algn="ctr">
                        <a:lnSpc>
                          <a:spcPct val="115000"/>
                        </a:lnSpc>
                        <a:spcAft>
                          <a:spcPts val="0"/>
                        </a:spcAft>
                      </a:pPr>
                      <a:r>
                        <a:rPr lang="id-ID" sz="1200" b="1">
                          <a:latin typeface="Calibri"/>
                          <a:ea typeface="Calibri"/>
                          <a:cs typeface="Times New Roman"/>
                        </a:rPr>
                        <a:t>Narasumber</a:t>
                      </a:r>
                      <a:endParaRPr lang="en-US" sz="1200">
                        <a:latin typeface="Calibri"/>
                        <a:ea typeface="Calibri"/>
                        <a:cs typeface="Times New Roman"/>
                      </a:endParaRPr>
                    </a:p>
                  </a:txBody>
                  <a:tcPr marL="7133" marR="7133" marT="71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hMerge="1">
                  <a:txBody>
                    <a:bodyPr/>
                    <a:lstStyle/>
                    <a:p>
                      <a:endParaRPr lang="en-US"/>
                    </a:p>
                  </a:txBody>
                  <a:tcPr/>
                </a:tc>
                <a:tc hMerge="1">
                  <a:txBody>
                    <a:bodyPr/>
                    <a:lstStyle/>
                    <a:p>
                      <a:endParaRPr lang="en-US"/>
                    </a:p>
                  </a:txBody>
                  <a:tcPr/>
                </a:tc>
              </a:tr>
              <a:tr h="373019">
                <a:tc vMerge="1">
                  <a:txBody>
                    <a:bodyPr/>
                    <a:lstStyle/>
                    <a:p>
                      <a:endParaRPr lang="en-US"/>
                    </a:p>
                  </a:txBody>
                  <a:tcPr/>
                </a:tc>
                <a:tc vMerge="1">
                  <a:txBody>
                    <a:bodyPr/>
                    <a:lstStyle/>
                    <a:p>
                      <a:endParaRPr lang="en-US"/>
                    </a:p>
                  </a:txBody>
                  <a:tcPr/>
                </a:tc>
                <a:tc>
                  <a:txBody>
                    <a:bodyPr/>
                    <a:lstStyle/>
                    <a:p>
                      <a:pPr algn="ctr">
                        <a:lnSpc>
                          <a:spcPct val="100000"/>
                        </a:lnSpc>
                        <a:spcAft>
                          <a:spcPts val="0"/>
                        </a:spcAft>
                      </a:pPr>
                      <a:r>
                        <a:rPr lang="en-US" sz="1200" b="1">
                          <a:latin typeface="Calibri"/>
                          <a:ea typeface="Calibri"/>
                          <a:cs typeface="Times New Roman"/>
                        </a:rPr>
                        <a:t>Instruktur</a:t>
                      </a:r>
                      <a:r>
                        <a:rPr lang="id-ID" sz="1200" b="1">
                          <a:latin typeface="Calibri"/>
                          <a:ea typeface="Calibri"/>
                          <a:cs typeface="Times New Roman"/>
                        </a:rPr>
                        <a:t> Nasional</a:t>
                      </a:r>
                      <a:endParaRPr lang="en-US" sz="120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Pengawas</a:t>
                      </a:r>
                      <a:r>
                        <a:rPr lang="en-US" sz="1200" b="1"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Pengawas</a:t>
                      </a:r>
                      <a:endParaRPr lang="en-US" sz="120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Instruktur</a:t>
                      </a:r>
                      <a:r>
                        <a:rPr lang="id-ID" sz="1200" b="1">
                          <a:latin typeface="Calibri"/>
                          <a:ea typeface="Calibri"/>
                          <a:cs typeface="Times New Roman"/>
                        </a:rPr>
                        <a:t> Nasional</a:t>
                      </a:r>
                      <a:endParaRPr lang="en-US" sz="1200">
                        <a:latin typeface="Calibri"/>
                        <a:ea typeface="Calibri"/>
                        <a:cs typeface="Times New Roman"/>
                      </a:endParaRPr>
                    </a:p>
                  </a:txBody>
                  <a:tcPr marL="7133" marR="7133" marT="713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dirty="0" err="1" smtClean="0">
                          <a:latin typeface="Calibri"/>
                          <a:ea typeface="Calibri"/>
                          <a:cs typeface="Times New Roman"/>
                        </a:rPr>
                        <a:t>Pengawas</a:t>
                      </a:r>
                      <a:r>
                        <a:rPr lang="en-US" sz="1200" b="1" dirty="0" smtClean="0">
                          <a:latin typeface="Calibri"/>
                          <a:ea typeface="Calibri"/>
                          <a:cs typeface="Times New Roman"/>
                        </a:rPr>
                        <a:t> </a:t>
                      </a:r>
                      <a:r>
                        <a:rPr lang="en-US" sz="1200" b="1" dirty="0" err="1" smtClean="0">
                          <a:latin typeface="Calibri"/>
                          <a:ea typeface="Calibri"/>
                          <a:cs typeface="Times New Roman"/>
                        </a:rPr>
                        <a:t>Inti</a:t>
                      </a:r>
                      <a:endParaRPr lang="en-US" sz="1200" dirty="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gn="ctr">
                        <a:lnSpc>
                          <a:spcPct val="100000"/>
                        </a:lnSpc>
                        <a:spcAft>
                          <a:spcPts val="0"/>
                        </a:spcAft>
                      </a:pPr>
                      <a:r>
                        <a:rPr lang="en-US" sz="1200" b="1">
                          <a:latin typeface="Calibri"/>
                          <a:ea typeface="Calibri"/>
                          <a:cs typeface="Times New Roman"/>
                        </a:rPr>
                        <a:t>Pengawas</a:t>
                      </a:r>
                      <a:endParaRPr lang="en-US" sz="1200">
                        <a:latin typeface="Calibri"/>
                        <a:ea typeface="Calibri"/>
                        <a:cs typeface="Times New Roman"/>
                      </a:endParaRPr>
                    </a:p>
                  </a:txBody>
                  <a:tcPr marL="4755" marR="4755" marT="47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r h="375412">
                <a:tc>
                  <a:txBody>
                    <a:bodyPr/>
                    <a:lstStyle/>
                    <a:p>
                      <a:pPr algn="ctr">
                        <a:lnSpc>
                          <a:spcPct val="100000"/>
                        </a:lnSpc>
                        <a:spcAft>
                          <a:spcPts val="0"/>
                        </a:spcAft>
                      </a:pPr>
                      <a:r>
                        <a:rPr lang="en-US" sz="1200" b="1" dirty="0">
                          <a:latin typeface="Calibri"/>
                          <a:ea typeface="Calibri"/>
                          <a:cs typeface="Times New Roman"/>
                        </a:rPr>
                        <a:t>5.</a:t>
                      </a:r>
                      <a:endParaRPr lang="en-US" sz="1200" dirty="0">
                        <a:latin typeface="Calibri"/>
                        <a:ea typeface="Calibri"/>
                        <a:cs typeface="Times New Roman"/>
                      </a:endParaRPr>
                    </a:p>
                  </a:txBody>
                  <a:tcPr marL="9525" marR="9525" marT="952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SUPERVISI PEMBELAJARAN PADA IMPLEMENTASI KURIKULUM 2013 (10 JP)</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id-ID"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412">
                <a:tc>
                  <a:txBody>
                    <a:bodyPr/>
                    <a:lstStyle/>
                    <a:p>
                      <a:pPr algn="ctr">
                        <a:lnSpc>
                          <a:spcPct val="100000"/>
                        </a:lnSpc>
                        <a:spcAft>
                          <a:spcPts val="0"/>
                        </a:spcAft>
                      </a:pP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Symbol"/>
                        <a:buChar char=""/>
                      </a:pPr>
                      <a:r>
                        <a:rPr lang="en-US" sz="1200" dirty="0">
                          <a:latin typeface="Calibri"/>
                          <a:ea typeface="Calibri"/>
                          <a:cs typeface="Times New Roman"/>
                        </a:rPr>
                        <a:t>Model </a:t>
                      </a:r>
                      <a:r>
                        <a:rPr lang="en-US" sz="1200" dirty="0" err="1">
                          <a:latin typeface="Calibri"/>
                          <a:ea typeface="Calibri"/>
                          <a:cs typeface="Times New Roman"/>
                        </a:rPr>
                        <a:t>supervisipembelajaranpadakurikulum</a:t>
                      </a:r>
                      <a:r>
                        <a:rPr lang="en-US" sz="1200" dirty="0">
                          <a:latin typeface="Calibri"/>
                          <a:ea typeface="Calibri"/>
                          <a:cs typeface="Times New Roman"/>
                        </a:rPr>
                        <a:t> 2013 </a:t>
                      </a:r>
                      <a:r>
                        <a:rPr lang="en-US" sz="1200" dirty="0" err="1">
                          <a:latin typeface="Calibri"/>
                          <a:ea typeface="Calibri"/>
                          <a:cs typeface="Times New Roman"/>
                        </a:rPr>
                        <a:t>bagi</a:t>
                      </a:r>
                      <a:r>
                        <a:rPr lang="en-US" sz="1200" dirty="0">
                          <a:latin typeface="Calibri"/>
                          <a:ea typeface="Calibri"/>
                          <a:cs typeface="Times New Roman"/>
                        </a:rPr>
                        <a:t> guru </a:t>
                      </a:r>
                      <a:r>
                        <a:rPr lang="en-US" sz="1200" dirty="0" err="1">
                          <a:latin typeface="Calibri"/>
                          <a:ea typeface="Calibri"/>
                          <a:cs typeface="Times New Roman"/>
                        </a:rPr>
                        <a:t>dankepalasekolah</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4</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8354">
                <a:tc>
                  <a:txBody>
                    <a:bodyPr/>
                    <a:lstStyle/>
                    <a:p>
                      <a:pPr algn="ctr">
                        <a:lnSpc>
                          <a:spcPct val="100000"/>
                        </a:lnSpc>
                        <a:spcAft>
                          <a:spcPts val="0"/>
                        </a:spcAft>
                      </a:pP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Symbol"/>
                        <a:buChar char=""/>
                      </a:pPr>
                      <a:r>
                        <a:rPr lang="en-US" sz="1200" dirty="0" err="1">
                          <a:latin typeface="Calibri"/>
                          <a:ea typeface="Calibri"/>
                          <a:cs typeface="Times New Roman"/>
                        </a:rPr>
                        <a:t>Simulasi</a:t>
                      </a:r>
                      <a:r>
                        <a:rPr lang="en-US" sz="1200" dirty="0">
                          <a:latin typeface="Calibri"/>
                          <a:ea typeface="Calibri"/>
                          <a:cs typeface="Times New Roman"/>
                        </a:rPr>
                        <a:t> model </a:t>
                      </a:r>
                      <a:r>
                        <a:rPr lang="en-US" sz="1200" dirty="0" err="1">
                          <a:latin typeface="Calibri"/>
                          <a:ea typeface="Calibri"/>
                          <a:cs typeface="Times New Roman"/>
                        </a:rPr>
                        <a:t>supervisipembelajarandanpenilaianberbasiskreativitas</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6</a:t>
                      </a: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6</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6</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24">
                <a:tc>
                  <a:txBody>
                    <a:bodyPr/>
                    <a:lstStyle/>
                    <a:p>
                      <a:pPr algn="ctr">
                        <a:lnSpc>
                          <a:spcPct val="100000"/>
                        </a:lnSpc>
                        <a:spcAft>
                          <a:spcPts val="0"/>
                        </a:spcAft>
                      </a:pPr>
                      <a:r>
                        <a:rPr lang="en-US" sz="1200" b="1">
                          <a:latin typeface="Calibri"/>
                          <a:ea typeface="Calibri"/>
                          <a:cs typeface="Times New Roman"/>
                        </a:rPr>
                        <a:t>6.</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MODEL PEMBELAJARAN </a:t>
                      </a:r>
                      <a:r>
                        <a:rPr lang="en-US" sz="1200" b="1" dirty="0" smtClean="0">
                          <a:latin typeface="Calibri"/>
                          <a:ea typeface="Calibri"/>
                          <a:cs typeface="Times New Roman"/>
                        </a:rPr>
                        <a:t>(</a:t>
                      </a:r>
                      <a:r>
                        <a:rPr lang="en-US" sz="1200" b="1" dirty="0">
                          <a:latin typeface="Calibri"/>
                          <a:ea typeface="Calibri"/>
                          <a:cs typeface="Times New Roman"/>
                        </a:rPr>
                        <a:t>8 JP</a:t>
                      </a:r>
                      <a:r>
                        <a:rPr lang="en-US" sz="1200" b="1" dirty="0" smtClean="0">
                          <a:latin typeface="Calibri"/>
                          <a:ea typeface="Calibri"/>
                          <a:cs typeface="Times New Roman"/>
                        </a:rPr>
                        <a:t>) *</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a:latin typeface="Calibri"/>
                          <a:ea typeface="Calibri"/>
                          <a:cs typeface="Times New Roman"/>
                        </a:rPr>
                        <a:t>8</a:t>
                      </a: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1000"/>
                        </a:spcAft>
                      </a:pPr>
                      <a:r>
                        <a:rPr lang="en-US" sz="1200">
                          <a:latin typeface="Calibri"/>
                          <a:ea typeface="Calibri"/>
                          <a:cs typeface="Times New Roman"/>
                        </a:rPr>
                        <a:t>8</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1000"/>
                        </a:spcAft>
                      </a:pPr>
                      <a:r>
                        <a:rPr lang="en-US" sz="1200">
                          <a:latin typeface="Calibri"/>
                          <a:ea typeface="Calibri"/>
                          <a:cs typeface="Times New Roman"/>
                        </a:rPr>
                        <a:t>8</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a:latin typeface="Calibri"/>
                          <a:ea typeface="Calibri"/>
                          <a:cs typeface="Times New Roman"/>
                        </a:rPr>
                        <a:t>IN+TPM</a:t>
                      </a: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5412">
                <a:tc>
                  <a:txBody>
                    <a:bodyPr/>
                    <a:lstStyle/>
                    <a:p>
                      <a:pPr algn="ctr">
                        <a:lnSpc>
                          <a:spcPct val="100000"/>
                        </a:lnSpc>
                        <a:spcAft>
                          <a:spcPts val="0"/>
                        </a:spcAft>
                      </a:pPr>
                      <a:r>
                        <a:rPr lang="en-US" sz="1200" b="1">
                          <a:latin typeface="Calibri"/>
                          <a:ea typeface="Calibri"/>
                          <a:cs typeface="Times New Roman"/>
                        </a:rPr>
                        <a:t>7.</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1440" indent="-90170">
                        <a:lnSpc>
                          <a:spcPct val="100000"/>
                        </a:lnSpc>
                        <a:spcAft>
                          <a:spcPts val="0"/>
                        </a:spcAft>
                      </a:pPr>
                      <a:r>
                        <a:rPr lang="en-US" sz="1200" b="1" dirty="0">
                          <a:latin typeface="Calibri"/>
                          <a:ea typeface="Calibri"/>
                          <a:cs typeface="Times New Roman"/>
                        </a:rPr>
                        <a:t>PENDAMPINGAN IMPLEMENTASI KURIKULUM 2013</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200" dirty="0">
                        <a:latin typeface="Calibri"/>
                        <a:ea typeface="Calibri"/>
                        <a:cs typeface="Times New Roman"/>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dirty="0" smtClean="0">
                          <a:latin typeface="Calibri"/>
                          <a:ea typeface="Calibri"/>
                          <a:cs typeface="Times New Roman"/>
                        </a:rPr>
                        <a:t>On The Job Learning</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24">
                <a:tc>
                  <a:txBody>
                    <a:bodyPr/>
                    <a:lstStyle/>
                    <a:p>
                      <a:pPr algn="ctr">
                        <a:lnSpc>
                          <a:spcPct val="100000"/>
                        </a:lnSpc>
                        <a:spcAft>
                          <a:spcPts val="0"/>
                        </a:spcAft>
                      </a:pPr>
                      <a:r>
                        <a:rPr lang="en-US" sz="1200" b="1">
                          <a:latin typeface="Calibri"/>
                          <a:ea typeface="Calibri"/>
                          <a:cs typeface="Times New Roman"/>
                        </a:rPr>
                        <a:t>8.</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EVALUASI</a:t>
                      </a:r>
                      <a:r>
                        <a:rPr lang="id-ID" sz="1200" b="1" dirty="0">
                          <a:latin typeface="Calibri"/>
                          <a:ea typeface="Calibri"/>
                          <a:cs typeface="Times New Roman"/>
                        </a:rPr>
                        <a:t> PESERTA</a:t>
                      </a:r>
                      <a:r>
                        <a:rPr lang="en-US" sz="1200" b="1" dirty="0">
                          <a:latin typeface="Calibri"/>
                          <a:ea typeface="Calibri"/>
                          <a:cs typeface="Times New Roman"/>
                        </a:rPr>
                        <a:t> (4 JP)</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dirty="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dirty="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endParaRPr lang="en-US" sz="120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3610">
                <a:tc>
                  <a:txBody>
                    <a:bodyPr/>
                    <a:lstStyle/>
                    <a:p>
                      <a:pPr>
                        <a:lnSpc>
                          <a:spcPct val="100000"/>
                        </a:lnSpc>
                      </a:pPr>
                      <a:endParaRPr lang="en-US" sz="1200" dirty="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id-ID" sz="1200">
                          <a:latin typeface="Calibri"/>
                          <a:ea typeface="Calibri"/>
                          <a:cs typeface="Times New Roman"/>
                        </a:rPr>
                        <a:t>Pre-test</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2</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BPSDMPK PMP</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PI+Imbas</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97">
                <a:tc>
                  <a:txBody>
                    <a:bodyPr/>
                    <a:lstStyle/>
                    <a:p>
                      <a:pPr>
                        <a:lnSpc>
                          <a:spcPct val="100000"/>
                        </a:lnSpc>
                      </a:pPr>
                      <a:endParaRPr lang="en-US" sz="120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nSpc>
                          <a:spcPct val="100000"/>
                        </a:lnSpc>
                        <a:spcAft>
                          <a:spcPts val="0"/>
                        </a:spcAft>
                        <a:buFont typeface="Arial"/>
                        <a:buChar char="•"/>
                      </a:pPr>
                      <a:r>
                        <a:rPr lang="id-ID" sz="1200" dirty="0">
                          <a:latin typeface="Calibri"/>
                          <a:ea typeface="Calibri"/>
                          <a:cs typeface="Times New Roman"/>
                        </a:rPr>
                        <a:t>Post-test</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2</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BPSDMPK PMP</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a:latin typeface="Calibri"/>
                          <a:ea typeface="Calibri"/>
                          <a:cs typeface="Times New Roman"/>
                        </a:rPr>
                        <a:t>IN</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id-ID" sz="1200" dirty="0">
                          <a:latin typeface="Calibri"/>
                          <a:ea typeface="Calibri"/>
                          <a:cs typeface="Times New Roman"/>
                        </a:rPr>
                        <a:t>PI+Imbas</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9824">
                <a:tc>
                  <a:txBody>
                    <a:bodyPr/>
                    <a:lstStyle/>
                    <a:p>
                      <a:pPr>
                        <a:lnSpc>
                          <a:spcPct val="100000"/>
                        </a:lnSpc>
                      </a:pPr>
                      <a:endParaRPr lang="en-US" sz="1200">
                        <a:latin typeface="Calibri"/>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dirty="0">
                          <a:latin typeface="Calibri"/>
                          <a:ea typeface="Calibri"/>
                          <a:cs typeface="Times New Roman"/>
                        </a:rPr>
                        <a:t>JUMLAH JAM</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6350" marR="6350" marT="635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200" b="1">
                          <a:latin typeface="Calibri"/>
                          <a:ea typeface="Calibri"/>
                          <a:cs typeface="Times New Roman"/>
                        </a:rPr>
                        <a:t>60</a:t>
                      </a:r>
                      <a:endParaRPr lang="en-US" sz="120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1200" b="1" dirty="0">
                          <a:latin typeface="Calibri"/>
                          <a:ea typeface="Calibri"/>
                          <a:cs typeface="Times New Roman"/>
                        </a:rPr>
                        <a:t> </a:t>
                      </a:r>
                      <a:endParaRPr lang="en-US" sz="1200" dirty="0">
                        <a:latin typeface="Calibri"/>
                        <a:ea typeface="Calibri"/>
                        <a:cs typeface="Times New Roman"/>
                      </a:endParaRPr>
                    </a:p>
                  </a:txBody>
                  <a:tcPr marL="9525" marR="9525" marT="952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5274" name="TextBox 3"/>
          <p:cNvSpPr txBox="1">
            <a:spLocks noChangeArrowheads="1"/>
          </p:cNvSpPr>
          <p:nvPr/>
        </p:nvSpPr>
        <p:spPr bwMode="auto">
          <a:xfrm>
            <a:off x="214313" y="4473575"/>
            <a:ext cx="52895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cs typeface="Arial" pitchFamily="34" charset="0"/>
              </a:defRPr>
            </a:lvl1pPr>
            <a:lvl2pPr marL="742950" indent="-285750" eaLnBrk="0" hangingPunct="0">
              <a:defRPr>
                <a:solidFill>
                  <a:schemeClr val="tx1"/>
                </a:solidFill>
                <a:latin typeface="Calibri" pitchFamily="34" charset="0"/>
                <a:cs typeface="Arial" pitchFamily="34" charset="0"/>
              </a:defRPr>
            </a:lvl2pPr>
            <a:lvl3pPr marL="1143000" indent="-228600" eaLnBrk="0" hangingPunct="0">
              <a:defRPr>
                <a:solidFill>
                  <a:schemeClr val="tx1"/>
                </a:solidFill>
                <a:latin typeface="Calibri" pitchFamily="34" charset="0"/>
                <a:cs typeface="Arial" pitchFamily="34" charset="0"/>
              </a:defRPr>
            </a:lvl3pPr>
            <a:lvl4pPr marL="1600200" indent="-228600" eaLnBrk="0" hangingPunct="0">
              <a:defRPr>
                <a:solidFill>
                  <a:schemeClr val="tx1"/>
                </a:solidFill>
                <a:latin typeface="Calibri" pitchFamily="34" charset="0"/>
                <a:cs typeface="Arial" pitchFamily="34" charset="0"/>
              </a:defRPr>
            </a:lvl4pPr>
            <a:lvl5pPr marL="2057400" indent="-228600" eaLnBrk="0" hangingPunct="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sz="1200"/>
              <a:t>Keterangan :</a:t>
            </a:r>
          </a:p>
          <a:p>
            <a:pPr eaLnBrk="1" hangingPunct="1"/>
            <a:r>
              <a:rPr lang="en-US" sz="1200"/>
              <a:t>		TPK	: Tim Pengembang Kurikulum</a:t>
            </a:r>
          </a:p>
          <a:p>
            <a:pPr eaLnBrk="1" hangingPunct="1"/>
            <a:r>
              <a:rPr lang="en-US" sz="1200"/>
              <a:t>		IN	: Instruktur Nasional</a:t>
            </a:r>
          </a:p>
          <a:p>
            <a:pPr eaLnBrk="1" hangingPunct="1"/>
            <a:r>
              <a:rPr lang="en-US" sz="1200"/>
              <a:t>		KSI	: Kepala Sekolah Inti</a:t>
            </a:r>
          </a:p>
          <a:p>
            <a:pPr eaLnBrk="1" hangingPunct="1"/>
            <a:r>
              <a:rPr lang="en-US" sz="1200"/>
              <a:t>		TPM	: Tim Pengembang Materi</a:t>
            </a:r>
          </a:p>
          <a:p>
            <a:pPr eaLnBrk="1" hangingPunct="1"/>
            <a:r>
              <a:rPr lang="en-US" sz="1200"/>
              <a:t>		Imbas	: Trainer hasil Pengimbasan di PPPPTK</a:t>
            </a:r>
          </a:p>
          <a:p>
            <a:pPr eaLnBrk="1" hangingPunct="1"/>
            <a:r>
              <a:rPr lang="en-US" sz="1200"/>
              <a:t>		Contoh kasus dalam materi disesuaikan dengan jenis dan jenjang satuan tugas</a:t>
            </a:r>
          </a:p>
          <a:p>
            <a:pPr eaLnBrk="1" hangingPunct="1"/>
            <a:endParaRPr lang="en-US" sz="1200"/>
          </a:p>
          <a:p>
            <a:pPr eaLnBrk="1" hangingPunct="1"/>
            <a:r>
              <a:rPr lang="en-US" sz="1200"/>
              <a:t>*)   SD : Tematik Terintegrasi</a:t>
            </a:r>
          </a:p>
          <a:p>
            <a:pPr eaLnBrk="1" hangingPunct="1"/>
            <a:r>
              <a:rPr lang="en-US" sz="1200"/>
              <a:t>      SMP : Kontekstual dan Terpadu</a:t>
            </a:r>
          </a:p>
          <a:p>
            <a:pPr eaLnBrk="1" hangingPunct="1"/>
            <a:r>
              <a:rPr lang="en-US" sz="1200"/>
              <a:t>      SMA : Pembinaan Peminatan</a:t>
            </a:r>
          </a:p>
        </p:txBody>
      </p:sp>
      <p:cxnSp>
        <p:nvCxnSpPr>
          <p:cNvPr id="6" name="Straight Connector 5"/>
          <p:cNvCxnSpPr/>
          <p:nvPr/>
        </p:nvCxnSpPr>
        <p:spPr>
          <a:xfrm>
            <a:off x="0" y="7651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900113" y="46038"/>
            <a:ext cx="7535862" cy="707886"/>
          </a:xfrm>
          <a:prstGeom prst="rect">
            <a:avLst/>
          </a:prstGeom>
        </p:spPr>
        <p:txBody>
          <a:bodyPr>
            <a:spAutoFit/>
          </a:bodyPr>
          <a:lstStyle/>
          <a:p>
            <a:pPr algn="ctr">
              <a:defRPr/>
            </a:pPr>
            <a:r>
              <a:rPr lang="id-ID" sz="2000" b="1" dirty="0">
                <a:solidFill>
                  <a:schemeClr val="accent5">
                    <a:lumMod val="50000"/>
                  </a:schemeClr>
                </a:solidFill>
              </a:rPr>
              <a:t>STRUKTUR PROGRAM </a:t>
            </a:r>
            <a:r>
              <a:rPr lang="en-US" sz="2000" b="1" dirty="0" smtClean="0">
                <a:solidFill>
                  <a:schemeClr val="accent5">
                    <a:lumMod val="50000"/>
                  </a:schemeClr>
                </a:solidFill>
              </a:rPr>
              <a:t>PELATIHAN</a:t>
            </a:r>
            <a:r>
              <a:rPr lang="id-ID" sz="2000" b="1" dirty="0"/>
              <a:t/>
            </a:r>
            <a:br>
              <a:rPr lang="id-ID" sz="2000" b="1" dirty="0"/>
            </a:br>
            <a:r>
              <a:rPr lang="en-US" sz="2000" b="1" dirty="0">
                <a:solidFill>
                  <a:srgbClr val="FF0000"/>
                </a:solidFill>
              </a:rPr>
              <a:t>BAGI PENGAWAS SD, SMP, SMA, </a:t>
            </a:r>
            <a:r>
              <a:rPr lang="en-US" sz="2000" b="1" dirty="0" smtClean="0">
                <a:solidFill>
                  <a:srgbClr val="FF0000"/>
                </a:solidFill>
              </a:rPr>
              <a:t>SMK</a:t>
            </a:r>
            <a:endParaRPr lang="en-US" sz="2000" dirty="0">
              <a:solidFill>
                <a:schemeClr val="accent5">
                  <a:lumMod val="50000"/>
                </a:schemeClr>
              </a:solidFill>
            </a:endParaRPr>
          </a:p>
        </p:txBody>
      </p: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91</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35524488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2071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408035" y="152400"/>
            <a:ext cx="8229600" cy="346075"/>
          </a:xfrm>
        </p:spPr>
        <p:txBody>
          <a:bodyPr>
            <a:noAutofit/>
          </a:bodyPr>
          <a:lstStyle/>
          <a:p>
            <a:pPr>
              <a:defRPr/>
            </a:pPr>
            <a:r>
              <a:rPr lang="id-ID" sz="2400" b="1" dirty="0" smtClean="0">
                <a:solidFill>
                  <a:schemeClr val="accent5">
                    <a:lumMod val="50000"/>
                  </a:schemeClr>
                </a:solidFill>
              </a:rPr>
              <a:t>MATERI DAN BAHAN PELATIHAN</a:t>
            </a:r>
            <a:endParaRPr lang="id-ID" sz="2400" b="1" dirty="0">
              <a:solidFill>
                <a:schemeClr val="accent5">
                  <a:lumMod val="50000"/>
                </a:schemeClr>
              </a:solidFill>
            </a:endParaRPr>
          </a:p>
        </p:txBody>
      </p:sp>
      <p:graphicFrame>
        <p:nvGraphicFramePr>
          <p:cNvPr id="3" name="Table 2"/>
          <p:cNvGraphicFramePr>
            <a:graphicFrameLocks noGrp="1"/>
          </p:cNvGraphicFramePr>
          <p:nvPr/>
        </p:nvGraphicFramePr>
        <p:xfrm>
          <a:off x="179388" y="784225"/>
          <a:ext cx="8785225" cy="5597525"/>
        </p:xfrm>
        <a:graphic>
          <a:graphicData uri="http://schemas.openxmlformats.org/drawingml/2006/table">
            <a:tbl>
              <a:tblPr firstRow="1">
                <a:tableStyleId>{616DA210-FB5B-4158-B5E0-FEB733F419BA}</a:tableStyleId>
              </a:tblPr>
              <a:tblGrid>
                <a:gridCol w="451241"/>
                <a:gridCol w="1916950"/>
                <a:gridCol w="3437697"/>
                <a:gridCol w="1604258"/>
                <a:gridCol w="1375079"/>
              </a:tblGrid>
              <a:tr h="289250">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NO</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MATA pelatihan</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BAHAN</a:t>
                      </a:r>
                      <a:r>
                        <a:rPr lang="id-ID" sz="1200" baseline="0" dirty="0" smtClean="0">
                          <a:effectLst/>
                          <a:latin typeface="+mn-lt"/>
                          <a:ea typeface="Times New Roman"/>
                          <a:cs typeface="Times New Roman"/>
                        </a:rPr>
                        <a:t> pelatihan</a:t>
                      </a:r>
                      <a:endParaRPr lang="id-ID" sz="1200" dirty="0" smtClean="0">
                        <a:effectLst/>
                        <a:latin typeface="+mn-lt"/>
                        <a:ea typeface="Times New Roman"/>
                        <a:cs typeface="Times New Roman"/>
                      </a:endParaRP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TIM PENYUSUN</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STATUS</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1253417">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b="1" dirty="0" smtClean="0">
                          <a:effectLst/>
                          <a:latin typeface="+mn-lt"/>
                          <a:ea typeface="Times New Roman"/>
                          <a:cs typeface="Times New Roman"/>
                        </a:rPr>
                        <a:t>1</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dirty="0" err="1" smtClean="0">
                          <a:effectLst/>
                          <a:latin typeface="+mn-lt"/>
                          <a:ea typeface="Batang"/>
                          <a:cs typeface="Times New Roman"/>
                        </a:rPr>
                        <a:t>Konsep</a:t>
                      </a:r>
                      <a:r>
                        <a:rPr lang="en-US" sz="1200" b="1" dirty="0" smtClean="0">
                          <a:effectLst/>
                          <a:latin typeface="+mn-lt"/>
                          <a:ea typeface="Batang"/>
                          <a:cs typeface="Times New Roman"/>
                        </a:rPr>
                        <a:t> </a:t>
                      </a:r>
                      <a:r>
                        <a:rPr lang="en-US" sz="1200" b="1" dirty="0" err="1" smtClean="0">
                          <a:effectLst/>
                          <a:latin typeface="+mn-lt"/>
                          <a:ea typeface="Batang"/>
                          <a:cs typeface="Times New Roman"/>
                        </a:rPr>
                        <a:t>Kurikulum</a:t>
                      </a:r>
                      <a:r>
                        <a:rPr lang="en-US" sz="1200" b="1" dirty="0" smtClean="0">
                          <a:effectLst/>
                          <a:latin typeface="+mn-lt"/>
                          <a:ea typeface="Batang"/>
                          <a:cs typeface="Times New Roman"/>
                        </a:rPr>
                        <a:t> 2013</a:t>
                      </a:r>
                      <a:endParaRPr lang="id-ID" sz="1200" dirty="0" smtClean="0">
                        <a:effectLst/>
                        <a:latin typeface="+mn-lt"/>
                        <a:ea typeface="Times New Roman"/>
                        <a:cs typeface="Times New Roman"/>
                      </a:endParaRP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indent="-228600">
                        <a:lnSpc>
                          <a:spcPct val="100000"/>
                        </a:lnSpc>
                        <a:spcBef>
                          <a:spcPts val="0"/>
                        </a:spcBef>
                        <a:spcAft>
                          <a:spcPts val="0"/>
                        </a:spcAft>
                        <a:buFont typeface="+mj-lt"/>
                        <a:buAutoNum type="arabicPeriod"/>
                      </a:pPr>
                      <a:r>
                        <a:rPr lang="id-ID" sz="1200" dirty="0" smtClean="0">
                          <a:latin typeface="+mn-lt"/>
                        </a:rPr>
                        <a:t>Buku Rasional</a:t>
                      </a:r>
                      <a:r>
                        <a:rPr lang="id-ID" sz="1200" baseline="0" dirty="0" smtClean="0">
                          <a:latin typeface="+mn-lt"/>
                        </a:rPr>
                        <a:t>isasi Kurikulum 2013</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kern="1200" dirty="0" err="1" smtClean="0">
                          <a:solidFill>
                            <a:schemeClr val="tx1"/>
                          </a:solidFill>
                          <a:effectLst/>
                          <a:latin typeface="+mn-lt"/>
                          <a:ea typeface="+mn-ea"/>
                          <a:cs typeface="+mn-cs"/>
                        </a:rPr>
                        <a:t>Kerangka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Dasar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dan</a:t>
                      </a:r>
                      <a:r>
                        <a:rPr lang="en-US" sz="1200" b="0" kern="1200" dirty="0" smtClean="0">
                          <a:solidFill>
                            <a:schemeClr val="tx1"/>
                          </a:solidFill>
                          <a:effectLst/>
                          <a:latin typeface="+mn-lt"/>
                          <a:ea typeface="+mn-ea"/>
                          <a:cs typeface="+mn-cs"/>
                        </a:rPr>
                        <a:t> </a:t>
                      </a:r>
                      <a:r>
                        <a:rPr lang="id-ID" sz="1200" b="0" kern="1200" dirty="0" smtClean="0">
                          <a:solidFill>
                            <a:schemeClr val="tx1"/>
                          </a:solidFill>
                          <a:effectLst/>
                          <a:latin typeface="+mn-lt"/>
                          <a:ea typeface="+mn-ea"/>
                          <a:cs typeface="+mn-cs"/>
                        </a:rPr>
                        <a:t>S</a:t>
                      </a:r>
                      <a:r>
                        <a:rPr lang="en-US" sz="1200" b="0" kern="1200" dirty="0" err="1" smtClean="0">
                          <a:solidFill>
                            <a:schemeClr val="tx1"/>
                          </a:solidFill>
                          <a:effectLst/>
                          <a:latin typeface="+mn-lt"/>
                          <a:ea typeface="+mn-ea"/>
                          <a:cs typeface="+mn-cs"/>
                        </a:rPr>
                        <a:t>truktur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Kurikulum</a:t>
                      </a:r>
                      <a:endParaRPr lang="id-ID" sz="1200" b="0" kern="1200" dirty="0" smtClean="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KTSP</a:t>
                      </a:r>
                      <a:endParaRPr lang="id-ID" sz="1200" b="0" dirty="0" smtClean="0">
                        <a:effectLst/>
                        <a:latin typeface="+mn-lt"/>
                        <a:ea typeface="Times New Roman"/>
                        <a:cs typeface="Times New Roman"/>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dirty="0" smtClean="0">
                          <a:effectLst/>
                          <a:latin typeface="+mn-lt"/>
                          <a:ea typeface="Times New Roman"/>
                          <a:cs typeface="Times New Roman"/>
                        </a:rPr>
                        <a:t>Pedoman</a:t>
                      </a:r>
                      <a:r>
                        <a:rPr lang="en-US" sz="1200" dirty="0" smtClean="0">
                          <a:effectLst/>
                          <a:latin typeface="+mn-lt"/>
                          <a:ea typeface="Times New Roman"/>
                          <a:cs typeface="Times New Roman"/>
                        </a:rPr>
                        <a:t> </a:t>
                      </a:r>
                      <a:r>
                        <a:rPr lang="en-US" sz="1200" dirty="0" err="1" smtClean="0">
                          <a:effectLst/>
                          <a:latin typeface="+mn-lt"/>
                          <a:ea typeface="Times New Roman"/>
                          <a:cs typeface="Times New Roman"/>
                        </a:rPr>
                        <a:t>Implementasi</a:t>
                      </a:r>
                      <a:r>
                        <a:rPr lang="en-US" sz="1200" dirty="0" smtClean="0">
                          <a:effectLst/>
                          <a:latin typeface="+mn-lt"/>
                          <a:ea typeface="Times New Roman"/>
                          <a:cs typeface="Times New Roman"/>
                        </a:rPr>
                        <a:t> </a:t>
                      </a:r>
                      <a:r>
                        <a:rPr lang="en-US" sz="1200" dirty="0" err="1" smtClean="0">
                          <a:effectLst/>
                          <a:latin typeface="+mn-lt"/>
                          <a:ea typeface="Times New Roman"/>
                          <a:cs typeface="Times New Roman"/>
                        </a:rPr>
                        <a:t>Kuri</a:t>
                      </a:r>
                      <a:r>
                        <a:rPr lang="id-ID" sz="1200" dirty="0" smtClean="0">
                          <a:effectLst/>
                          <a:latin typeface="+mn-lt"/>
                          <a:ea typeface="Times New Roman"/>
                          <a:cs typeface="Times New Roman"/>
                        </a:rPr>
                        <a:t>k</a:t>
                      </a:r>
                      <a:r>
                        <a:rPr lang="en-US" sz="1200" dirty="0" err="1" smtClean="0">
                          <a:effectLst/>
                          <a:latin typeface="+mn-lt"/>
                          <a:ea typeface="Times New Roman"/>
                          <a:cs typeface="Times New Roman"/>
                        </a:rPr>
                        <a:t>ulum</a:t>
                      </a:r>
                      <a:r>
                        <a:rPr lang="en-US" sz="1200" dirty="0" smtClean="0">
                          <a:effectLst/>
                          <a:latin typeface="+mn-lt"/>
                          <a:ea typeface="Times New Roman"/>
                          <a:cs typeface="Times New Roman"/>
                        </a:rPr>
                        <a:t> 2013</a:t>
                      </a:r>
                      <a:endParaRPr lang="id-ID" sz="1200" dirty="0" smtClean="0">
                        <a:effectLst/>
                        <a:latin typeface="+mn-lt"/>
                        <a:ea typeface="Times New Roman"/>
                        <a:cs typeface="Times New Roman"/>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Pengelolaan</a:t>
                      </a:r>
                      <a:endParaRPr lang="id-ID" sz="1200" kern="1200" dirty="0" smtClean="0">
                        <a:solidFill>
                          <a:schemeClr val="tx1"/>
                        </a:solidFill>
                        <a:effectLst/>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Evaluasi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Kurikulum</a:t>
                      </a:r>
                      <a:endParaRPr lang="id-ID" sz="1200" dirty="0" smtClean="0">
                        <a:effectLst/>
                        <a:latin typeface="+mn-lt"/>
                        <a:ea typeface="Times New Roman"/>
                        <a:cs typeface="Times New Roman"/>
                      </a:endParaRP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endParaRPr lang="id-ID" sz="1200" dirty="0" smtClean="0">
                        <a:effectLst/>
                        <a:latin typeface="+mn-lt"/>
                        <a:ea typeface="Times New Roman"/>
                        <a:cs typeface="Times New Roman"/>
                      </a:endParaRPr>
                    </a:p>
                  </a:txBody>
                  <a:tcPr marL="91443" marR="91443"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txBody>
                  <a:tcPr marL="91443" marR="91443"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57000">
                <a:tc>
                  <a:txBody>
                    <a:bodyPr/>
                    <a:lstStyle/>
                    <a:p>
                      <a:pPr marL="8255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b="1" dirty="0" smtClean="0">
                          <a:effectLst/>
                          <a:latin typeface="+mn-lt"/>
                          <a:ea typeface="Times New Roman"/>
                          <a:cs typeface="Times New Roman"/>
                        </a:rPr>
                        <a:t>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255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dirty="0" err="1" smtClean="0">
                          <a:effectLst/>
                          <a:latin typeface="+mn-lt"/>
                          <a:ea typeface="Batang"/>
                          <a:cs typeface="Times New Roman"/>
                        </a:rPr>
                        <a:t>Analisis</a:t>
                      </a:r>
                      <a:r>
                        <a:rPr lang="en-US" sz="1200" b="1" dirty="0" smtClean="0">
                          <a:effectLst/>
                          <a:latin typeface="+mn-lt"/>
                          <a:ea typeface="Batang"/>
                          <a:cs typeface="Times New Roman"/>
                        </a:rPr>
                        <a:t> </a:t>
                      </a:r>
                      <a:r>
                        <a:rPr lang="en-US" sz="1200" b="1" dirty="0" err="1" smtClean="0">
                          <a:effectLst/>
                          <a:latin typeface="+mn-lt"/>
                          <a:ea typeface="Batang"/>
                          <a:cs typeface="Times New Roman"/>
                        </a:rPr>
                        <a:t>Materi</a:t>
                      </a:r>
                      <a:r>
                        <a:rPr lang="en-US" sz="1200" b="1" dirty="0" smtClean="0">
                          <a:effectLst/>
                          <a:latin typeface="+mn-lt"/>
                          <a:ea typeface="Batang"/>
                          <a:cs typeface="Times New Roman"/>
                        </a:rPr>
                        <a:t> Ajar</a:t>
                      </a:r>
                      <a:endParaRPr lang="id-ID" sz="120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kern="1200" dirty="0" smtClean="0">
                          <a:solidFill>
                            <a:schemeClr val="tx1"/>
                          </a:solidFill>
                          <a:effectLst/>
                          <a:latin typeface="+mn-lt"/>
                          <a:ea typeface="Times New Roman"/>
                          <a:cs typeface="Times New Roman"/>
                        </a:rPr>
                        <a:t>Standar Kompetensi Kelulusan</a:t>
                      </a:r>
                    </a:p>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kern="1200" dirty="0" smtClean="0">
                          <a:solidFill>
                            <a:schemeClr val="tx1"/>
                          </a:solidFill>
                          <a:effectLst/>
                          <a:latin typeface="+mn-lt"/>
                          <a:ea typeface="Times New Roman"/>
                          <a:cs typeface="Times New Roman"/>
                        </a:rPr>
                        <a:t>Standar Isi</a:t>
                      </a:r>
                    </a:p>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Times New Roman"/>
                          <a:cs typeface="Times New Roman"/>
                        </a:rPr>
                        <a:t>Buku</a:t>
                      </a:r>
                      <a:r>
                        <a:rPr lang="en-US" sz="1200" kern="1200" dirty="0" smtClean="0">
                          <a:solidFill>
                            <a:schemeClr val="tx1"/>
                          </a:solidFill>
                          <a:effectLst/>
                          <a:latin typeface="+mn-lt"/>
                          <a:ea typeface="Times New Roman"/>
                          <a:cs typeface="Times New Roman"/>
                        </a:rPr>
                        <a:t> </a:t>
                      </a:r>
                      <a:r>
                        <a:rPr lang="id-ID" sz="1200" kern="1200" dirty="0" smtClean="0">
                          <a:solidFill>
                            <a:schemeClr val="tx1"/>
                          </a:solidFill>
                          <a:effectLst/>
                          <a:latin typeface="+mn-lt"/>
                          <a:ea typeface="Times New Roman"/>
                          <a:cs typeface="Times New Roman"/>
                        </a:rPr>
                        <a:t>G</a:t>
                      </a:r>
                      <a:r>
                        <a:rPr lang="en-US" sz="1200" kern="1200" dirty="0" err="1" smtClean="0">
                          <a:solidFill>
                            <a:schemeClr val="tx1"/>
                          </a:solidFill>
                          <a:effectLst/>
                          <a:latin typeface="+mn-lt"/>
                          <a:ea typeface="Times New Roman"/>
                          <a:cs typeface="Times New Roman"/>
                        </a:rPr>
                        <a:t>uru</a:t>
                      </a:r>
                      <a:endParaRPr lang="id-ID" sz="1200" kern="1200" dirty="0" smtClean="0">
                        <a:solidFill>
                          <a:schemeClr val="tx1"/>
                        </a:solidFill>
                        <a:effectLst/>
                        <a:latin typeface="+mn-lt"/>
                        <a:ea typeface="Times New Roman"/>
                        <a:cs typeface="Times New Roman"/>
                      </a:endParaRPr>
                    </a:p>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dirty="0" smtClean="0">
                          <a:effectLst/>
                          <a:latin typeface="+mn-lt"/>
                          <a:ea typeface="Times New Roman"/>
                          <a:cs typeface="Times New Roman"/>
                        </a:rPr>
                        <a:t>Lembar Penilaian Buku Guru</a:t>
                      </a:r>
                    </a:p>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err="1" smtClean="0">
                          <a:effectLst/>
                          <a:latin typeface="+mn-lt"/>
                          <a:ea typeface="Times New Roman"/>
                          <a:cs typeface="Times New Roman"/>
                        </a:rPr>
                        <a:t>Buku</a:t>
                      </a:r>
                      <a:r>
                        <a:rPr lang="en-US" sz="1200" dirty="0" smtClean="0">
                          <a:effectLst/>
                          <a:latin typeface="+mn-lt"/>
                          <a:ea typeface="Times New Roman"/>
                          <a:cs typeface="Times New Roman"/>
                        </a:rPr>
                        <a:t> </a:t>
                      </a:r>
                      <a:r>
                        <a:rPr lang="id-ID" sz="1200" dirty="0" smtClean="0">
                          <a:effectLst/>
                          <a:latin typeface="+mn-lt"/>
                          <a:ea typeface="Times New Roman"/>
                          <a:cs typeface="Times New Roman"/>
                        </a:rPr>
                        <a:t>S</a:t>
                      </a:r>
                      <a:r>
                        <a:rPr lang="en-US" sz="1200" dirty="0" err="1" smtClean="0">
                          <a:effectLst/>
                          <a:latin typeface="+mn-lt"/>
                          <a:ea typeface="Times New Roman"/>
                          <a:cs typeface="Times New Roman"/>
                        </a:rPr>
                        <a:t>iswa</a:t>
                      </a:r>
                      <a:endParaRPr lang="id-ID" sz="1200" dirty="0" smtClean="0">
                        <a:effectLst/>
                        <a:latin typeface="+mn-lt"/>
                        <a:ea typeface="Times New Roman"/>
                        <a:cs typeface="Times New Roman"/>
                      </a:endParaRPr>
                    </a:p>
                    <a:p>
                      <a:pPr marL="31115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id-ID" sz="1200" dirty="0" smtClean="0">
                          <a:effectLst/>
                          <a:latin typeface="+mn-lt"/>
                          <a:ea typeface="Times New Roman"/>
                          <a:cs typeface="Times New Roman"/>
                        </a:rPr>
                        <a:t>Lembar Penilaian Buku Siswa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Siap</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Sedang Proses</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Sedang Proses</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Sedang Proses</a:t>
                      </a:r>
                    </a:p>
                    <a:p>
                      <a:pPr marL="0" marR="0" lvl="0" indent="0" algn="ctr" defTabSz="914400" rtl="0" eaLnBrk="1" fontAlgn="auto" latinLnBrk="0" hangingPunct="1">
                        <a:lnSpc>
                          <a:spcPct val="100000"/>
                        </a:lnSpc>
                        <a:spcBef>
                          <a:spcPts val="0"/>
                        </a:spcBef>
                        <a:spcAft>
                          <a:spcPts val="0"/>
                        </a:spcAft>
                        <a:buClrTx/>
                        <a:buSzTx/>
                        <a:buFont typeface="Arial" pitchFamily="34" charset="0"/>
                        <a:buNone/>
                        <a:tabLst/>
                        <a:defRPr/>
                      </a:pPr>
                      <a:r>
                        <a:rPr lang="id-ID" sz="1200" dirty="0" smtClean="0">
                          <a:effectLst/>
                          <a:latin typeface="+mn-lt"/>
                          <a:ea typeface="Times New Roman"/>
                          <a:cs typeface="Times New Roman"/>
                        </a:rPr>
                        <a:t>Sedang Proses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1735501">
                <a:tc>
                  <a:txBody>
                    <a:bodyPr/>
                    <a:lstStyle/>
                    <a:p>
                      <a:pPr marL="88900" indent="0" algn="ctr">
                        <a:lnSpc>
                          <a:spcPct val="100000"/>
                        </a:lnSpc>
                        <a:spcBef>
                          <a:spcPts val="0"/>
                        </a:spcBef>
                        <a:spcAft>
                          <a:spcPts val="0"/>
                        </a:spcAft>
                        <a:buFont typeface="Arial" pitchFamily="34" charset="0"/>
                        <a:buNone/>
                      </a:pPr>
                      <a:r>
                        <a:rPr lang="id-ID" sz="1200" b="1" baseline="0" dirty="0" smtClean="0">
                          <a:effectLst/>
                          <a:latin typeface="+mn-lt"/>
                          <a:ea typeface="Times New Roman"/>
                          <a:cs typeface="Times New Roman"/>
                        </a:rPr>
                        <a:t>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200" b="1" dirty="0" smtClean="0">
                          <a:effectLst/>
                          <a:latin typeface="+mn-lt"/>
                          <a:ea typeface="Batang"/>
                          <a:cs typeface="Times New Roman"/>
                        </a:rPr>
                        <a:t>Perancangan</a:t>
                      </a:r>
                      <a:r>
                        <a:rPr lang="en-US" sz="1200" b="1" dirty="0" smtClean="0">
                          <a:effectLst/>
                          <a:latin typeface="+mn-lt"/>
                          <a:ea typeface="Batang"/>
                          <a:cs typeface="Times New Roman"/>
                        </a:rPr>
                        <a:t> Model </a:t>
                      </a:r>
                      <a:r>
                        <a:rPr lang="id-ID" sz="1200" b="1" dirty="0" smtClean="0">
                          <a:effectLst/>
                          <a:latin typeface="+mn-lt"/>
                          <a:ea typeface="Batang"/>
                          <a:cs typeface="Times New Roman"/>
                        </a:rPr>
                        <a:t>Pem</a:t>
                      </a:r>
                      <a:r>
                        <a:rPr lang="en-US" sz="1200" b="1" dirty="0" err="1" smtClean="0">
                          <a:effectLst/>
                          <a:latin typeface="+mn-lt"/>
                          <a:ea typeface="Batang"/>
                          <a:cs typeface="Times New Roman"/>
                        </a:rPr>
                        <a:t>belajar</a:t>
                      </a:r>
                      <a:r>
                        <a:rPr lang="id-ID" sz="1200" b="1" dirty="0" smtClean="0">
                          <a:effectLst/>
                          <a:latin typeface="+mn-lt"/>
                          <a:ea typeface="Batang"/>
                          <a:cs typeface="Times New Roman"/>
                        </a:rPr>
                        <a:t>an</a:t>
                      </a:r>
                      <a:endParaRPr lang="id-ID" sz="1200" dirty="0" smtClean="0">
                        <a:effectLst/>
                        <a:latin typeface="+mn-lt"/>
                        <a:ea typeface="Times New Roman"/>
                        <a:cs typeface="Times New Roman"/>
                      </a:endParaRPr>
                    </a:p>
                    <a:p>
                      <a:pPr marL="177800" indent="-177800">
                        <a:lnSpc>
                          <a:spcPct val="100000"/>
                        </a:lnSpc>
                        <a:spcBef>
                          <a:spcPts val="0"/>
                        </a:spcBef>
                        <a:spcAft>
                          <a:spcPts val="0"/>
                        </a:spcAft>
                        <a:buFont typeface="Arial" pitchFamily="34" charset="0"/>
                        <a:buChar char="•"/>
                      </a:pPr>
                      <a:endParaRPr lang="id-ID" sz="1200" baseline="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Analisis Model Belajar</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Dokumen SKL, KI, dan KD</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Silabus</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Dokumen Standar Proses</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Dokumen Standar Penilaian</a:t>
                      </a:r>
                    </a:p>
                    <a:p>
                      <a:pPr marL="317500" indent="-228600">
                        <a:lnSpc>
                          <a:spcPct val="100000"/>
                        </a:lnSpc>
                        <a:spcBef>
                          <a:spcPts val="0"/>
                        </a:spcBef>
                        <a:spcAft>
                          <a:spcPts val="0"/>
                        </a:spcAft>
                        <a:buFont typeface="+mj-lt"/>
                        <a:buAutoNum type="arabicPeriod"/>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Penilaian</a:t>
                      </a:r>
                      <a:r>
                        <a:rPr lang="id-ID" sz="1200" kern="1200" dirty="0" smtClean="0">
                          <a:solidFill>
                            <a:schemeClr val="tx1"/>
                          </a:solidFill>
                          <a:effectLst/>
                          <a:latin typeface="+mn-lt"/>
                          <a:ea typeface="+mn-ea"/>
                          <a:cs typeface="+mn-cs"/>
                        </a:rPr>
                        <a:t> dan Rapor</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Bahan Ajar</a:t>
                      </a: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Instrumen</a:t>
                      </a:r>
                      <a:r>
                        <a:rPr lang="id-ID" sz="1200" baseline="0" dirty="0" smtClean="0">
                          <a:effectLst/>
                          <a:latin typeface="+mn-lt"/>
                          <a:ea typeface="Times New Roman"/>
                          <a:cs typeface="Times New Roman"/>
                        </a:rPr>
                        <a:t> penilaian RPP</a:t>
                      </a:r>
                    </a:p>
                    <a:p>
                      <a:pPr marL="317500" indent="-228600">
                        <a:lnSpc>
                          <a:spcPct val="100000"/>
                        </a:lnSpc>
                        <a:spcBef>
                          <a:spcPts val="0"/>
                        </a:spcBef>
                        <a:spcAft>
                          <a:spcPts val="0"/>
                        </a:spcAft>
                        <a:buFont typeface="+mj-lt"/>
                        <a:buAutoNum type="arabicPeriod"/>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Bimbingan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konseling</a:t>
                      </a:r>
                      <a:r>
                        <a:rPr lang="en-US" sz="1200" kern="1200" dirty="0" smtClean="0">
                          <a:solidFill>
                            <a:schemeClr val="tx1"/>
                          </a:solidFill>
                          <a:effectLst/>
                          <a:latin typeface="+mn-lt"/>
                          <a:ea typeface="+mn-ea"/>
                          <a:cs typeface="+mn-cs"/>
                        </a:rPr>
                        <a:t> </a:t>
                      </a:r>
                      <a:endParaRPr lang="id-ID" sz="1200" baseline="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BPSDMPK-PMP</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BPSDMPK-PMP</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Tim Ahli</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Siap</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Siap</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Siap</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Siap</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endParaRPr lang="id-ID" sz="1200" baseline="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1334">
                <a:tc>
                  <a:txBody>
                    <a:bodyPr/>
                    <a:lstStyle/>
                    <a:p>
                      <a:pPr marL="88900" indent="0" algn="ctr">
                        <a:lnSpc>
                          <a:spcPct val="100000"/>
                        </a:lnSpc>
                        <a:spcBef>
                          <a:spcPts val="0"/>
                        </a:spcBef>
                        <a:spcAft>
                          <a:spcPts val="0"/>
                        </a:spcAft>
                        <a:buFont typeface="Arial" pitchFamily="34" charset="0"/>
                        <a:buNone/>
                      </a:pPr>
                      <a:r>
                        <a:rPr lang="id-ID" sz="1200" b="1" baseline="0" dirty="0" smtClean="0">
                          <a:effectLst/>
                          <a:latin typeface="+mn-lt"/>
                          <a:ea typeface="Times New Roman"/>
                          <a:cs typeface="Times New Roman"/>
                        </a:rPr>
                        <a:t>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8890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1" dirty="0" err="1" smtClean="0">
                          <a:effectLst/>
                          <a:latin typeface="+mn-lt"/>
                          <a:ea typeface="Batang"/>
                          <a:cs typeface="Times New Roman"/>
                        </a:rPr>
                        <a:t>Praktek</a:t>
                      </a:r>
                      <a:r>
                        <a:rPr lang="en-US" sz="1200" b="1" dirty="0" smtClean="0">
                          <a:effectLst/>
                          <a:latin typeface="+mn-lt"/>
                          <a:ea typeface="Batang"/>
                          <a:cs typeface="Times New Roman"/>
                        </a:rPr>
                        <a:t> </a:t>
                      </a:r>
                      <a:r>
                        <a:rPr lang="en-US" sz="1200" b="1" dirty="0" err="1" smtClean="0">
                          <a:effectLst/>
                          <a:latin typeface="+mn-lt"/>
                          <a:ea typeface="Batang"/>
                          <a:cs typeface="Times New Roman"/>
                        </a:rPr>
                        <a:t>Pembelajaran</a:t>
                      </a:r>
                      <a:r>
                        <a:rPr lang="en-US" sz="1200" b="1" dirty="0" smtClean="0">
                          <a:effectLst/>
                          <a:latin typeface="+mn-lt"/>
                          <a:ea typeface="Batang"/>
                          <a:cs typeface="Times New Roman"/>
                        </a:rPr>
                        <a:t> </a:t>
                      </a:r>
                      <a:r>
                        <a:rPr lang="en-US" sz="1200" b="1" dirty="0" err="1" smtClean="0">
                          <a:effectLst/>
                          <a:latin typeface="+mn-lt"/>
                          <a:ea typeface="Batang"/>
                          <a:cs typeface="Times New Roman"/>
                        </a:rPr>
                        <a:t>Terbimbing</a:t>
                      </a:r>
                      <a:endParaRPr lang="id-ID" sz="1200" dirty="0" smtClean="0">
                        <a:effectLst/>
                        <a:latin typeface="+mn-lt"/>
                        <a:ea typeface="Batang"/>
                        <a:cs typeface="Times New Roman"/>
                      </a:endParaRPr>
                    </a:p>
                    <a:p>
                      <a:pPr marL="0" indent="0">
                        <a:lnSpc>
                          <a:spcPct val="100000"/>
                        </a:lnSpc>
                        <a:spcBef>
                          <a:spcPts val="0"/>
                        </a:spcBef>
                        <a:spcAft>
                          <a:spcPts val="0"/>
                        </a:spcAft>
                        <a:buFont typeface="Arial" pitchFamily="34" charset="0"/>
                        <a:buNone/>
                      </a:pPr>
                      <a:endParaRPr lang="id-ID" sz="1200" baseline="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317500" indent="-228600">
                        <a:lnSpc>
                          <a:spcPct val="100000"/>
                        </a:lnSpc>
                        <a:spcBef>
                          <a:spcPts val="0"/>
                        </a:spcBef>
                        <a:spcAft>
                          <a:spcPts val="0"/>
                        </a:spcAft>
                        <a:buFont typeface="+mj-lt"/>
                        <a:buAutoNum type="arabicPeriod"/>
                      </a:pPr>
                      <a:r>
                        <a:rPr lang="en-US" sz="1200" kern="1200" dirty="0" err="1" smtClean="0">
                          <a:solidFill>
                            <a:schemeClr val="tx1"/>
                          </a:solidFill>
                          <a:effectLst/>
                          <a:latin typeface="+mn-lt"/>
                          <a:ea typeface="+mn-ea"/>
                          <a:cs typeface="+mn-cs"/>
                        </a:rPr>
                        <a:t>Buku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Pedoman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Pembelajaran</a:t>
                      </a:r>
                      <a:r>
                        <a:rPr lang="en-US" sz="1200" kern="1200" dirty="0" smtClean="0">
                          <a:solidFill>
                            <a:schemeClr val="tx1"/>
                          </a:solidFill>
                          <a:effectLst/>
                          <a:latin typeface="+mn-lt"/>
                          <a:ea typeface="+mn-ea"/>
                          <a:cs typeface="+mn-cs"/>
                        </a:rPr>
                        <a:t> </a:t>
                      </a:r>
                      <a:endParaRPr lang="id-ID" sz="1200" dirty="0" smtClean="0">
                        <a:effectLst/>
                        <a:latin typeface="+mn-lt"/>
                        <a:ea typeface="Times New Roman"/>
                        <a:cs typeface="Times New Roman"/>
                      </a:endParaRPr>
                    </a:p>
                    <a:p>
                      <a:pPr marL="317500" indent="-228600">
                        <a:lnSpc>
                          <a:spcPct val="100000"/>
                        </a:lnSpc>
                        <a:spcBef>
                          <a:spcPts val="0"/>
                        </a:spcBef>
                        <a:spcAft>
                          <a:spcPts val="0"/>
                        </a:spcAft>
                        <a:buFont typeface="+mj-lt"/>
                        <a:buAutoNum type="arabicPeriod"/>
                      </a:pPr>
                      <a:r>
                        <a:rPr lang="id-ID" sz="1200" dirty="0" smtClean="0">
                          <a:effectLst/>
                          <a:latin typeface="+mn-lt"/>
                          <a:ea typeface="Times New Roman"/>
                          <a:cs typeface="Times New Roman"/>
                        </a:rPr>
                        <a:t>RPP</a:t>
                      </a:r>
                    </a:p>
                    <a:p>
                      <a:pPr marL="317500" indent="-228600">
                        <a:lnSpc>
                          <a:spcPct val="100000"/>
                        </a:lnSpc>
                        <a:spcBef>
                          <a:spcPts val="0"/>
                        </a:spcBef>
                        <a:spcAft>
                          <a:spcPts val="0"/>
                        </a:spcAft>
                        <a:buFont typeface="+mj-lt"/>
                        <a:buAutoNum type="arabicPeriod"/>
                      </a:pPr>
                      <a:r>
                        <a:rPr lang="id-ID" sz="1200" baseline="0" dirty="0" smtClean="0">
                          <a:effectLst/>
                          <a:latin typeface="+mn-lt"/>
                          <a:ea typeface="Times New Roman"/>
                          <a:cs typeface="Times New Roman"/>
                        </a:rPr>
                        <a:t>APKG</a:t>
                      </a:r>
                    </a:p>
                    <a:p>
                      <a:pPr marL="317500" indent="-228600">
                        <a:lnSpc>
                          <a:spcPct val="100000"/>
                        </a:lnSpc>
                        <a:spcBef>
                          <a:spcPts val="0"/>
                        </a:spcBef>
                        <a:spcAft>
                          <a:spcPts val="0"/>
                        </a:spcAft>
                        <a:buFont typeface="+mj-lt"/>
                        <a:buAutoNum type="arabicPeriod"/>
                      </a:pPr>
                      <a:r>
                        <a:rPr lang="id-ID" sz="1200" baseline="0" dirty="0" smtClean="0">
                          <a:effectLst/>
                          <a:latin typeface="+mn-lt"/>
                          <a:ea typeface="Times New Roman"/>
                          <a:cs typeface="Times New Roman"/>
                        </a:rPr>
                        <a:t>Video Pembelajaran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Puskurbuk &amp;</a:t>
                      </a:r>
                      <a:r>
                        <a:rPr lang="id-ID" sz="1200" baseline="0" dirty="0" smtClean="0">
                          <a:effectLst/>
                          <a:latin typeface="+mn-lt"/>
                          <a:ea typeface="Times New Roman"/>
                          <a:cs typeface="Times New Roman"/>
                        </a:rPr>
                        <a:t> Tim Inti</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Tim Inti</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BPSDMPK-PMP</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BPSDMPK-PMP</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p>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Siap</a:t>
                      </a:r>
                    </a:p>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endParaRPr lang="id-ID" sz="1200" baseline="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391023">
                <a:tc>
                  <a:txBody>
                    <a:bodyPr/>
                    <a:lstStyle/>
                    <a:p>
                      <a:pPr marL="88900" indent="0" algn="ctr">
                        <a:lnSpc>
                          <a:spcPct val="100000"/>
                        </a:lnSpc>
                        <a:spcBef>
                          <a:spcPts val="0"/>
                        </a:spcBef>
                        <a:spcAft>
                          <a:spcPts val="0"/>
                        </a:spcAft>
                        <a:buFont typeface="Arial" pitchFamily="34" charset="0"/>
                        <a:buNone/>
                      </a:pPr>
                      <a:r>
                        <a:rPr lang="id-ID" sz="1200" b="1" baseline="0" dirty="0" smtClean="0">
                          <a:effectLst/>
                          <a:latin typeface="+mn-lt"/>
                          <a:ea typeface="Times New Roman"/>
                          <a:cs typeface="Times New Roman"/>
                        </a:rPr>
                        <a:t>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nSpc>
                          <a:spcPct val="100000"/>
                        </a:lnSpc>
                        <a:spcBef>
                          <a:spcPts val="0"/>
                        </a:spcBef>
                        <a:spcAft>
                          <a:spcPts val="0"/>
                        </a:spcAft>
                        <a:buFont typeface="Arial" pitchFamily="34" charset="0"/>
                        <a:buNone/>
                      </a:pPr>
                      <a:r>
                        <a:rPr lang="id-ID" sz="1200" b="1" baseline="0" dirty="0" smtClean="0">
                          <a:effectLst/>
                          <a:latin typeface="+mn-lt"/>
                          <a:ea typeface="Times New Roman"/>
                          <a:cs typeface="Times New Roman"/>
                        </a:rPr>
                        <a:t>Instrumen Test </a:t>
                      </a:r>
                    </a:p>
                    <a:p>
                      <a:pPr marL="88900" indent="0">
                        <a:lnSpc>
                          <a:spcPct val="100000"/>
                        </a:lnSpc>
                        <a:spcBef>
                          <a:spcPts val="0"/>
                        </a:spcBef>
                        <a:spcAft>
                          <a:spcPts val="0"/>
                        </a:spcAft>
                        <a:buFont typeface="Arial" pitchFamily="34" charset="0"/>
                        <a:buNone/>
                      </a:pPr>
                      <a:r>
                        <a:rPr lang="id-ID" sz="1200" b="1" baseline="0" dirty="0" smtClean="0">
                          <a:effectLst/>
                          <a:latin typeface="+mn-lt"/>
                          <a:ea typeface="Times New Roman"/>
                          <a:cs typeface="Times New Roman"/>
                        </a:rPr>
                        <a:t>(Pre dan Post Test)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1" indent="0" algn="l" defTabSz="914400" rtl="0" eaLnBrk="1" fontAlgn="auto" latinLnBrk="0" hangingPunct="1">
                        <a:lnSpc>
                          <a:spcPct val="100000"/>
                        </a:lnSpc>
                        <a:spcBef>
                          <a:spcPts val="0"/>
                        </a:spcBef>
                        <a:spcAft>
                          <a:spcPts val="0"/>
                        </a:spcAft>
                        <a:buClrTx/>
                        <a:buSzTx/>
                        <a:buFontTx/>
                        <a:buNone/>
                        <a:tabLst/>
                        <a:defRPr/>
                      </a:pPr>
                      <a:r>
                        <a:rPr lang="id-ID" sz="1200" baseline="0" dirty="0" smtClean="0">
                          <a:effectLst/>
                          <a:latin typeface="+mn-lt"/>
                          <a:ea typeface="Times New Roman"/>
                          <a:cs typeface="Times New Roman"/>
                        </a:rPr>
                        <a:t>Pedoman Pelaksanan Tes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buFont typeface="Arial" pitchFamily="34" charset="0"/>
                        <a:buNone/>
                      </a:pPr>
                      <a:r>
                        <a:rPr lang="id-ID" sz="1200" baseline="0" dirty="0" smtClean="0">
                          <a:effectLst/>
                          <a:latin typeface="+mn-lt"/>
                          <a:ea typeface="Times New Roman"/>
                          <a:cs typeface="Times New Roman"/>
                        </a:rPr>
                        <a:t>BPSDMPK-PMP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lnSpc>
                          <a:spcPct val="100000"/>
                        </a:lnSpc>
                        <a:spcBef>
                          <a:spcPts val="0"/>
                        </a:spcBef>
                        <a:spcAft>
                          <a:spcPts val="0"/>
                        </a:spcAft>
                        <a:buFont typeface="Arial" pitchFamily="34" charset="0"/>
                        <a:buNone/>
                      </a:pPr>
                      <a:r>
                        <a:rPr lang="id-ID" sz="1200" dirty="0" smtClean="0">
                          <a:effectLst/>
                          <a:latin typeface="+mn-lt"/>
                          <a:ea typeface="Times New Roman"/>
                          <a:cs typeface="Times New Roman"/>
                        </a:rPr>
                        <a:t>Sedang Proses</a:t>
                      </a:r>
                      <a:endParaRPr lang="id-ID" sz="1200" baseline="0" dirty="0" smtClean="0">
                        <a:effectLst/>
                        <a:latin typeface="+mn-lt"/>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5" name="Straight Connector 4"/>
          <p:cNvCxnSpPr/>
          <p:nvPr/>
        </p:nvCxnSpPr>
        <p:spPr>
          <a:xfrm>
            <a:off x="0" y="620713"/>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endParaRPr lang="id-ID" sz="1000" b="1" dirty="0">
              <a:solidFill>
                <a:schemeClr val="bg1"/>
              </a:solidFill>
              <a:effectLst>
                <a:outerShdw blurRad="38100" dist="38100" dir="2700000" algn="tl">
                  <a:srgbClr val="000000"/>
                </a:outerShdw>
              </a:effectLst>
            </a:endParaRPr>
          </a:p>
        </p:txBody>
      </p:sp>
      <p:sp>
        <p:nvSpPr>
          <p:cNvPr id="7"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92</a:t>
            </a:fld>
            <a:endParaRPr lang="id-ID" sz="1100" b="1" dirty="0">
              <a:solidFill>
                <a:schemeClr val="bg1"/>
              </a:solidFill>
              <a:effectLst>
                <a:outerShdw blurRad="38100" dist="38100" dir="2700000" algn="tl">
                  <a:srgbClr val="000000"/>
                </a:outerShdw>
              </a:effectLst>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68</a:t>
            </a:r>
            <a:endParaRPr lang="id-ID" b="1" dirty="0"/>
          </a:p>
        </p:txBody>
      </p:sp>
    </p:spTree>
    <p:extLst>
      <p:ext uri="{BB962C8B-B14F-4D97-AF65-F5344CB8AC3E}">
        <p14:creationId xmlns:p14="http://schemas.microsoft.com/office/powerpoint/2010/main" val="52934765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492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0" y="44450"/>
            <a:ext cx="9144000" cy="490538"/>
          </a:xfrm>
        </p:spPr>
        <p:txBody>
          <a:bodyPr>
            <a:normAutofit fontScale="90000"/>
          </a:bodyPr>
          <a:lstStyle/>
          <a:p>
            <a:pPr>
              <a:defRPr/>
            </a:pPr>
            <a:r>
              <a:rPr lang="id-ID" sz="2800" b="1" dirty="0" smtClean="0">
                <a:solidFill>
                  <a:schemeClr val="accent5">
                    <a:lumMod val="50000"/>
                  </a:schemeClr>
                </a:solidFill>
              </a:rPr>
              <a:t>SOP PENGGUNAAN BAHAN </a:t>
            </a:r>
            <a:r>
              <a:rPr lang="en-US" sz="2800" b="1" dirty="0">
                <a:solidFill>
                  <a:schemeClr val="accent5">
                    <a:lumMod val="50000"/>
                  </a:schemeClr>
                </a:solidFill>
              </a:rPr>
              <a:t>PELATIHAN</a:t>
            </a:r>
            <a:endParaRPr lang="id-ID" sz="2800" b="1" dirty="0">
              <a:solidFill>
                <a:schemeClr val="accent5">
                  <a:lumMod val="50000"/>
                </a:schemeClr>
              </a:solidFill>
            </a:endParaRPr>
          </a:p>
        </p:txBody>
      </p:sp>
      <p:graphicFrame>
        <p:nvGraphicFramePr>
          <p:cNvPr id="3" name="Table 2"/>
          <p:cNvGraphicFramePr>
            <a:graphicFrameLocks noGrp="1"/>
          </p:cNvGraphicFramePr>
          <p:nvPr/>
        </p:nvGraphicFramePr>
        <p:xfrm>
          <a:off x="323850" y="665163"/>
          <a:ext cx="8477250" cy="5932484"/>
        </p:xfrm>
        <a:graphic>
          <a:graphicData uri="http://schemas.openxmlformats.org/drawingml/2006/table">
            <a:tbl>
              <a:tblPr firstRow="1">
                <a:tableStyleId>{616DA210-FB5B-4158-B5E0-FEB733F419BA}</a:tableStyleId>
              </a:tblPr>
              <a:tblGrid>
                <a:gridCol w="432048"/>
                <a:gridCol w="2664293"/>
                <a:gridCol w="2520277"/>
                <a:gridCol w="1080119"/>
                <a:gridCol w="1780513"/>
              </a:tblGrid>
              <a:tr h="304811">
                <a:tc rowSpan="2">
                  <a:txBody>
                    <a:bodyPr/>
                    <a:lstStyle/>
                    <a:p>
                      <a:pPr algn="ctr">
                        <a:lnSpc>
                          <a:spcPct val="100000"/>
                        </a:lnSpc>
                        <a:spcBef>
                          <a:spcPts val="0"/>
                        </a:spcBef>
                        <a:spcAft>
                          <a:spcPts val="0"/>
                        </a:spcAft>
                      </a:pPr>
                      <a:r>
                        <a:rPr lang="id-ID" sz="1400" dirty="0" smtClean="0"/>
                        <a:t>No</a:t>
                      </a:r>
                      <a:endParaRPr lang="id-ID" sz="1400" dirty="0"/>
                    </a:p>
                  </a:txBody>
                  <a:tcPr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spcBef>
                          <a:spcPts val="0"/>
                        </a:spcBef>
                        <a:spcAft>
                          <a:spcPts val="0"/>
                        </a:spcAft>
                      </a:pPr>
                      <a:r>
                        <a:rPr lang="id-ID" sz="1400" dirty="0" smtClean="0"/>
                        <a:t>Bahan pelatihan</a:t>
                      </a:r>
                      <a:endParaRPr lang="id-ID" sz="1400" dirty="0"/>
                    </a:p>
                  </a:txBody>
                  <a:tcPr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3">
                  <a:txBody>
                    <a:bodyPr/>
                    <a:lstStyle/>
                    <a:p>
                      <a:pPr algn="ctr"/>
                      <a:r>
                        <a:rPr lang="id-ID" sz="1400" dirty="0" smtClean="0"/>
                        <a:t>SOP</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d-ID"/>
                    </a:p>
                  </a:txBody>
                  <a:tcPr/>
                </a:tc>
                <a:tc hMerge="1">
                  <a:txBody>
                    <a:bodyPr/>
                    <a:lstStyle/>
                    <a:p>
                      <a:endParaRPr lang="id-ID"/>
                    </a:p>
                  </a:txBody>
                  <a:tcPr/>
                </a:tc>
              </a:tr>
              <a:tr h="304811">
                <a:tc vMerge="1">
                  <a:txBody>
                    <a:bodyPr/>
                    <a:lstStyle/>
                    <a:p>
                      <a:pPr algn="ctr"/>
                      <a:endParaRPr lang="id-ID" dirty="0"/>
                    </a:p>
                  </a:txBody>
                  <a:tcPr/>
                </a:tc>
                <a:tc vMerge="1">
                  <a:txBody>
                    <a:bodyPr/>
                    <a:lstStyle/>
                    <a:p>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Strategi</a:t>
                      </a:r>
                      <a:r>
                        <a:rPr lang="id-ID" sz="1400" baseline="0" dirty="0" smtClean="0"/>
                        <a:t> /Aktifitas</a:t>
                      </a:r>
                      <a:endParaRPr lang="id-ID" sz="1400" dirty="0" smtClean="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Waktu</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Output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04811">
                <a:tc rowSpan="4">
                  <a:txBody>
                    <a:bodyPr/>
                    <a:lstStyle/>
                    <a:p>
                      <a:pPr algn="ctr">
                        <a:lnSpc>
                          <a:spcPct val="100000"/>
                        </a:lnSpc>
                        <a:spcBef>
                          <a:spcPts val="0"/>
                        </a:spcBef>
                        <a:spcAft>
                          <a:spcPts val="0"/>
                        </a:spcAft>
                      </a:pPr>
                      <a:r>
                        <a:rPr lang="id-ID" sz="1400" dirty="0" smtClean="0"/>
                        <a:t>1</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nSpc>
                          <a:spcPct val="100000"/>
                        </a:lnSpc>
                        <a:spcBef>
                          <a:spcPts val="0"/>
                        </a:spcBef>
                        <a:spcAft>
                          <a:spcPts val="0"/>
                        </a:spcAft>
                      </a:pPr>
                      <a:r>
                        <a:rPr lang="id-ID" sz="1400" dirty="0" smtClean="0"/>
                        <a:t>Dokumen Konsep Kurikulum</a:t>
                      </a:r>
                    </a:p>
                    <a:p>
                      <a:pPr marL="285750" indent="-285750">
                        <a:lnSpc>
                          <a:spcPct val="100000"/>
                        </a:lnSpc>
                        <a:spcBef>
                          <a:spcPts val="0"/>
                        </a:spcBef>
                        <a:spcAft>
                          <a:spcPts val="0"/>
                        </a:spcAft>
                        <a:buFont typeface="Arial" pitchFamily="34" charset="0"/>
                        <a:buChar char="•"/>
                      </a:pPr>
                      <a:r>
                        <a:rPr lang="id-ID" sz="1400" dirty="0" smtClean="0"/>
                        <a:t>Rasional</a:t>
                      </a:r>
                      <a:r>
                        <a:rPr lang="id-ID" sz="1400" baseline="0" dirty="0" smtClean="0"/>
                        <a:t> </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dirty="0" err="1" smtClean="0">
                          <a:effectLst/>
                          <a:latin typeface="+mn-lt"/>
                          <a:ea typeface="Times New Roman"/>
                          <a:cs typeface="Times New Roman"/>
                        </a:rPr>
                        <a:t>Elemen</a:t>
                      </a:r>
                      <a:r>
                        <a:rPr lang="en-US" sz="1400" dirty="0" smtClean="0">
                          <a:effectLst/>
                          <a:latin typeface="+mn-lt"/>
                          <a:ea typeface="Times New Roman"/>
                          <a:cs typeface="Times New Roman"/>
                        </a:rPr>
                        <a:t> </a:t>
                      </a:r>
                      <a:r>
                        <a:rPr lang="en-US" sz="1400" dirty="0" err="1" smtClean="0">
                          <a:effectLst/>
                          <a:latin typeface="+mn-lt"/>
                          <a:ea typeface="Times New Roman"/>
                          <a:cs typeface="Times New Roman"/>
                        </a:rPr>
                        <a:t>perubahan</a:t>
                      </a:r>
                      <a:r>
                        <a:rPr lang="en-US" sz="1400" dirty="0" smtClean="0">
                          <a:effectLst/>
                          <a:latin typeface="+mn-lt"/>
                          <a:ea typeface="Times New Roman"/>
                          <a:cs typeface="Times New Roman"/>
                        </a:rPr>
                        <a:t> </a:t>
                      </a:r>
                      <a:r>
                        <a:rPr lang="en-US" sz="1400" dirty="0" err="1" smtClean="0">
                          <a:effectLst/>
                          <a:latin typeface="+mn-lt"/>
                          <a:ea typeface="Times New Roman"/>
                          <a:cs typeface="Times New Roman"/>
                        </a:rPr>
                        <a:t>Kurikulum</a:t>
                      </a:r>
                      <a:r>
                        <a:rPr lang="en-US" sz="1400" dirty="0" smtClean="0">
                          <a:effectLst/>
                          <a:latin typeface="+mn-lt"/>
                          <a:ea typeface="Times New Roman"/>
                          <a:cs typeface="Times New Roman"/>
                        </a:rPr>
                        <a:t> 2013</a:t>
                      </a:r>
                      <a:endParaRPr lang="id-ID" sz="1400" dirty="0" smtClean="0">
                        <a:effectLst/>
                        <a:latin typeface="+mn-lt"/>
                        <a:ea typeface="Times New Roman"/>
                        <a:cs typeface="Times New Roman"/>
                      </a:endParaRP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dirty="0" smtClean="0">
                          <a:effectLst/>
                          <a:latin typeface="+mn-lt"/>
                          <a:ea typeface="Times New Roman"/>
                          <a:cs typeface="Times New Roman"/>
                        </a:rPr>
                        <a:t>SKL, KI </a:t>
                      </a:r>
                      <a:r>
                        <a:rPr lang="en-US" sz="1400" dirty="0" err="1" smtClean="0">
                          <a:effectLst/>
                          <a:latin typeface="+mn-lt"/>
                          <a:ea typeface="Times New Roman"/>
                          <a:cs typeface="Times New Roman"/>
                        </a:rPr>
                        <a:t>dan</a:t>
                      </a:r>
                      <a:r>
                        <a:rPr lang="en-US" sz="1400" dirty="0" smtClean="0">
                          <a:effectLst/>
                          <a:latin typeface="+mn-lt"/>
                          <a:ea typeface="Times New Roman"/>
                          <a:cs typeface="Times New Roman"/>
                        </a:rPr>
                        <a:t> KD</a:t>
                      </a:r>
                      <a:endParaRPr lang="id-ID" sz="1400" dirty="0" smtClean="0">
                        <a:effectLst/>
                        <a:latin typeface="+mn-lt"/>
                        <a:ea typeface="Times New Roman"/>
                        <a:cs typeface="Times New Roman"/>
                      </a:endParaRPr>
                    </a:p>
                    <a:p>
                      <a:pPr marL="285750" marR="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dirty="0" err="1" smtClean="0">
                          <a:effectLst/>
                          <a:latin typeface="+mn-lt"/>
                          <a:ea typeface="Times New Roman"/>
                          <a:cs typeface="Times New Roman"/>
                        </a:rPr>
                        <a:t>Strategi</a:t>
                      </a:r>
                      <a:r>
                        <a:rPr lang="en-US" sz="1400" dirty="0" smtClean="0">
                          <a:effectLst/>
                          <a:latin typeface="+mn-lt"/>
                          <a:ea typeface="Times New Roman"/>
                          <a:cs typeface="Times New Roman"/>
                        </a:rPr>
                        <a:t> </a:t>
                      </a:r>
                      <a:r>
                        <a:rPr lang="en-US" sz="1400" dirty="0" err="1" smtClean="0">
                          <a:effectLst/>
                          <a:latin typeface="+mn-lt"/>
                          <a:ea typeface="Times New Roman"/>
                          <a:cs typeface="Times New Roman"/>
                        </a:rPr>
                        <a:t>Implementasi</a:t>
                      </a:r>
                      <a:r>
                        <a:rPr lang="en-US" sz="1400" dirty="0" smtClean="0">
                          <a:effectLst/>
                          <a:latin typeface="+mn-lt"/>
                          <a:ea typeface="Times New Roman"/>
                          <a:cs typeface="Times New Roman"/>
                        </a:rPr>
                        <a:t> </a:t>
                      </a:r>
                      <a:r>
                        <a:rPr lang="en-US" sz="1400" dirty="0" err="1" smtClean="0">
                          <a:effectLst/>
                          <a:latin typeface="+mn-lt"/>
                          <a:ea typeface="Times New Roman"/>
                          <a:cs typeface="Times New Roman"/>
                        </a:rPr>
                        <a:t>Kuri</a:t>
                      </a:r>
                      <a:r>
                        <a:rPr lang="id-ID" sz="1400" dirty="0" smtClean="0">
                          <a:effectLst/>
                          <a:latin typeface="+mn-lt"/>
                          <a:ea typeface="Times New Roman"/>
                          <a:cs typeface="Times New Roman"/>
                        </a:rPr>
                        <a:t>k</a:t>
                      </a:r>
                      <a:r>
                        <a:rPr lang="en-US" sz="1400" dirty="0" err="1" smtClean="0">
                          <a:effectLst/>
                          <a:latin typeface="+mn-lt"/>
                          <a:ea typeface="Times New Roman"/>
                          <a:cs typeface="Times New Roman"/>
                        </a:rPr>
                        <a:t>ulum</a:t>
                      </a:r>
                      <a:r>
                        <a:rPr lang="en-US" sz="1400" dirty="0" smtClean="0">
                          <a:effectLst/>
                          <a:latin typeface="+mn-lt"/>
                          <a:ea typeface="Times New Roman"/>
                          <a:cs typeface="Times New Roman"/>
                        </a:rPr>
                        <a:t> 2013</a:t>
                      </a:r>
                      <a:endParaRPr lang="id-ID" sz="1400" dirty="0" smtClean="0">
                        <a:effectLst/>
                        <a:latin typeface="+mn-lt"/>
                        <a:ea typeface="Times New Roman"/>
                        <a:cs typeface="Times New Roman"/>
                      </a:endParaRP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lnSpc>
                          <a:spcPct val="100000"/>
                        </a:lnSpc>
                        <a:spcBef>
                          <a:spcPts val="0"/>
                        </a:spcBef>
                        <a:spcAft>
                          <a:spcPts val="0"/>
                        </a:spcAft>
                        <a:buFont typeface="Arial" pitchFamily="34" charset="0"/>
                        <a:buNone/>
                      </a:pPr>
                      <a:r>
                        <a:rPr lang="id-ID" sz="1400" dirty="0" smtClean="0">
                          <a:effectLst/>
                          <a:latin typeface="+mn-lt"/>
                          <a:ea typeface="Batang"/>
                          <a:cs typeface="Times New Roman"/>
                        </a:rPr>
                        <a:t>Paparan</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15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79">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dirty="0" smtClean="0">
                          <a:effectLst/>
                          <a:latin typeface="+mn-lt"/>
                          <a:ea typeface="Batang"/>
                          <a:cs typeface="Times New Roman"/>
                        </a:rPr>
                        <a:t>Diskusi dan tanya jawab</a:t>
                      </a:r>
                    </a:p>
                    <a:p>
                      <a:pPr>
                        <a:lnSpc>
                          <a:spcPct val="100000"/>
                        </a:lnSpc>
                        <a:spcBef>
                          <a:spcPts val="0"/>
                        </a:spcBef>
                        <a:spcAft>
                          <a:spcPts val="0"/>
                        </a:spcAft>
                      </a:pP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90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Notulen</a:t>
                      </a:r>
                      <a:r>
                        <a:rPr lang="id-ID" sz="1400" baseline="0" dirty="0" smtClean="0"/>
                        <a:t> hasil diskusi</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54">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a:lnSpc>
                          <a:spcPct val="100000"/>
                        </a:lnSpc>
                        <a:spcBef>
                          <a:spcPts val="0"/>
                        </a:spcBef>
                        <a:spcAft>
                          <a:spcPts val="0"/>
                        </a:spcAft>
                      </a:pPr>
                      <a:r>
                        <a:rPr lang="id-ID" sz="1400" dirty="0" smtClean="0">
                          <a:effectLst/>
                          <a:latin typeface="+mn-lt"/>
                          <a:ea typeface="Batang"/>
                          <a:cs typeface="Times New Roman"/>
                        </a:rPr>
                        <a:t>Kerja Kelompok</a:t>
                      </a:r>
                      <a:r>
                        <a:rPr lang="id-ID" sz="1400" baseline="0" dirty="0" smtClean="0">
                          <a:effectLst/>
                          <a:latin typeface="+mn-lt"/>
                          <a:ea typeface="Batang"/>
                          <a:cs typeface="Times New Roman"/>
                        </a:rPr>
                        <a:t> dan individu</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90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kelompok</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2886">
                <a:tc vMerge="1">
                  <a:txBody>
                    <a:bodyPr/>
                    <a:lstStyle/>
                    <a:p>
                      <a:pPr algn="ctr"/>
                      <a:endParaRPr lang="id-ID" sz="1400" dirty="0"/>
                    </a:p>
                  </a:txBody>
                  <a:tcPr/>
                </a:tc>
                <a:tc vMerge="1">
                  <a:txBody>
                    <a:bodyPr/>
                    <a:lstStyle/>
                    <a:p>
                      <a:pPr marL="354013" indent="-263525">
                        <a:lnSpc>
                          <a:spcPct val="100000"/>
                        </a:lnSpc>
                        <a:spcAft>
                          <a:spcPts val="0"/>
                        </a:spcAft>
                        <a:buFont typeface="Arial" pitchFamily="34" charset="0"/>
                        <a:buChar char="•"/>
                        <a:tabLst>
                          <a:tab pos="354013" algn="l"/>
                        </a:tabLst>
                      </a:pPr>
                      <a:endParaRPr lang="id-ID" sz="1050" dirty="0">
                        <a:effectLst/>
                        <a:latin typeface="Calibri"/>
                        <a:ea typeface="Times New Roman"/>
                        <a:cs typeface="Times New Roman"/>
                      </a:endParaRPr>
                    </a:p>
                  </a:txBody>
                  <a:tcPr marL="0" marR="0" marT="0" marB="0" anchor="ct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kern="1200" dirty="0" smtClean="0">
                          <a:solidFill>
                            <a:schemeClr val="tx1"/>
                          </a:solidFill>
                          <a:effectLst/>
                          <a:latin typeface="+mn-lt"/>
                          <a:ea typeface="Batang"/>
                          <a:cs typeface="Times New Roman"/>
                        </a:rPr>
                        <a:t>Menilai hasil kerja peserta lain</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45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hasil penilaian</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54">
                <a:tc rowSpan="8">
                  <a:txBody>
                    <a:bodyPr/>
                    <a:lstStyle/>
                    <a:p>
                      <a:pPr algn="ctr">
                        <a:lnSpc>
                          <a:spcPct val="100000"/>
                        </a:lnSpc>
                        <a:spcBef>
                          <a:spcPts val="0"/>
                        </a:spcBef>
                        <a:spcAft>
                          <a:spcPts val="0"/>
                        </a:spcAft>
                      </a:pPr>
                      <a:r>
                        <a:rPr lang="id-ID" sz="1400" dirty="0" smtClean="0"/>
                        <a:t>2</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nSpc>
                          <a:spcPct val="100000"/>
                        </a:lnSpc>
                        <a:spcBef>
                          <a:spcPts val="0"/>
                        </a:spcBef>
                        <a:spcAft>
                          <a:spcPts val="0"/>
                        </a:spcAft>
                      </a:pPr>
                      <a:r>
                        <a:rPr lang="id-ID" sz="1400" b="1" dirty="0" smtClean="0">
                          <a:effectLst/>
                          <a:latin typeface="Calibri"/>
                          <a:ea typeface="Times New Roman"/>
                          <a:cs typeface="Times New Roman"/>
                        </a:rPr>
                        <a:t>Buku Babon</a:t>
                      </a:r>
                    </a:p>
                    <a:p>
                      <a:pPr marL="25400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dirty="0" err="1" smtClean="0">
                          <a:effectLst/>
                          <a:latin typeface="+mn-lt"/>
                          <a:ea typeface="Times New Roman"/>
                          <a:cs typeface="Times New Roman"/>
                        </a:rPr>
                        <a:t>Buku</a:t>
                      </a:r>
                      <a:r>
                        <a:rPr lang="en-US" sz="1400" dirty="0" smtClean="0">
                          <a:effectLst/>
                          <a:latin typeface="+mn-lt"/>
                          <a:ea typeface="Times New Roman"/>
                          <a:cs typeface="Times New Roman"/>
                        </a:rPr>
                        <a:t> </a:t>
                      </a:r>
                      <a:r>
                        <a:rPr lang="id-ID" sz="1400" dirty="0" smtClean="0">
                          <a:effectLst/>
                          <a:latin typeface="+mn-lt"/>
                          <a:ea typeface="Times New Roman"/>
                          <a:cs typeface="Times New Roman"/>
                        </a:rPr>
                        <a:t>G</a:t>
                      </a:r>
                      <a:r>
                        <a:rPr lang="en-US" sz="1400" dirty="0" err="1" smtClean="0">
                          <a:effectLst/>
                          <a:latin typeface="+mn-lt"/>
                          <a:ea typeface="Times New Roman"/>
                          <a:cs typeface="Times New Roman"/>
                        </a:rPr>
                        <a:t>uru</a:t>
                      </a:r>
                      <a:endParaRPr lang="id-ID" sz="1400" dirty="0" smtClean="0">
                        <a:effectLst/>
                        <a:latin typeface="+mn-lt"/>
                        <a:ea typeface="Times New Roman"/>
                        <a:cs typeface="Times New Roman"/>
                      </a:endParaRPr>
                    </a:p>
                    <a:p>
                      <a:pPr marL="25400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400" dirty="0" smtClean="0">
                          <a:effectLst/>
                          <a:latin typeface="+mn-lt"/>
                          <a:ea typeface="Times New Roman"/>
                          <a:cs typeface="Times New Roman"/>
                        </a:rPr>
                        <a:t>Lembar Penilaian</a:t>
                      </a:r>
                    </a:p>
                    <a:p>
                      <a:pPr marL="8255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400" dirty="0" smtClean="0">
                        <a:effectLst/>
                        <a:latin typeface="+mn-lt"/>
                        <a:ea typeface="Times New Roman"/>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lnSpc>
                          <a:spcPct val="100000"/>
                        </a:lnSpc>
                        <a:spcBef>
                          <a:spcPts val="0"/>
                        </a:spcBef>
                        <a:spcAft>
                          <a:spcPts val="0"/>
                        </a:spcAft>
                        <a:buFont typeface="Arial" pitchFamily="34" charset="0"/>
                        <a:buNone/>
                      </a:pPr>
                      <a:r>
                        <a:rPr lang="id-ID" sz="1400" dirty="0" smtClean="0">
                          <a:effectLst/>
                          <a:latin typeface="+mn-lt"/>
                          <a:ea typeface="Batang"/>
                          <a:cs typeface="Times New Roman"/>
                        </a:rPr>
                        <a:t>Diskusi dan tanya jawab</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30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dirty="0" smtClean="0"/>
                        <a:t>Notulen</a:t>
                      </a:r>
                      <a:r>
                        <a:rPr lang="id-ID" sz="1400" baseline="0" dirty="0" smtClean="0"/>
                        <a:t> hasil diskusi</a:t>
                      </a:r>
                      <a:endParaRPr lang="id-ID" sz="1400" dirty="0" smtClean="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79">
                <a:tc vMerge="1">
                  <a:txBody>
                    <a:bodyPr/>
                    <a:lstStyle/>
                    <a:p>
                      <a:pPr algn="ctr"/>
                      <a:endParaRPr lang="id-ID" sz="1400" dirty="0"/>
                    </a:p>
                  </a:txBody>
                  <a:tcPr/>
                </a:tc>
                <a:tc vMerge="1">
                  <a:txBody>
                    <a:bodyPr/>
                    <a:lstStyle/>
                    <a:p>
                      <a:pPr marL="342900" lvl="0" indent="-254000">
                        <a:lnSpc>
                          <a:spcPct val="100000"/>
                        </a:lnSpc>
                        <a:spcAft>
                          <a:spcPts val="0"/>
                        </a:spcAft>
                        <a:buFont typeface="Arial"/>
                        <a:buChar char="•"/>
                        <a:tabLst>
                          <a:tab pos="269875" algn="l"/>
                        </a:tabLst>
                      </a:pPr>
                      <a:endParaRPr lang="id-ID" sz="12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dirty="0" smtClean="0">
                          <a:solidFill>
                            <a:schemeClr val="tx1"/>
                          </a:solidFill>
                          <a:effectLst/>
                          <a:latin typeface="+mn-lt"/>
                          <a:ea typeface="Batang"/>
                          <a:cs typeface="Times New Roman"/>
                        </a:rPr>
                        <a:t>Kerja mandiri dan kelompok</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120</a:t>
                      </a:r>
                      <a:r>
                        <a:rPr lang="id-ID" sz="1400" baseline="0" dirty="0" smtClean="0"/>
                        <a:t>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kelompok dan hasil</a:t>
                      </a:r>
                      <a:r>
                        <a:rPr lang="id-ID" sz="1400" baseline="0" dirty="0" smtClean="0"/>
                        <a:t> penilaian</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79">
                <a:tc vMerge="1">
                  <a:txBody>
                    <a:bodyPr/>
                    <a:lstStyle/>
                    <a:p>
                      <a:pPr algn="ctr"/>
                      <a:endParaRPr lang="id-ID" sz="1400" dirty="0"/>
                    </a:p>
                  </a:txBody>
                  <a:tcPr/>
                </a:tc>
                <a:tc vMerge="1">
                  <a:txBody>
                    <a:bodyPr/>
                    <a:lstStyle/>
                    <a:p>
                      <a:pPr marL="342900" lvl="0" indent="-254000">
                        <a:lnSpc>
                          <a:spcPct val="100000"/>
                        </a:lnSpc>
                        <a:spcAft>
                          <a:spcPts val="0"/>
                        </a:spcAft>
                        <a:buFont typeface="Arial"/>
                        <a:buChar char="•"/>
                        <a:tabLst>
                          <a:tab pos="269875" algn="l"/>
                        </a:tabLst>
                      </a:pPr>
                      <a:endParaRPr lang="id-ID" sz="12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dirty="0" smtClean="0">
                          <a:solidFill>
                            <a:schemeClr val="tx1"/>
                          </a:solidFill>
                          <a:effectLst/>
                          <a:latin typeface="+mn-lt"/>
                          <a:ea typeface="Batang"/>
                          <a:cs typeface="Times New Roman"/>
                        </a:rPr>
                        <a:t>Telaah</a:t>
                      </a:r>
                      <a:r>
                        <a:rPr lang="id-ID" sz="1400" kern="1200" baseline="0" dirty="0" smtClean="0">
                          <a:solidFill>
                            <a:schemeClr val="tx1"/>
                          </a:solidFill>
                          <a:effectLst/>
                          <a:latin typeface="+mn-lt"/>
                          <a:ea typeface="Batang"/>
                          <a:cs typeface="Times New Roman"/>
                        </a:rPr>
                        <a:t> hasil kerja mandiri dan kelompok</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kelompok</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54">
                <a:tc vMerge="1">
                  <a:txBody>
                    <a:bodyPr/>
                    <a:lstStyle/>
                    <a:p>
                      <a:pPr algn="ctr"/>
                      <a:endParaRPr lang="id-ID" sz="1400" dirty="0"/>
                    </a:p>
                  </a:txBody>
                  <a:tcPr/>
                </a:tc>
                <a:tc vMerge="1">
                  <a:txBody>
                    <a:bodyPr/>
                    <a:lstStyle/>
                    <a:p>
                      <a:pPr marL="342900" lvl="0" indent="-254000">
                        <a:lnSpc>
                          <a:spcPct val="100000"/>
                        </a:lnSpc>
                        <a:spcAft>
                          <a:spcPts val="0"/>
                        </a:spcAft>
                        <a:buFont typeface="Arial"/>
                        <a:buChar char="•"/>
                        <a:tabLst>
                          <a:tab pos="269875" algn="l"/>
                        </a:tabLst>
                      </a:pPr>
                      <a:endParaRPr lang="id-ID" sz="12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baseline="0" dirty="0" smtClean="0">
                          <a:solidFill>
                            <a:schemeClr val="tx1"/>
                          </a:solidFill>
                          <a:effectLst/>
                          <a:latin typeface="+mn-lt"/>
                          <a:ea typeface="Batang"/>
                          <a:cs typeface="Times New Roman"/>
                        </a:rPr>
                        <a:t>Presentasi kelompok terbaik</a:t>
                      </a:r>
                      <a:endParaRPr lang="id-ID" sz="1400" kern="1200" dirty="0" smtClean="0">
                        <a:solidFill>
                          <a:schemeClr val="tx1"/>
                        </a:solidFill>
                        <a:effectLst/>
                        <a:latin typeface="+mn-lt"/>
                        <a:ea typeface="Batang"/>
                        <a:cs typeface="Times New Roman"/>
                      </a:endParaRP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30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Bahan presentasi</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54">
                <a:tc vMerge="1">
                  <a:txBody>
                    <a:bodyPr/>
                    <a:lstStyle/>
                    <a:p>
                      <a:pPr algn="ctr">
                        <a:lnSpc>
                          <a:spcPct val="100000"/>
                        </a:lnSpc>
                        <a:spcBef>
                          <a:spcPts val="0"/>
                        </a:spcBef>
                        <a:spcAft>
                          <a:spcPts val="0"/>
                        </a:spcAft>
                      </a:pPr>
                      <a:endParaRPr lang="id-ID" sz="1400" dirty="0"/>
                    </a:p>
                  </a:txBody>
                  <a:tcPr/>
                </a:tc>
                <a:tc rowSpan="4">
                  <a:txBody>
                    <a:bodyPr/>
                    <a:lstStyle/>
                    <a:p>
                      <a:pPr marL="25400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400" dirty="0" err="1" smtClean="0">
                          <a:effectLst/>
                          <a:latin typeface="+mn-lt"/>
                          <a:ea typeface="Times New Roman"/>
                          <a:cs typeface="Times New Roman"/>
                        </a:rPr>
                        <a:t>Buku</a:t>
                      </a:r>
                      <a:r>
                        <a:rPr lang="en-US" sz="1400" dirty="0" smtClean="0">
                          <a:effectLst/>
                          <a:latin typeface="+mn-lt"/>
                          <a:ea typeface="Times New Roman"/>
                          <a:cs typeface="Times New Roman"/>
                        </a:rPr>
                        <a:t> </a:t>
                      </a:r>
                      <a:r>
                        <a:rPr lang="id-ID" sz="1400" dirty="0" smtClean="0">
                          <a:effectLst/>
                          <a:latin typeface="+mn-lt"/>
                          <a:ea typeface="Times New Roman"/>
                          <a:cs typeface="Times New Roman"/>
                        </a:rPr>
                        <a:t>S</a:t>
                      </a:r>
                      <a:r>
                        <a:rPr lang="en-US" sz="1400" dirty="0" err="1" smtClean="0">
                          <a:effectLst/>
                          <a:latin typeface="+mn-lt"/>
                          <a:ea typeface="Times New Roman"/>
                          <a:cs typeface="Times New Roman"/>
                        </a:rPr>
                        <a:t>iswa</a:t>
                      </a:r>
                      <a:endParaRPr lang="id-ID" sz="1400" dirty="0" smtClean="0">
                        <a:effectLst/>
                        <a:latin typeface="+mn-lt"/>
                        <a:ea typeface="Times New Roman"/>
                        <a:cs typeface="Times New Roman"/>
                      </a:endParaRPr>
                    </a:p>
                    <a:p>
                      <a:pPr marL="25400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400" dirty="0" smtClean="0">
                          <a:effectLst/>
                          <a:latin typeface="+mn-lt"/>
                          <a:ea typeface="Times New Roman"/>
                          <a:cs typeface="Times New Roman"/>
                        </a:rPr>
                        <a:t>Lembar Penilaian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lnSpc>
                          <a:spcPct val="100000"/>
                        </a:lnSpc>
                        <a:spcBef>
                          <a:spcPts val="0"/>
                        </a:spcBef>
                        <a:spcAft>
                          <a:spcPts val="0"/>
                        </a:spcAft>
                        <a:buFont typeface="Arial" pitchFamily="34" charset="0"/>
                        <a:buNone/>
                      </a:pPr>
                      <a:r>
                        <a:rPr lang="id-ID" sz="1400" dirty="0" smtClean="0">
                          <a:effectLst/>
                          <a:latin typeface="+mn-lt"/>
                          <a:ea typeface="Batang"/>
                          <a:cs typeface="Times New Roman"/>
                        </a:rPr>
                        <a:t>Diskusi dan tanya jawab</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dirty="0" smtClean="0"/>
                        <a:t>Notulen</a:t>
                      </a:r>
                      <a:r>
                        <a:rPr lang="id-ID" sz="1400" baseline="0" dirty="0" smtClean="0"/>
                        <a:t> hasil diskusi</a:t>
                      </a:r>
                      <a:endParaRPr lang="id-ID" sz="1400" dirty="0" smtClean="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79">
                <a:tc vMerge="1">
                  <a:txBody>
                    <a:bodyPr/>
                    <a:lstStyle/>
                    <a:p>
                      <a:pPr algn="ctr"/>
                      <a:endParaRPr lang="id-ID" sz="1400" dirty="0"/>
                    </a:p>
                  </a:txBody>
                  <a:tcPr/>
                </a:tc>
                <a:tc vMerge="1">
                  <a:txBody>
                    <a:bodyPr/>
                    <a:lstStyle/>
                    <a:p>
                      <a:pPr marL="254000" indent="-171450">
                        <a:lnSpc>
                          <a:spcPct val="100000"/>
                        </a:lnSpc>
                        <a:spcAft>
                          <a:spcPts val="0"/>
                        </a:spcAft>
                        <a:buFont typeface="Arial" pitchFamily="34" charset="0"/>
                        <a:buChar char="•"/>
                      </a:pPr>
                      <a:endParaRPr lang="id-ID" sz="14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dirty="0" smtClean="0">
                          <a:solidFill>
                            <a:schemeClr val="tx1"/>
                          </a:solidFill>
                          <a:effectLst/>
                          <a:latin typeface="+mn-lt"/>
                          <a:ea typeface="Batang"/>
                          <a:cs typeface="Times New Roman"/>
                        </a:rPr>
                        <a:t>Kerja mandiri dan kelompok</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240</a:t>
                      </a:r>
                      <a:r>
                        <a:rPr lang="id-ID" sz="1400" baseline="0" dirty="0" smtClean="0"/>
                        <a:t>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kelompok dan hasil</a:t>
                      </a:r>
                      <a:r>
                        <a:rPr lang="id-ID" sz="1400" baseline="0" dirty="0" smtClean="0"/>
                        <a:t> penilaian</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79">
                <a:tc vMerge="1">
                  <a:txBody>
                    <a:bodyPr/>
                    <a:lstStyle/>
                    <a:p>
                      <a:pPr algn="ctr"/>
                      <a:endParaRPr lang="id-ID" sz="1400" dirty="0"/>
                    </a:p>
                  </a:txBody>
                  <a:tcPr/>
                </a:tc>
                <a:tc vMerge="1">
                  <a:txBody>
                    <a:bodyPr/>
                    <a:lstStyle/>
                    <a:p>
                      <a:pPr marL="254000" indent="-171450">
                        <a:lnSpc>
                          <a:spcPct val="100000"/>
                        </a:lnSpc>
                        <a:spcAft>
                          <a:spcPts val="0"/>
                        </a:spcAft>
                        <a:buFont typeface="Arial" pitchFamily="34" charset="0"/>
                        <a:buChar char="•"/>
                      </a:pPr>
                      <a:endParaRPr lang="id-ID" sz="14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dirty="0" smtClean="0">
                          <a:solidFill>
                            <a:schemeClr val="tx1"/>
                          </a:solidFill>
                          <a:effectLst/>
                          <a:latin typeface="+mn-lt"/>
                          <a:ea typeface="Batang"/>
                          <a:cs typeface="Times New Roman"/>
                        </a:rPr>
                        <a:t>Telaah</a:t>
                      </a:r>
                      <a:r>
                        <a:rPr lang="id-ID" sz="1400" kern="1200" baseline="0" dirty="0" smtClean="0">
                          <a:solidFill>
                            <a:schemeClr val="tx1"/>
                          </a:solidFill>
                          <a:effectLst/>
                          <a:latin typeface="+mn-lt"/>
                          <a:ea typeface="Batang"/>
                          <a:cs typeface="Times New Roman"/>
                        </a:rPr>
                        <a:t> hasil kerja mandiri dan kelompok</a:t>
                      </a: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120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kelompok</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54">
                <a:tc vMerge="1">
                  <a:txBody>
                    <a:bodyPr/>
                    <a:lstStyle/>
                    <a:p>
                      <a:pPr algn="ctr"/>
                      <a:endParaRPr lang="id-ID" sz="1400" dirty="0"/>
                    </a:p>
                  </a:txBody>
                  <a:tcPr/>
                </a:tc>
                <a:tc vMerge="1">
                  <a:txBody>
                    <a:bodyPr/>
                    <a:lstStyle/>
                    <a:p>
                      <a:pPr marL="254000" indent="-171450">
                        <a:lnSpc>
                          <a:spcPct val="100000"/>
                        </a:lnSpc>
                        <a:spcAft>
                          <a:spcPts val="0"/>
                        </a:spcAft>
                        <a:buFont typeface="Arial" pitchFamily="34" charset="0"/>
                        <a:buChar char="•"/>
                      </a:pPr>
                      <a:endParaRPr lang="id-ID" sz="1400" dirty="0">
                        <a:effectLst/>
                        <a:latin typeface="Calibri"/>
                        <a:ea typeface="Times New Roman"/>
                        <a:cs typeface="Times New Roman"/>
                      </a:endParaRPr>
                    </a:p>
                  </a:txBody>
                  <a:tcPr marL="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kern="1200" baseline="0" dirty="0" smtClean="0">
                          <a:solidFill>
                            <a:schemeClr val="tx1"/>
                          </a:solidFill>
                          <a:effectLst/>
                          <a:latin typeface="+mn-lt"/>
                          <a:ea typeface="Batang"/>
                          <a:cs typeface="Times New Roman"/>
                        </a:rPr>
                        <a:t>Presentasi kelompok terbaik</a:t>
                      </a:r>
                      <a:endParaRPr lang="id-ID" sz="1400" kern="1200" dirty="0" smtClean="0">
                        <a:solidFill>
                          <a:schemeClr val="tx1"/>
                        </a:solidFill>
                        <a:effectLst/>
                        <a:latin typeface="+mn-lt"/>
                        <a:ea typeface="Batang"/>
                        <a:cs typeface="Times New Roman"/>
                      </a:endParaRPr>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Bahan presentasi</a:t>
                      </a:r>
                      <a:endParaRPr lang="id-ID" sz="1400" dirty="0"/>
                    </a:p>
                  </a:txBody>
                  <a:tcPr marT="45722" marB="45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5" name="Straight Connector 4"/>
          <p:cNvCxnSpPr/>
          <p:nvPr/>
        </p:nvCxnSpPr>
        <p:spPr>
          <a:xfrm>
            <a:off x="0" y="5492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fld id="{B75D1272-9881-4BDD-BFA5-276C782652B1}" type="slidenum">
              <a:rPr lang="en-US" sz="1200" b="1" smtClean="0">
                <a:solidFill>
                  <a:schemeClr val="bg1"/>
                </a:solidFill>
                <a:effectLst>
                  <a:outerShdw blurRad="38100" dist="38100" dir="2700000" algn="tl">
                    <a:srgbClr val="000000"/>
                  </a:outerShdw>
                </a:effectLst>
              </a:rPr>
              <a:pPr algn="r">
                <a:defRPr/>
              </a:pPr>
              <a:t>93</a:t>
            </a:fld>
            <a:endParaRPr lang="id-ID" sz="1000" b="1" dirty="0">
              <a:solidFill>
                <a:schemeClr val="bg1"/>
              </a:solidFill>
              <a:effectLst>
                <a:outerShdw blurRad="38100" dist="38100" dir="2700000" algn="tl">
                  <a:srgbClr val="000000"/>
                </a:outerShdw>
              </a:effectLst>
            </a:endParaRPr>
          </a:p>
        </p:txBody>
      </p:sp>
      <p:sp>
        <p:nvSpPr>
          <p:cNvPr id="7"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93</a:t>
            </a:fld>
            <a:endParaRPr lang="id-ID" sz="1100" b="1" dirty="0">
              <a:solidFill>
                <a:schemeClr val="bg1"/>
              </a:solidFill>
              <a:effectLst>
                <a:outerShdw blurRad="38100" dist="38100" dir="2700000" algn="tl">
                  <a:srgbClr val="000000"/>
                </a:outerShdw>
              </a:effectLst>
            </a:endParaRPr>
          </a:p>
        </p:txBody>
      </p:sp>
      <p:sp>
        <p:nvSpPr>
          <p:cNvPr id="8" name="Rectangle 7"/>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69</a:t>
            </a:r>
            <a:endParaRPr lang="id-ID" b="1" dirty="0"/>
          </a:p>
        </p:txBody>
      </p:sp>
    </p:spTree>
    <p:extLst>
      <p:ext uri="{BB962C8B-B14F-4D97-AF65-F5344CB8AC3E}">
        <p14:creationId xmlns:p14="http://schemas.microsoft.com/office/powerpoint/2010/main" val="104268164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5492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 name="Table 2"/>
          <p:cNvGraphicFramePr>
            <a:graphicFrameLocks noGrp="1"/>
          </p:cNvGraphicFramePr>
          <p:nvPr/>
        </p:nvGraphicFramePr>
        <p:xfrm>
          <a:off x="323850" y="665163"/>
          <a:ext cx="8477250" cy="5462606"/>
        </p:xfrm>
        <a:graphic>
          <a:graphicData uri="http://schemas.openxmlformats.org/drawingml/2006/table">
            <a:tbl>
              <a:tblPr firstRow="1">
                <a:tableStyleId>{616DA210-FB5B-4158-B5E0-FEB733F419BA}</a:tableStyleId>
              </a:tblPr>
              <a:tblGrid>
                <a:gridCol w="432048"/>
                <a:gridCol w="2664293"/>
                <a:gridCol w="2520277"/>
                <a:gridCol w="1080119"/>
                <a:gridCol w="1780513"/>
              </a:tblGrid>
              <a:tr h="304799">
                <a:tc rowSpan="2">
                  <a:txBody>
                    <a:bodyPr/>
                    <a:lstStyle/>
                    <a:p>
                      <a:pPr algn="ctr">
                        <a:lnSpc>
                          <a:spcPct val="100000"/>
                        </a:lnSpc>
                        <a:spcBef>
                          <a:spcPts val="0"/>
                        </a:spcBef>
                        <a:spcAft>
                          <a:spcPts val="0"/>
                        </a:spcAft>
                      </a:pPr>
                      <a:r>
                        <a:rPr lang="id-ID" sz="1400" dirty="0" smtClean="0"/>
                        <a:t>No</a:t>
                      </a:r>
                      <a:endParaRPr lang="id-ID"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spcBef>
                          <a:spcPts val="0"/>
                        </a:spcBef>
                        <a:spcAft>
                          <a:spcPts val="0"/>
                        </a:spcAft>
                      </a:pPr>
                      <a:r>
                        <a:rPr lang="id-ID" sz="1400" dirty="0" smtClean="0"/>
                        <a:t>Bahan pelatihan</a:t>
                      </a:r>
                      <a:endParaRPr lang="id-ID" sz="14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3">
                  <a:txBody>
                    <a:bodyPr/>
                    <a:lstStyle/>
                    <a:p>
                      <a:pPr algn="ctr"/>
                      <a:r>
                        <a:rPr lang="id-ID" sz="1400" dirty="0" smtClean="0"/>
                        <a:t>SOP</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d-ID"/>
                    </a:p>
                  </a:txBody>
                  <a:tcPr/>
                </a:tc>
                <a:tc hMerge="1">
                  <a:txBody>
                    <a:bodyPr/>
                    <a:lstStyle/>
                    <a:p>
                      <a:endParaRPr lang="id-ID"/>
                    </a:p>
                  </a:txBody>
                  <a:tcPr/>
                </a:tc>
              </a:tr>
              <a:tr h="304799">
                <a:tc vMerge="1">
                  <a:txBody>
                    <a:bodyPr/>
                    <a:lstStyle/>
                    <a:p>
                      <a:pPr algn="ctr"/>
                      <a:endParaRPr lang="id-ID" dirty="0"/>
                    </a:p>
                  </a:txBody>
                  <a:tcPr/>
                </a:tc>
                <a:tc vMerge="1">
                  <a:txBody>
                    <a:bodyPr/>
                    <a:lstStyle/>
                    <a:p>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Strategi</a:t>
                      </a:r>
                      <a:r>
                        <a:rPr lang="id-ID" sz="1400" baseline="0" dirty="0" smtClean="0"/>
                        <a:t> /Aktifitas</a:t>
                      </a:r>
                      <a:endParaRPr lang="id-ID"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Waktu</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Output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04799">
                <a:tc rowSpan="9">
                  <a:txBody>
                    <a:bodyPr/>
                    <a:lstStyle/>
                    <a:p>
                      <a:pPr algn="ctr">
                        <a:lnSpc>
                          <a:spcPct val="100000"/>
                        </a:lnSpc>
                        <a:spcBef>
                          <a:spcPts val="0"/>
                        </a:spcBef>
                        <a:spcAft>
                          <a:spcPts val="0"/>
                        </a:spcAft>
                      </a:pPr>
                      <a:r>
                        <a:rPr lang="id-ID" sz="1400" dirty="0" smtClean="0"/>
                        <a:t>3</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Dokumen Analisis Model Belajar</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Dokumen SKL, KI, dan KD</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Silabus</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Dokumen Standar Proses</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Dokumen Standar Penilaian</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Bahan Ajar</a:t>
                      </a:r>
                    </a:p>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Instrumen</a:t>
                      </a:r>
                      <a:r>
                        <a:rPr lang="id-ID" sz="1400" baseline="0" dirty="0" smtClean="0">
                          <a:effectLst/>
                          <a:latin typeface="+mn-lt"/>
                          <a:ea typeface="Times New Roman"/>
                          <a:cs typeface="Times New Roman"/>
                        </a:rPr>
                        <a:t> penilaian RPP</a:t>
                      </a:r>
                    </a:p>
                    <a:p>
                      <a:pPr marL="177800" indent="-177800">
                        <a:lnSpc>
                          <a:spcPct val="100000"/>
                        </a:lnSpc>
                        <a:spcBef>
                          <a:spcPts val="0"/>
                        </a:spcBef>
                        <a:spcAft>
                          <a:spcPts val="0"/>
                        </a:spcAft>
                        <a:buFont typeface="Arial" pitchFamily="34" charset="0"/>
                        <a:buChar char="•"/>
                      </a:pPr>
                      <a:endParaRPr lang="id-ID" sz="1400" dirty="0" smtClean="0">
                        <a:effectLst/>
                        <a:latin typeface="+mn-lt"/>
                        <a:ea typeface="Times New Roman"/>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lnSpc>
                          <a:spcPct val="100000"/>
                        </a:lnSpc>
                        <a:spcBef>
                          <a:spcPts val="0"/>
                        </a:spcBef>
                        <a:spcAft>
                          <a:spcPts val="0"/>
                        </a:spcAft>
                        <a:buFont typeface="Arial" pitchFamily="34" charset="0"/>
                        <a:buNone/>
                      </a:pPr>
                      <a:r>
                        <a:rPr lang="id-ID" sz="1400" dirty="0" smtClean="0">
                          <a:effectLst/>
                          <a:latin typeface="+mn-lt"/>
                          <a:ea typeface="Batang"/>
                          <a:cs typeface="Times New Roman"/>
                        </a:rPr>
                        <a:t>Paparan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30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4799">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dirty="0" smtClean="0">
                          <a:effectLst/>
                          <a:latin typeface="+mn-lt"/>
                          <a:ea typeface="Batang"/>
                          <a:cs typeface="Times New Roman"/>
                        </a:rPr>
                        <a:t>Diskusi dan tanya jawab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Notulen</a:t>
                      </a:r>
                      <a:r>
                        <a:rPr lang="id-ID" sz="1400" baseline="0" dirty="0" smtClean="0"/>
                        <a:t> hasil diskusi</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158">
                <a:tc vMerge="1">
                  <a:txBody>
                    <a:bodyPr/>
                    <a:lstStyle/>
                    <a:p>
                      <a:endParaRPr lang="id-ID"/>
                    </a:p>
                  </a:txBody>
                  <a:tcPr/>
                </a:tc>
                <a:tc vMerge="1">
                  <a:txBody>
                    <a:bodyPr/>
                    <a:lstStyle/>
                    <a:p>
                      <a:endParaRPr lang="id-ID"/>
                    </a:p>
                  </a:txBody>
                  <a:tcPr/>
                </a:tc>
                <a:tc>
                  <a:txBody>
                    <a:bodyPr/>
                    <a:lstStyle/>
                    <a:p>
                      <a:pPr>
                        <a:lnSpc>
                          <a:spcPct val="100000"/>
                        </a:lnSpc>
                        <a:spcBef>
                          <a:spcPts val="0"/>
                        </a:spcBef>
                        <a:spcAft>
                          <a:spcPts val="0"/>
                        </a:spcAft>
                      </a:pPr>
                      <a:r>
                        <a:rPr lang="id-ID" sz="1400" dirty="0" smtClean="0">
                          <a:effectLst/>
                          <a:latin typeface="+mn-lt"/>
                          <a:ea typeface="Batang"/>
                          <a:cs typeface="Arial"/>
                        </a:rPr>
                        <a:t>I</a:t>
                      </a:r>
                      <a:r>
                        <a:rPr lang="fi-FI" sz="1400" dirty="0" smtClean="0">
                          <a:effectLst/>
                          <a:latin typeface="+mn-lt"/>
                          <a:ea typeface="Batang"/>
                          <a:cs typeface="Arial"/>
                        </a:rPr>
                        <a:t>dentifikasi dan </a:t>
                      </a:r>
                      <a:r>
                        <a:rPr lang="id-ID" sz="1400" dirty="0" smtClean="0">
                          <a:effectLst/>
                          <a:latin typeface="+mn-lt"/>
                          <a:ea typeface="Batang"/>
                          <a:cs typeface="Arial"/>
                        </a:rPr>
                        <a:t>d</a:t>
                      </a:r>
                      <a:r>
                        <a:rPr lang="fi-FI" sz="1400" dirty="0" smtClean="0">
                          <a:effectLst/>
                          <a:latin typeface="+mn-lt"/>
                          <a:ea typeface="Batang"/>
                          <a:cs typeface="Arial"/>
                        </a:rPr>
                        <a:t>iskusi </a:t>
                      </a:r>
                      <a:r>
                        <a:rPr lang="id-ID" sz="1400" dirty="0" smtClean="0">
                          <a:effectLst/>
                          <a:latin typeface="+mn-lt"/>
                          <a:ea typeface="Batang"/>
                          <a:cs typeface="Arial"/>
                        </a:rPr>
                        <a:t>SKL, KI, dan</a:t>
                      </a:r>
                      <a:r>
                        <a:rPr lang="fi-FI" sz="1400" dirty="0" smtClean="0">
                          <a:effectLst/>
                          <a:latin typeface="+mn-lt"/>
                          <a:ea typeface="Batang"/>
                          <a:cs typeface="Arial"/>
                        </a:rPr>
                        <a:t> KD</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kerja kelompok</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33">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a:lnSpc>
                          <a:spcPct val="100000"/>
                        </a:lnSpc>
                        <a:spcBef>
                          <a:spcPts val="0"/>
                        </a:spcBef>
                        <a:spcAft>
                          <a:spcPts val="0"/>
                        </a:spcAft>
                      </a:pPr>
                      <a:r>
                        <a:rPr lang="id-ID" sz="1400" dirty="0" smtClean="0">
                          <a:effectLst/>
                          <a:latin typeface="+mn-lt"/>
                          <a:ea typeface="Batang"/>
                          <a:cs typeface="Times New Roman"/>
                        </a:rPr>
                        <a:t>Kerja Kelompok</a:t>
                      </a:r>
                      <a:r>
                        <a:rPr lang="id-ID" sz="1400" baseline="0" dirty="0" smtClean="0">
                          <a:effectLst/>
                          <a:latin typeface="+mn-lt"/>
                          <a:ea typeface="Batang"/>
                          <a:cs typeface="Times New Roman"/>
                        </a:rPr>
                        <a:t> menyusun RPP</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140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RPP dan Laporan</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641">
                <a:tc vMerge="1">
                  <a:txBody>
                    <a:bodyPr/>
                    <a:lstStyle/>
                    <a:p>
                      <a:endParaRPr lang="id-ID"/>
                    </a:p>
                  </a:txBody>
                  <a:tcPr/>
                </a:tc>
                <a:tc vMerge="1">
                  <a:txBody>
                    <a:bodyPr/>
                    <a:lstStyle/>
                    <a:p>
                      <a:endParaRPr lang="id-ID"/>
                    </a:p>
                  </a:txBody>
                  <a:tcP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kern="1200" dirty="0" smtClean="0">
                          <a:solidFill>
                            <a:schemeClr val="tx1"/>
                          </a:solidFill>
                          <a:effectLst/>
                          <a:latin typeface="+mn-lt"/>
                          <a:ea typeface="Batang"/>
                          <a:cs typeface="Times New Roman"/>
                        </a:rPr>
                        <a:t>Diskusi  instrumen penlaian RPP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40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hasil  diskusi</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2852">
                <a:tc vMerge="1">
                  <a:txBody>
                    <a:bodyPr/>
                    <a:lstStyle/>
                    <a:p>
                      <a:pPr algn="ctr"/>
                      <a:endParaRPr lang="id-ID" sz="1400" dirty="0"/>
                    </a:p>
                  </a:txBody>
                  <a:tcPr/>
                </a:tc>
                <a:tc vMerge="1">
                  <a:txBody>
                    <a:bodyPr/>
                    <a:lstStyle/>
                    <a:p>
                      <a:pPr marL="354013" indent="-263525">
                        <a:lnSpc>
                          <a:spcPct val="100000"/>
                        </a:lnSpc>
                        <a:spcAft>
                          <a:spcPts val="0"/>
                        </a:spcAft>
                        <a:buFont typeface="Arial" pitchFamily="34" charset="0"/>
                        <a:buChar char="•"/>
                        <a:tabLst>
                          <a:tab pos="354013" algn="l"/>
                        </a:tabLst>
                      </a:pPr>
                      <a:endParaRPr lang="id-ID" sz="1050" dirty="0">
                        <a:effectLst/>
                        <a:latin typeface="Calibri"/>
                        <a:ea typeface="Times New Roman"/>
                        <a:cs typeface="Times New Roman"/>
                      </a:endParaRPr>
                    </a:p>
                  </a:txBody>
                  <a:tcPr marL="0" marR="0" marT="0" marB="0" anchor="ct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kern="1200" dirty="0" smtClean="0">
                          <a:solidFill>
                            <a:schemeClr val="tx1"/>
                          </a:solidFill>
                          <a:effectLst/>
                          <a:latin typeface="+mn-lt"/>
                          <a:ea typeface="Batang"/>
                          <a:cs typeface="Times New Roman"/>
                        </a:rPr>
                        <a:t>Menilai RPP kelompok lain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60 menit</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hasil penilaian</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4876">
                <a:tc vMerge="1">
                  <a:txBody>
                    <a:bodyPr/>
                    <a:lstStyle/>
                    <a:p>
                      <a:pPr algn="ctr">
                        <a:lnSpc>
                          <a:spcPct val="100000"/>
                        </a:lnSpc>
                        <a:spcBef>
                          <a:spcPts val="0"/>
                        </a:spcBef>
                        <a:spcAft>
                          <a:spcPts val="0"/>
                        </a:spcAft>
                      </a:pPr>
                      <a:endParaRPr lang="id-ID" sz="1400" dirty="0"/>
                    </a:p>
                  </a:txBody>
                  <a:tcPr/>
                </a:tc>
                <a:tc vMerge="1">
                  <a:txBody>
                    <a:bodyPr/>
                    <a:lstStyle/>
                    <a:p>
                      <a:pPr marL="177800" indent="-177800">
                        <a:lnSpc>
                          <a:spcPct val="100000"/>
                        </a:lnSpc>
                        <a:spcBef>
                          <a:spcPts val="0"/>
                        </a:spcBef>
                        <a:spcAft>
                          <a:spcPts val="0"/>
                        </a:spcAft>
                        <a:buFont typeface="Arial" pitchFamily="34" charset="0"/>
                        <a:buChar char="•"/>
                      </a:pPr>
                      <a:endParaRPr lang="id-ID" sz="1400" dirty="0" smtClean="0">
                        <a:effectLst/>
                        <a:latin typeface="+mn-lt"/>
                        <a:ea typeface="Times New Roman"/>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400" dirty="0" smtClean="0">
                          <a:effectLst/>
                          <a:latin typeface="+mn-lt"/>
                          <a:ea typeface="Batang"/>
                          <a:cs typeface="Arial"/>
                        </a:rPr>
                        <a:t>Diskusi tentang </a:t>
                      </a:r>
                      <a:r>
                        <a:rPr lang="nb-NO" sz="1400" dirty="0" smtClean="0">
                          <a:effectLst/>
                          <a:latin typeface="+mn-lt"/>
                          <a:ea typeface="Batang"/>
                          <a:cs typeface="Arial"/>
                        </a:rPr>
                        <a:t>kaidah</a:t>
                      </a:r>
                      <a:r>
                        <a:rPr lang="id-ID" sz="1400" dirty="0" smtClean="0">
                          <a:effectLst/>
                          <a:latin typeface="+mn-lt"/>
                          <a:ea typeface="Batang"/>
                          <a:cs typeface="Arial"/>
                        </a:rPr>
                        <a:t> penyusunan tes, non tes, dan portofolio pada domain proses dan hasil belajar </a:t>
                      </a:r>
                      <a:endParaRPr lang="id-ID" sz="1600" dirty="0" smtClean="0">
                        <a:effectLst/>
                        <a:latin typeface="Times New Roman"/>
                        <a:ea typeface="Batang"/>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30 menit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d-ID" sz="1400" dirty="0" smtClean="0"/>
                        <a:t>Laporan </a:t>
                      </a:r>
                      <a:r>
                        <a:rPr lang="id-ID" sz="1400" smtClean="0"/>
                        <a:t>hasil  diskusi</a:t>
                      </a:r>
                      <a:endParaRPr lang="id-ID" sz="14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517">
                <a:tc vMerge="1">
                  <a:txBody>
                    <a:bodyPr/>
                    <a:lstStyle/>
                    <a:p>
                      <a:pPr algn="ctr">
                        <a:lnSpc>
                          <a:spcPct val="100000"/>
                        </a:lnSpc>
                        <a:spcBef>
                          <a:spcPts val="0"/>
                        </a:spcBef>
                        <a:spcAft>
                          <a:spcPts val="0"/>
                        </a:spcAft>
                      </a:pPr>
                      <a:endParaRPr lang="id-ID" sz="1400" dirty="0"/>
                    </a:p>
                  </a:txBody>
                  <a:tcPr/>
                </a:tc>
                <a:tc vMerge="1">
                  <a:txBody>
                    <a:bodyPr/>
                    <a:lstStyle/>
                    <a:p>
                      <a:pPr marL="177800" indent="-177800">
                        <a:lnSpc>
                          <a:spcPct val="100000"/>
                        </a:lnSpc>
                        <a:spcBef>
                          <a:spcPts val="0"/>
                        </a:spcBef>
                        <a:spcAft>
                          <a:spcPts val="0"/>
                        </a:spcAft>
                        <a:buFont typeface="Arial" pitchFamily="34" charset="0"/>
                        <a:buChar char="•"/>
                      </a:pPr>
                      <a:endParaRPr lang="id-ID" sz="1400" dirty="0" smtClean="0">
                        <a:effectLst/>
                        <a:latin typeface="+mn-lt"/>
                        <a:ea typeface="Times New Roman"/>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400" dirty="0" smtClean="0">
                          <a:effectLst/>
                          <a:latin typeface="+mn-lt"/>
                          <a:ea typeface="Batang"/>
                          <a:cs typeface="Arial"/>
                        </a:rPr>
                        <a:t>Pengembangan </a:t>
                      </a:r>
                      <a:r>
                        <a:rPr lang="nb-NO" sz="1400" dirty="0" smtClean="0">
                          <a:effectLst/>
                          <a:latin typeface="+mn-lt"/>
                          <a:ea typeface="Batang"/>
                          <a:cs typeface="Arial"/>
                        </a:rPr>
                        <a:t>tes</a:t>
                      </a:r>
                      <a:r>
                        <a:rPr lang="id-ID" sz="1400" dirty="0" smtClean="0">
                          <a:effectLst/>
                          <a:latin typeface="+mn-lt"/>
                          <a:ea typeface="Batang"/>
                          <a:cs typeface="Arial"/>
                        </a:rPr>
                        <a:t>, non tes, dan portofolio</a:t>
                      </a:r>
                      <a:r>
                        <a:rPr lang="nb-NO" sz="1400" dirty="0" smtClean="0">
                          <a:effectLst/>
                          <a:latin typeface="+mn-lt"/>
                          <a:ea typeface="Batang"/>
                          <a:cs typeface="Arial"/>
                        </a:rPr>
                        <a:t> </a:t>
                      </a:r>
                      <a:r>
                        <a:rPr lang="id-ID" sz="1400" dirty="0" smtClean="0">
                          <a:effectLst/>
                          <a:latin typeface="+mn-lt"/>
                          <a:ea typeface="Batang"/>
                          <a:cs typeface="Arial"/>
                        </a:rPr>
                        <a:t>secara berkelompok</a:t>
                      </a:r>
                      <a:endParaRPr lang="id-ID" sz="1600" dirty="0" smtClean="0">
                        <a:effectLst/>
                        <a:latin typeface="Times New Roman"/>
                        <a:ea typeface="Batang"/>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60 menit*)</a:t>
                      </a:r>
                    </a:p>
                    <a:p>
                      <a:pPr algn="ctr">
                        <a:lnSpc>
                          <a:spcPct val="100000"/>
                        </a:lnSpc>
                        <a:spcBef>
                          <a:spcPts val="0"/>
                        </a:spcBef>
                        <a:spcAft>
                          <a:spcPts val="0"/>
                        </a:spcAft>
                      </a:pP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Instrumen penilaian</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1517">
                <a:tc vMerge="1">
                  <a:txBody>
                    <a:bodyPr/>
                    <a:lstStyle/>
                    <a:p>
                      <a:pPr algn="ctr">
                        <a:lnSpc>
                          <a:spcPct val="100000"/>
                        </a:lnSpc>
                        <a:spcBef>
                          <a:spcPts val="0"/>
                        </a:spcBef>
                        <a:spcAft>
                          <a:spcPts val="0"/>
                        </a:spcAft>
                      </a:pPr>
                      <a:endParaRPr lang="id-ID" sz="1400" dirty="0"/>
                    </a:p>
                  </a:txBody>
                  <a:tcPr/>
                </a:tc>
                <a:tc vMerge="1">
                  <a:txBody>
                    <a:bodyPr/>
                    <a:lstStyle/>
                    <a:p>
                      <a:pPr marL="177800" indent="-177800">
                        <a:lnSpc>
                          <a:spcPct val="100000"/>
                        </a:lnSpc>
                        <a:spcBef>
                          <a:spcPts val="0"/>
                        </a:spcBef>
                        <a:spcAft>
                          <a:spcPts val="0"/>
                        </a:spcAft>
                        <a:buFont typeface="Arial" pitchFamily="34" charset="0"/>
                        <a:buChar char="•"/>
                      </a:pPr>
                      <a:endParaRPr lang="id-ID" sz="1400" dirty="0" smtClean="0">
                        <a:effectLst/>
                        <a:latin typeface="+mn-lt"/>
                        <a:ea typeface="Times New Roman"/>
                        <a:cs typeface="Times New Roman"/>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400" dirty="0" smtClean="0">
                          <a:effectLst/>
                          <a:latin typeface="+mn-lt"/>
                          <a:ea typeface="Batang"/>
                          <a:cs typeface="Arial"/>
                        </a:rPr>
                        <a:t>Menganalisis hasil penilaian secara berkelompok</a:t>
                      </a:r>
                      <a:endParaRPr lang="id-ID" sz="1600" dirty="0" smtClean="0">
                        <a:effectLst/>
                        <a:latin typeface="Times New Roman"/>
                        <a:ea typeface="Batang"/>
                        <a:cs typeface="Times New Roman"/>
                      </a:endParaRPr>
                    </a:p>
                    <a:p>
                      <a:pPr marL="0" indent="0" algn="l" defTabSz="914400" rtl="0" eaLnBrk="1" latinLnBrk="0" hangingPunct="1">
                        <a:lnSpc>
                          <a:spcPct val="100000"/>
                        </a:lnSpc>
                        <a:spcBef>
                          <a:spcPts val="0"/>
                        </a:spcBef>
                        <a:spcAft>
                          <a:spcPts val="0"/>
                        </a:spcAft>
                        <a:buFont typeface="Arial" pitchFamily="34" charset="0"/>
                        <a:buNone/>
                      </a:pPr>
                      <a:endParaRPr lang="id-ID" sz="1400" kern="1200" dirty="0" smtClean="0">
                        <a:solidFill>
                          <a:schemeClr val="tx1"/>
                        </a:solidFill>
                        <a:effectLst/>
                        <a:latin typeface="+mn-lt"/>
                        <a:ea typeface="Batang"/>
                        <a:cs typeface="Times New Roman"/>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30 menit</a:t>
                      </a:r>
                    </a:p>
                    <a:p>
                      <a:pPr algn="ctr">
                        <a:lnSpc>
                          <a:spcPct val="100000"/>
                        </a:lnSpc>
                        <a:spcBef>
                          <a:spcPts val="0"/>
                        </a:spcBef>
                        <a:spcAft>
                          <a:spcPts val="0"/>
                        </a:spcAft>
                      </a:pP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hasil</a:t>
                      </a:r>
                      <a:r>
                        <a:rPr lang="id-ID" sz="1400" baseline="0" dirty="0" smtClean="0"/>
                        <a:t> diskusi</a:t>
                      </a:r>
                      <a:endParaRPr lang="id-ID"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itle 1"/>
          <p:cNvSpPr>
            <a:spLocks noGrp="1"/>
          </p:cNvSpPr>
          <p:nvPr>
            <p:ph type="title"/>
          </p:nvPr>
        </p:nvSpPr>
        <p:spPr>
          <a:xfrm>
            <a:off x="0" y="44450"/>
            <a:ext cx="9144000" cy="490538"/>
          </a:xfrm>
        </p:spPr>
        <p:txBody>
          <a:bodyPr>
            <a:normAutofit fontScale="90000"/>
          </a:bodyPr>
          <a:lstStyle/>
          <a:p>
            <a:pPr>
              <a:defRPr/>
            </a:pPr>
            <a:r>
              <a:rPr lang="id-ID" sz="2800" b="1" dirty="0" smtClean="0">
                <a:solidFill>
                  <a:schemeClr val="accent5">
                    <a:lumMod val="50000"/>
                  </a:schemeClr>
                </a:solidFill>
              </a:rPr>
              <a:t>SOP PENGGUNAAN BAHAN </a:t>
            </a:r>
            <a:r>
              <a:rPr lang="en-US" sz="2800" b="1" dirty="0">
                <a:solidFill>
                  <a:schemeClr val="accent5">
                    <a:lumMod val="50000"/>
                  </a:schemeClr>
                </a:solidFill>
              </a:rPr>
              <a:t>PELATIHAN</a:t>
            </a:r>
            <a:endParaRPr lang="id-ID" sz="2800" b="1" dirty="0"/>
          </a:p>
        </p:txBody>
      </p:sp>
      <p:cxnSp>
        <p:nvCxnSpPr>
          <p:cNvPr id="6" name="Straight Connector 5"/>
          <p:cNvCxnSpPr/>
          <p:nvPr/>
        </p:nvCxnSpPr>
        <p:spPr>
          <a:xfrm>
            <a:off x="0" y="5492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7" name="Slide Number Placeholder 2"/>
          <p:cNvSpPr txBox="1"/>
          <p:nvPr/>
        </p:nvSpPr>
        <p:spPr>
          <a:xfrm>
            <a:off x="8621713" y="6630988"/>
            <a:ext cx="522287" cy="182562"/>
          </a:xfrm>
          <a:prstGeom prst="rect">
            <a:avLst/>
          </a:prstGeom>
          <a:solidFill>
            <a:srgbClr val="800000"/>
          </a:solidFill>
          <a:ln>
            <a:noFill/>
          </a:ln>
        </p:spPr>
        <p:txBody>
          <a:bodyPr anchor="ctr"/>
          <a:lstStyle/>
          <a:p>
            <a:pPr algn="r">
              <a:defRPr/>
            </a:pPr>
            <a:fld id="{E1BB136B-C8CB-49CB-AE38-3330D9B4DB70}" type="slidenum">
              <a:rPr lang="en-US" sz="1200" b="1">
                <a:solidFill>
                  <a:schemeClr val="bg1"/>
                </a:solidFill>
                <a:effectLst>
                  <a:outerShdw blurRad="38100" dist="38100" dir="2700000" algn="tl">
                    <a:srgbClr val="000000"/>
                  </a:outerShdw>
                </a:effectLst>
              </a:rPr>
              <a:pPr algn="r">
                <a:defRPr/>
              </a:pPr>
              <a:t>94</a:t>
            </a:fld>
            <a:endParaRPr lang="id-ID" sz="10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11921432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5492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aphicFrame>
        <p:nvGraphicFramePr>
          <p:cNvPr id="3" name="Table 2"/>
          <p:cNvGraphicFramePr>
            <a:graphicFrameLocks noGrp="1"/>
          </p:cNvGraphicFramePr>
          <p:nvPr/>
        </p:nvGraphicFramePr>
        <p:xfrm>
          <a:off x="323850" y="836613"/>
          <a:ext cx="8477250" cy="4216400"/>
        </p:xfrm>
        <a:graphic>
          <a:graphicData uri="http://schemas.openxmlformats.org/drawingml/2006/table">
            <a:tbl>
              <a:tblPr firstRow="1">
                <a:tableStyleId>{616DA210-FB5B-4158-B5E0-FEB733F419BA}</a:tableStyleId>
              </a:tblPr>
              <a:tblGrid>
                <a:gridCol w="432048"/>
                <a:gridCol w="2664293"/>
                <a:gridCol w="2520277"/>
                <a:gridCol w="1080119"/>
                <a:gridCol w="1780513"/>
              </a:tblGrid>
              <a:tr h="304846">
                <a:tc rowSpan="2">
                  <a:txBody>
                    <a:bodyPr/>
                    <a:lstStyle/>
                    <a:p>
                      <a:pPr algn="ctr">
                        <a:lnSpc>
                          <a:spcPct val="100000"/>
                        </a:lnSpc>
                        <a:spcBef>
                          <a:spcPts val="0"/>
                        </a:spcBef>
                        <a:spcAft>
                          <a:spcPts val="0"/>
                        </a:spcAft>
                      </a:pPr>
                      <a:r>
                        <a:rPr lang="id-ID" sz="1400" dirty="0" smtClean="0"/>
                        <a:t>No</a:t>
                      </a:r>
                      <a:endParaRPr lang="id-ID" sz="1400" dirty="0"/>
                    </a:p>
                  </a:txBody>
                  <a:tcPr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ctr">
                        <a:lnSpc>
                          <a:spcPct val="100000"/>
                        </a:lnSpc>
                        <a:spcBef>
                          <a:spcPts val="0"/>
                        </a:spcBef>
                        <a:spcAft>
                          <a:spcPts val="0"/>
                        </a:spcAft>
                      </a:pPr>
                      <a:r>
                        <a:rPr lang="id-ID" sz="1400" dirty="0" smtClean="0"/>
                        <a:t>Bahan pelatihan</a:t>
                      </a:r>
                      <a:endParaRPr lang="id-ID" sz="1400" dirty="0"/>
                    </a:p>
                  </a:txBody>
                  <a:tcPr marT="45727" marB="457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gridSpan="3">
                  <a:txBody>
                    <a:bodyPr/>
                    <a:lstStyle/>
                    <a:p>
                      <a:pPr algn="ctr"/>
                      <a:r>
                        <a:rPr lang="id-ID" sz="1400" dirty="0" smtClean="0"/>
                        <a:t>SOP</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id-ID"/>
                    </a:p>
                  </a:txBody>
                  <a:tcPr/>
                </a:tc>
                <a:tc hMerge="1">
                  <a:txBody>
                    <a:bodyPr/>
                    <a:lstStyle/>
                    <a:p>
                      <a:endParaRPr lang="id-ID"/>
                    </a:p>
                  </a:txBody>
                  <a:tcPr/>
                </a:tc>
              </a:tr>
              <a:tr h="304846">
                <a:tc vMerge="1">
                  <a:txBody>
                    <a:bodyPr/>
                    <a:lstStyle/>
                    <a:p>
                      <a:pPr algn="ctr"/>
                      <a:endParaRPr lang="id-ID" dirty="0"/>
                    </a:p>
                  </a:txBody>
                  <a:tcPr/>
                </a:tc>
                <a:tc vMerge="1">
                  <a:txBody>
                    <a:bodyPr/>
                    <a:lstStyle/>
                    <a:p>
                      <a:endParaRPr lang="id-ID"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d-ID" sz="1400" dirty="0" smtClean="0"/>
                        <a:t>Strategi</a:t>
                      </a:r>
                      <a:r>
                        <a:rPr lang="id-ID" sz="1400" baseline="0" dirty="0" smtClean="0"/>
                        <a:t> /Aktifitas</a:t>
                      </a:r>
                      <a:endParaRPr lang="id-ID" sz="1400" dirty="0" smtClean="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Waktu</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lnSpc>
                          <a:spcPct val="100000"/>
                        </a:lnSpc>
                        <a:spcBef>
                          <a:spcPts val="0"/>
                        </a:spcBef>
                        <a:spcAft>
                          <a:spcPts val="0"/>
                        </a:spcAft>
                      </a:pPr>
                      <a:r>
                        <a:rPr lang="id-ID" sz="1400" dirty="0" smtClean="0"/>
                        <a:t>Output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304846">
                <a:tc rowSpan="7">
                  <a:txBody>
                    <a:bodyPr/>
                    <a:lstStyle/>
                    <a:p>
                      <a:pPr algn="ctr">
                        <a:lnSpc>
                          <a:spcPct val="100000"/>
                        </a:lnSpc>
                        <a:spcBef>
                          <a:spcPts val="0"/>
                        </a:spcBef>
                        <a:spcAft>
                          <a:spcPts val="0"/>
                        </a:spcAft>
                      </a:pPr>
                      <a:r>
                        <a:rPr lang="id-ID" sz="1400" dirty="0" smtClean="0"/>
                        <a:t>4</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177800" indent="-177800">
                        <a:lnSpc>
                          <a:spcPct val="100000"/>
                        </a:lnSpc>
                        <a:spcBef>
                          <a:spcPts val="0"/>
                        </a:spcBef>
                        <a:spcAft>
                          <a:spcPts val="0"/>
                        </a:spcAft>
                        <a:buFont typeface="Arial" pitchFamily="34" charset="0"/>
                        <a:buChar char="•"/>
                      </a:pPr>
                      <a:r>
                        <a:rPr lang="id-ID" sz="1400" dirty="0" smtClean="0">
                          <a:effectLst/>
                          <a:latin typeface="+mn-lt"/>
                          <a:ea typeface="Times New Roman"/>
                          <a:cs typeface="Times New Roman"/>
                        </a:rPr>
                        <a:t>RPP</a:t>
                      </a:r>
                    </a:p>
                    <a:p>
                      <a:pPr marL="177800" indent="-177800">
                        <a:lnSpc>
                          <a:spcPct val="100000"/>
                        </a:lnSpc>
                        <a:spcBef>
                          <a:spcPts val="0"/>
                        </a:spcBef>
                        <a:spcAft>
                          <a:spcPts val="0"/>
                        </a:spcAft>
                        <a:buFont typeface="Arial" pitchFamily="34" charset="0"/>
                        <a:buChar char="•"/>
                      </a:pPr>
                      <a:r>
                        <a:rPr lang="id-ID" sz="1400" baseline="0" dirty="0" smtClean="0">
                          <a:effectLst/>
                          <a:latin typeface="+mn-lt"/>
                          <a:ea typeface="Times New Roman"/>
                          <a:cs typeface="Times New Roman"/>
                        </a:rPr>
                        <a:t>APKG</a:t>
                      </a:r>
                    </a:p>
                    <a:p>
                      <a:pPr marL="177800" indent="-177800">
                        <a:lnSpc>
                          <a:spcPct val="100000"/>
                        </a:lnSpc>
                        <a:spcBef>
                          <a:spcPts val="0"/>
                        </a:spcBef>
                        <a:spcAft>
                          <a:spcPts val="0"/>
                        </a:spcAft>
                        <a:buFont typeface="Arial" pitchFamily="34" charset="0"/>
                        <a:buChar char="•"/>
                      </a:pPr>
                      <a:r>
                        <a:rPr lang="id-ID" sz="1400" baseline="0" dirty="0" smtClean="0">
                          <a:effectLst/>
                          <a:latin typeface="+mn-lt"/>
                          <a:ea typeface="Times New Roman"/>
                          <a:cs typeface="Times New Roman"/>
                        </a:rPr>
                        <a:t>Video Pembelajaran</a:t>
                      </a:r>
                    </a:p>
                    <a:p>
                      <a:pPr marL="0" indent="0">
                        <a:lnSpc>
                          <a:spcPct val="100000"/>
                        </a:lnSpc>
                        <a:spcBef>
                          <a:spcPts val="0"/>
                        </a:spcBef>
                        <a:spcAft>
                          <a:spcPts val="0"/>
                        </a:spcAft>
                        <a:buFont typeface="Arial" pitchFamily="34" charset="0"/>
                        <a:buNone/>
                      </a:pPr>
                      <a:endParaRPr lang="id-ID" sz="1400" baseline="0" dirty="0" smtClean="0">
                        <a:effectLst/>
                        <a:latin typeface="+mn-lt"/>
                        <a:ea typeface="Times New Roman"/>
                        <a:cs typeface="Times New Roman"/>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lnSpc>
                          <a:spcPct val="100000"/>
                        </a:lnSpc>
                        <a:spcBef>
                          <a:spcPts val="0"/>
                        </a:spcBef>
                        <a:spcAft>
                          <a:spcPts val="0"/>
                        </a:spcAft>
                        <a:buFont typeface="Arial" pitchFamily="34" charset="0"/>
                        <a:buNone/>
                      </a:pPr>
                      <a:r>
                        <a:rPr lang="id-ID" sz="1400" dirty="0" smtClean="0">
                          <a:effectLst/>
                          <a:latin typeface="+mn-lt"/>
                          <a:ea typeface="Batang"/>
                          <a:cs typeface="Times New Roman"/>
                        </a:rPr>
                        <a:t>Tayangan</a:t>
                      </a:r>
                      <a:r>
                        <a:rPr lang="id-ID" sz="1400" baseline="0" dirty="0" smtClean="0">
                          <a:effectLst/>
                          <a:latin typeface="+mn-lt"/>
                          <a:ea typeface="Batang"/>
                          <a:cs typeface="Times New Roman"/>
                        </a:rPr>
                        <a:t> video</a:t>
                      </a:r>
                      <a:endParaRPr lang="id-ID" sz="1400" dirty="0" smtClean="0">
                        <a:effectLst/>
                        <a:latin typeface="+mn-lt"/>
                        <a:ea typeface="Batang"/>
                        <a:cs typeface="Times New Roman"/>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15 menit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45023">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id-ID" sz="1400" b="0" baseline="0" dirty="0" smtClean="0">
                          <a:effectLst/>
                          <a:latin typeface="+mn-lt"/>
                          <a:ea typeface="Batang"/>
                          <a:cs typeface="Times New Roman"/>
                        </a:rPr>
                        <a:t>Menganalisis tayangan </a:t>
                      </a:r>
                      <a:r>
                        <a:rPr lang="en-US" sz="1400" dirty="0" smtClean="0">
                          <a:effectLst/>
                          <a:latin typeface="+mn-lt"/>
                          <a:ea typeface="Batang"/>
                          <a:cs typeface="Times New Roman"/>
                        </a:rPr>
                        <a:t>video </a:t>
                      </a:r>
                      <a:r>
                        <a:rPr lang="en-US" sz="1400" dirty="0" err="1" smtClean="0">
                          <a:effectLst/>
                          <a:latin typeface="+mn-lt"/>
                          <a:ea typeface="Batang"/>
                          <a:cs typeface="Times New Roman"/>
                        </a:rPr>
                        <a:t>tentang</a:t>
                      </a:r>
                      <a:r>
                        <a:rPr lang="en-US" sz="1400" dirty="0" smtClean="0">
                          <a:effectLst/>
                          <a:latin typeface="+mn-lt"/>
                          <a:ea typeface="Batang"/>
                          <a:cs typeface="Times New Roman"/>
                        </a:rPr>
                        <a:t> </a:t>
                      </a:r>
                      <a:r>
                        <a:rPr lang="en-US" sz="1400" dirty="0" err="1" smtClean="0">
                          <a:effectLst/>
                          <a:latin typeface="+mn-lt"/>
                          <a:ea typeface="Batang"/>
                          <a:cs typeface="Times New Roman"/>
                        </a:rPr>
                        <a:t>pelaksanaan</a:t>
                      </a:r>
                      <a:r>
                        <a:rPr lang="en-US" sz="1400" dirty="0" smtClean="0">
                          <a:effectLst/>
                          <a:latin typeface="+mn-lt"/>
                          <a:ea typeface="Batang"/>
                          <a:cs typeface="Times New Roman"/>
                        </a:rPr>
                        <a:t> </a:t>
                      </a:r>
                      <a:r>
                        <a:rPr lang="en-US" sz="1400" dirty="0" err="1" smtClean="0">
                          <a:effectLst/>
                          <a:latin typeface="+mn-lt"/>
                          <a:ea typeface="Batang"/>
                          <a:cs typeface="Times New Roman"/>
                        </a:rPr>
                        <a:t>pembelajaran</a:t>
                      </a:r>
                      <a:r>
                        <a:rPr lang="en-US" sz="1400" dirty="0" smtClean="0">
                          <a:effectLst/>
                          <a:latin typeface="+mn-lt"/>
                          <a:ea typeface="Batang"/>
                          <a:cs typeface="Times New Roman"/>
                        </a:rPr>
                        <a:t> yang </a:t>
                      </a:r>
                      <a:r>
                        <a:rPr lang="en-US" sz="1400" dirty="0" err="1" smtClean="0">
                          <a:effectLst/>
                          <a:latin typeface="+mn-lt"/>
                          <a:ea typeface="Batang"/>
                          <a:cs typeface="Times New Roman"/>
                        </a:rPr>
                        <a:t>berorientasi</a:t>
                      </a:r>
                      <a:r>
                        <a:rPr lang="en-US" sz="1400" dirty="0" smtClean="0">
                          <a:effectLst/>
                          <a:latin typeface="+mn-lt"/>
                          <a:ea typeface="Batang"/>
                          <a:cs typeface="Times New Roman"/>
                        </a:rPr>
                        <a:t> </a:t>
                      </a:r>
                      <a:r>
                        <a:rPr lang="en-US" sz="1400" dirty="0" err="1" smtClean="0">
                          <a:effectLst/>
                          <a:latin typeface="+mn-lt"/>
                          <a:ea typeface="Batang"/>
                          <a:cs typeface="Times New Roman"/>
                        </a:rPr>
                        <a:t>pada</a:t>
                      </a:r>
                      <a:r>
                        <a:rPr lang="en-US" sz="1400" dirty="0" smtClean="0">
                          <a:effectLst/>
                          <a:latin typeface="+mn-lt"/>
                          <a:ea typeface="Batang"/>
                          <a:cs typeface="Times New Roman"/>
                        </a:rPr>
                        <a:t> </a:t>
                      </a:r>
                      <a:r>
                        <a:rPr lang="id-ID" sz="1400" spc="-15" dirty="0" smtClean="0">
                          <a:solidFill>
                            <a:srgbClr val="000000"/>
                          </a:solidFill>
                          <a:effectLst/>
                          <a:latin typeface="+mn-lt"/>
                          <a:ea typeface="Batang"/>
                          <a:cs typeface="Times New Roman"/>
                        </a:rPr>
                        <a:t>pendekatan </a:t>
                      </a:r>
                      <a:r>
                        <a:rPr lang="id-ID" sz="1400" i="1" spc="-15" dirty="0" smtClean="0">
                          <a:solidFill>
                            <a:srgbClr val="000000"/>
                          </a:solidFill>
                          <a:effectLst/>
                          <a:latin typeface="+mn-lt"/>
                          <a:ea typeface="Batang"/>
                          <a:cs typeface="Times New Roman"/>
                        </a:rPr>
                        <a:t>scientific</a:t>
                      </a:r>
                      <a:r>
                        <a:rPr lang="en-US" sz="1400" dirty="0" smtClean="0">
                          <a:effectLst/>
                          <a:latin typeface="+mn-lt"/>
                          <a:ea typeface="Batang"/>
                          <a:cs typeface="Times New Roman"/>
                        </a:rPr>
                        <a:t>.</a:t>
                      </a:r>
                      <a:endParaRPr lang="id-ID" sz="1400" dirty="0" smtClean="0">
                        <a:effectLst/>
                        <a:latin typeface="Times New Roman"/>
                        <a:ea typeface="Batang"/>
                        <a:cs typeface="Times New Roman"/>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45 menit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t>
                      </a:r>
                      <a:r>
                        <a:rPr lang="id-ID" sz="1400" baseline="0" dirty="0" smtClean="0"/>
                        <a:t>asil analisis</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239">
                <a:tc vMerge="1">
                  <a:txBody>
                    <a:bodyPr/>
                    <a:lstStyle/>
                    <a:p>
                      <a:endParaRPr lang="id-ID"/>
                    </a:p>
                  </a:txBody>
                  <a:tcPr/>
                </a:tc>
                <a:tc vMerge="1">
                  <a:txBody>
                    <a:bodyPr/>
                    <a:lstStyle/>
                    <a:p>
                      <a:endParaRPr lang="id-ID"/>
                    </a:p>
                  </a:txBody>
                  <a:tcPr/>
                </a:tc>
                <a:tc>
                  <a:txBody>
                    <a:bodyPr/>
                    <a:lstStyle/>
                    <a:p>
                      <a:pPr>
                        <a:lnSpc>
                          <a:spcPct val="100000"/>
                        </a:lnSpc>
                        <a:spcBef>
                          <a:spcPts val="0"/>
                        </a:spcBef>
                        <a:spcAft>
                          <a:spcPts val="0"/>
                        </a:spcAft>
                      </a:pPr>
                      <a:r>
                        <a:rPr lang="id-ID" sz="1400" b="0" dirty="0" smtClean="0">
                          <a:effectLst/>
                          <a:latin typeface="+mn-lt"/>
                          <a:ea typeface="Batang"/>
                          <a:cs typeface="Times New Roman"/>
                        </a:rPr>
                        <a:t>Membuat</a:t>
                      </a:r>
                      <a:r>
                        <a:rPr lang="id-ID" sz="1400" b="0" baseline="0" dirty="0" smtClean="0">
                          <a:effectLst/>
                          <a:latin typeface="+mn-lt"/>
                          <a:ea typeface="Batang"/>
                          <a:cs typeface="Times New Roman"/>
                        </a:rPr>
                        <a:t> perencanaan pembelajaran secara bersama</a:t>
                      </a:r>
                      <a:r>
                        <a:rPr lang="id-ID" sz="1400" b="1" dirty="0" smtClean="0">
                          <a:effectLst/>
                          <a:latin typeface="+mn-lt"/>
                          <a:ea typeface="Batang"/>
                          <a:cs typeface="Times New Roman"/>
                        </a:rPr>
                        <a:t> </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90 menit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RPP</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8239">
                <a:tc vMerge="1">
                  <a:txBody>
                    <a:bodyPr/>
                    <a:lstStyle/>
                    <a:p>
                      <a:pPr algn="ctr"/>
                      <a:endParaRPr lang="id-ID" sz="1400"/>
                    </a:p>
                  </a:txBody>
                  <a:tcPr/>
                </a:tc>
                <a:tc vMerge="1">
                  <a:txBody>
                    <a:bodyPr/>
                    <a:lstStyle/>
                    <a:p>
                      <a:pPr marL="342900" lvl="0" indent="-254000">
                        <a:lnSpc>
                          <a:spcPct val="100000"/>
                        </a:lnSpc>
                        <a:spcAft>
                          <a:spcPts val="0"/>
                        </a:spcAft>
                        <a:buFont typeface="Arial"/>
                        <a:buChar char="•"/>
                        <a:tabLst>
                          <a:tab pos="269875" algn="l"/>
                        </a:tabLst>
                      </a:pPr>
                      <a:endParaRPr lang="id-ID" sz="1050" dirty="0">
                        <a:effectLst/>
                        <a:latin typeface="Calibri"/>
                        <a:ea typeface="Times New Roman"/>
                        <a:cs typeface="Times New Roman"/>
                      </a:endParaRPr>
                    </a:p>
                  </a:txBody>
                  <a:tcPr marL="0" marR="0" marT="0" marB="0" anchor="ctr"/>
                </a:tc>
                <a:tc>
                  <a:txBody>
                    <a:bodyPr/>
                    <a:lstStyle/>
                    <a:p>
                      <a:pPr>
                        <a:lnSpc>
                          <a:spcPct val="100000"/>
                        </a:lnSpc>
                        <a:spcBef>
                          <a:spcPts val="0"/>
                        </a:spcBef>
                        <a:spcAft>
                          <a:spcPts val="0"/>
                        </a:spcAft>
                      </a:pPr>
                      <a:r>
                        <a:rPr lang="id-ID" sz="1400" b="0" dirty="0" smtClean="0">
                          <a:effectLst/>
                          <a:latin typeface="+mn-lt"/>
                          <a:ea typeface="Batang"/>
                          <a:cs typeface="Times New Roman"/>
                        </a:rPr>
                        <a:t>Pelaksanaan simulasi dan  </a:t>
                      </a:r>
                      <a:r>
                        <a:rPr lang="id-ID" sz="1400" b="0" i="1" dirty="0" smtClean="0">
                          <a:effectLst/>
                          <a:latin typeface="+mn-lt"/>
                          <a:ea typeface="Batang"/>
                          <a:cs typeface="Times New Roman"/>
                        </a:rPr>
                        <a:t>peer teaching</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lnSpc>
                          <a:spcPct val="100000"/>
                        </a:lnSpc>
                        <a:spcBef>
                          <a:spcPts val="0"/>
                        </a:spcBef>
                        <a:spcAft>
                          <a:spcPts val="0"/>
                        </a:spcAft>
                      </a:pPr>
                      <a:r>
                        <a:rPr lang="id-ID" sz="1400" dirty="0" smtClean="0"/>
                        <a:t>30 org x 40</a:t>
                      </a:r>
                      <a:r>
                        <a:rPr lang="id-ID" sz="1400" baseline="0" dirty="0" smtClean="0"/>
                        <a:t> menit =</a:t>
                      </a:r>
                      <a:r>
                        <a:rPr lang="id-ID" sz="1400" dirty="0" smtClean="0"/>
                        <a:t> 1.200 menit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177800" indent="-177800">
                        <a:lnSpc>
                          <a:spcPct val="100000"/>
                        </a:lnSpc>
                        <a:spcBef>
                          <a:spcPts val="0"/>
                        </a:spcBef>
                        <a:spcAft>
                          <a:spcPts val="0"/>
                        </a:spcAft>
                        <a:buFont typeface="Arial" pitchFamily="34" charset="0"/>
                        <a:buChar char="•"/>
                      </a:pPr>
                      <a:r>
                        <a:rPr lang="id-ID" sz="1400" dirty="0" smtClean="0"/>
                        <a:t>Laporan hasil observasi</a:t>
                      </a:r>
                      <a:endParaRPr lang="id-ID" sz="1400" dirty="0"/>
                    </a:p>
                    <a:p>
                      <a:pPr marL="177800" indent="-177800">
                        <a:lnSpc>
                          <a:spcPct val="100000"/>
                        </a:lnSpc>
                        <a:spcBef>
                          <a:spcPts val="0"/>
                        </a:spcBef>
                        <a:spcAft>
                          <a:spcPts val="0"/>
                        </a:spcAft>
                        <a:buFont typeface="Arial" pitchFamily="34" charset="0"/>
                        <a:buChar char="•"/>
                      </a:pPr>
                      <a:r>
                        <a:rPr lang="id-ID" sz="1400" dirty="0" smtClean="0"/>
                        <a:t>Laporan APKG</a:t>
                      </a:r>
                    </a:p>
                    <a:p>
                      <a:pPr marL="177800" indent="-177800">
                        <a:lnSpc>
                          <a:spcPct val="100000"/>
                        </a:lnSpc>
                        <a:spcBef>
                          <a:spcPts val="0"/>
                        </a:spcBef>
                        <a:spcAft>
                          <a:spcPts val="0"/>
                        </a:spcAft>
                        <a:buFont typeface="Arial" pitchFamily="34" charset="0"/>
                        <a:buChar char="•"/>
                      </a:pPr>
                      <a:r>
                        <a:rPr lang="id-ID" sz="1400" dirty="0" smtClean="0"/>
                        <a:t>Laporan refleksi</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705">
                <a:tc vMerge="1">
                  <a:txBody>
                    <a:bodyPr/>
                    <a:lstStyle/>
                    <a:p>
                      <a:endParaRPr lang="id-ID"/>
                    </a:p>
                  </a:txBody>
                  <a:tcPr/>
                </a:tc>
                <a:tc vMerge="1">
                  <a:txBody>
                    <a:bodyPr/>
                    <a:lstStyle/>
                    <a:p>
                      <a:endParaRPr lang="id-ID"/>
                    </a:p>
                  </a:txBody>
                  <a:tcP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b="0" dirty="0" smtClean="0">
                          <a:effectLst/>
                          <a:latin typeface="+mn-lt"/>
                          <a:ea typeface="Batang"/>
                          <a:cs typeface="Times New Roman"/>
                        </a:rPr>
                        <a:t>Observasi</a:t>
                      </a:r>
                      <a:r>
                        <a:rPr lang="id-ID" sz="1400" b="0" baseline="0" dirty="0" smtClean="0">
                          <a:effectLst/>
                          <a:latin typeface="+mn-lt"/>
                          <a:ea typeface="Batang"/>
                          <a:cs typeface="Times New Roman"/>
                        </a:rPr>
                        <a:t> menggunakan APKG</a:t>
                      </a:r>
                      <a:endParaRPr lang="id-ID" sz="1400" kern="1200" dirty="0" smtClean="0">
                        <a:solidFill>
                          <a:schemeClr val="tx1"/>
                        </a:solidFill>
                        <a:effectLst/>
                        <a:latin typeface="+mn-lt"/>
                        <a:ea typeface="Batang"/>
                        <a:cs typeface="Times New Roman"/>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lnSpc>
                          <a:spcPct val="100000"/>
                        </a:lnSpc>
                        <a:spcBef>
                          <a:spcPts val="0"/>
                        </a:spcBef>
                        <a:spcAft>
                          <a:spcPts val="0"/>
                        </a:spcAft>
                      </a:pPr>
                      <a:endParaRPr lang="id-ID" sz="1400" dirty="0"/>
                    </a:p>
                  </a:txBody>
                  <a:tcPr/>
                </a:tc>
                <a:tc vMerge="1">
                  <a:txBody>
                    <a:bodyPr/>
                    <a:lstStyle/>
                    <a:p>
                      <a:pPr>
                        <a:lnSpc>
                          <a:spcPct val="100000"/>
                        </a:lnSpc>
                        <a:spcBef>
                          <a:spcPts val="0"/>
                        </a:spcBef>
                        <a:spcAft>
                          <a:spcPts val="0"/>
                        </a:spcAft>
                      </a:pPr>
                      <a:endParaRPr lang="id-ID" sz="1400" dirty="0"/>
                    </a:p>
                  </a:txBody>
                  <a:tcPr/>
                </a:tc>
              </a:tr>
              <a:tr h="373705">
                <a:tc vMerge="1">
                  <a:txBody>
                    <a:bodyPr/>
                    <a:lstStyle/>
                    <a:p>
                      <a:endParaRPr lang="id-ID"/>
                    </a:p>
                  </a:txBody>
                  <a:tcPr/>
                </a:tc>
                <a:tc vMerge="1">
                  <a:txBody>
                    <a:bodyPr/>
                    <a:lstStyle/>
                    <a:p>
                      <a:endParaRPr lang="id-ID"/>
                    </a:p>
                  </a:txBody>
                  <a:tcP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kern="1200" dirty="0" smtClean="0">
                          <a:solidFill>
                            <a:schemeClr val="tx1"/>
                          </a:solidFill>
                          <a:effectLst/>
                          <a:latin typeface="+mn-lt"/>
                          <a:ea typeface="Batang"/>
                          <a:cs typeface="Times New Roman"/>
                        </a:rPr>
                        <a:t>Refleksi individu </a:t>
                      </a: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lnSpc>
                          <a:spcPct val="100000"/>
                        </a:lnSpc>
                        <a:spcBef>
                          <a:spcPts val="0"/>
                        </a:spcBef>
                        <a:spcAft>
                          <a:spcPts val="0"/>
                        </a:spcAft>
                      </a:pPr>
                      <a:endParaRPr lang="id-ID" sz="1400" dirty="0"/>
                    </a:p>
                  </a:txBody>
                  <a:tcPr/>
                </a:tc>
                <a:tc vMerge="1">
                  <a:txBody>
                    <a:bodyPr/>
                    <a:lstStyle/>
                    <a:p>
                      <a:pPr>
                        <a:lnSpc>
                          <a:spcPct val="100000"/>
                        </a:lnSpc>
                        <a:spcBef>
                          <a:spcPts val="0"/>
                        </a:spcBef>
                        <a:spcAft>
                          <a:spcPts val="0"/>
                        </a:spcAft>
                      </a:pPr>
                      <a:endParaRPr lang="id-ID" sz="1400" dirty="0"/>
                    </a:p>
                  </a:txBody>
                  <a:tcPr/>
                </a:tc>
              </a:tr>
              <a:tr h="572951">
                <a:tc vMerge="1">
                  <a:txBody>
                    <a:bodyPr/>
                    <a:lstStyle/>
                    <a:p>
                      <a:pPr algn="ctr"/>
                      <a:endParaRPr lang="id-ID" sz="1400" dirty="0"/>
                    </a:p>
                  </a:txBody>
                  <a:tcPr/>
                </a:tc>
                <a:tc vMerge="1">
                  <a:txBody>
                    <a:bodyPr/>
                    <a:lstStyle/>
                    <a:p>
                      <a:pPr marL="354013" indent="-263525">
                        <a:lnSpc>
                          <a:spcPct val="100000"/>
                        </a:lnSpc>
                        <a:spcAft>
                          <a:spcPts val="0"/>
                        </a:spcAft>
                        <a:buFont typeface="Arial" pitchFamily="34" charset="0"/>
                        <a:buChar char="•"/>
                        <a:tabLst>
                          <a:tab pos="354013" algn="l"/>
                        </a:tabLst>
                      </a:pPr>
                      <a:endParaRPr lang="id-ID" sz="1050" dirty="0">
                        <a:effectLst/>
                        <a:latin typeface="Calibri"/>
                        <a:ea typeface="Times New Roman"/>
                        <a:cs typeface="Times New Roman"/>
                      </a:endParaRPr>
                    </a:p>
                  </a:txBody>
                  <a:tcPr marL="0" marR="0" marT="0" marB="0" anchor="ctr"/>
                </a:tc>
                <a:tc>
                  <a:txBody>
                    <a:bodyPr/>
                    <a:lstStyle/>
                    <a:p>
                      <a:pPr marL="0" indent="0" algn="l" defTabSz="914400" rtl="0" eaLnBrk="1" latinLnBrk="0" hangingPunct="1">
                        <a:lnSpc>
                          <a:spcPct val="100000"/>
                        </a:lnSpc>
                        <a:spcBef>
                          <a:spcPts val="0"/>
                        </a:spcBef>
                        <a:spcAft>
                          <a:spcPts val="0"/>
                        </a:spcAft>
                        <a:buFont typeface="Arial" pitchFamily="34" charset="0"/>
                        <a:buNone/>
                      </a:pPr>
                      <a:r>
                        <a:rPr lang="id-ID" sz="1400" b="0" baseline="0" dirty="0" smtClean="0">
                          <a:effectLst/>
                          <a:latin typeface="+mn-lt"/>
                          <a:ea typeface="Batang"/>
                          <a:cs typeface="Times New Roman"/>
                        </a:rPr>
                        <a:t>Melakukan refleksi secara berkelompok</a:t>
                      </a:r>
                      <a:endParaRPr lang="id-ID" sz="1400" kern="1200" dirty="0" smtClean="0">
                        <a:solidFill>
                          <a:schemeClr val="tx1"/>
                        </a:solidFill>
                        <a:effectLst/>
                        <a:latin typeface="+mn-lt"/>
                        <a:ea typeface="Batang"/>
                        <a:cs typeface="Times New Roman"/>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id-ID" sz="1400" dirty="0" smtClean="0"/>
                        <a:t>90 menit</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Bef>
                          <a:spcPts val="0"/>
                        </a:spcBef>
                        <a:spcAft>
                          <a:spcPts val="0"/>
                        </a:spcAft>
                      </a:pPr>
                      <a:r>
                        <a:rPr lang="id-ID" sz="1400" dirty="0" smtClean="0"/>
                        <a:t>Laporan hasil refleksi</a:t>
                      </a:r>
                      <a:endParaRPr lang="id-ID" sz="1400" dirty="0"/>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itle 1"/>
          <p:cNvSpPr>
            <a:spLocks noGrp="1"/>
          </p:cNvSpPr>
          <p:nvPr>
            <p:ph type="title"/>
          </p:nvPr>
        </p:nvSpPr>
        <p:spPr>
          <a:xfrm>
            <a:off x="0" y="44450"/>
            <a:ext cx="9144000" cy="490538"/>
          </a:xfrm>
        </p:spPr>
        <p:txBody>
          <a:bodyPr>
            <a:normAutofit fontScale="90000"/>
          </a:bodyPr>
          <a:lstStyle/>
          <a:p>
            <a:pPr>
              <a:defRPr/>
            </a:pPr>
            <a:r>
              <a:rPr lang="id-ID" sz="2800" b="1" dirty="0" smtClean="0">
                <a:solidFill>
                  <a:schemeClr val="accent5">
                    <a:lumMod val="50000"/>
                  </a:schemeClr>
                </a:solidFill>
              </a:rPr>
              <a:t>SOP PENGGUNAAN BAHAN </a:t>
            </a:r>
            <a:r>
              <a:rPr lang="en-US" sz="2800" b="1" dirty="0">
                <a:solidFill>
                  <a:schemeClr val="accent5">
                    <a:lumMod val="50000"/>
                  </a:schemeClr>
                </a:solidFill>
              </a:rPr>
              <a:t>PELATIHAN</a:t>
            </a:r>
            <a:endParaRPr lang="id-ID" sz="2800" b="1" dirty="0">
              <a:solidFill>
                <a:schemeClr val="accent5">
                  <a:lumMod val="50000"/>
                </a:schemeClr>
              </a:solidFill>
            </a:endParaRPr>
          </a:p>
        </p:txBody>
      </p:sp>
      <p:cxnSp>
        <p:nvCxnSpPr>
          <p:cNvPr id="6" name="Straight Connector 5"/>
          <p:cNvCxnSpPr/>
          <p:nvPr/>
        </p:nvCxnSpPr>
        <p:spPr>
          <a:xfrm>
            <a:off x="0" y="5492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95</a:t>
            </a:fld>
            <a:endParaRPr lang="id-ID" sz="1100" b="1" dirty="0">
              <a:solidFill>
                <a:schemeClr val="bg1"/>
              </a:solidFill>
              <a:effectLst>
                <a:outerShdw blurRad="38100" dist="38100" dir="2700000" algn="tl">
                  <a:srgbClr val="000000"/>
                </a:outerShdw>
              </a:effectLst>
            </a:endParaRPr>
          </a:p>
        </p:txBody>
      </p:sp>
    </p:spTree>
    <p:extLst>
      <p:ext uri="{BB962C8B-B14F-4D97-AF65-F5344CB8AC3E}">
        <p14:creationId xmlns:p14="http://schemas.microsoft.com/office/powerpoint/2010/main" val="328850378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5492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Title 1"/>
          <p:cNvSpPr>
            <a:spLocks noGrp="1"/>
          </p:cNvSpPr>
          <p:nvPr>
            <p:ph type="title"/>
          </p:nvPr>
        </p:nvSpPr>
        <p:spPr>
          <a:xfrm>
            <a:off x="0" y="44450"/>
            <a:ext cx="9144000" cy="490538"/>
          </a:xfrm>
        </p:spPr>
        <p:txBody>
          <a:bodyPr>
            <a:normAutofit fontScale="90000"/>
          </a:bodyPr>
          <a:lstStyle/>
          <a:p>
            <a:pPr>
              <a:defRPr/>
            </a:pPr>
            <a:r>
              <a:rPr lang="id-ID" sz="2800" b="1" dirty="0" smtClean="0">
                <a:solidFill>
                  <a:schemeClr val="accent5">
                    <a:lumMod val="50000"/>
                  </a:schemeClr>
                </a:solidFill>
              </a:rPr>
              <a:t>Indikator Keberhasilan </a:t>
            </a:r>
            <a:r>
              <a:rPr lang="en-SG" sz="2800" b="1" dirty="0" smtClean="0">
                <a:solidFill>
                  <a:schemeClr val="accent5">
                    <a:lumMod val="50000"/>
                  </a:schemeClr>
                </a:solidFill>
              </a:rPr>
              <a:t>P</a:t>
            </a:r>
            <a:r>
              <a:rPr lang="id-ID" sz="2800" b="1" dirty="0" smtClean="0">
                <a:solidFill>
                  <a:schemeClr val="accent5">
                    <a:lumMod val="50000"/>
                  </a:schemeClr>
                </a:solidFill>
              </a:rPr>
              <a:t>elatihan</a:t>
            </a:r>
            <a:endParaRPr lang="id-ID" sz="2800" b="1" dirty="0">
              <a:solidFill>
                <a:schemeClr val="accent5">
                  <a:lumMod val="50000"/>
                </a:schemeClr>
              </a:solidFill>
            </a:endParaRPr>
          </a:p>
        </p:txBody>
      </p:sp>
      <p:cxnSp>
        <p:nvCxnSpPr>
          <p:cNvPr id="6" name="Straight Connector 5"/>
          <p:cNvCxnSpPr/>
          <p:nvPr/>
        </p:nvCxnSpPr>
        <p:spPr>
          <a:xfrm>
            <a:off x="0" y="549275"/>
            <a:ext cx="9144000"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Table 3"/>
          <p:cNvGraphicFramePr>
            <a:graphicFrameLocks noGrp="1"/>
          </p:cNvGraphicFramePr>
          <p:nvPr/>
        </p:nvGraphicFramePr>
        <p:xfrm>
          <a:off x="333375" y="836613"/>
          <a:ext cx="8631238" cy="5657849"/>
        </p:xfrm>
        <a:graphic>
          <a:graphicData uri="http://schemas.openxmlformats.org/drawingml/2006/table">
            <a:tbl>
              <a:tblPr firstRow="1" bandRow="1">
                <a:tableStyleId>{5940675A-B579-460E-94D1-54222C63F5DA}</a:tableStyleId>
              </a:tblPr>
              <a:tblGrid>
                <a:gridCol w="648048"/>
                <a:gridCol w="1502728"/>
                <a:gridCol w="6480462"/>
              </a:tblGrid>
              <a:tr h="335312">
                <a:tc>
                  <a:txBody>
                    <a:bodyPr/>
                    <a:lstStyle/>
                    <a:p>
                      <a:pPr algn="ctr"/>
                      <a:r>
                        <a:rPr lang="id-ID" sz="1600" dirty="0" smtClean="0"/>
                        <a:t>No.</a:t>
                      </a:r>
                      <a:endParaRPr lang="id-ID" sz="1600" dirty="0"/>
                    </a:p>
                  </a:txBody>
                  <a:tcPr marL="91436" marR="91436" marT="45724" marB="45724">
                    <a:solidFill>
                      <a:schemeClr val="accent6">
                        <a:lumMod val="40000"/>
                        <a:lumOff val="60000"/>
                      </a:schemeClr>
                    </a:solidFill>
                  </a:tcPr>
                </a:tc>
                <a:tc>
                  <a:txBody>
                    <a:bodyPr/>
                    <a:lstStyle/>
                    <a:p>
                      <a:pPr algn="ctr"/>
                      <a:r>
                        <a:rPr lang="id-ID" sz="1600" dirty="0" smtClean="0"/>
                        <a:t>KOMPONEN</a:t>
                      </a:r>
                      <a:endParaRPr lang="id-ID" sz="1600" dirty="0"/>
                    </a:p>
                  </a:txBody>
                  <a:tcPr marL="91436" marR="91436" marT="45724" marB="45724">
                    <a:solidFill>
                      <a:schemeClr val="accent6">
                        <a:lumMod val="40000"/>
                        <a:lumOff val="60000"/>
                      </a:schemeClr>
                    </a:solidFill>
                  </a:tcPr>
                </a:tc>
                <a:tc>
                  <a:txBody>
                    <a:bodyPr/>
                    <a:lstStyle/>
                    <a:p>
                      <a:pPr algn="ctr"/>
                      <a:r>
                        <a:rPr lang="id-ID" sz="1600" dirty="0" smtClean="0"/>
                        <a:t>INDIKATOR</a:t>
                      </a:r>
                      <a:endParaRPr lang="id-ID" sz="1600" dirty="0"/>
                    </a:p>
                  </a:txBody>
                  <a:tcPr marL="91436" marR="91436" marT="45724" marB="45724">
                    <a:solidFill>
                      <a:schemeClr val="accent6">
                        <a:lumMod val="40000"/>
                        <a:lumOff val="60000"/>
                      </a:schemeClr>
                    </a:solidFill>
                  </a:tcPr>
                </a:tc>
              </a:tr>
              <a:tr h="2365692">
                <a:tc>
                  <a:txBody>
                    <a:bodyPr/>
                    <a:lstStyle/>
                    <a:p>
                      <a:pPr algn="ctr"/>
                      <a:r>
                        <a:rPr lang="id-ID" sz="1600" dirty="0" smtClean="0">
                          <a:solidFill>
                            <a:schemeClr val="accent5">
                              <a:lumMod val="50000"/>
                            </a:schemeClr>
                          </a:solidFill>
                        </a:rPr>
                        <a:t>1.</a:t>
                      </a:r>
                      <a:endParaRPr lang="id-ID" sz="1600" dirty="0">
                        <a:solidFill>
                          <a:schemeClr val="accent5">
                            <a:lumMod val="50000"/>
                          </a:schemeClr>
                        </a:solidFill>
                      </a:endParaRPr>
                    </a:p>
                  </a:txBody>
                  <a:tcPr marL="91436" marR="91436" marT="45724" marB="45724"/>
                </a:tc>
                <a:tc>
                  <a:txBody>
                    <a:bodyPr/>
                    <a:lstStyle/>
                    <a:p>
                      <a:pPr algn="l"/>
                      <a:r>
                        <a:rPr lang="id-ID" sz="1600" dirty="0" smtClean="0">
                          <a:solidFill>
                            <a:schemeClr val="accent5">
                              <a:lumMod val="50000"/>
                            </a:schemeClr>
                          </a:solidFill>
                        </a:rPr>
                        <a:t>Peserta</a:t>
                      </a:r>
                      <a:r>
                        <a:rPr lang="id-ID" sz="1600" baseline="0" dirty="0" smtClean="0">
                          <a:solidFill>
                            <a:schemeClr val="accent5">
                              <a:lumMod val="50000"/>
                            </a:schemeClr>
                          </a:solidFill>
                        </a:rPr>
                        <a:t> pelatihan</a:t>
                      </a:r>
                      <a:endParaRPr lang="id-ID" sz="1600" dirty="0">
                        <a:solidFill>
                          <a:schemeClr val="accent5">
                            <a:lumMod val="50000"/>
                          </a:schemeClr>
                        </a:solidFill>
                      </a:endParaRPr>
                    </a:p>
                  </a:txBody>
                  <a:tcPr marL="91436" marR="91436" marT="45724" marB="45724"/>
                </a:tc>
                <a:tc>
                  <a:txBody>
                    <a:bodyPr/>
                    <a:lstStyle/>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Mampu menerapkan pembelajaran tematik terintegrasi dan kontekstual</a:t>
                      </a:r>
                    </a:p>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Memahami pendekatan scientific</a:t>
                      </a:r>
                    </a:p>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Mampu menerapkan kemampuan berfikir tingkat tinggi</a:t>
                      </a:r>
                    </a:p>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Membangun kultur pembelajaran yang aktif, menantang, dan menyenangkan </a:t>
                      </a:r>
                    </a:p>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Mampu menunjukkan keteladanan khususnya tentang kejujuran, disiplin, kebersihan, dan tanggung jawab</a:t>
                      </a:r>
                    </a:p>
                    <a:p>
                      <a:pPr marL="177800" indent="-177800">
                        <a:lnSpc>
                          <a:spcPct val="70000"/>
                        </a:lnSpc>
                        <a:spcBef>
                          <a:spcPts val="300"/>
                        </a:spcBef>
                        <a:spcAft>
                          <a:spcPts val="300"/>
                        </a:spcAft>
                        <a:buFont typeface="Arial" pitchFamily="34" charset="0"/>
                        <a:buChar char="•"/>
                      </a:pPr>
                      <a:r>
                        <a:rPr lang="id-ID" sz="1600" dirty="0" smtClean="0">
                          <a:solidFill>
                            <a:schemeClr val="accent5">
                              <a:lumMod val="50000"/>
                            </a:schemeClr>
                          </a:solidFill>
                        </a:rPr>
                        <a:t>Nilai yang</a:t>
                      </a:r>
                      <a:r>
                        <a:rPr lang="id-ID" sz="1600" baseline="0" dirty="0" smtClean="0">
                          <a:solidFill>
                            <a:schemeClr val="accent5">
                              <a:lumMod val="50000"/>
                            </a:schemeClr>
                          </a:solidFill>
                        </a:rPr>
                        <a:t> diberikan oleh instruktur tentang sikap, keterampilan dan pengetahuan.</a:t>
                      </a:r>
                    </a:p>
                    <a:p>
                      <a:pPr marL="177800" indent="-177800">
                        <a:lnSpc>
                          <a:spcPct val="70000"/>
                        </a:lnSpc>
                        <a:spcBef>
                          <a:spcPts val="300"/>
                        </a:spcBef>
                        <a:spcAft>
                          <a:spcPts val="300"/>
                        </a:spcAft>
                        <a:buFont typeface="Arial" pitchFamily="34" charset="0"/>
                        <a:buChar char="•"/>
                      </a:pPr>
                      <a:r>
                        <a:rPr lang="id-ID" sz="1600" b="1" baseline="0" dirty="0" smtClean="0">
                          <a:solidFill>
                            <a:schemeClr val="accent5">
                              <a:lumMod val="50000"/>
                            </a:schemeClr>
                          </a:solidFill>
                        </a:rPr>
                        <a:t>∆ (X</a:t>
                      </a:r>
                      <a:r>
                        <a:rPr lang="id-ID" sz="2000" b="1" baseline="-25000" dirty="0" smtClean="0">
                          <a:solidFill>
                            <a:schemeClr val="accent5">
                              <a:lumMod val="50000"/>
                            </a:schemeClr>
                          </a:solidFill>
                        </a:rPr>
                        <a:t>2</a:t>
                      </a:r>
                      <a:r>
                        <a:rPr lang="id-ID" sz="1600" b="1" baseline="0" dirty="0" smtClean="0">
                          <a:solidFill>
                            <a:schemeClr val="accent5">
                              <a:lumMod val="50000"/>
                            </a:schemeClr>
                          </a:solidFill>
                        </a:rPr>
                        <a:t> – X</a:t>
                      </a:r>
                      <a:r>
                        <a:rPr lang="id-ID" sz="2400" b="1" baseline="-25000" dirty="0" smtClean="0">
                          <a:solidFill>
                            <a:schemeClr val="accent5">
                              <a:lumMod val="50000"/>
                            </a:schemeClr>
                          </a:solidFill>
                        </a:rPr>
                        <a:t>1</a:t>
                      </a:r>
                      <a:r>
                        <a:rPr lang="id-ID" sz="1600" b="1" baseline="0" dirty="0" smtClean="0">
                          <a:solidFill>
                            <a:schemeClr val="accent5">
                              <a:lumMod val="50000"/>
                            </a:schemeClr>
                          </a:solidFill>
                        </a:rPr>
                        <a:t>)&gt; 0, signifikan; X</a:t>
                      </a:r>
                      <a:r>
                        <a:rPr lang="id-ID" sz="2000" b="1" baseline="-25000" dirty="0" smtClean="0">
                          <a:solidFill>
                            <a:schemeClr val="accent5">
                              <a:lumMod val="50000"/>
                            </a:schemeClr>
                          </a:solidFill>
                        </a:rPr>
                        <a:t>2 </a:t>
                      </a:r>
                      <a:r>
                        <a:rPr lang="id-ID" sz="1800" b="1" baseline="0" dirty="0" smtClean="0">
                          <a:solidFill>
                            <a:schemeClr val="accent5">
                              <a:lumMod val="50000"/>
                            </a:schemeClr>
                          </a:solidFill>
                        </a:rPr>
                        <a:t>:</a:t>
                      </a:r>
                      <a:r>
                        <a:rPr lang="id-ID" sz="2000" b="1" baseline="0" dirty="0" smtClean="0">
                          <a:solidFill>
                            <a:schemeClr val="accent5">
                              <a:lumMod val="50000"/>
                            </a:schemeClr>
                          </a:solidFill>
                        </a:rPr>
                        <a:t> </a:t>
                      </a:r>
                      <a:r>
                        <a:rPr lang="id-ID" sz="1600" b="1" baseline="0" dirty="0" smtClean="0">
                          <a:solidFill>
                            <a:schemeClr val="accent5">
                              <a:lumMod val="50000"/>
                            </a:schemeClr>
                          </a:solidFill>
                        </a:rPr>
                        <a:t>Postest;</a:t>
                      </a:r>
                      <a:r>
                        <a:rPr lang="id-ID" sz="2000" b="1" baseline="-25000" dirty="0" smtClean="0">
                          <a:solidFill>
                            <a:schemeClr val="accent5">
                              <a:lumMod val="50000"/>
                            </a:schemeClr>
                          </a:solidFill>
                        </a:rPr>
                        <a:t>  </a:t>
                      </a:r>
                      <a:r>
                        <a:rPr lang="id-ID" sz="1600" b="1" baseline="0" dirty="0" smtClean="0">
                          <a:solidFill>
                            <a:schemeClr val="accent5">
                              <a:lumMod val="50000"/>
                            </a:schemeClr>
                          </a:solidFill>
                        </a:rPr>
                        <a:t>X</a:t>
                      </a:r>
                      <a:r>
                        <a:rPr lang="id-ID" sz="2400" b="1" baseline="-25000" dirty="0" smtClean="0">
                          <a:solidFill>
                            <a:schemeClr val="accent5">
                              <a:lumMod val="50000"/>
                            </a:schemeClr>
                          </a:solidFill>
                        </a:rPr>
                        <a:t>1 </a:t>
                      </a:r>
                      <a:r>
                        <a:rPr lang="id-ID" sz="1800" b="1" baseline="0" dirty="0" smtClean="0">
                          <a:solidFill>
                            <a:schemeClr val="accent5">
                              <a:lumMod val="50000"/>
                            </a:schemeClr>
                          </a:solidFill>
                        </a:rPr>
                        <a:t>:</a:t>
                      </a:r>
                      <a:r>
                        <a:rPr lang="id-ID" sz="2400" b="1" baseline="-25000" dirty="0" smtClean="0">
                          <a:solidFill>
                            <a:schemeClr val="accent5">
                              <a:lumMod val="50000"/>
                            </a:schemeClr>
                          </a:solidFill>
                        </a:rPr>
                        <a:t> </a:t>
                      </a:r>
                      <a:r>
                        <a:rPr lang="id-ID" sz="1600" b="1" baseline="0" dirty="0" smtClean="0">
                          <a:solidFill>
                            <a:schemeClr val="accent5">
                              <a:lumMod val="50000"/>
                            </a:schemeClr>
                          </a:solidFill>
                        </a:rPr>
                        <a:t>Pretest</a:t>
                      </a:r>
                    </a:p>
                  </a:txBody>
                  <a:tcPr marL="91436" marR="91436" marT="45724" marB="45724"/>
                </a:tc>
              </a:tr>
              <a:tr h="1066903">
                <a:tc>
                  <a:txBody>
                    <a:bodyPr/>
                    <a:lstStyle/>
                    <a:p>
                      <a:pPr algn="ctr"/>
                      <a:r>
                        <a:rPr lang="id-ID" sz="1600" dirty="0" smtClean="0">
                          <a:solidFill>
                            <a:schemeClr val="accent5">
                              <a:lumMod val="50000"/>
                            </a:schemeClr>
                          </a:solidFill>
                        </a:rPr>
                        <a:t>2.</a:t>
                      </a:r>
                      <a:endParaRPr lang="id-ID" sz="1600" dirty="0">
                        <a:solidFill>
                          <a:schemeClr val="accent5">
                            <a:lumMod val="50000"/>
                          </a:schemeClr>
                        </a:solidFill>
                      </a:endParaRPr>
                    </a:p>
                  </a:txBody>
                  <a:tcPr marL="91436" marR="91436" marT="45724" marB="45724"/>
                </a:tc>
                <a:tc>
                  <a:txBody>
                    <a:bodyPr/>
                    <a:lstStyle/>
                    <a:p>
                      <a:pPr algn="l"/>
                      <a:r>
                        <a:rPr lang="id-ID" sz="1600" dirty="0" smtClean="0">
                          <a:solidFill>
                            <a:schemeClr val="accent5">
                              <a:lumMod val="50000"/>
                            </a:schemeClr>
                          </a:solidFill>
                        </a:rPr>
                        <a:t>Instruktur</a:t>
                      </a:r>
                      <a:endParaRPr lang="id-ID" sz="1600" dirty="0">
                        <a:solidFill>
                          <a:schemeClr val="accent5">
                            <a:lumMod val="50000"/>
                          </a:schemeClr>
                        </a:solidFill>
                      </a:endParaRPr>
                    </a:p>
                  </a:txBody>
                  <a:tcPr marL="91436" marR="91436" marT="45724" marB="45724"/>
                </a:tc>
                <a:tc>
                  <a:txBody>
                    <a:bodyPr/>
                    <a:lstStyle/>
                    <a:p>
                      <a:pPr marL="173038" marR="0" indent="-173038"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600" baseline="0" dirty="0" smtClean="0">
                          <a:solidFill>
                            <a:schemeClr val="accent5">
                              <a:lumMod val="50000"/>
                            </a:schemeClr>
                          </a:solidFill>
                        </a:rPr>
                        <a:t>Integritas, kesiapan dan kesungguhan Instruktur</a:t>
                      </a:r>
                    </a:p>
                    <a:p>
                      <a:pPr marL="173038" marR="0" indent="-173038"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600" baseline="0" dirty="0" smtClean="0">
                          <a:solidFill>
                            <a:schemeClr val="accent5">
                              <a:lumMod val="50000"/>
                            </a:schemeClr>
                          </a:solidFill>
                        </a:rPr>
                        <a:t>Nilai atau indeks yang diberikan oleh peserta tentang : (1) k</a:t>
                      </a:r>
                      <a:r>
                        <a:rPr lang="id-ID" sz="1600" dirty="0" smtClean="0">
                          <a:solidFill>
                            <a:schemeClr val="accent5">
                              <a:lumMod val="50000"/>
                            </a:schemeClr>
                          </a:solidFill>
                        </a:rPr>
                        <a:t>ualitas penguasaan konsep, (2) kualitas</a:t>
                      </a:r>
                      <a:r>
                        <a:rPr lang="id-ID" sz="1600" baseline="0" dirty="0" smtClean="0">
                          <a:solidFill>
                            <a:schemeClr val="accent5">
                              <a:lumMod val="50000"/>
                            </a:schemeClr>
                          </a:solidFill>
                        </a:rPr>
                        <a:t> pemaparan,  (3) kualitas interaksi termasuk kemampuan membangkitkan suasana pelatihan yang kreatif.</a:t>
                      </a:r>
                    </a:p>
                  </a:txBody>
                  <a:tcPr marL="91436" marR="91436" marT="45724" marB="45724"/>
                </a:tc>
              </a:tr>
              <a:tr h="823039">
                <a:tc>
                  <a:txBody>
                    <a:bodyPr/>
                    <a:lstStyle/>
                    <a:p>
                      <a:pPr algn="ctr"/>
                      <a:r>
                        <a:rPr lang="id-ID" sz="1600" dirty="0" smtClean="0">
                          <a:solidFill>
                            <a:schemeClr val="accent5">
                              <a:lumMod val="50000"/>
                            </a:schemeClr>
                          </a:solidFill>
                        </a:rPr>
                        <a:t>3.</a:t>
                      </a:r>
                      <a:endParaRPr lang="id-ID" sz="1600" dirty="0">
                        <a:solidFill>
                          <a:schemeClr val="accent5">
                            <a:lumMod val="50000"/>
                          </a:schemeClr>
                        </a:solidFill>
                      </a:endParaRPr>
                    </a:p>
                  </a:txBody>
                  <a:tcPr marL="91436" marR="91436" marT="45724" marB="45724"/>
                </a:tc>
                <a:tc>
                  <a:txBody>
                    <a:bodyPr/>
                    <a:lstStyle/>
                    <a:p>
                      <a:pPr algn="l"/>
                      <a:r>
                        <a:rPr lang="id-ID" sz="1600" dirty="0" smtClean="0">
                          <a:solidFill>
                            <a:schemeClr val="accent5">
                              <a:lumMod val="50000"/>
                            </a:schemeClr>
                          </a:solidFill>
                        </a:rPr>
                        <a:t>Proses</a:t>
                      </a:r>
                      <a:endParaRPr lang="id-ID" sz="1600" dirty="0">
                        <a:solidFill>
                          <a:schemeClr val="accent5">
                            <a:lumMod val="50000"/>
                          </a:schemeClr>
                        </a:solidFill>
                      </a:endParaRPr>
                    </a:p>
                  </a:txBody>
                  <a:tcPr marL="91436" marR="91436" marT="45724" marB="45724"/>
                </a:tc>
                <a:tc>
                  <a:txBody>
                    <a:bodyPr/>
                    <a:lstStyle/>
                    <a:p>
                      <a:pPr marL="173038" indent="-173038" algn="l">
                        <a:buFont typeface="Arial" pitchFamily="34" charset="0"/>
                        <a:buChar char="•"/>
                      </a:pPr>
                      <a:r>
                        <a:rPr lang="id-ID" sz="1600" dirty="0" smtClean="0">
                          <a:solidFill>
                            <a:schemeClr val="accent5">
                              <a:lumMod val="50000"/>
                            </a:schemeClr>
                          </a:solidFill>
                        </a:rPr>
                        <a:t>Rancangan</a:t>
                      </a:r>
                      <a:r>
                        <a:rPr lang="id-ID" sz="1600" baseline="0" dirty="0" smtClean="0">
                          <a:solidFill>
                            <a:schemeClr val="accent5">
                              <a:lumMod val="50000"/>
                            </a:schemeClr>
                          </a:solidFill>
                        </a:rPr>
                        <a:t> persiapan instruktur</a:t>
                      </a:r>
                    </a:p>
                    <a:p>
                      <a:pPr marL="173038" indent="-173038" algn="l">
                        <a:buFont typeface="Arial" pitchFamily="34" charset="0"/>
                        <a:buChar char="•"/>
                      </a:pPr>
                      <a:r>
                        <a:rPr lang="id-ID" sz="1600" baseline="0" dirty="0" smtClean="0">
                          <a:solidFill>
                            <a:schemeClr val="accent5">
                              <a:lumMod val="50000"/>
                            </a:schemeClr>
                          </a:solidFill>
                        </a:rPr>
                        <a:t>Kesesuaian pendekatan, metode dan teknik  dengan standar kompetensi</a:t>
                      </a:r>
                    </a:p>
                    <a:p>
                      <a:pPr marL="173038" indent="-173038" algn="l">
                        <a:buFont typeface="Arial" pitchFamily="34" charset="0"/>
                        <a:buChar char="•"/>
                      </a:pPr>
                      <a:r>
                        <a:rPr lang="id-ID" sz="1600" baseline="0" dirty="0" smtClean="0">
                          <a:solidFill>
                            <a:schemeClr val="accent5">
                              <a:lumMod val="50000"/>
                            </a:schemeClr>
                          </a:solidFill>
                        </a:rPr>
                        <a:t>Kesesuaian  aktivitas dengan produk-produk kegiatan</a:t>
                      </a:r>
                      <a:endParaRPr lang="id-ID" sz="1600" dirty="0">
                        <a:solidFill>
                          <a:schemeClr val="accent5">
                            <a:lumMod val="50000"/>
                          </a:schemeClr>
                        </a:solidFill>
                      </a:endParaRPr>
                    </a:p>
                  </a:txBody>
                  <a:tcPr marL="91436" marR="91436" marT="45724" marB="45724"/>
                </a:tc>
              </a:tr>
              <a:tr h="1066903">
                <a:tc>
                  <a:txBody>
                    <a:bodyPr/>
                    <a:lstStyle/>
                    <a:p>
                      <a:pPr algn="ctr"/>
                      <a:r>
                        <a:rPr lang="id-ID" sz="1600" dirty="0" smtClean="0">
                          <a:solidFill>
                            <a:schemeClr val="accent5">
                              <a:lumMod val="50000"/>
                            </a:schemeClr>
                          </a:solidFill>
                        </a:rPr>
                        <a:t>4.</a:t>
                      </a:r>
                      <a:endParaRPr lang="id-ID" sz="1600" dirty="0">
                        <a:solidFill>
                          <a:schemeClr val="accent5">
                            <a:lumMod val="50000"/>
                          </a:schemeClr>
                        </a:solidFill>
                      </a:endParaRPr>
                    </a:p>
                  </a:txBody>
                  <a:tcPr marL="91436" marR="91436" marT="45724" marB="45724"/>
                </a:tc>
                <a:tc>
                  <a:txBody>
                    <a:bodyPr/>
                    <a:lstStyle/>
                    <a:p>
                      <a:pPr algn="l"/>
                      <a:r>
                        <a:rPr lang="id-ID" sz="1600" dirty="0" smtClean="0">
                          <a:solidFill>
                            <a:schemeClr val="accent5">
                              <a:lumMod val="50000"/>
                            </a:schemeClr>
                          </a:solidFill>
                        </a:rPr>
                        <a:t>Penilaian</a:t>
                      </a:r>
                      <a:endParaRPr lang="id-ID" sz="1600" dirty="0">
                        <a:solidFill>
                          <a:schemeClr val="accent5">
                            <a:lumMod val="50000"/>
                          </a:schemeClr>
                        </a:solidFill>
                      </a:endParaRPr>
                    </a:p>
                  </a:txBody>
                  <a:tcPr marL="91436" marR="91436" marT="45724" marB="45724"/>
                </a:tc>
                <a:tc>
                  <a:txBody>
                    <a:bodyPr/>
                    <a:lstStyle/>
                    <a:p>
                      <a:pPr marL="173038" marR="0" indent="-173038"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600" baseline="0" dirty="0" smtClean="0">
                          <a:solidFill>
                            <a:schemeClr val="accent5">
                              <a:lumMod val="50000"/>
                            </a:schemeClr>
                          </a:solidFill>
                        </a:rPr>
                        <a:t>Ketaatan pelaksanaan penilaian dengan prinsip, azas dan prosedur.</a:t>
                      </a:r>
                      <a:endParaRPr lang="id-ID" sz="1600" dirty="0" smtClean="0">
                        <a:solidFill>
                          <a:schemeClr val="accent5">
                            <a:lumMod val="50000"/>
                          </a:schemeClr>
                        </a:solidFill>
                      </a:endParaRPr>
                    </a:p>
                    <a:p>
                      <a:pPr marL="173038" indent="-173038" algn="l">
                        <a:buFont typeface="Arial" pitchFamily="34" charset="0"/>
                        <a:buChar char="•"/>
                      </a:pPr>
                      <a:r>
                        <a:rPr lang="id-ID" sz="1600" dirty="0" smtClean="0">
                          <a:solidFill>
                            <a:schemeClr val="accent5">
                              <a:lumMod val="50000"/>
                            </a:schemeClr>
                          </a:solidFill>
                        </a:rPr>
                        <a:t>Kecukupan dan kesesuaian  pendekatan penilaian</a:t>
                      </a:r>
                    </a:p>
                    <a:p>
                      <a:pPr marL="173038" indent="-173038" algn="l">
                        <a:buFont typeface="Arial" pitchFamily="34" charset="0"/>
                        <a:buChar char="•"/>
                      </a:pPr>
                      <a:r>
                        <a:rPr lang="id-ID" sz="1600" dirty="0" smtClean="0">
                          <a:solidFill>
                            <a:schemeClr val="accent5">
                              <a:lumMod val="50000"/>
                            </a:schemeClr>
                          </a:solidFill>
                        </a:rPr>
                        <a:t>Kualitas</a:t>
                      </a:r>
                      <a:r>
                        <a:rPr lang="id-ID" sz="1600" baseline="0" dirty="0" smtClean="0">
                          <a:solidFill>
                            <a:schemeClr val="accent5">
                              <a:lumMod val="50000"/>
                            </a:schemeClr>
                          </a:solidFill>
                        </a:rPr>
                        <a:t> penerapan authentic assesment</a:t>
                      </a:r>
                    </a:p>
                    <a:p>
                      <a:pPr marL="173038" indent="-173038" algn="l">
                        <a:buFont typeface="Arial" pitchFamily="34" charset="0"/>
                        <a:buChar char="•"/>
                      </a:pPr>
                      <a:r>
                        <a:rPr lang="id-ID" sz="1600" baseline="0" dirty="0" smtClean="0">
                          <a:solidFill>
                            <a:schemeClr val="accent5">
                              <a:lumMod val="50000"/>
                            </a:schemeClr>
                          </a:solidFill>
                        </a:rPr>
                        <a:t>Pemanfaatan penilaian terhadap perbaikan (feed back)</a:t>
                      </a:r>
                    </a:p>
                  </a:txBody>
                  <a:tcPr marL="91436" marR="91436" marT="45724" marB="45724"/>
                </a:tc>
              </a:tr>
            </a:tbl>
          </a:graphicData>
        </a:graphic>
      </p:graphicFrame>
      <p:sp>
        <p:nvSpPr>
          <p:cNvPr id="8" name="Slide Number Placeholder 2"/>
          <p:cNvSpPr txBox="1"/>
          <p:nvPr/>
        </p:nvSpPr>
        <p:spPr>
          <a:xfrm>
            <a:off x="8534400" y="6492875"/>
            <a:ext cx="609600" cy="365125"/>
          </a:xfrm>
          <a:prstGeom prst="rect">
            <a:avLst/>
          </a:prstGeom>
          <a:solidFill>
            <a:srgbClr val="800000"/>
          </a:solidFill>
          <a:ln>
            <a:noFill/>
          </a:ln>
        </p:spPr>
        <p:txBody>
          <a:bodyPr anchor="ctr"/>
          <a:lstStyle/>
          <a:p>
            <a:pPr algn="r" fontAlgn="auto">
              <a:spcBef>
                <a:spcPts val="0"/>
              </a:spcBef>
              <a:spcAft>
                <a:spcPts val="0"/>
              </a:spcAft>
              <a:defRPr/>
            </a:pPr>
            <a:fld id="{6E10C471-9948-4A21-9D03-EBD9D2CB6260}" type="slidenum">
              <a:rPr lang="en-US" sz="1600" b="1">
                <a:solidFill>
                  <a:schemeClr val="bg1"/>
                </a:solidFill>
                <a:effectLst>
                  <a:outerShdw blurRad="38100" dist="38100" dir="2700000" algn="tl">
                    <a:srgbClr val="000000"/>
                  </a:outerShdw>
                </a:effectLst>
              </a:rPr>
              <a:pPr algn="r" fontAlgn="auto">
                <a:spcBef>
                  <a:spcPts val="0"/>
                </a:spcBef>
                <a:spcAft>
                  <a:spcPts val="0"/>
                </a:spcAft>
                <a:defRPr/>
              </a:pPr>
              <a:t>96</a:t>
            </a:fld>
            <a:endParaRPr lang="id-ID" sz="1100" b="1" dirty="0">
              <a:solidFill>
                <a:schemeClr val="bg1"/>
              </a:solidFill>
              <a:effectLst>
                <a:outerShdw blurRad="38100" dist="38100" dir="2700000" algn="tl">
                  <a:srgbClr val="000000"/>
                </a:outerShdw>
              </a:effectLst>
            </a:endParaRPr>
          </a:p>
        </p:txBody>
      </p:sp>
      <p:sp>
        <p:nvSpPr>
          <p:cNvPr id="7" name="Rectangle 6"/>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smtClean="0"/>
              <a:t>70</a:t>
            </a:r>
            <a:endParaRPr lang="id-ID" b="1" dirty="0"/>
          </a:p>
        </p:txBody>
      </p:sp>
    </p:spTree>
    <p:extLst>
      <p:ext uri="{BB962C8B-B14F-4D97-AF65-F5344CB8AC3E}">
        <p14:creationId xmlns:p14="http://schemas.microsoft.com/office/powerpoint/2010/main" val="387315241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ounded Rectangle 3"/>
          <p:cNvSpPr>
            <a:spLocks noChangeArrowheads="1"/>
          </p:cNvSpPr>
          <p:nvPr/>
        </p:nvSpPr>
        <p:spPr bwMode="auto">
          <a:xfrm>
            <a:off x="-12393" y="2708920"/>
            <a:ext cx="9144000" cy="1008114"/>
          </a:xfrm>
          <a:prstGeom prst="rect">
            <a:avLst/>
          </a:prstGeom>
          <a:solidFill>
            <a:schemeClr val="accent5">
              <a:lumMod val="20000"/>
              <a:lumOff val="80000"/>
            </a:schemeClr>
          </a:solidFill>
          <a:ln w="9525">
            <a:noFill/>
            <a:miter lim="800000"/>
            <a:headEnd/>
            <a:tailEnd/>
          </a:ln>
        </p:spPr>
        <p:txBody>
          <a:bodyPr anchor="ctr" anchorCtr="1"/>
          <a:lstStyle/>
          <a:p>
            <a:pPr fontAlgn="auto">
              <a:spcBef>
                <a:spcPts val="0"/>
              </a:spcBef>
              <a:spcAft>
                <a:spcPts val="0"/>
              </a:spcAft>
              <a:defRPr/>
            </a:pPr>
            <a:r>
              <a:rPr lang="id-ID"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Pergeseran Peran Guru</a:t>
            </a:r>
            <a:endParaRPr lang="en-GB"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Slide Number Placeholder 2"/>
          <p:cNvSpPr txBox="1"/>
          <p:nvPr/>
        </p:nvSpPr>
        <p:spPr>
          <a:xfrm>
            <a:off x="8651636" y="6492894"/>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97</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14" name="Rounded Rectangle 7"/>
          <p:cNvSpPr>
            <a:spLocks noChangeArrowheads="1"/>
          </p:cNvSpPr>
          <p:nvPr/>
        </p:nvSpPr>
        <p:spPr bwMode="auto">
          <a:xfrm>
            <a:off x="1365553" y="2931989"/>
            <a:ext cx="686167" cy="561975"/>
          </a:xfrm>
          <a:custGeom>
            <a:avLst/>
            <a:gdLst>
              <a:gd name="T0" fmla="*/ 267417 w 865186"/>
              <a:gd name="T1" fmla="*/ 0 h 411480"/>
              <a:gd name="T2" fmla="*/ 534834 w 865186"/>
              <a:gd name="T3" fmla="*/ 2399385 h 411480"/>
              <a:gd name="T4" fmla="*/ 267417 w 865186"/>
              <a:gd name="T5" fmla="*/ 4798762 h 411480"/>
              <a:gd name="T6" fmla="*/ 0 w 865186"/>
              <a:gd name="T7" fmla="*/ 2399385 h 411480"/>
              <a:gd name="T8" fmla="*/ 17694720 60000 65536"/>
              <a:gd name="T9" fmla="*/ 0 60000 65536"/>
              <a:gd name="T10" fmla="*/ 5898240 60000 65536"/>
              <a:gd name="T11" fmla="*/ 11796480 60000 65536"/>
              <a:gd name="T12" fmla="*/ 20087 w 865186"/>
              <a:gd name="T13" fmla="*/ 20087 h 411480"/>
              <a:gd name="T14" fmla="*/ 845099 w 865186"/>
              <a:gd name="T15" fmla="*/ 391393 h 411480"/>
            </a:gdLst>
            <a:ahLst/>
            <a:cxnLst>
              <a:cxn ang="T8">
                <a:pos x="T0" y="T1"/>
              </a:cxn>
              <a:cxn ang="T9">
                <a:pos x="T2" y="T3"/>
              </a:cxn>
              <a:cxn ang="T10">
                <a:pos x="T4" y="T5"/>
              </a:cxn>
              <a:cxn ang="T11">
                <a:pos x="T6" y="T7"/>
              </a:cxn>
            </a:cxnLst>
            <a:rect l="T12" t="T13" r="T14" b="T15"/>
            <a:pathLst>
              <a:path w="865186" h="411480">
                <a:moveTo>
                  <a:pt x="68580" y="0"/>
                </a:moveTo>
                <a:lnTo>
                  <a:pt x="68579" y="0"/>
                </a:lnTo>
                <a:cubicBezTo>
                  <a:pt x="30704" y="0"/>
                  <a:pt x="0" y="30704"/>
                  <a:pt x="0" y="68579"/>
                </a:cubicBezTo>
                <a:lnTo>
                  <a:pt x="0" y="342900"/>
                </a:lnTo>
                <a:cubicBezTo>
                  <a:pt x="0" y="380775"/>
                  <a:pt x="30704" y="411479"/>
                  <a:pt x="68579" y="411480"/>
                </a:cubicBezTo>
                <a:lnTo>
                  <a:pt x="796606" y="411480"/>
                </a:lnTo>
                <a:cubicBezTo>
                  <a:pt x="834481" y="411479"/>
                  <a:pt x="865186" y="380775"/>
                  <a:pt x="865186" y="342900"/>
                </a:cubicBezTo>
                <a:lnTo>
                  <a:pt x="865186" y="68580"/>
                </a:lnTo>
                <a:cubicBezTo>
                  <a:pt x="865186" y="30704"/>
                  <a:pt x="834481" y="0"/>
                  <a:pt x="796606" y="0"/>
                </a:cubicBezTo>
                <a:lnTo>
                  <a:pt x="68580" y="0"/>
                </a:lnTo>
                <a:close/>
              </a:path>
            </a:pathLst>
          </a:custGeom>
          <a:solidFill>
            <a:srgbClr val="FDEADA"/>
          </a:solidFill>
          <a:ln w="3172">
            <a:solidFill>
              <a:srgbClr val="948A54"/>
            </a:solidFill>
            <a:miter lim="800000"/>
            <a:headEnd/>
            <a:tailEnd/>
          </a:ln>
        </p:spPr>
        <p:txBody>
          <a:bodyPr anchor="ctr" anchorCtr="1"/>
          <a:lstStyle/>
          <a:p>
            <a:pPr algn="ctr"/>
            <a:r>
              <a:rPr lang="id-ID" sz="2800" b="1" dirty="0">
                <a:solidFill>
                  <a:srgbClr val="E46C0A"/>
                </a:solidFill>
              </a:rPr>
              <a:t>2</a:t>
            </a:r>
            <a:endParaRPr lang="id-ID" sz="2800" b="1" dirty="0">
              <a:solidFill>
                <a:srgbClr val="E46C0A"/>
              </a:solidFill>
              <a:latin typeface="+mn-lt"/>
            </a:endParaRPr>
          </a:p>
        </p:txBody>
      </p:sp>
    </p:spTree>
    <p:extLst>
      <p:ext uri="{BB962C8B-B14F-4D97-AF65-F5344CB8AC3E}">
        <p14:creationId xmlns:p14="http://schemas.microsoft.com/office/powerpoint/2010/main" val="1536139038"/>
      </p:ext>
    </p:extLst>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TextBox 17"/>
          <p:cNvSpPr txBox="1"/>
          <p:nvPr/>
        </p:nvSpPr>
        <p:spPr>
          <a:xfrm>
            <a:off x="6300192" y="709528"/>
            <a:ext cx="2725226" cy="5755422"/>
          </a:xfrm>
          <a:prstGeom prst="rect">
            <a:avLst/>
          </a:prstGeom>
          <a:solidFill>
            <a:schemeClr val="accent6">
              <a:lumMod val="20000"/>
              <a:lumOff val="80000"/>
            </a:schemeClr>
          </a:solidFill>
        </p:spPr>
        <p:txBody>
          <a:bodyPr wrap="square" rtlCol="0">
            <a:spAutoFit/>
          </a:bodyPr>
          <a:lstStyle/>
          <a:p>
            <a:pPr algn="ctr"/>
            <a:r>
              <a:rPr lang="id-ID" sz="2400" dirty="0" smtClean="0"/>
              <a:t>Kurikulum yang dapat menghasilkan insan indonesia yang:</a:t>
            </a:r>
          </a:p>
          <a:p>
            <a:pPr algn="ctr"/>
            <a:r>
              <a:rPr lang="id-ID" sz="2800" b="1" dirty="0">
                <a:solidFill>
                  <a:srgbClr val="C00000"/>
                </a:solidFill>
              </a:rPr>
              <a:t>P</a:t>
            </a:r>
            <a:r>
              <a:rPr lang="id-ID" sz="2800" b="1" dirty="0" smtClean="0">
                <a:solidFill>
                  <a:srgbClr val="C00000"/>
                </a:solidFill>
              </a:rPr>
              <a:t>roduktif, Kreatif, </a:t>
            </a:r>
          </a:p>
          <a:p>
            <a:pPr algn="ctr"/>
            <a:r>
              <a:rPr lang="id-ID" sz="2800" b="1" dirty="0" smtClean="0">
                <a:solidFill>
                  <a:srgbClr val="C00000"/>
                </a:solidFill>
              </a:rPr>
              <a:t>Inovatif, </a:t>
            </a:r>
          </a:p>
          <a:p>
            <a:pPr algn="ctr"/>
            <a:r>
              <a:rPr lang="id-ID" sz="2800" b="1" dirty="0" smtClean="0">
                <a:solidFill>
                  <a:srgbClr val="C00000"/>
                </a:solidFill>
              </a:rPr>
              <a:t>Afektif </a:t>
            </a:r>
          </a:p>
          <a:p>
            <a:pPr algn="ctr"/>
            <a:r>
              <a:rPr lang="id-ID" sz="2400" dirty="0" smtClean="0"/>
              <a:t>melalui penguatan </a:t>
            </a:r>
          </a:p>
          <a:p>
            <a:pPr algn="ctr"/>
            <a:r>
              <a:rPr lang="id-ID" sz="2800" b="1" dirty="0">
                <a:solidFill>
                  <a:srgbClr val="0070C0"/>
                </a:solidFill>
              </a:rPr>
              <a:t>S</a:t>
            </a:r>
            <a:r>
              <a:rPr lang="id-ID" sz="2800" b="1" dirty="0" smtClean="0">
                <a:solidFill>
                  <a:srgbClr val="0070C0"/>
                </a:solidFill>
              </a:rPr>
              <a:t>ikap, Keterampilan, dan Pengetahuan</a:t>
            </a:r>
            <a:r>
              <a:rPr lang="id-ID" sz="2800" dirty="0" smtClean="0"/>
              <a:t> </a:t>
            </a:r>
          </a:p>
          <a:p>
            <a:pPr algn="ctr"/>
            <a:r>
              <a:rPr lang="id-ID" sz="2400" dirty="0" smtClean="0"/>
              <a:t>yang terintegrasi</a:t>
            </a:r>
            <a:endParaRPr lang="id-ID" sz="2400" dirty="0"/>
          </a:p>
        </p:txBody>
      </p:sp>
      <p:pic>
        <p:nvPicPr>
          <p:cNvPr id="7" name="Picture 4"/>
          <p:cNvPicPr>
            <a:picLocks noChangeAspect="1" noChangeArrowheads="1"/>
          </p:cNvPicPr>
          <p:nvPr/>
        </p:nvPicPr>
        <p:blipFill>
          <a:blip r:embed="rId2" cstate="print"/>
          <a:srcRect/>
          <a:stretch>
            <a:fillRect/>
          </a:stretch>
        </p:blipFill>
        <p:spPr bwMode="auto">
          <a:xfrm>
            <a:off x="890154" y="1340768"/>
            <a:ext cx="4345379" cy="3600400"/>
          </a:xfrm>
          <a:prstGeom prst="rect">
            <a:avLst/>
          </a:prstGeom>
          <a:noFill/>
          <a:ln w="9525">
            <a:noFill/>
            <a:miter lim="800000"/>
            <a:headEnd/>
            <a:tailEnd/>
          </a:ln>
          <a:effectLst/>
        </p:spPr>
      </p:pic>
      <p:sp>
        <p:nvSpPr>
          <p:cNvPr id="10" name="Donut 9"/>
          <p:cNvSpPr/>
          <p:nvPr/>
        </p:nvSpPr>
        <p:spPr>
          <a:xfrm>
            <a:off x="108078" y="700110"/>
            <a:ext cx="5943600" cy="5943600"/>
          </a:xfrm>
          <a:prstGeom prst="donut">
            <a:avLst>
              <a:gd name="adj" fmla="val 10887"/>
            </a:avLst>
          </a:prstGeo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solidFill>
                <a:schemeClr val="tx1"/>
              </a:solidFill>
            </a:endParaRPr>
          </a:p>
        </p:txBody>
      </p:sp>
      <p:sp>
        <p:nvSpPr>
          <p:cNvPr id="4" name="Title 6"/>
          <p:cNvSpPr txBox="1">
            <a:spLocks/>
          </p:cNvSpPr>
          <p:nvPr/>
        </p:nvSpPr>
        <p:spPr>
          <a:xfrm>
            <a:off x="0" y="0"/>
            <a:ext cx="9144000" cy="762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id-ID" sz="3600" b="1" dirty="0" smtClean="0">
                <a:solidFill>
                  <a:srgbClr val="4BACC6">
                    <a:lumMod val="75000"/>
                  </a:srgbClr>
                </a:solidFill>
              </a:rPr>
              <a:t>Tema </a:t>
            </a:r>
            <a:r>
              <a:rPr lang="id-ID" sz="3600" b="1" dirty="0" smtClean="0">
                <a:solidFill>
                  <a:schemeClr val="accent6">
                    <a:lumMod val="75000"/>
                  </a:schemeClr>
                </a:solidFill>
              </a:rPr>
              <a:t>Kurikulum 2013 </a:t>
            </a:r>
          </a:p>
        </p:txBody>
      </p:sp>
      <p:cxnSp>
        <p:nvCxnSpPr>
          <p:cNvPr id="5" name="Straight Connector 4"/>
          <p:cNvCxnSpPr/>
          <p:nvPr/>
        </p:nvCxnSpPr>
        <p:spPr>
          <a:xfrm>
            <a:off x="0" y="619125"/>
            <a:ext cx="9144000" cy="0"/>
          </a:xfrm>
          <a:prstGeom prst="line">
            <a:avLst/>
          </a:prstGeom>
        </p:spPr>
        <p:style>
          <a:lnRef idx="1">
            <a:schemeClr val="accent2"/>
          </a:lnRef>
          <a:fillRef idx="0">
            <a:schemeClr val="accent2"/>
          </a:fillRef>
          <a:effectRef idx="0">
            <a:schemeClr val="accent2"/>
          </a:effectRef>
          <a:fontRef idx="minor">
            <a:schemeClr val="tx1"/>
          </a:fontRef>
        </p:style>
      </p:cxnSp>
      <p:sp>
        <p:nvSpPr>
          <p:cNvPr id="6" name="Oval 5"/>
          <p:cNvSpPr/>
          <p:nvPr/>
        </p:nvSpPr>
        <p:spPr>
          <a:xfrm>
            <a:off x="-546107" y="0"/>
            <a:ext cx="7315200" cy="7315200"/>
          </a:xfrm>
          <a:prstGeom prst="ellipse">
            <a:avLst/>
          </a:prstGeom>
          <a:noFill/>
        </p:spPr>
        <p:txBody>
          <a:bodyPr wrap="none" lIns="91440" tIns="45720" rIns="91440" bIns="45720">
            <a:prstTxWarp prst="textCircle">
              <a:avLst/>
            </a:prstTxWarp>
            <a:spAutoFit/>
          </a:bodyPr>
          <a:lstStyle/>
          <a:p>
            <a:pPr algn="ctr"/>
            <a:r>
              <a:rPr lang="id-ID" sz="3200" dirty="0" smtClean="0">
                <a:solidFill>
                  <a:schemeClr val="tx2">
                    <a:lumMod val="50000"/>
                  </a:schemeClr>
                </a:solidFill>
              </a:rPr>
              <a:t>*Kurikulum: Kompetensi Lulusan</a:t>
            </a:r>
            <a:r>
              <a:rPr lang="en-US" sz="3200" dirty="0" smtClean="0">
                <a:solidFill>
                  <a:schemeClr val="tx2">
                    <a:lumMod val="50000"/>
                  </a:schemeClr>
                </a:solidFill>
              </a:rPr>
              <a:t>, </a:t>
            </a:r>
            <a:r>
              <a:rPr lang="id-ID" sz="3200" dirty="0" smtClean="0">
                <a:solidFill>
                  <a:schemeClr val="tx2">
                    <a:lumMod val="50000"/>
                  </a:schemeClr>
                </a:solidFill>
              </a:rPr>
              <a:t>Isi, Struktur</a:t>
            </a:r>
            <a:r>
              <a:rPr lang="en-US" sz="3200" dirty="0" smtClean="0">
                <a:solidFill>
                  <a:schemeClr val="tx2">
                    <a:lumMod val="50000"/>
                  </a:schemeClr>
                </a:solidFill>
              </a:rPr>
              <a:t>, </a:t>
            </a:r>
            <a:r>
              <a:rPr lang="id-ID" sz="3200" dirty="0" smtClean="0">
                <a:solidFill>
                  <a:schemeClr val="tx2">
                    <a:lumMod val="50000"/>
                  </a:schemeClr>
                </a:solidFill>
              </a:rPr>
              <a:t>Proses Pembelajaran,</a:t>
            </a:r>
            <a:r>
              <a:rPr lang="en-US" sz="3200" dirty="0" smtClean="0">
                <a:solidFill>
                  <a:schemeClr val="tx2">
                    <a:lumMod val="50000"/>
                  </a:schemeClr>
                </a:solidFill>
              </a:rPr>
              <a:t> </a:t>
            </a:r>
            <a:r>
              <a:rPr lang="id-ID" sz="3200" dirty="0" smtClean="0">
                <a:solidFill>
                  <a:schemeClr val="tx2">
                    <a:lumMod val="50000"/>
                  </a:schemeClr>
                </a:solidFill>
              </a:rPr>
              <a:t>Proses P</a:t>
            </a:r>
            <a:r>
              <a:rPr lang="en-US" sz="3200" dirty="0" err="1" smtClean="0">
                <a:solidFill>
                  <a:schemeClr val="tx2">
                    <a:lumMod val="50000"/>
                  </a:schemeClr>
                </a:solidFill>
              </a:rPr>
              <a:t>enilaian</a:t>
            </a:r>
            <a:r>
              <a:rPr lang="en-US" sz="3200" dirty="0" smtClean="0">
                <a:solidFill>
                  <a:schemeClr val="tx2">
                    <a:lumMod val="50000"/>
                  </a:schemeClr>
                </a:solidFill>
              </a:rPr>
              <a:t>, </a:t>
            </a:r>
            <a:r>
              <a:rPr lang="id-ID" sz="3200" dirty="0" smtClean="0">
                <a:solidFill>
                  <a:schemeClr val="tx2">
                    <a:lumMod val="50000"/>
                  </a:schemeClr>
                </a:solidFill>
              </a:rPr>
              <a:t>S</a:t>
            </a:r>
            <a:r>
              <a:rPr lang="en-US" sz="3200" dirty="0" err="1" smtClean="0">
                <a:solidFill>
                  <a:schemeClr val="tx2">
                    <a:lumMod val="50000"/>
                  </a:schemeClr>
                </a:solidFill>
              </a:rPr>
              <a:t>ilabus</a:t>
            </a:r>
            <a:r>
              <a:rPr lang="id-ID" sz="3200" dirty="0" smtClean="0">
                <a:solidFill>
                  <a:schemeClr val="tx2">
                    <a:lumMod val="50000"/>
                  </a:schemeClr>
                </a:solidFill>
              </a:rPr>
              <a:t>, Buku*</a:t>
            </a:r>
            <a:endParaRPr lang="en-US" sz="3200" b="1" cap="none" spc="0" dirty="0">
              <a:ln w="12700">
                <a:solidFill>
                  <a:schemeClr val="tx2">
                    <a:satMod val="155000"/>
                  </a:schemeClr>
                </a:solidFill>
                <a:prstDash val="solid"/>
              </a:ln>
              <a:solidFill>
                <a:schemeClr val="tx2">
                  <a:lumMod val="50000"/>
                </a:schemeClr>
              </a:solidFill>
              <a:effectLst>
                <a:outerShdw blurRad="41275" dist="20320" dir="1800000" algn="tl" rotWithShape="0">
                  <a:srgbClr val="000000">
                    <a:alpha val="40000"/>
                  </a:srgbClr>
                </a:outerShdw>
              </a:effectLst>
            </a:endParaRPr>
          </a:p>
        </p:txBody>
      </p:sp>
      <p:sp>
        <p:nvSpPr>
          <p:cNvPr id="12" name="Down Arrow 11"/>
          <p:cNvSpPr/>
          <p:nvPr/>
        </p:nvSpPr>
        <p:spPr>
          <a:xfrm rot="3260233">
            <a:off x="4413322" y="2292952"/>
            <a:ext cx="301187" cy="10078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Down Arrow 12"/>
          <p:cNvSpPr/>
          <p:nvPr/>
        </p:nvSpPr>
        <p:spPr>
          <a:xfrm rot="10800000">
            <a:off x="2805786" y="4869160"/>
            <a:ext cx="301187" cy="1080120"/>
          </a:xfrm>
          <a:prstGeom prst="downArrow">
            <a:avLst>
              <a:gd name="adj1" fmla="val 56746"/>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Down Arrow 13"/>
          <p:cNvSpPr/>
          <p:nvPr/>
        </p:nvSpPr>
        <p:spPr>
          <a:xfrm rot="18362187">
            <a:off x="1441468" y="2298570"/>
            <a:ext cx="301187" cy="102651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Oval 14"/>
          <p:cNvSpPr/>
          <p:nvPr/>
        </p:nvSpPr>
        <p:spPr>
          <a:xfrm>
            <a:off x="2301723" y="3068960"/>
            <a:ext cx="1368152"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600" dirty="0" smtClean="0"/>
              <a:t>Produktif</a:t>
            </a:r>
          </a:p>
          <a:p>
            <a:pPr algn="ctr"/>
            <a:r>
              <a:rPr lang="id-ID" sz="1600" dirty="0" smtClean="0"/>
              <a:t>Kreatif</a:t>
            </a:r>
          </a:p>
          <a:p>
            <a:pPr algn="ctr"/>
            <a:r>
              <a:rPr lang="id-ID" sz="1600" dirty="0" smtClean="0"/>
              <a:t>Inovatif</a:t>
            </a:r>
          </a:p>
          <a:p>
            <a:pPr algn="ctr"/>
            <a:r>
              <a:rPr lang="id-ID" sz="1600" dirty="0" smtClean="0"/>
              <a:t>Afektif</a:t>
            </a:r>
            <a:endParaRPr lang="id-ID" sz="1600" dirty="0"/>
          </a:p>
        </p:txBody>
      </p:sp>
      <p:sp>
        <p:nvSpPr>
          <p:cNvPr id="8" name="Down Arrow 7"/>
          <p:cNvSpPr/>
          <p:nvPr/>
        </p:nvSpPr>
        <p:spPr>
          <a:xfrm>
            <a:off x="2877787" y="2924944"/>
            <a:ext cx="288032" cy="288032"/>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Down Arrow 8"/>
          <p:cNvSpPr/>
          <p:nvPr/>
        </p:nvSpPr>
        <p:spPr>
          <a:xfrm rot="7160860">
            <a:off x="3305852" y="3864435"/>
            <a:ext cx="301187" cy="29444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Down Arrow 10"/>
          <p:cNvSpPr/>
          <p:nvPr/>
        </p:nvSpPr>
        <p:spPr>
          <a:xfrm rot="14203828">
            <a:off x="2378295" y="3860470"/>
            <a:ext cx="301187" cy="29444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Slide Number Placeholder 2"/>
          <p:cNvSpPr txBox="1"/>
          <p:nvPr/>
        </p:nvSpPr>
        <p:spPr>
          <a:xfrm>
            <a:off x="8651636" y="6492892"/>
            <a:ext cx="492369" cy="365125"/>
          </a:xfrm>
          <a:prstGeom prst="rect">
            <a:avLst/>
          </a:prstGeom>
          <a:solidFill>
            <a:srgbClr val="800000"/>
          </a:solidFill>
          <a:ln>
            <a:noFill/>
          </a:ln>
        </p:spPr>
        <p:txBody>
          <a:bodyPr anchor="ctr"/>
          <a:lstStyle/>
          <a:p>
            <a:pPr algn="r">
              <a:defRPr/>
            </a:pPr>
            <a:fld id="{B7D2FE6F-D628-400C-9D64-74A1BC767698}"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98</a:t>
            </a:fld>
            <a:endParaRPr lang="id-ID" sz="1100" b="1" dirty="0">
              <a:solidFill>
                <a:schemeClr val="bg1"/>
              </a:solidFill>
              <a:effectLst>
                <a:outerShdw blurRad="38100" dist="38100" dir="2700000" algn="tl">
                  <a:srgbClr val="000000"/>
                </a:outerShdw>
              </a:effectLst>
              <a:latin typeface="Calibri" pitchFamily="34" charset="0"/>
              <a:cs typeface="Arial" pitchFamily="34" charset="0"/>
            </a:endParaRPr>
          </a:p>
        </p:txBody>
      </p:sp>
    </p:spTree>
    <p:extLst>
      <p:ext uri="{BB962C8B-B14F-4D97-AF65-F5344CB8AC3E}">
        <p14:creationId xmlns:p14="http://schemas.microsoft.com/office/powerpoint/2010/main" val="243064717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907704" y="2090452"/>
            <a:ext cx="5753096" cy="1988232"/>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0" y="0"/>
            <a:ext cx="9144000" cy="6604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4691" name="Pentagon 2"/>
          <p:cNvSpPr>
            <a:spLocks noChangeArrowheads="1"/>
          </p:cNvSpPr>
          <p:nvPr/>
        </p:nvSpPr>
        <p:spPr bwMode="auto">
          <a:xfrm>
            <a:off x="1995856" y="2174597"/>
            <a:ext cx="1727689" cy="1828800"/>
          </a:xfrm>
          <a:custGeom>
            <a:avLst/>
            <a:gdLst>
              <a:gd name="T0" fmla="*/ 934748 w 1872206"/>
              <a:gd name="T1" fmla="*/ 0 h 1828800"/>
              <a:gd name="T2" fmla="*/ 1869492 w 1872206"/>
              <a:gd name="T3" fmla="*/ 914400 h 1828800"/>
              <a:gd name="T4" fmla="*/ 934748 w 1872206"/>
              <a:gd name="T5" fmla="*/ 1828800 h 1828800"/>
              <a:gd name="T6" fmla="*/ 0 w 1872206"/>
              <a:gd name="T7" fmla="*/ 914400 h 1828800"/>
              <a:gd name="T8" fmla="*/ 768732 w 1872206"/>
              <a:gd name="T9" fmla="*/ 0 h 1828800"/>
              <a:gd name="T10" fmla="*/ 768732 w 1872206"/>
              <a:gd name="T11" fmla="*/ 1828800 h 1828800"/>
              <a:gd name="T12" fmla="*/ 17694720 60000 65536"/>
              <a:gd name="T13" fmla="*/ 0 60000 65536"/>
              <a:gd name="T14" fmla="*/ 5898240 60000 65536"/>
              <a:gd name="T15" fmla="*/ 11796480 60000 65536"/>
              <a:gd name="T16" fmla="*/ 17694720 60000 65536"/>
              <a:gd name="T17" fmla="*/ 5898240 60000 65536"/>
              <a:gd name="T18" fmla="*/ 0 w 1872206"/>
              <a:gd name="T19" fmla="*/ 0 h 1828800"/>
              <a:gd name="T20" fmla="*/ 1705950 w 1872206"/>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1872206" h="1828800">
                <a:moveTo>
                  <a:pt x="0" y="0"/>
                </a:moveTo>
                <a:lnTo>
                  <a:pt x="1539694" y="0"/>
                </a:lnTo>
                <a:lnTo>
                  <a:pt x="1872206" y="914400"/>
                </a:lnTo>
                <a:lnTo>
                  <a:pt x="1539694" y="1828800"/>
                </a:lnTo>
                <a:lnTo>
                  <a:pt x="0" y="1828800"/>
                </a:lnTo>
                <a:lnTo>
                  <a:pt x="0" y="0"/>
                </a:lnTo>
                <a:close/>
              </a:path>
            </a:pathLst>
          </a:custGeom>
          <a:solidFill>
            <a:schemeClr val="tx2">
              <a:lumMod val="60000"/>
              <a:lumOff val="40000"/>
            </a:schemeClr>
          </a:solidFill>
          <a:ln w="25402">
            <a:solidFill>
              <a:srgbClr val="385D8A"/>
            </a:solidFill>
            <a:miter lim="800000"/>
            <a:headEnd/>
            <a:tailEnd/>
          </a:ln>
        </p:spPr>
        <p:txBody>
          <a:bodyPr anchor="ctr"/>
          <a:lstStyle/>
          <a:p>
            <a:r>
              <a:rPr lang="id-ID" sz="2000" b="1" dirty="0">
                <a:solidFill>
                  <a:schemeClr val="bg1"/>
                </a:solidFill>
                <a:latin typeface="Calibri" pitchFamily="34" charset="0"/>
              </a:rPr>
              <a:t>KURIKULUM</a:t>
            </a:r>
          </a:p>
        </p:txBody>
      </p:sp>
      <p:sp>
        <p:nvSpPr>
          <p:cNvPr id="114692" name="Pentagon 3"/>
          <p:cNvSpPr>
            <a:spLocks noChangeArrowheads="1"/>
          </p:cNvSpPr>
          <p:nvPr/>
        </p:nvSpPr>
        <p:spPr bwMode="auto">
          <a:xfrm>
            <a:off x="5852450" y="2164088"/>
            <a:ext cx="1808285" cy="1828800"/>
          </a:xfrm>
          <a:custGeom>
            <a:avLst/>
            <a:gdLst>
              <a:gd name="T0" fmla="*/ 977956 w 1959742"/>
              <a:gd name="T1" fmla="*/ 0 h 1828800"/>
              <a:gd name="T2" fmla="*/ 1955910 w 1959742"/>
              <a:gd name="T3" fmla="*/ 914400 h 1828800"/>
              <a:gd name="T4" fmla="*/ 977956 w 1959742"/>
              <a:gd name="T5" fmla="*/ 1828800 h 1828800"/>
              <a:gd name="T6" fmla="*/ 0 w 1959742"/>
              <a:gd name="T7" fmla="*/ 914400 h 1828800"/>
              <a:gd name="T8" fmla="*/ 812025 w 1959742"/>
              <a:gd name="T9" fmla="*/ 0 h 1828800"/>
              <a:gd name="T10" fmla="*/ 812025 w 1959742"/>
              <a:gd name="T11" fmla="*/ 1828800 h 1828800"/>
              <a:gd name="T12" fmla="*/ 17694720 60000 65536"/>
              <a:gd name="T13" fmla="*/ 0 60000 65536"/>
              <a:gd name="T14" fmla="*/ 5898240 60000 65536"/>
              <a:gd name="T15" fmla="*/ 11796480 60000 65536"/>
              <a:gd name="T16" fmla="*/ 17694720 60000 65536"/>
              <a:gd name="T17" fmla="*/ 5898240 60000 65536"/>
              <a:gd name="T18" fmla="*/ 0 w 1959742"/>
              <a:gd name="T19" fmla="*/ 0 h 1828800"/>
              <a:gd name="T20" fmla="*/ 1793486 w 1959742"/>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1959742" h="1828800">
                <a:moveTo>
                  <a:pt x="0" y="0"/>
                </a:moveTo>
                <a:lnTo>
                  <a:pt x="1627230" y="0"/>
                </a:lnTo>
                <a:lnTo>
                  <a:pt x="1959742" y="914400"/>
                </a:lnTo>
                <a:lnTo>
                  <a:pt x="1627230" y="1828800"/>
                </a:lnTo>
                <a:lnTo>
                  <a:pt x="0" y="1828800"/>
                </a:lnTo>
                <a:lnTo>
                  <a:pt x="0" y="0"/>
                </a:lnTo>
                <a:close/>
              </a:path>
            </a:pathLst>
          </a:custGeom>
          <a:solidFill>
            <a:srgbClr val="4F81BD"/>
          </a:solidFill>
          <a:ln w="25402">
            <a:solidFill>
              <a:srgbClr val="385D8A"/>
            </a:solidFill>
            <a:miter lim="800000"/>
            <a:headEnd/>
            <a:tailEnd/>
          </a:ln>
        </p:spPr>
        <p:txBody>
          <a:bodyPr anchor="ctr" anchorCtr="1"/>
          <a:lstStyle/>
          <a:p>
            <a:pPr algn="ctr"/>
            <a:r>
              <a:rPr lang="id-ID" sz="2000" b="1" dirty="0" smtClean="0">
                <a:solidFill>
                  <a:srgbClr val="FFFFFF"/>
                </a:solidFill>
                <a:latin typeface="Calibri" pitchFamily="34" charset="0"/>
              </a:rPr>
              <a:t>SARANA PRASARANA</a:t>
            </a:r>
            <a:endParaRPr lang="id-ID" sz="2000" b="1" dirty="0">
              <a:solidFill>
                <a:srgbClr val="FFFFFF"/>
              </a:solidFill>
              <a:latin typeface="Calibri" pitchFamily="34" charset="0"/>
            </a:endParaRPr>
          </a:p>
        </p:txBody>
      </p:sp>
      <p:sp>
        <p:nvSpPr>
          <p:cNvPr id="114693" name="Rectangle 6"/>
          <p:cNvSpPr>
            <a:spLocks noChangeArrowheads="1"/>
          </p:cNvSpPr>
          <p:nvPr/>
        </p:nvSpPr>
        <p:spPr bwMode="auto">
          <a:xfrm rot="5400013">
            <a:off x="7231064" y="2911493"/>
            <a:ext cx="2625725" cy="830874"/>
          </a:xfrm>
          <a:prstGeom prst="rect">
            <a:avLst/>
          </a:prstGeom>
          <a:solidFill>
            <a:schemeClr val="accent6">
              <a:lumMod val="40000"/>
              <a:lumOff val="60000"/>
            </a:schemeClr>
          </a:solidFill>
          <a:ln w="25402">
            <a:solidFill>
              <a:srgbClr val="385D8A"/>
            </a:solidFill>
            <a:miter lim="800000"/>
            <a:headEnd/>
            <a:tailEnd/>
          </a:ln>
        </p:spPr>
        <p:txBody>
          <a:bodyPr anchor="ctr" anchorCtr="1"/>
          <a:lstStyle/>
          <a:p>
            <a:pPr algn="ctr">
              <a:lnSpc>
                <a:spcPct val="80000"/>
              </a:lnSpc>
            </a:pPr>
            <a:r>
              <a:rPr lang="id-ID" sz="2400" b="1" dirty="0" smtClean="0">
                <a:solidFill>
                  <a:schemeClr val="accent5">
                    <a:lumMod val="50000"/>
                  </a:schemeClr>
                </a:solidFill>
                <a:latin typeface="Calibri" pitchFamily="34" charset="0"/>
              </a:rPr>
              <a:t>LULUSAN YANG KOMPETEN</a:t>
            </a:r>
            <a:endParaRPr lang="id-ID" sz="2400" b="1" dirty="0">
              <a:solidFill>
                <a:schemeClr val="accent5">
                  <a:lumMod val="50000"/>
                </a:schemeClr>
              </a:solidFill>
              <a:latin typeface="Calibri" pitchFamily="34" charset="0"/>
            </a:endParaRPr>
          </a:p>
        </p:txBody>
      </p:sp>
      <p:sp>
        <p:nvSpPr>
          <p:cNvPr id="114694" name="Rounded Rectangle 12"/>
          <p:cNvSpPr>
            <a:spLocks noChangeArrowheads="1"/>
          </p:cNvSpPr>
          <p:nvPr/>
        </p:nvSpPr>
        <p:spPr bwMode="auto">
          <a:xfrm>
            <a:off x="0" y="44450"/>
            <a:ext cx="9144000" cy="615950"/>
          </a:xfrm>
          <a:custGeom>
            <a:avLst/>
            <a:gdLst>
              <a:gd name="T0" fmla="*/ 4953008 w 9905996"/>
              <a:gd name="T1" fmla="*/ 0 h 616497"/>
              <a:gd name="T2" fmla="*/ 9906016 w 9905996"/>
              <a:gd name="T3" fmla="*/ 306883 h 616497"/>
              <a:gd name="T4" fmla="*/ 4953008 w 9905996"/>
              <a:gd name="T5" fmla="*/ 613766 h 616497"/>
              <a:gd name="T6" fmla="*/ 0 w 9905996"/>
              <a:gd name="T7" fmla="*/ 306883 h 616497"/>
              <a:gd name="T8" fmla="*/ 17694720 60000 65536"/>
              <a:gd name="T9" fmla="*/ 0 60000 65536"/>
              <a:gd name="T10" fmla="*/ 5898240 60000 65536"/>
              <a:gd name="T11" fmla="*/ 11796480 60000 65536"/>
              <a:gd name="T12" fmla="*/ 30095 w 9905996"/>
              <a:gd name="T13" fmla="*/ 30095 h 616497"/>
              <a:gd name="T14" fmla="*/ 9875900 w 9905996"/>
              <a:gd name="T15" fmla="*/ 586402 h 616497"/>
            </a:gdLst>
            <a:ahLst/>
            <a:cxnLst>
              <a:cxn ang="T8">
                <a:pos x="T0" y="T1"/>
              </a:cxn>
              <a:cxn ang="T9">
                <a:pos x="T2" y="T3"/>
              </a:cxn>
              <a:cxn ang="T10">
                <a:pos x="T4" y="T5"/>
              </a:cxn>
              <a:cxn ang="T11">
                <a:pos x="T6" y="T7"/>
              </a:cxn>
            </a:cxnLst>
            <a:rect l="T12" t="T13" r="T14" b="T15"/>
            <a:pathLst>
              <a:path w="9905996" h="616497">
                <a:moveTo>
                  <a:pt x="102749" y="0"/>
                </a:moveTo>
                <a:lnTo>
                  <a:pt x="102748" y="0"/>
                </a:lnTo>
                <a:cubicBezTo>
                  <a:pt x="46002" y="0"/>
                  <a:pt x="0" y="46002"/>
                  <a:pt x="0" y="102748"/>
                </a:cubicBezTo>
                <a:lnTo>
                  <a:pt x="0" y="513748"/>
                </a:lnTo>
                <a:cubicBezTo>
                  <a:pt x="0" y="570494"/>
                  <a:pt x="46002" y="616496"/>
                  <a:pt x="102748" y="616497"/>
                </a:cubicBezTo>
                <a:lnTo>
                  <a:pt x="9803247" y="616497"/>
                </a:lnTo>
                <a:cubicBezTo>
                  <a:pt x="9859993" y="616496"/>
                  <a:pt x="9905996" y="570494"/>
                  <a:pt x="9905996" y="513748"/>
                </a:cubicBezTo>
                <a:lnTo>
                  <a:pt x="9905996" y="102749"/>
                </a:lnTo>
                <a:cubicBezTo>
                  <a:pt x="9905996" y="46002"/>
                  <a:pt x="9859993" y="0"/>
                  <a:pt x="9803247" y="0"/>
                </a:cubicBezTo>
                <a:lnTo>
                  <a:pt x="102749" y="0"/>
                </a:lnTo>
                <a:close/>
              </a:path>
            </a:pathLst>
          </a:custGeom>
          <a:noFill/>
          <a:ln w="9525">
            <a:noFill/>
            <a:miter lim="800000"/>
            <a:headEnd/>
            <a:tailEnd/>
          </a:ln>
        </p:spPr>
        <p:txBody>
          <a:bodyPr anchor="ctr" anchorCtr="1"/>
          <a:lstStyle/>
          <a:p>
            <a:pPr algn="ctr">
              <a:lnSpc>
                <a:spcPct val="80000"/>
              </a:lnSpc>
            </a:pPr>
            <a:r>
              <a:rPr lang="id-ID" sz="3600" b="1" dirty="0" smtClean="0">
                <a:solidFill>
                  <a:srgbClr val="31859C"/>
                </a:solidFill>
                <a:latin typeface="Calibri" pitchFamily="34" charset="0"/>
              </a:rPr>
              <a:t>KEBERHASILAN PENDIDIKAN</a:t>
            </a:r>
            <a:endParaRPr lang="id-ID" sz="3600" b="1" dirty="0">
              <a:solidFill>
                <a:srgbClr val="31859C"/>
              </a:solidFill>
              <a:latin typeface="Calibri" pitchFamily="34" charset="0"/>
            </a:endParaRPr>
          </a:p>
        </p:txBody>
      </p:sp>
      <p:cxnSp>
        <p:nvCxnSpPr>
          <p:cNvPr id="114695" name="Straight Connector 13"/>
          <p:cNvCxnSpPr>
            <a:cxnSpLocks noChangeShapeType="1"/>
          </p:cNvCxnSpPr>
          <p:nvPr/>
        </p:nvCxnSpPr>
        <p:spPr bwMode="auto">
          <a:xfrm>
            <a:off x="0" y="620688"/>
            <a:ext cx="9144000" cy="0"/>
          </a:xfrm>
          <a:prstGeom prst="straightConnector1">
            <a:avLst/>
          </a:prstGeom>
          <a:noFill/>
          <a:ln w="9528">
            <a:solidFill>
              <a:srgbClr val="F69240"/>
            </a:solidFill>
            <a:round/>
            <a:headEnd/>
            <a:tailEnd/>
          </a:ln>
        </p:spPr>
      </p:cxnSp>
      <p:sp>
        <p:nvSpPr>
          <p:cNvPr id="114696" name="Pentagon 15"/>
          <p:cNvSpPr>
            <a:spLocks noChangeArrowheads="1"/>
          </p:cNvSpPr>
          <p:nvPr/>
        </p:nvSpPr>
        <p:spPr bwMode="auto">
          <a:xfrm>
            <a:off x="3754315" y="2164088"/>
            <a:ext cx="2099897" cy="1828800"/>
          </a:xfrm>
          <a:custGeom>
            <a:avLst/>
            <a:gdLst>
              <a:gd name="T0" fmla="*/ 1188996 w 2374129"/>
              <a:gd name="T1" fmla="*/ 0 h 1828800"/>
              <a:gd name="T2" fmla="*/ 2377987 w 2374129"/>
              <a:gd name="T3" fmla="*/ 914400 h 1828800"/>
              <a:gd name="T4" fmla="*/ 1188996 w 2374129"/>
              <a:gd name="T5" fmla="*/ 1828800 h 1828800"/>
              <a:gd name="T6" fmla="*/ 0 w 2374129"/>
              <a:gd name="T7" fmla="*/ 914400 h 1828800"/>
              <a:gd name="T8" fmla="*/ 1022468 w 2374129"/>
              <a:gd name="T9" fmla="*/ 0 h 1828800"/>
              <a:gd name="T10" fmla="*/ 1022468 w 2374129"/>
              <a:gd name="T11" fmla="*/ 1828800 h 1828800"/>
              <a:gd name="T12" fmla="*/ 17694720 60000 65536"/>
              <a:gd name="T13" fmla="*/ 0 60000 65536"/>
              <a:gd name="T14" fmla="*/ 5898240 60000 65536"/>
              <a:gd name="T15" fmla="*/ 11796480 60000 65536"/>
              <a:gd name="T16" fmla="*/ 17694720 60000 65536"/>
              <a:gd name="T17" fmla="*/ 5898240 60000 65536"/>
              <a:gd name="T18" fmla="*/ 0 w 2374129"/>
              <a:gd name="T19" fmla="*/ 0 h 1828800"/>
              <a:gd name="T20" fmla="*/ 2207873 w 2374129"/>
              <a:gd name="T21" fmla="*/ 1828800 h 1828800"/>
            </a:gdLst>
            <a:ahLst/>
            <a:cxnLst>
              <a:cxn ang="T12">
                <a:pos x="T0" y="T1"/>
              </a:cxn>
              <a:cxn ang="T13">
                <a:pos x="T2" y="T3"/>
              </a:cxn>
              <a:cxn ang="T14">
                <a:pos x="T4" y="T5"/>
              </a:cxn>
              <a:cxn ang="T15">
                <a:pos x="T6" y="T7"/>
              </a:cxn>
              <a:cxn ang="T16">
                <a:pos x="T8" y="T9"/>
              </a:cxn>
              <a:cxn ang="T17">
                <a:pos x="T10" y="T11"/>
              </a:cxn>
            </a:cxnLst>
            <a:rect l="T18" t="T19" r="T20" b="T21"/>
            <a:pathLst>
              <a:path w="2374129" h="1828800">
                <a:moveTo>
                  <a:pt x="0" y="0"/>
                </a:moveTo>
                <a:lnTo>
                  <a:pt x="2041617" y="0"/>
                </a:lnTo>
                <a:lnTo>
                  <a:pt x="2374129" y="914400"/>
                </a:lnTo>
                <a:lnTo>
                  <a:pt x="2041617" y="1828800"/>
                </a:lnTo>
                <a:lnTo>
                  <a:pt x="0" y="1828800"/>
                </a:lnTo>
                <a:lnTo>
                  <a:pt x="0" y="0"/>
                </a:lnTo>
                <a:close/>
              </a:path>
            </a:pathLst>
          </a:custGeom>
          <a:solidFill>
            <a:schemeClr val="accent6">
              <a:lumMod val="60000"/>
              <a:lumOff val="40000"/>
            </a:schemeClr>
          </a:solidFill>
          <a:ln w="25402">
            <a:solidFill>
              <a:srgbClr val="385D8A"/>
            </a:solidFill>
            <a:miter lim="800000"/>
            <a:headEnd/>
            <a:tailEnd/>
          </a:ln>
        </p:spPr>
        <p:txBody>
          <a:bodyPr anchor="ctr"/>
          <a:lstStyle/>
          <a:p>
            <a:r>
              <a:rPr lang="id-ID" sz="2000" b="1" dirty="0" smtClean="0">
                <a:solidFill>
                  <a:schemeClr val="accent5">
                    <a:lumMod val="50000"/>
                  </a:schemeClr>
                </a:solidFill>
                <a:latin typeface="Calibri" pitchFamily="34" charset="0"/>
              </a:rPr>
              <a:t>GURU DAN TENAGA KEPENDIDIKAN</a:t>
            </a:r>
            <a:endParaRPr lang="id-ID" sz="2000" b="1" dirty="0">
              <a:solidFill>
                <a:schemeClr val="accent5">
                  <a:lumMod val="50000"/>
                </a:schemeClr>
              </a:solidFill>
              <a:latin typeface="Calibri" pitchFamily="34" charset="0"/>
            </a:endParaRPr>
          </a:p>
        </p:txBody>
      </p:sp>
      <p:sp>
        <p:nvSpPr>
          <p:cNvPr id="114697" name="Rectangle 10"/>
          <p:cNvSpPr>
            <a:spLocks noChangeArrowheads="1"/>
          </p:cNvSpPr>
          <p:nvPr/>
        </p:nvSpPr>
        <p:spPr bwMode="auto">
          <a:xfrm>
            <a:off x="1907704" y="4296320"/>
            <a:ext cx="5753031" cy="1004888"/>
          </a:xfrm>
          <a:prstGeom prst="rect">
            <a:avLst/>
          </a:prstGeom>
          <a:solidFill>
            <a:srgbClr val="4F81BD"/>
          </a:solidFill>
          <a:ln w="25402">
            <a:solidFill>
              <a:srgbClr val="385D8A"/>
            </a:solidFill>
            <a:miter lim="800000"/>
            <a:headEnd/>
            <a:tailEnd/>
          </a:ln>
        </p:spPr>
        <p:txBody>
          <a:bodyPr anchor="ctr" anchorCtr="1"/>
          <a:lstStyle/>
          <a:p>
            <a:pPr marL="342900" indent="-342900">
              <a:buFont typeface="Arial" pitchFamily="34" charset="0"/>
              <a:buChar char="•"/>
            </a:pPr>
            <a:r>
              <a:rPr lang="id-ID" sz="2400" dirty="0">
                <a:solidFill>
                  <a:srgbClr val="FFFFFF"/>
                </a:solidFill>
                <a:latin typeface="Calibri" pitchFamily="34" charset="0"/>
              </a:rPr>
              <a:t>MANAJEMEN DAN </a:t>
            </a:r>
            <a:r>
              <a:rPr lang="id-ID" sz="2400" dirty="0" smtClean="0">
                <a:solidFill>
                  <a:srgbClr val="FFFFFF"/>
                </a:solidFill>
                <a:latin typeface="Calibri" pitchFamily="34" charset="0"/>
              </a:rPr>
              <a:t>KEPEMIMPINAN</a:t>
            </a:r>
          </a:p>
          <a:p>
            <a:pPr marL="342900" indent="-342900">
              <a:buFont typeface="Arial" pitchFamily="34" charset="0"/>
              <a:buChar char="•"/>
            </a:pPr>
            <a:r>
              <a:rPr lang="id-ID" sz="2400" dirty="0" smtClean="0">
                <a:solidFill>
                  <a:srgbClr val="FFFFFF"/>
                </a:solidFill>
                <a:latin typeface="Calibri" pitchFamily="34" charset="0"/>
              </a:rPr>
              <a:t>IKLIM DAN BUDAYA SEKOLAH</a:t>
            </a:r>
            <a:endParaRPr lang="id-ID" sz="2400" dirty="0">
              <a:solidFill>
                <a:srgbClr val="FFFFFF"/>
              </a:solidFill>
              <a:latin typeface="Calibri" pitchFamily="34" charset="0"/>
            </a:endParaRPr>
          </a:p>
        </p:txBody>
      </p:sp>
      <p:cxnSp>
        <p:nvCxnSpPr>
          <p:cNvPr id="114698" name="Elbow Connector 18"/>
          <p:cNvCxnSpPr>
            <a:cxnSpLocks noChangeShapeType="1"/>
            <a:stCxn id="114693" idx="3"/>
            <a:endCxn id="21" idx="2"/>
          </p:cNvCxnSpPr>
          <p:nvPr/>
        </p:nvCxnSpPr>
        <p:spPr bwMode="auto">
          <a:xfrm rot="5400000" flipH="1">
            <a:off x="3926190" y="22065"/>
            <a:ext cx="1293814" cy="7941647"/>
          </a:xfrm>
          <a:prstGeom prst="bentConnector4">
            <a:avLst>
              <a:gd name="adj1" fmla="val -116626"/>
              <a:gd name="adj2" fmla="val 105711"/>
            </a:avLst>
          </a:prstGeom>
          <a:noFill/>
          <a:ln w="57150">
            <a:solidFill>
              <a:srgbClr val="4A7EBB"/>
            </a:solidFill>
            <a:miter lim="800000"/>
            <a:headEnd/>
            <a:tailEnd type="arrow" w="med" len="med"/>
          </a:ln>
        </p:spPr>
      </p:cxnSp>
      <p:cxnSp>
        <p:nvCxnSpPr>
          <p:cNvPr id="114699" name="Straight Arrow Connector 25"/>
          <p:cNvCxnSpPr>
            <a:cxnSpLocks noChangeShapeType="1"/>
          </p:cNvCxnSpPr>
          <p:nvPr/>
        </p:nvCxnSpPr>
        <p:spPr bwMode="auto">
          <a:xfrm flipV="1">
            <a:off x="7668344" y="3112947"/>
            <a:ext cx="569317" cy="1"/>
          </a:xfrm>
          <a:prstGeom prst="straightConnector1">
            <a:avLst/>
          </a:prstGeom>
          <a:noFill/>
          <a:ln w="57150">
            <a:solidFill>
              <a:srgbClr val="4A7EBB"/>
            </a:solidFill>
            <a:round/>
            <a:headEnd/>
            <a:tailEnd type="arrow" w="med" len="med"/>
          </a:ln>
        </p:spPr>
      </p:cxnSp>
      <p:sp>
        <p:nvSpPr>
          <p:cNvPr id="13" name="Slide Number Placeholder 2"/>
          <p:cNvSpPr txBox="1"/>
          <p:nvPr/>
        </p:nvSpPr>
        <p:spPr>
          <a:xfrm>
            <a:off x="8604448" y="6453336"/>
            <a:ext cx="492369" cy="365125"/>
          </a:xfrm>
          <a:prstGeom prst="rect">
            <a:avLst/>
          </a:prstGeom>
          <a:solidFill>
            <a:srgbClr val="800000"/>
          </a:solidFill>
          <a:ln>
            <a:noFill/>
          </a:ln>
        </p:spPr>
        <p:txBody>
          <a:bodyPr anchor="ctr"/>
          <a:lstStyle/>
          <a:p>
            <a:pPr algn="r">
              <a:defRPr/>
            </a:pPr>
            <a:fld id="{236301A3-D061-469C-9FF0-510A13C18540}" type="slidenum">
              <a:rPr lang="en-US" sz="1600" b="1">
                <a:solidFill>
                  <a:schemeClr val="bg1"/>
                </a:solidFill>
                <a:effectLst>
                  <a:outerShdw blurRad="38100" dist="38100" dir="2700000" algn="tl">
                    <a:srgbClr val="000000"/>
                  </a:outerShdw>
                </a:effectLst>
                <a:latin typeface="Calibri" pitchFamily="34" charset="0"/>
                <a:cs typeface="Arial" pitchFamily="34" charset="0"/>
              </a:rPr>
              <a:pPr algn="r">
                <a:defRPr/>
              </a:pPr>
              <a:t>99</a:t>
            </a:fld>
            <a:endParaRPr lang="id-ID" sz="1100" b="1">
              <a:solidFill>
                <a:schemeClr val="bg1"/>
              </a:solidFill>
              <a:effectLst>
                <a:outerShdw blurRad="38100" dist="38100" dir="2700000" algn="tl">
                  <a:srgbClr val="000000"/>
                </a:outerShdw>
              </a:effectLst>
              <a:latin typeface="Calibri" pitchFamily="34" charset="0"/>
              <a:cs typeface="Arial" pitchFamily="34" charset="0"/>
            </a:endParaRPr>
          </a:p>
        </p:txBody>
      </p:sp>
      <p:sp>
        <p:nvSpPr>
          <p:cNvPr id="21" name="Rectangle 6"/>
          <p:cNvSpPr>
            <a:spLocks noChangeArrowheads="1"/>
          </p:cNvSpPr>
          <p:nvPr/>
        </p:nvSpPr>
        <p:spPr bwMode="auto">
          <a:xfrm rot="5400013">
            <a:off x="-295151" y="2930542"/>
            <a:ext cx="2625725" cy="830874"/>
          </a:xfrm>
          <a:prstGeom prst="rect">
            <a:avLst/>
          </a:prstGeom>
          <a:solidFill>
            <a:srgbClr val="4F81BD"/>
          </a:solidFill>
          <a:ln w="25402">
            <a:solidFill>
              <a:srgbClr val="385D8A"/>
            </a:solidFill>
            <a:miter lim="800000"/>
            <a:headEnd/>
            <a:tailEnd/>
          </a:ln>
        </p:spPr>
        <p:txBody>
          <a:bodyPr anchor="ctr" anchorCtr="1"/>
          <a:lstStyle/>
          <a:p>
            <a:pPr algn="ctr"/>
            <a:r>
              <a:rPr lang="id-ID" sz="2800" b="1" dirty="0" smtClean="0">
                <a:solidFill>
                  <a:srgbClr val="FFFFFF"/>
                </a:solidFill>
                <a:latin typeface="Calibri" pitchFamily="34" charset="0"/>
              </a:rPr>
              <a:t>PESERTA DIDIK</a:t>
            </a:r>
            <a:endParaRPr lang="id-ID" sz="2800" b="1" dirty="0">
              <a:solidFill>
                <a:srgbClr val="FFFFFF"/>
              </a:solidFill>
              <a:latin typeface="Calibri" pitchFamily="34" charset="0"/>
            </a:endParaRPr>
          </a:p>
        </p:txBody>
      </p:sp>
      <p:cxnSp>
        <p:nvCxnSpPr>
          <p:cNvPr id="28" name="Straight Arrow Connector 25"/>
          <p:cNvCxnSpPr>
            <a:cxnSpLocks noChangeShapeType="1"/>
            <a:stCxn id="21" idx="0"/>
          </p:cNvCxnSpPr>
          <p:nvPr/>
        </p:nvCxnSpPr>
        <p:spPr bwMode="auto">
          <a:xfrm>
            <a:off x="1433148" y="3345981"/>
            <a:ext cx="556847" cy="0"/>
          </a:xfrm>
          <a:prstGeom prst="straightConnector1">
            <a:avLst/>
          </a:prstGeom>
          <a:noFill/>
          <a:ln w="57150">
            <a:solidFill>
              <a:srgbClr val="4A7EBB"/>
            </a:solidFill>
            <a:round/>
            <a:headEnd/>
            <a:tailEnd type="arrow" w="med" len="med"/>
          </a:ln>
        </p:spPr>
      </p:cxnSp>
      <p:sp>
        <p:nvSpPr>
          <p:cNvPr id="2" name="TextBox 1"/>
          <p:cNvSpPr txBox="1"/>
          <p:nvPr/>
        </p:nvSpPr>
        <p:spPr>
          <a:xfrm>
            <a:off x="1907704" y="980703"/>
            <a:ext cx="5753031" cy="923330"/>
          </a:xfrm>
          <a:prstGeom prst="rect">
            <a:avLst/>
          </a:prstGeom>
          <a:solidFill>
            <a:schemeClr val="accent5">
              <a:lumMod val="50000"/>
            </a:schemeClr>
          </a:solidFill>
        </p:spPr>
        <p:txBody>
          <a:bodyPr wrap="square" rtlCol="0">
            <a:spAutoFit/>
          </a:bodyPr>
          <a:lstStyle/>
          <a:p>
            <a:pPr marL="285750" indent="-285750" algn="ctr">
              <a:buFont typeface="Arial" pitchFamily="34" charset="0"/>
              <a:buChar char="•"/>
            </a:pPr>
            <a:r>
              <a:rPr lang="id-ID" b="1" dirty="0" smtClean="0">
                <a:solidFill>
                  <a:schemeClr val="bg1"/>
                </a:solidFill>
              </a:rPr>
              <a:t>KOMITMEN</a:t>
            </a:r>
          </a:p>
          <a:p>
            <a:pPr marL="285750" indent="-285750" algn="ctr">
              <a:buFont typeface="Arial" pitchFamily="34" charset="0"/>
              <a:buChar char="•"/>
            </a:pPr>
            <a:r>
              <a:rPr lang="id-ID" b="1" dirty="0" smtClean="0">
                <a:solidFill>
                  <a:schemeClr val="bg1"/>
                </a:solidFill>
              </a:rPr>
              <a:t>SISTEM POLITIK</a:t>
            </a:r>
          </a:p>
          <a:p>
            <a:pPr marL="285750" indent="-285750" algn="ctr">
              <a:buFont typeface="Arial" pitchFamily="34" charset="0"/>
              <a:buChar char="•"/>
            </a:pPr>
            <a:r>
              <a:rPr lang="id-ID" b="1" dirty="0" smtClean="0">
                <a:solidFill>
                  <a:schemeClr val="bg1"/>
                </a:solidFill>
              </a:rPr>
              <a:t>REGULASI</a:t>
            </a:r>
            <a:endParaRPr lang="id-ID" b="1" dirty="0">
              <a:solidFill>
                <a:schemeClr val="bg1"/>
              </a:solidFill>
            </a:endParaRPr>
          </a:p>
        </p:txBody>
      </p:sp>
      <p:sp>
        <p:nvSpPr>
          <p:cNvPr id="7" name="TextBox 6"/>
          <p:cNvSpPr txBox="1"/>
          <p:nvPr/>
        </p:nvSpPr>
        <p:spPr>
          <a:xfrm>
            <a:off x="504750" y="5013176"/>
            <a:ext cx="1217962" cy="1077218"/>
          </a:xfrm>
          <a:prstGeom prst="rect">
            <a:avLst/>
          </a:prstGeom>
          <a:solidFill>
            <a:schemeClr val="accent6">
              <a:lumMod val="20000"/>
              <a:lumOff val="80000"/>
            </a:schemeClr>
          </a:solidFill>
        </p:spPr>
        <p:txBody>
          <a:bodyPr wrap="none" rtlCol="0">
            <a:spAutoFit/>
          </a:bodyPr>
          <a:lstStyle/>
          <a:p>
            <a:pPr marL="173038" indent="-173038">
              <a:buFont typeface="Arial" pitchFamily="34" charset="0"/>
              <a:buChar char="•"/>
            </a:pPr>
            <a:r>
              <a:rPr lang="id-ID" sz="1600" b="1" dirty="0" smtClean="0"/>
              <a:t>MINAT</a:t>
            </a:r>
          </a:p>
          <a:p>
            <a:pPr marL="173038" indent="-173038">
              <a:buFont typeface="Arial" pitchFamily="34" charset="0"/>
              <a:buChar char="•"/>
            </a:pPr>
            <a:r>
              <a:rPr lang="id-ID" sz="1600" b="1" dirty="0" smtClean="0"/>
              <a:t>BAKAT</a:t>
            </a:r>
          </a:p>
          <a:p>
            <a:pPr marL="173038" indent="-173038">
              <a:buFont typeface="Arial" pitchFamily="34" charset="0"/>
              <a:buChar char="•"/>
            </a:pPr>
            <a:r>
              <a:rPr lang="id-ID" sz="1600" b="1" dirty="0" smtClean="0"/>
              <a:t>MOTIVASI</a:t>
            </a:r>
          </a:p>
          <a:p>
            <a:pPr marL="173038" indent="-173038">
              <a:buFont typeface="Arial" pitchFamily="34" charset="0"/>
              <a:buChar char="•"/>
            </a:pPr>
            <a:r>
              <a:rPr lang="id-ID" sz="1600" b="1" dirty="0" smtClean="0"/>
              <a:t>KESIAPAN</a:t>
            </a:r>
            <a:endParaRPr lang="id-ID" sz="1600" b="1" dirty="0"/>
          </a:p>
        </p:txBody>
      </p:sp>
      <p:cxnSp>
        <p:nvCxnSpPr>
          <p:cNvPr id="9" name="Straight Arrow Connector 8"/>
          <p:cNvCxnSpPr/>
          <p:nvPr/>
        </p:nvCxnSpPr>
        <p:spPr>
          <a:xfrm flipV="1">
            <a:off x="899592" y="4658844"/>
            <a:ext cx="0" cy="354332"/>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6" name="Down Arrow 5"/>
          <p:cNvSpPr/>
          <p:nvPr/>
        </p:nvSpPr>
        <p:spPr>
          <a:xfrm>
            <a:off x="4355976" y="1904033"/>
            <a:ext cx="720080" cy="372839"/>
          </a:xfrm>
          <a:prstGeom prst="down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Up Arrow 7"/>
          <p:cNvSpPr/>
          <p:nvPr/>
        </p:nvSpPr>
        <p:spPr>
          <a:xfrm>
            <a:off x="4499992" y="3861048"/>
            <a:ext cx="648072" cy="435272"/>
          </a:xfrm>
          <a:prstGeom prst="up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14618" y="0"/>
            <a:ext cx="549644" cy="476672"/>
          </a:xfrm>
          <a:prstGeom prst="rect">
            <a:avLst/>
          </a:prstGeom>
          <a:solidFill>
            <a:schemeClr val="accent5">
              <a:lumMod val="5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400" b="1" dirty="0"/>
              <a:t>3</a:t>
            </a:r>
            <a:endParaRPr lang="id-ID" b="1" dirty="0"/>
          </a:p>
        </p:txBody>
      </p:sp>
    </p:spTree>
    <p:extLst>
      <p:ext uri="{BB962C8B-B14F-4D97-AF65-F5344CB8AC3E}">
        <p14:creationId xmlns:p14="http://schemas.microsoft.com/office/powerpoint/2010/main" val="3427029794"/>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3483</TotalTime>
  <Words>15173</Words>
  <Application>Microsoft Office PowerPoint</Application>
  <PresentationFormat>On-screen Show (4:3)</PresentationFormat>
  <Paragraphs>3980</Paragraphs>
  <Slides>150</Slides>
  <Notes>20</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150</vt:i4>
      </vt:variant>
    </vt:vector>
  </HeadingPairs>
  <TitlesOfParts>
    <vt:vector size="154" baseType="lpstr">
      <vt:lpstr>Office Theme</vt:lpstr>
      <vt:lpstr>Worksheet</vt:lpstr>
      <vt:lpstr>think-cell Slide</vt:lpstr>
      <vt:lpstr>Photo Editor Photo</vt:lpstr>
      <vt:lpstr>PowerPoint Presentation</vt:lpstr>
      <vt:lpstr>PowerPoint Presentation</vt:lpstr>
      <vt:lpstr>PowerPoint Presentation</vt:lpstr>
      <vt:lpstr>Mempersiapkan Generasi  Emas 100 Tahun Indonesia Merdeka</vt:lpstr>
      <vt:lpstr>PowerPoint Presentation</vt:lpstr>
      <vt:lpstr>PowerPoint Presentation</vt:lpstr>
      <vt:lpstr>PowerPoint Presentation</vt:lpstr>
      <vt:lpstr>PowerPoint Presentation</vt:lpstr>
      <vt:lpstr>PowerPoint Presentation</vt:lpstr>
      <vt:lpstr>Keseimbangan antara sikap, keterampilan dan pengetahuan untuk membangun soft skills dan  hard skills1</vt:lpstr>
      <vt:lpstr>PowerPoint Presentation</vt:lpstr>
      <vt:lpstr>TINGKATAN KEMAMPUAN   Ranah Psikomotor (HARROW)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PISA Released Test (Math Literacy)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Jumlah Guru Per Jenjang</vt:lpstr>
      <vt:lpstr>Jumlah Guru Per Kualifikasi</vt:lpstr>
      <vt:lpstr>Distribusi Peserta UKA 2012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KOMPETENSI PESERTA PELATIHAN</vt:lpstr>
      <vt:lpstr>KOMPETENSI PESERTA PELATIHAN</vt:lpstr>
      <vt:lpstr>KOMPETENSI PESERTA PELATIHAN</vt:lpstr>
      <vt:lpstr>KOMPETENSI PESERTA PELATIHAN</vt:lpstr>
      <vt:lpstr>STRUKTUR PROGRAM PELATIHAN (GURU KELAS SD, GURU MAPEL TERPILIH SMP/SMA/SMK)</vt:lpstr>
      <vt:lpstr>STRUKTUR PROGRAM PELATIHAN (GURU AGAMA, PENJAS, SENI BUDAYA/PRAKARYA JENJANG SD/SMP/SMA/SMK)</vt:lpstr>
      <vt:lpstr>PowerPoint Presentation</vt:lpstr>
      <vt:lpstr>STRUKTUR PROGRAM PELATIHAN  KEPALA SD, SMP, SMA, SMK</vt:lpstr>
      <vt:lpstr>PowerPoint Presentation</vt:lpstr>
      <vt:lpstr>PowerPoint Presentation</vt:lpstr>
      <vt:lpstr>MATERI DAN BAHAN PELATIHAN</vt:lpstr>
      <vt:lpstr>SOP PENGGUNAAN BAHAN PELATIHAN</vt:lpstr>
      <vt:lpstr>SOP PENGGUNAAN BAHAN PELATIHAN</vt:lpstr>
      <vt:lpstr>SOP PENGGUNAAN BAHAN PELATIHAN</vt:lpstr>
      <vt:lpstr>Indikator Keberhasilan Pelatihan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Hasil penelitian*, rata-rata manusia mengingat : </vt:lpstr>
      <vt:lpstr>THE LEARNING PYRAMID: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Acep Iwan Saidi : (Kompas, Sabtu 2 Maret 2013)</vt:lpstr>
      <vt:lpstr>PowerPoint Presentation</vt:lpstr>
      <vt:lpstr>PowerPoint Presentation</vt:lpstr>
      <vt:lpstr>PowerPoint Presentation</vt:lpstr>
      <vt:lpstr>MATERI RAPAT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SONY</cp:lastModifiedBy>
  <cp:revision>214</cp:revision>
  <dcterms:created xsi:type="dcterms:W3CDTF">2013-01-11T10:56:19Z</dcterms:created>
  <dcterms:modified xsi:type="dcterms:W3CDTF">2013-03-04T08:54:10Z</dcterms:modified>
</cp:coreProperties>
</file>