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756" y="-132"/>
      </p:cViewPr>
      <p:guideLst>
        <p:guide orient="horz" pos="2160"/>
        <p:guide pos="383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6"/>
            <a:ext cx="10360501"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CC21346-84E0-4AB0-B30B-0A032D5D5F25}" type="datetimeFigureOut">
              <a:rPr lang="en-US" smtClean="0"/>
              <a:t>6/12/2018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141C84-5059-4823-BF03-9BE4C0DE9052}" type="slidenum">
              <a:rPr lang="en-US" smtClean="0"/>
              <a:t>‹#›</a:t>
            </a:fld>
            <a:endParaRPr lang="en-US"/>
          </a:p>
        </p:txBody>
      </p:sp>
    </p:spTree>
    <p:extLst>
      <p:ext uri="{BB962C8B-B14F-4D97-AF65-F5344CB8AC3E}">
        <p14:creationId xmlns:p14="http://schemas.microsoft.com/office/powerpoint/2010/main" val="622179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C21346-84E0-4AB0-B30B-0A032D5D5F25}" type="datetimeFigureOut">
              <a:rPr lang="en-US" smtClean="0"/>
              <a:t>6/12/2018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141C84-5059-4823-BF03-9BE4C0DE9052}" type="slidenum">
              <a:rPr lang="en-US" smtClean="0"/>
              <a:t>‹#›</a:t>
            </a:fld>
            <a:endParaRPr lang="en-US"/>
          </a:p>
        </p:txBody>
      </p:sp>
    </p:spTree>
    <p:extLst>
      <p:ext uri="{BB962C8B-B14F-4D97-AF65-F5344CB8AC3E}">
        <p14:creationId xmlns:p14="http://schemas.microsoft.com/office/powerpoint/2010/main" val="2600714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0415" y="274639"/>
            <a:ext cx="3654531"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12589" y="274639"/>
            <a:ext cx="1076468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C21346-84E0-4AB0-B30B-0A032D5D5F25}" type="datetimeFigureOut">
              <a:rPr lang="en-US" smtClean="0"/>
              <a:t>6/12/2018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141C84-5059-4823-BF03-9BE4C0DE9052}" type="slidenum">
              <a:rPr lang="en-US" smtClean="0"/>
              <a:t>‹#›</a:t>
            </a:fld>
            <a:endParaRPr lang="en-US"/>
          </a:p>
        </p:txBody>
      </p:sp>
    </p:spTree>
    <p:extLst>
      <p:ext uri="{BB962C8B-B14F-4D97-AF65-F5344CB8AC3E}">
        <p14:creationId xmlns:p14="http://schemas.microsoft.com/office/powerpoint/2010/main" val="3335123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C21346-84E0-4AB0-B30B-0A032D5D5F25}" type="datetimeFigureOut">
              <a:rPr lang="en-US" smtClean="0"/>
              <a:t>6/12/2018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141C84-5059-4823-BF03-9BE4C0DE9052}" type="slidenum">
              <a:rPr lang="en-US" smtClean="0"/>
              <a:t>‹#›</a:t>
            </a:fld>
            <a:endParaRPr lang="en-US"/>
          </a:p>
        </p:txBody>
      </p:sp>
    </p:spTree>
    <p:extLst>
      <p:ext uri="{BB962C8B-B14F-4D97-AF65-F5344CB8AC3E}">
        <p14:creationId xmlns:p14="http://schemas.microsoft.com/office/powerpoint/2010/main" val="931796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1"/>
            <a:ext cx="10360501"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C21346-84E0-4AB0-B30B-0A032D5D5F25}" type="datetimeFigureOut">
              <a:rPr lang="en-US" smtClean="0"/>
              <a:t>6/12/2018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141C84-5059-4823-BF03-9BE4C0DE9052}" type="slidenum">
              <a:rPr lang="en-US" smtClean="0"/>
              <a:t>‹#›</a:t>
            </a:fld>
            <a:endParaRPr lang="en-US"/>
          </a:p>
        </p:txBody>
      </p:sp>
    </p:spTree>
    <p:extLst>
      <p:ext uri="{BB962C8B-B14F-4D97-AF65-F5344CB8AC3E}">
        <p14:creationId xmlns:p14="http://schemas.microsoft.com/office/powerpoint/2010/main" val="2068718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12589" y="1600201"/>
            <a:ext cx="720960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25341" y="1600201"/>
            <a:ext cx="720960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CC21346-84E0-4AB0-B30B-0A032D5D5F25}" type="datetimeFigureOut">
              <a:rPr lang="en-US" smtClean="0"/>
              <a:t>6/12/2018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141C84-5059-4823-BF03-9BE4C0DE9052}" type="slidenum">
              <a:rPr lang="en-US" smtClean="0"/>
              <a:t>‹#›</a:t>
            </a:fld>
            <a:endParaRPr lang="en-US"/>
          </a:p>
        </p:txBody>
      </p:sp>
    </p:spTree>
    <p:extLst>
      <p:ext uri="{BB962C8B-B14F-4D97-AF65-F5344CB8AC3E}">
        <p14:creationId xmlns:p14="http://schemas.microsoft.com/office/powerpoint/2010/main" val="599286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41" y="274638"/>
            <a:ext cx="10969943"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C21346-84E0-4AB0-B30B-0A032D5D5F25}" type="datetimeFigureOut">
              <a:rPr lang="en-US" smtClean="0"/>
              <a:t>6/12/2018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141C84-5059-4823-BF03-9BE4C0DE9052}" type="slidenum">
              <a:rPr lang="en-US" smtClean="0"/>
              <a:t>‹#›</a:t>
            </a:fld>
            <a:endParaRPr lang="en-US"/>
          </a:p>
        </p:txBody>
      </p:sp>
    </p:spTree>
    <p:extLst>
      <p:ext uri="{BB962C8B-B14F-4D97-AF65-F5344CB8AC3E}">
        <p14:creationId xmlns:p14="http://schemas.microsoft.com/office/powerpoint/2010/main" val="3762011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C21346-84E0-4AB0-B30B-0A032D5D5F25}" type="datetimeFigureOut">
              <a:rPr lang="en-US" smtClean="0"/>
              <a:t>6/12/2018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141C84-5059-4823-BF03-9BE4C0DE9052}" type="slidenum">
              <a:rPr lang="en-US" smtClean="0"/>
              <a:t>‹#›</a:t>
            </a:fld>
            <a:endParaRPr lang="en-US"/>
          </a:p>
        </p:txBody>
      </p:sp>
    </p:spTree>
    <p:extLst>
      <p:ext uri="{BB962C8B-B14F-4D97-AF65-F5344CB8AC3E}">
        <p14:creationId xmlns:p14="http://schemas.microsoft.com/office/powerpoint/2010/main" val="934907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C21346-84E0-4AB0-B30B-0A032D5D5F25}" type="datetimeFigureOut">
              <a:rPr lang="en-US" smtClean="0"/>
              <a:t>6/12/2018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141C84-5059-4823-BF03-9BE4C0DE9052}" type="slidenum">
              <a:rPr lang="en-US" smtClean="0"/>
              <a:t>‹#›</a:t>
            </a:fld>
            <a:endParaRPr lang="en-US"/>
          </a:p>
        </p:txBody>
      </p:sp>
    </p:spTree>
    <p:extLst>
      <p:ext uri="{BB962C8B-B14F-4D97-AF65-F5344CB8AC3E}">
        <p14:creationId xmlns:p14="http://schemas.microsoft.com/office/powerpoint/2010/main" val="3266303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2" y="273050"/>
            <a:ext cx="4010039"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5492" y="273051"/>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442" y="1435101"/>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C21346-84E0-4AB0-B30B-0A032D5D5F25}" type="datetimeFigureOut">
              <a:rPr lang="en-US" smtClean="0"/>
              <a:t>6/12/2018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141C84-5059-4823-BF03-9BE4C0DE9052}" type="slidenum">
              <a:rPr lang="en-US" smtClean="0"/>
              <a:t>‹#›</a:t>
            </a:fld>
            <a:endParaRPr lang="en-US"/>
          </a:p>
        </p:txBody>
      </p:sp>
    </p:spTree>
    <p:extLst>
      <p:ext uri="{BB962C8B-B14F-4D97-AF65-F5344CB8AC3E}">
        <p14:creationId xmlns:p14="http://schemas.microsoft.com/office/powerpoint/2010/main" val="37025566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C21346-84E0-4AB0-B30B-0A032D5D5F25}" type="datetimeFigureOut">
              <a:rPr lang="en-US" smtClean="0"/>
              <a:t>6/12/2018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141C84-5059-4823-BF03-9BE4C0DE9052}" type="slidenum">
              <a:rPr lang="en-US" smtClean="0"/>
              <a:t>‹#›</a:t>
            </a:fld>
            <a:endParaRPr lang="en-US"/>
          </a:p>
        </p:txBody>
      </p:sp>
    </p:spTree>
    <p:extLst>
      <p:ext uri="{BB962C8B-B14F-4D97-AF65-F5344CB8AC3E}">
        <p14:creationId xmlns:p14="http://schemas.microsoft.com/office/powerpoint/2010/main" val="2350332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274638"/>
            <a:ext cx="10969943"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441" y="1600201"/>
            <a:ext cx="10969943"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441" y="6356351"/>
            <a:ext cx="2844059"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C21346-84E0-4AB0-B30B-0A032D5D5F25}" type="datetimeFigureOut">
              <a:rPr lang="en-US" smtClean="0"/>
              <a:t>6/12/2018</a:t>
            </a:fld>
            <a:endParaRPr lang="en-US"/>
          </a:p>
        </p:txBody>
      </p:sp>
      <p:sp>
        <p:nvSpPr>
          <p:cNvPr id="5" name="Footer Placeholder 4"/>
          <p:cNvSpPr>
            <a:spLocks noGrp="1"/>
          </p:cNvSpPr>
          <p:nvPr>
            <p:ph type="ftr" sz="quarter" idx="3"/>
          </p:nvPr>
        </p:nvSpPr>
        <p:spPr>
          <a:xfrm>
            <a:off x="4164515" y="6356351"/>
            <a:ext cx="385979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5325" y="6356351"/>
            <a:ext cx="284405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41C84-5059-4823-BF03-9BE4C0DE9052}" type="slidenum">
              <a:rPr lang="en-US" smtClean="0"/>
              <a:t>‹#›</a:t>
            </a:fld>
            <a:endParaRPr lang="en-US"/>
          </a:p>
        </p:txBody>
      </p:sp>
    </p:spTree>
    <p:extLst>
      <p:ext uri="{BB962C8B-B14F-4D97-AF65-F5344CB8AC3E}">
        <p14:creationId xmlns:p14="http://schemas.microsoft.com/office/powerpoint/2010/main" val="4001749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antokhhospital.com/blog/common-exercises-after-joint-replacement-surgery/" TargetMode="External"/><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mailto:info@santokhhospital.com" TargetMode="External"/><Relationship Id="rId3" Type="http://schemas.openxmlformats.org/officeDocument/2006/relationships/image" Target="../media/image15.png"/><Relationship Id="rId7" Type="http://schemas.openxmlformats.org/officeDocument/2006/relationships/image" Target="../media/image18.png"/><Relationship Id="rId2" Type="http://schemas.openxmlformats.org/officeDocument/2006/relationships/image" Target="../media/image11.jpeg"/><Relationship Id="rId1" Type="http://schemas.openxmlformats.org/officeDocument/2006/relationships/slideLayout" Target="../slideLayouts/slideLayout1.xml"/><Relationship Id="rId6" Type="http://schemas.openxmlformats.org/officeDocument/2006/relationships/hyperlink" Target="http://santokhhospital.com/" TargetMode="External"/><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antokhhospital.com/Jointreplacement/" TargetMode="External"/><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hyperlink" Target="http://santokhhospital.com/ourdoctor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12188825" cy="2743200"/>
          </a:xfrm>
        </p:spPr>
        <p:txBody>
          <a:bodyPr>
            <a:noAutofit/>
          </a:bodyPr>
          <a:lstStyle/>
          <a:p>
            <a:r>
              <a:rPr lang="en-US" sz="8000" b="1" dirty="0">
                <a:solidFill>
                  <a:schemeClr val="accent5"/>
                </a:solidFill>
              </a:rPr>
              <a:t>Common Exercises </a:t>
            </a:r>
            <a:r>
              <a:rPr lang="en-US" sz="8000" b="1" dirty="0">
                <a:solidFill>
                  <a:srgbClr val="00B050"/>
                </a:solidFill>
              </a:rPr>
              <a:t>after </a:t>
            </a:r>
            <a:r>
              <a:rPr lang="en-US" sz="8000" b="1" dirty="0">
                <a:solidFill>
                  <a:schemeClr val="accent6"/>
                </a:solidFill>
              </a:rPr>
              <a:t>Joint Replacement </a:t>
            </a:r>
            <a:r>
              <a:rPr lang="en-US" sz="8000" b="1" dirty="0" smtClean="0">
                <a:solidFill>
                  <a:srgbClr val="00B050"/>
                </a:solidFill>
              </a:rPr>
              <a:t>Surgery</a:t>
            </a:r>
            <a:endParaRPr lang="en-US" sz="8000" dirty="0">
              <a:solidFill>
                <a:srgbClr val="00B050"/>
              </a:solidFill>
            </a:endParaRPr>
          </a:p>
        </p:txBody>
      </p:sp>
      <p:sp>
        <p:nvSpPr>
          <p:cNvPr id="4" name="Rectangle 3"/>
          <p:cNvSpPr/>
          <p:nvPr/>
        </p:nvSpPr>
        <p:spPr>
          <a:xfrm>
            <a:off x="3052501" y="2738734"/>
            <a:ext cx="5798190" cy="830997"/>
          </a:xfrm>
          <a:prstGeom prst="rect">
            <a:avLst/>
          </a:prstGeom>
        </p:spPr>
        <p:txBody>
          <a:bodyPr wrap="none">
            <a:spAutoFit/>
          </a:bodyPr>
          <a:lstStyle/>
          <a:p>
            <a:r>
              <a:rPr lang="en-US" sz="4800" b="1" dirty="0" smtClean="0">
                <a:solidFill>
                  <a:srgbClr val="C00000"/>
                </a:solidFill>
              </a:rPr>
              <a:t>Book an Appointment</a:t>
            </a:r>
            <a:endParaRPr lang="en-US" sz="4800" b="1" dirty="0">
              <a:solidFill>
                <a:srgbClr val="C00000"/>
              </a:solidFill>
            </a:endParaRPr>
          </a:p>
        </p:txBody>
      </p:sp>
      <p:sp>
        <p:nvSpPr>
          <p:cNvPr id="5" name="Rectangle 4"/>
          <p:cNvSpPr/>
          <p:nvPr/>
        </p:nvSpPr>
        <p:spPr>
          <a:xfrm>
            <a:off x="3890701" y="3812737"/>
            <a:ext cx="3812262" cy="830997"/>
          </a:xfrm>
          <a:prstGeom prst="rect">
            <a:avLst/>
          </a:prstGeom>
        </p:spPr>
        <p:txBody>
          <a:bodyPr wrap="none">
            <a:spAutoFit/>
          </a:bodyPr>
          <a:lstStyle/>
          <a:p>
            <a:r>
              <a:rPr lang="en-US" sz="4800" b="1" dirty="0">
                <a:solidFill>
                  <a:schemeClr val="accent1"/>
                </a:solidFill>
              </a:rPr>
              <a:t>0172-2691846</a:t>
            </a:r>
          </a:p>
        </p:txBody>
      </p:sp>
      <p:sp>
        <p:nvSpPr>
          <p:cNvPr id="6" name="Rectangle 5"/>
          <p:cNvSpPr/>
          <p:nvPr/>
        </p:nvSpPr>
        <p:spPr>
          <a:xfrm>
            <a:off x="2061901" y="4807803"/>
            <a:ext cx="5677452" cy="830997"/>
          </a:xfrm>
          <a:prstGeom prst="rect">
            <a:avLst/>
          </a:prstGeom>
        </p:spPr>
        <p:txBody>
          <a:bodyPr wrap="none">
            <a:spAutoFit/>
          </a:bodyPr>
          <a:lstStyle/>
          <a:p>
            <a:r>
              <a:rPr lang="en-US" sz="4800" b="1" dirty="0" smtClean="0">
                <a:solidFill>
                  <a:srgbClr val="C00000"/>
                </a:solidFill>
              </a:rPr>
              <a:t>For More Information</a:t>
            </a:r>
            <a:endParaRPr lang="en-US" sz="4800" b="1" dirty="0">
              <a:solidFill>
                <a:srgbClr val="C00000"/>
              </a:solidFill>
            </a:endParaRPr>
          </a:p>
        </p:txBody>
      </p:sp>
      <p:sp>
        <p:nvSpPr>
          <p:cNvPr id="7" name="Rectangle 6"/>
          <p:cNvSpPr/>
          <p:nvPr/>
        </p:nvSpPr>
        <p:spPr>
          <a:xfrm>
            <a:off x="8238014" y="4869359"/>
            <a:ext cx="2510687" cy="769441"/>
          </a:xfrm>
          <a:prstGeom prst="rect">
            <a:avLst/>
          </a:prstGeom>
        </p:spPr>
        <p:txBody>
          <a:bodyPr wrap="none">
            <a:spAutoFit/>
          </a:bodyPr>
          <a:lstStyle/>
          <a:p>
            <a:r>
              <a:rPr lang="en-US" sz="4400" b="1" dirty="0" smtClean="0">
                <a:solidFill>
                  <a:srgbClr val="FF0000"/>
                </a:solidFill>
              </a:rPr>
              <a:t>Click Here</a:t>
            </a:r>
            <a:endParaRPr lang="en-US" sz="4400" b="1" dirty="0">
              <a:solidFill>
                <a:srgbClr val="FF0000"/>
              </a:solidFill>
            </a:endParaRPr>
          </a:p>
        </p:txBody>
      </p:sp>
      <p:sp>
        <p:nvSpPr>
          <p:cNvPr id="8" name="Down Arrow 7"/>
          <p:cNvSpPr/>
          <p:nvPr/>
        </p:nvSpPr>
        <p:spPr>
          <a:xfrm>
            <a:off x="7853101" y="5029200"/>
            <a:ext cx="308295" cy="457200"/>
          </a:xfrm>
          <a:prstGeom prst="downArrow">
            <a:avLst/>
          </a:prstGeom>
          <a:ln>
            <a:no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9" name="Rectangle 8"/>
          <p:cNvSpPr/>
          <p:nvPr/>
        </p:nvSpPr>
        <p:spPr>
          <a:xfrm>
            <a:off x="537901" y="5786735"/>
            <a:ext cx="11652511" cy="461665"/>
          </a:xfrm>
          <a:prstGeom prst="rect">
            <a:avLst/>
          </a:prstGeom>
        </p:spPr>
        <p:txBody>
          <a:bodyPr wrap="square">
            <a:spAutoFit/>
          </a:bodyPr>
          <a:lstStyle/>
          <a:p>
            <a:r>
              <a:rPr lang="en-US" sz="2400" b="1" dirty="0" smtClean="0">
                <a:hlinkClick r:id="rId3"/>
              </a:rPr>
              <a:t>http://santokhhospital.com/blog/common-exercises-after-joint-replacement-surgery/</a:t>
            </a:r>
            <a:r>
              <a:rPr lang="en-US" sz="2400" b="1" dirty="0" smtClean="0"/>
              <a:t> </a:t>
            </a:r>
            <a:endParaRPr lang="en-US" sz="2400" b="1" dirty="0"/>
          </a:p>
        </p:txBody>
      </p:sp>
    </p:spTree>
    <p:extLst>
      <p:ext uri="{BB962C8B-B14F-4D97-AF65-F5344CB8AC3E}">
        <p14:creationId xmlns:p14="http://schemas.microsoft.com/office/powerpoint/2010/main" val="3677890918"/>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80">
                                          <p:stCondLst>
                                            <p:cond delay="0"/>
                                          </p:stCondLst>
                                        </p:cTn>
                                        <p:tgtEl>
                                          <p:spTgt spid="8"/>
                                        </p:tgtEl>
                                      </p:cBhvr>
                                    </p:animEffect>
                                    <p:anim calcmode="lin" valueType="num">
                                      <p:cBhvr>
                                        <p:cTn id="12"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7" dur="26">
                                          <p:stCondLst>
                                            <p:cond delay="650"/>
                                          </p:stCondLst>
                                        </p:cTn>
                                        <p:tgtEl>
                                          <p:spTgt spid="8"/>
                                        </p:tgtEl>
                                      </p:cBhvr>
                                      <p:to x="100000" y="60000"/>
                                    </p:animScale>
                                    <p:animScale>
                                      <p:cBhvr>
                                        <p:cTn id="18" dur="166" decel="50000">
                                          <p:stCondLst>
                                            <p:cond delay="676"/>
                                          </p:stCondLst>
                                        </p:cTn>
                                        <p:tgtEl>
                                          <p:spTgt spid="8"/>
                                        </p:tgtEl>
                                      </p:cBhvr>
                                      <p:to x="100000" y="100000"/>
                                    </p:animScale>
                                    <p:animScale>
                                      <p:cBhvr>
                                        <p:cTn id="19" dur="26">
                                          <p:stCondLst>
                                            <p:cond delay="1312"/>
                                          </p:stCondLst>
                                        </p:cTn>
                                        <p:tgtEl>
                                          <p:spTgt spid="8"/>
                                        </p:tgtEl>
                                      </p:cBhvr>
                                      <p:to x="100000" y="80000"/>
                                    </p:animScale>
                                    <p:animScale>
                                      <p:cBhvr>
                                        <p:cTn id="20" dur="166" decel="50000">
                                          <p:stCondLst>
                                            <p:cond delay="1338"/>
                                          </p:stCondLst>
                                        </p:cTn>
                                        <p:tgtEl>
                                          <p:spTgt spid="8"/>
                                        </p:tgtEl>
                                      </p:cBhvr>
                                      <p:to x="100000" y="100000"/>
                                    </p:animScale>
                                    <p:animScale>
                                      <p:cBhvr>
                                        <p:cTn id="21" dur="26">
                                          <p:stCondLst>
                                            <p:cond delay="1642"/>
                                          </p:stCondLst>
                                        </p:cTn>
                                        <p:tgtEl>
                                          <p:spTgt spid="8"/>
                                        </p:tgtEl>
                                      </p:cBhvr>
                                      <p:to x="100000" y="90000"/>
                                    </p:animScale>
                                    <p:animScale>
                                      <p:cBhvr>
                                        <p:cTn id="22" dur="166" decel="50000">
                                          <p:stCondLst>
                                            <p:cond delay="1668"/>
                                          </p:stCondLst>
                                        </p:cTn>
                                        <p:tgtEl>
                                          <p:spTgt spid="8"/>
                                        </p:tgtEl>
                                      </p:cBhvr>
                                      <p:to x="100000" y="100000"/>
                                    </p:animScale>
                                    <p:animScale>
                                      <p:cBhvr>
                                        <p:cTn id="23" dur="26">
                                          <p:stCondLst>
                                            <p:cond delay="1808"/>
                                          </p:stCondLst>
                                        </p:cTn>
                                        <p:tgtEl>
                                          <p:spTgt spid="8"/>
                                        </p:tgtEl>
                                      </p:cBhvr>
                                      <p:to x="100000" y="95000"/>
                                    </p:animScale>
                                    <p:animScale>
                                      <p:cBhvr>
                                        <p:cTn id="24" dur="166" decel="50000">
                                          <p:stCondLst>
                                            <p:cond delay="1834"/>
                                          </p:stCondLst>
                                        </p:cTn>
                                        <p:tgtEl>
                                          <p:spTgt spid="8"/>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32" presetClass="emph" presetSubtype="0" fill="hold" grpId="0" nodeType="clickEffect">
                                  <p:stCondLst>
                                    <p:cond delay="0"/>
                                  </p:stCondLst>
                                  <p:childTnLst>
                                    <p:animRot by="120000">
                                      <p:cBhvr>
                                        <p:cTn id="28" dur="100" fill="hold">
                                          <p:stCondLst>
                                            <p:cond delay="0"/>
                                          </p:stCondLst>
                                        </p:cTn>
                                        <p:tgtEl>
                                          <p:spTgt spid="9"/>
                                        </p:tgtEl>
                                        <p:attrNameLst>
                                          <p:attrName>r</p:attrName>
                                        </p:attrNameLst>
                                      </p:cBhvr>
                                    </p:animRot>
                                    <p:animRot by="-240000">
                                      <p:cBhvr>
                                        <p:cTn id="29" dur="200" fill="hold">
                                          <p:stCondLst>
                                            <p:cond delay="200"/>
                                          </p:stCondLst>
                                        </p:cTn>
                                        <p:tgtEl>
                                          <p:spTgt spid="9"/>
                                        </p:tgtEl>
                                        <p:attrNameLst>
                                          <p:attrName>r</p:attrName>
                                        </p:attrNameLst>
                                      </p:cBhvr>
                                    </p:animRot>
                                    <p:animRot by="240000">
                                      <p:cBhvr>
                                        <p:cTn id="30" dur="200" fill="hold">
                                          <p:stCondLst>
                                            <p:cond delay="400"/>
                                          </p:stCondLst>
                                        </p:cTn>
                                        <p:tgtEl>
                                          <p:spTgt spid="9"/>
                                        </p:tgtEl>
                                        <p:attrNameLst>
                                          <p:attrName>r</p:attrName>
                                        </p:attrNameLst>
                                      </p:cBhvr>
                                    </p:animRot>
                                    <p:animRot by="-240000">
                                      <p:cBhvr>
                                        <p:cTn id="31" dur="200" fill="hold">
                                          <p:stCondLst>
                                            <p:cond delay="600"/>
                                          </p:stCondLst>
                                        </p:cTn>
                                        <p:tgtEl>
                                          <p:spTgt spid="9"/>
                                        </p:tgtEl>
                                        <p:attrNameLst>
                                          <p:attrName>r</p:attrName>
                                        </p:attrNameLst>
                                      </p:cBhvr>
                                    </p:animRot>
                                    <p:animRot by="120000">
                                      <p:cBhvr>
                                        <p:cTn id="32" dur="200" fill="hold">
                                          <p:stCondLst>
                                            <p:cond delay="80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5" name="Rectangle 4"/>
          <p:cNvSpPr/>
          <p:nvPr/>
        </p:nvSpPr>
        <p:spPr>
          <a:xfrm>
            <a:off x="-1" y="511314"/>
            <a:ext cx="12188825" cy="707886"/>
          </a:xfrm>
          <a:prstGeom prst="rect">
            <a:avLst/>
          </a:prstGeom>
        </p:spPr>
        <p:txBody>
          <a:bodyPr wrap="square">
            <a:spAutoFit/>
          </a:bodyPr>
          <a:lstStyle/>
          <a:p>
            <a:pPr algn="ctr"/>
            <a:r>
              <a:rPr lang="en-US" sz="4000" b="1" dirty="0" smtClean="0">
                <a:solidFill>
                  <a:srgbClr val="0070C0"/>
                </a:solidFill>
              </a:rPr>
              <a:t>Contact</a:t>
            </a:r>
            <a:r>
              <a:rPr lang="en-US" sz="4000" b="1" dirty="0" smtClean="0">
                <a:solidFill>
                  <a:srgbClr val="00B0F0"/>
                </a:solidFill>
              </a:rPr>
              <a:t> </a:t>
            </a:r>
            <a:r>
              <a:rPr lang="en-US" sz="4000" b="1" dirty="0" smtClean="0">
                <a:solidFill>
                  <a:srgbClr val="C00000"/>
                </a:solidFill>
              </a:rPr>
              <a:t>Us</a:t>
            </a:r>
            <a:endParaRPr lang="en-US" sz="4000" dirty="0">
              <a:solidFill>
                <a:srgbClr val="C00000"/>
              </a:solidFill>
            </a:endParaRPr>
          </a:p>
        </p:txBody>
      </p:sp>
      <p:pic>
        <p:nvPicPr>
          <p:cNvPr id="7" name="Picture 2" descr="C:\Users\hp\Desktop\solution\NSG\NSG img\house-logo-hi.png"/>
          <p:cNvPicPr>
            <a:picLocks noChangeAspect="1" noChangeArrowheads="1"/>
          </p:cNvPicPr>
          <p:nvPr/>
        </p:nvPicPr>
        <p:blipFill>
          <a:blip r:embed="rId3" cstate="print"/>
          <a:srcRect/>
          <a:stretch>
            <a:fillRect/>
          </a:stretch>
        </p:blipFill>
        <p:spPr bwMode="auto">
          <a:xfrm>
            <a:off x="2176037" y="1773790"/>
            <a:ext cx="1044043" cy="759326"/>
          </a:xfrm>
          <a:prstGeom prst="rect">
            <a:avLst/>
          </a:prstGeom>
          <a:noFill/>
        </p:spPr>
      </p:pic>
      <p:pic>
        <p:nvPicPr>
          <p:cNvPr id="8" name="Picture 3" descr="C:\Users\hp\Desktop\solution\CSS-TREE\css-tree image\png-tel-free-icons-png-office-phone-icon-3333.png"/>
          <p:cNvPicPr>
            <a:picLocks noChangeAspect="1" noChangeArrowheads="1"/>
          </p:cNvPicPr>
          <p:nvPr/>
        </p:nvPicPr>
        <p:blipFill>
          <a:blip r:embed="rId4" cstate="print"/>
          <a:srcRect/>
          <a:stretch>
            <a:fillRect/>
          </a:stretch>
        </p:blipFill>
        <p:spPr bwMode="auto">
          <a:xfrm>
            <a:off x="2458575" y="3048340"/>
            <a:ext cx="734481" cy="761658"/>
          </a:xfrm>
          <a:prstGeom prst="rect">
            <a:avLst/>
          </a:prstGeom>
          <a:noFill/>
        </p:spPr>
      </p:pic>
      <p:pic>
        <p:nvPicPr>
          <p:cNvPr id="9" name="Picture 4" descr="C:\Users\hp\Desktop\solution\CSS-TREE\css-tree image\www-1632431_960_720.png"/>
          <p:cNvPicPr>
            <a:picLocks noChangeAspect="1" noChangeArrowheads="1"/>
          </p:cNvPicPr>
          <p:nvPr/>
        </p:nvPicPr>
        <p:blipFill>
          <a:blip r:embed="rId5" cstate="print"/>
          <a:srcRect/>
          <a:stretch>
            <a:fillRect/>
          </a:stretch>
        </p:blipFill>
        <p:spPr bwMode="auto">
          <a:xfrm>
            <a:off x="2248072" y="4243357"/>
            <a:ext cx="1049972" cy="785841"/>
          </a:xfrm>
          <a:prstGeom prst="rect">
            <a:avLst/>
          </a:prstGeom>
          <a:noFill/>
        </p:spPr>
      </p:pic>
      <p:sp>
        <p:nvSpPr>
          <p:cNvPr id="10" name="Rectangle 9"/>
          <p:cNvSpPr/>
          <p:nvPr/>
        </p:nvSpPr>
        <p:spPr>
          <a:xfrm>
            <a:off x="4060044" y="1676400"/>
            <a:ext cx="8130368" cy="954107"/>
          </a:xfrm>
          <a:prstGeom prst="rect">
            <a:avLst/>
          </a:prstGeom>
        </p:spPr>
        <p:txBody>
          <a:bodyPr wrap="square">
            <a:spAutoFit/>
          </a:bodyPr>
          <a:lstStyle/>
          <a:p>
            <a:r>
              <a:rPr lang="en-US" sz="2800" b="1" dirty="0">
                <a:solidFill>
                  <a:srgbClr val="C00000"/>
                </a:solidFill>
              </a:rPr>
              <a:t>Santokh Hospital</a:t>
            </a:r>
          </a:p>
          <a:p>
            <a:r>
              <a:rPr lang="en-US" sz="2800" b="1" dirty="0" smtClean="0">
                <a:solidFill>
                  <a:srgbClr val="00B050"/>
                </a:solidFill>
                <a:latin typeface="Calibri" pitchFamily="34" charset="0"/>
                <a:cs typeface="Calibri" pitchFamily="34" charset="0"/>
              </a:rPr>
              <a:t>H.No. 846, Sector 38-A   </a:t>
            </a:r>
            <a:r>
              <a:rPr lang="en-US" sz="2800" b="1" dirty="0" smtClean="0">
                <a:solidFill>
                  <a:srgbClr val="C00000"/>
                </a:solidFill>
                <a:latin typeface="Calibri" pitchFamily="34" charset="0"/>
                <a:cs typeface="Calibri" pitchFamily="34" charset="0"/>
              </a:rPr>
              <a:t> Chandigarh </a:t>
            </a:r>
            <a:r>
              <a:rPr lang="en-US" sz="2800" b="1" dirty="0" smtClean="0">
                <a:solidFill>
                  <a:srgbClr val="00B050"/>
                </a:solidFill>
                <a:latin typeface="Calibri" pitchFamily="34" charset="0"/>
                <a:cs typeface="Calibri" pitchFamily="34" charset="0"/>
              </a:rPr>
              <a:t>160036</a:t>
            </a:r>
            <a:endParaRPr lang="en-US" sz="2800" b="1" dirty="0">
              <a:solidFill>
                <a:srgbClr val="00B050"/>
              </a:solidFill>
              <a:latin typeface="Calibri" pitchFamily="34" charset="0"/>
              <a:cs typeface="Calibri" pitchFamily="34" charset="0"/>
            </a:endParaRPr>
          </a:p>
        </p:txBody>
      </p:sp>
      <p:sp>
        <p:nvSpPr>
          <p:cNvPr id="11" name="Rectangle 10"/>
          <p:cNvSpPr/>
          <p:nvPr/>
        </p:nvSpPr>
        <p:spPr>
          <a:xfrm>
            <a:off x="4136244" y="3163666"/>
            <a:ext cx="2900153" cy="646331"/>
          </a:xfrm>
          <a:prstGeom prst="rect">
            <a:avLst/>
          </a:prstGeom>
        </p:spPr>
        <p:txBody>
          <a:bodyPr wrap="none">
            <a:spAutoFit/>
          </a:bodyPr>
          <a:lstStyle/>
          <a:p>
            <a:r>
              <a:rPr lang="en-US" sz="3600" b="1" dirty="0" smtClean="0">
                <a:solidFill>
                  <a:srgbClr val="C00000"/>
                </a:solidFill>
                <a:latin typeface="Calibri" pitchFamily="34" charset="0"/>
                <a:cs typeface="Calibri" pitchFamily="34" charset="0"/>
              </a:rPr>
              <a:t>0172</a:t>
            </a:r>
            <a:r>
              <a:rPr lang="en-US" sz="3600" b="1" dirty="0" smtClean="0">
                <a:latin typeface="Calibri" pitchFamily="34" charset="0"/>
                <a:cs typeface="Calibri" pitchFamily="34" charset="0"/>
              </a:rPr>
              <a:t>-</a:t>
            </a:r>
            <a:r>
              <a:rPr lang="en-US" sz="3600" b="1" dirty="0" smtClean="0">
                <a:solidFill>
                  <a:srgbClr val="00B050"/>
                </a:solidFill>
                <a:latin typeface="Calibri" pitchFamily="34" charset="0"/>
                <a:cs typeface="Calibri" pitchFamily="34" charset="0"/>
              </a:rPr>
              <a:t>2691846</a:t>
            </a:r>
            <a:endParaRPr lang="en-US" sz="3600" b="1" dirty="0">
              <a:solidFill>
                <a:srgbClr val="00B050"/>
              </a:solidFill>
              <a:latin typeface="Calibri" pitchFamily="34" charset="0"/>
              <a:cs typeface="Calibri" pitchFamily="34" charset="0"/>
            </a:endParaRPr>
          </a:p>
        </p:txBody>
      </p:sp>
      <p:sp>
        <p:nvSpPr>
          <p:cNvPr id="12" name="Rectangle 11"/>
          <p:cNvSpPr/>
          <p:nvPr/>
        </p:nvSpPr>
        <p:spPr>
          <a:xfrm>
            <a:off x="4136244" y="4358685"/>
            <a:ext cx="5369355" cy="523220"/>
          </a:xfrm>
          <a:prstGeom prst="rect">
            <a:avLst/>
          </a:prstGeom>
        </p:spPr>
        <p:txBody>
          <a:bodyPr wrap="none">
            <a:spAutoFit/>
          </a:bodyPr>
          <a:lstStyle/>
          <a:p>
            <a:r>
              <a:rPr lang="en-US" sz="2800" b="1" dirty="0" smtClean="0">
                <a:latin typeface="Calibri" pitchFamily="34" charset="0"/>
                <a:cs typeface="Calibri" pitchFamily="34" charset="0"/>
                <a:hlinkClick r:id="rId6"/>
              </a:rPr>
              <a:t>http://www.santokhhospital.com/</a:t>
            </a:r>
            <a:endParaRPr lang="en-US" sz="2800" b="1" dirty="0">
              <a:latin typeface="Calibri" pitchFamily="34" charset="0"/>
              <a:cs typeface="Calibri" pitchFamily="34" charset="0"/>
            </a:endParaRPr>
          </a:p>
        </p:txBody>
      </p:sp>
      <p:pic>
        <p:nvPicPr>
          <p:cNvPr id="13" name="Picture 3" descr="C:\Users\seo\Desktop\email.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248072" y="5333998"/>
            <a:ext cx="1049972" cy="1049972"/>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4197959" y="5638798"/>
            <a:ext cx="4281685" cy="523220"/>
          </a:xfrm>
          <a:prstGeom prst="rect">
            <a:avLst/>
          </a:prstGeom>
        </p:spPr>
        <p:txBody>
          <a:bodyPr wrap="none">
            <a:spAutoFit/>
          </a:bodyPr>
          <a:lstStyle/>
          <a:p>
            <a:r>
              <a:rPr lang="en-US" sz="2800" b="1" dirty="0" smtClean="0">
                <a:hlinkClick r:id="rId8"/>
              </a:rPr>
              <a:t>info@santokhhospital.com</a:t>
            </a:r>
            <a:r>
              <a:rPr lang="en-US" sz="2800" b="1" dirty="0" smtClean="0"/>
              <a:t> </a:t>
            </a:r>
            <a:endParaRPr lang="en-US" sz="2800" b="1" dirty="0"/>
          </a:p>
        </p:txBody>
      </p:sp>
    </p:spTree>
    <p:extLst>
      <p:ext uri="{BB962C8B-B14F-4D97-AF65-F5344CB8AC3E}">
        <p14:creationId xmlns:p14="http://schemas.microsoft.com/office/powerpoint/2010/main" val="1570290432"/>
      </p:ext>
    </p:extLst>
  </p:cSld>
  <p:clrMapOvr>
    <a:masterClrMapping/>
  </p:clrMapOvr>
  <mc:AlternateContent xmlns:mc="http://schemas.openxmlformats.org/markup-compatibility/2006">
    <mc:Choice xmlns:p14="http://schemas.microsoft.com/office/powerpoint/2010/main" Requires="p14">
      <p:transition spd="slow" p14:dur="3000" advTm="3000">
        <p14:prism dir="u"/>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fltVal val="0"/>
                                          </p:val>
                                        </p:tav>
                                        <p:tav tm="100000">
                                          <p:val>
                                            <p:strVal val="#ppt_w"/>
                                          </p:val>
                                        </p:tav>
                                      </p:tavLst>
                                    </p:anim>
                                    <p:anim calcmode="lin" valueType="num">
                                      <p:cBhvr>
                                        <p:cTn id="14" dur="1000" fill="hold"/>
                                        <p:tgtEl>
                                          <p:spTgt spid="10"/>
                                        </p:tgtEl>
                                        <p:attrNameLst>
                                          <p:attrName>ppt_h</p:attrName>
                                        </p:attrNameLst>
                                      </p:cBhvr>
                                      <p:tavLst>
                                        <p:tav tm="0">
                                          <p:val>
                                            <p:fltVal val="0"/>
                                          </p:val>
                                        </p:tav>
                                        <p:tav tm="100000">
                                          <p:val>
                                            <p:strVal val="#ppt_h"/>
                                          </p:val>
                                        </p:tav>
                                      </p:tavLst>
                                    </p:anim>
                                    <p:anim calcmode="lin" valueType="num">
                                      <p:cBhvr>
                                        <p:cTn id="15" dur="1000" fill="hold"/>
                                        <p:tgtEl>
                                          <p:spTgt spid="10"/>
                                        </p:tgtEl>
                                        <p:attrNameLst>
                                          <p:attrName>style.rotation</p:attrName>
                                        </p:attrNameLst>
                                      </p:cBhvr>
                                      <p:tavLst>
                                        <p:tav tm="0">
                                          <p:val>
                                            <p:fltVal val="90"/>
                                          </p:val>
                                        </p:tav>
                                        <p:tav tm="100000">
                                          <p:val>
                                            <p:fltVal val="0"/>
                                          </p:val>
                                        </p:tav>
                                      </p:tavLst>
                                    </p:anim>
                                    <p:animEffect transition="in" filter="fade">
                                      <p:cBhvr>
                                        <p:cTn id="16" dur="1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1000" fill="hold"/>
                                        <p:tgtEl>
                                          <p:spTgt spid="8"/>
                                        </p:tgtEl>
                                        <p:attrNameLst>
                                          <p:attrName>ppt_w</p:attrName>
                                        </p:attrNameLst>
                                      </p:cBhvr>
                                      <p:tavLst>
                                        <p:tav tm="0">
                                          <p:val>
                                            <p:fltVal val="0"/>
                                          </p:val>
                                        </p:tav>
                                        <p:tav tm="100000">
                                          <p:val>
                                            <p:strVal val="#ppt_w"/>
                                          </p:val>
                                        </p:tav>
                                      </p:tavLst>
                                    </p:anim>
                                    <p:anim calcmode="lin" valueType="num">
                                      <p:cBhvr>
                                        <p:cTn id="22" dur="1000" fill="hold"/>
                                        <p:tgtEl>
                                          <p:spTgt spid="8"/>
                                        </p:tgtEl>
                                        <p:attrNameLst>
                                          <p:attrName>ppt_h</p:attrName>
                                        </p:attrNameLst>
                                      </p:cBhvr>
                                      <p:tavLst>
                                        <p:tav tm="0">
                                          <p:val>
                                            <p:fltVal val="0"/>
                                          </p:val>
                                        </p:tav>
                                        <p:tav tm="100000">
                                          <p:val>
                                            <p:strVal val="#ppt_h"/>
                                          </p:val>
                                        </p:tav>
                                      </p:tavLst>
                                    </p:anim>
                                    <p:anim calcmode="lin" valueType="num">
                                      <p:cBhvr>
                                        <p:cTn id="23" dur="1000" fill="hold"/>
                                        <p:tgtEl>
                                          <p:spTgt spid="8"/>
                                        </p:tgtEl>
                                        <p:attrNameLst>
                                          <p:attrName>style.rotation</p:attrName>
                                        </p:attrNameLst>
                                      </p:cBhvr>
                                      <p:tavLst>
                                        <p:tav tm="0">
                                          <p:val>
                                            <p:fltVal val="90"/>
                                          </p:val>
                                        </p:tav>
                                        <p:tav tm="100000">
                                          <p:val>
                                            <p:fltVal val="0"/>
                                          </p:val>
                                        </p:tav>
                                      </p:tavLst>
                                    </p:anim>
                                    <p:animEffect transition="in" filter="fade">
                                      <p:cBhvr>
                                        <p:cTn id="24" dur="1000"/>
                                        <p:tgtEl>
                                          <p:spTgt spid="8"/>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fltVal val="0"/>
                                          </p:val>
                                        </p:tav>
                                        <p:tav tm="100000">
                                          <p:val>
                                            <p:strVal val="#ppt_w"/>
                                          </p:val>
                                        </p:tav>
                                      </p:tavLst>
                                    </p:anim>
                                    <p:anim calcmode="lin" valueType="num">
                                      <p:cBhvr>
                                        <p:cTn id="28" dur="1000" fill="hold"/>
                                        <p:tgtEl>
                                          <p:spTgt spid="11"/>
                                        </p:tgtEl>
                                        <p:attrNameLst>
                                          <p:attrName>ppt_h</p:attrName>
                                        </p:attrNameLst>
                                      </p:cBhvr>
                                      <p:tavLst>
                                        <p:tav tm="0">
                                          <p:val>
                                            <p:fltVal val="0"/>
                                          </p:val>
                                        </p:tav>
                                        <p:tav tm="100000">
                                          <p:val>
                                            <p:strVal val="#ppt_h"/>
                                          </p:val>
                                        </p:tav>
                                      </p:tavLst>
                                    </p:anim>
                                    <p:anim calcmode="lin" valueType="num">
                                      <p:cBhvr>
                                        <p:cTn id="29" dur="1000" fill="hold"/>
                                        <p:tgtEl>
                                          <p:spTgt spid="11"/>
                                        </p:tgtEl>
                                        <p:attrNameLst>
                                          <p:attrName>style.rotation</p:attrName>
                                        </p:attrNameLst>
                                      </p:cBhvr>
                                      <p:tavLst>
                                        <p:tav tm="0">
                                          <p:val>
                                            <p:fltVal val="90"/>
                                          </p:val>
                                        </p:tav>
                                        <p:tav tm="100000">
                                          <p:val>
                                            <p:fltVal val="0"/>
                                          </p:val>
                                        </p:tav>
                                      </p:tavLst>
                                    </p:anim>
                                    <p:animEffect transition="in" filter="fade">
                                      <p:cBhvr>
                                        <p:cTn id="30" dur="10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ppt_w</p:attrName>
                                        </p:attrNameLst>
                                      </p:cBhvr>
                                      <p:tavLst>
                                        <p:tav tm="0">
                                          <p:val>
                                            <p:fltVal val="0"/>
                                          </p:val>
                                        </p:tav>
                                        <p:tav tm="100000">
                                          <p:val>
                                            <p:strVal val="#ppt_w"/>
                                          </p:val>
                                        </p:tav>
                                      </p:tavLst>
                                    </p:anim>
                                    <p:anim calcmode="lin" valueType="num">
                                      <p:cBhvr>
                                        <p:cTn id="36" dur="1000" fill="hold"/>
                                        <p:tgtEl>
                                          <p:spTgt spid="9"/>
                                        </p:tgtEl>
                                        <p:attrNameLst>
                                          <p:attrName>ppt_h</p:attrName>
                                        </p:attrNameLst>
                                      </p:cBhvr>
                                      <p:tavLst>
                                        <p:tav tm="0">
                                          <p:val>
                                            <p:fltVal val="0"/>
                                          </p:val>
                                        </p:tav>
                                        <p:tav tm="100000">
                                          <p:val>
                                            <p:strVal val="#ppt_h"/>
                                          </p:val>
                                        </p:tav>
                                      </p:tavLst>
                                    </p:anim>
                                    <p:anim calcmode="lin" valueType="num">
                                      <p:cBhvr>
                                        <p:cTn id="37" dur="1000" fill="hold"/>
                                        <p:tgtEl>
                                          <p:spTgt spid="9"/>
                                        </p:tgtEl>
                                        <p:attrNameLst>
                                          <p:attrName>style.rotation</p:attrName>
                                        </p:attrNameLst>
                                      </p:cBhvr>
                                      <p:tavLst>
                                        <p:tav tm="0">
                                          <p:val>
                                            <p:fltVal val="90"/>
                                          </p:val>
                                        </p:tav>
                                        <p:tav tm="100000">
                                          <p:val>
                                            <p:fltVal val="0"/>
                                          </p:val>
                                        </p:tav>
                                      </p:tavLst>
                                    </p:anim>
                                    <p:animEffect transition="in" filter="fade">
                                      <p:cBhvr>
                                        <p:cTn id="38" dur="1000"/>
                                        <p:tgtEl>
                                          <p:spTgt spid="9"/>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1000" fill="hold"/>
                                        <p:tgtEl>
                                          <p:spTgt spid="12"/>
                                        </p:tgtEl>
                                        <p:attrNameLst>
                                          <p:attrName>ppt_w</p:attrName>
                                        </p:attrNameLst>
                                      </p:cBhvr>
                                      <p:tavLst>
                                        <p:tav tm="0">
                                          <p:val>
                                            <p:fltVal val="0"/>
                                          </p:val>
                                        </p:tav>
                                        <p:tav tm="100000">
                                          <p:val>
                                            <p:strVal val="#ppt_w"/>
                                          </p:val>
                                        </p:tav>
                                      </p:tavLst>
                                    </p:anim>
                                    <p:anim calcmode="lin" valueType="num">
                                      <p:cBhvr>
                                        <p:cTn id="42" dur="1000" fill="hold"/>
                                        <p:tgtEl>
                                          <p:spTgt spid="12"/>
                                        </p:tgtEl>
                                        <p:attrNameLst>
                                          <p:attrName>ppt_h</p:attrName>
                                        </p:attrNameLst>
                                      </p:cBhvr>
                                      <p:tavLst>
                                        <p:tav tm="0">
                                          <p:val>
                                            <p:fltVal val="0"/>
                                          </p:val>
                                        </p:tav>
                                        <p:tav tm="100000">
                                          <p:val>
                                            <p:strVal val="#ppt_h"/>
                                          </p:val>
                                        </p:tav>
                                      </p:tavLst>
                                    </p:anim>
                                    <p:anim calcmode="lin" valueType="num">
                                      <p:cBhvr>
                                        <p:cTn id="43" dur="1000" fill="hold"/>
                                        <p:tgtEl>
                                          <p:spTgt spid="12"/>
                                        </p:tgtEl>
                                        <p:attrNameLst>
                                          <p:attrName>style.rotation</p:attrName>
                                        </p:attrNameLst>
                                      </p:cBhvr>
                                      <p:tavLst>
                                        <p:tav tm="0">
                                          <p:val>
                                            <p:fltVal val="90"/>
                                          </p:val>
                                        </p:tav>
                                        <p:tav tm="100000">
                                          <p:val>
                                            <p:fltVal val="0"/>
                                          </p:val>
                                        </p:tav>
                                      </p:tavLst>
                                    </p:anim>
                                    <p:animEffect transition="in" filter="fade">
                                      <p:cBhvr>
                                        <p:cTn id="44" dur="10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1000" fill="hold"/>
                                        <p:tgtEl>
                                          <p:spTgt spid="14"/>
                                        </p:tgtEl>
                                        <p:attrNameLst>
                                          <p:attrName>ppt_w</p:attrName>
                                        </p:attrNameLst>
                                      </p:cBhvr>
                                      <p:tavLst>
                                        <p:tav tm="0">
                                          <p:val>
                                            <p:fltVal val="0"/>
                                          </p:val>
                                        </p:tav>
                                        <p:tav tm="100000">
                                          <p:val>
                                            <p:strVal val="#ppt_w"/>
                                          </p:val>
                                        </p:tav>
                                      </p:tavLst>
                                    </p:anim>
                                    <p:anim calcmode="lin" valueType="num">
                                      <p:cBhvr>
                                        <p:cTn id="50" dur="1000" fill="hold"/>
                                        <p:tgtEl>
                                          <p:spTgt spid="14"/>
                                        </p:tgtEl>
                                        <p:attrNameLst>
                                          <p:attrName>ppt_h</p:attrName>
                                        </p:attrNameLst>
                                      </p:cBhvr>
                                      <p:tavLst>
                                        <p:tav tm="0">
                                          <p:val>
                                            <p:fltVal val="0"/>
                                          </p:val>
                                        </p:tav>
                                        <p:tav tm="100000">
                                          <p:val>
                                            <p:strVal val="#ppt_h"/>
                                          </p:val>
                                        </p:tav>
                                      </p:tavLst>
                                    </p:anim>
                                    <p:anim calcmode="lin" valueType="num">
                                      <p:cBhvr>
                                        <p:cTn id="51" dur="1000" fill="hold"/>
                                        <p:tgtEl>
                                          <p:spTgt spid="14"/>
                                        </p:tgtEl>
                                        <p:attrNameLst>
                                          <p:attrName>style.rotation</p:attrName>
                                        </p:attrNameLst>
                                      </p:cBhvr>
                                      <p:tavLst>
                                        <p:tav tm="0">
                                          <p:val>
                                            <p:fltVal val="90"/>
                                          </p:val>
                                        </p:tav>
                                        <p:tav tm="100000">
                                          <p:val>
                                            <p:fltVal val="0"/>
                                          </p:val>
                                        </p:tav>
                                      </p:tavLst>
                                    </p:anim>
                                    <p:animEffect transition="in" filter="fade">
                                      <p:cBhvr>
                                        <p:cTn id="52" dur="1000"/>
                                        <p:tgtEl>
                                          <p:spTgt spid="14"/>
                                        </p:tgtEl>
                                      </p:cBhvr>
                                    </p:animEffect>
                                  </p:childTnLst>
                                </p:cTn>
                              </p:par>
                              <p:par>
                                <p:cTn id="53" presetID="31" presetClass="entr" presetSubtype="0" fill="hold"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1000" fill="hold"/>
                                        <p:tgtEl>
                                          <p:spTgt spid="13"/>
                                        </p:tgtEl>
                                        <p:attrNameLst>
                                          <p:attrName>ppt_w</p:attrName>
                                        </p:attrNameLst>
                                      </p:cBhvr>
                                      <p:tavLst>
                                        <p:tav tm="0">
                                          <p:val>
                                            <p:fltVal val="0"/>
                                          </p:val>
                                        </p:tav>
                                        <p:tav tm="100000">
                                          <p:val>
                                            <p:strVal val="#ppt_w"/>
                                          </p:val>
                                        </p:tav>
                                      </p:tavLst>
                                    </p:anim>
                                    <p:anim calcmode="lin" valueType="num">
                                      <p:cBhvr>
                                        <p:cTn id="56" dur="1000" fill="hold"/>
                                        <p:tgtEl>
                                          <p:spTgt spid="13"/>
                                        </p:tgtEl>
                                        <p:attrNameLst>
                                          <p:attrName>ppt_h</p:attrName>
                                        </p:attrNameLst>
                                      </p:cBhvr>
                                      <p:tavLst>
                                        <p:tav tm="0">
                                          <p:val>
                                            <p:fltVal val="0"/>
                                          </p:val>
                                        </p:tav>
                                        <p:tav tm="100000">
                                          <p:val>
                                            <p:strVal val="#ppt_h"/>
                                          </p:val>
                                        </p:tav>
                                      </p:tavLst>
                                    </p:anim>
                                    <p:anim calcmode="lin" valueType="num">
                                      <p:cBhvr>
                                        <p:cTn id="57" dur="1000" fill="hold"/>
                                        <p:tgtEl>
                                          <p:spTgt spid="13"/>
                                        </p:tgtEl>
                                        <p:attrNameLst>
                                          <p:attrName>style.rotation</p:attrName>
                                        </p:attrNameLst>
                                      </p:cBhvr>
                                      <p:tavLst>
                                        <p:tav tm="0">
                                          <p:val>
                                            <p:fltVal val="90"/>
                                          </p:val>
                                        </p:tav>
                                        <p:tav tm="100000">
                                          <p:val>
                                            <p:fltVal val="0"/>
                                          </p:val>
                                        </p:tav>
                                      </p:tavLst>
                                    </p:anim>
                                    <p:animEffect transition="in" filter="fade">
                                      <p:cBhvr>
                                        <p:cTn id="58"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1446212" y="4343400"/>
            <a:ext cx="9973628" cy="1785104"/>
          </a:xfrm>
          <a:prstGeom prst="rect">
            <a:avLst/>
          </a:prstGeom>
          <a:noFill/>
        </p:spPr>
        <p:txBody>
          <a:bodyPr wrap="none" rtlCol="0">
            <a:spAutoFit/>
          </a:bodyPr>
          <a:lstStyle/>
          <a:p>
            <a:r>
              <a:rPr lang="en-US" sz="11000" b="1" dirty="0" smtClean="0">
                <a:solidFill>
                  <a:srgbClr val="00B050"/>
                </a:solidFill>
              </a:rPr>
              <a:t>Santokh hospital</a:t>
            </a:r>
            <a:endParaRPr lang="en-US" sz="11000" b="1" dirty="0">
              <a:solidFill>
                <a:srgbClr val="00B050"/>
              </a:solidFill>
            </a:endParaRPr>
          </a:p>
        </p:txBody>
      </p:sp>
      <p:sp>
        <p:nvSpPr>
          <p:cNvPr id="3" name="Rectangle 2"/>
          <p:cNvSpPr/>
          <p:nvPr/>
        </p:nvSpPr>
        <p:spPr>
          <a:xfrm>
            <a:off x="5723264" y="1752600"/>
            <a:ext cx="2047548" cy="1569660"/>
          </a:xfrm>
          <a:prstGeom prst="rect">
            <a:avLst/>
          </a:prstGeom>
        </p:spPr>
        <p:txBody>
          <a:bodyPr wrap="none">
            <a:spAutoFit/>
          </a:bodyPr>
          <a:lstStyle/>
          <a:p>
            <a:r>
              <a:rPr lang="en-US" sz="9600" b="1" dirty="0" smtClean="0">
                <a:solidFill>
                  <a:srgbClr val="002060"/>
                </a:solidFill>
              </a:rPr>
              <a:t>You</a:t>
            </a:r>
            <a:endParaRPr lang="en-US" sz="9600" b="1" dirty="0">
              <a:solidFill>
                <a:srgbClr val="002060"/>
              </a:solidFill>
            </a:endParaRPr>
          </a:p>
        </p:txBody>
      </p:sp>
      <p:sp>
        <p:nvSpPr>
          <p:cNvPr id="4" name="Rectangle 3"/>
          <p:cNvSpPr/>
          <p:nvPr/>
        </p:nvSpPr>
        <p:spPr>
          <a:xfrm>
            <a:off x="8761412" y="805696"/>
            <a:ext cx="1659300" cy="1785104"/>
          </a:xfrm>
          <a:prstGeom prst="rect">
            <a:avLst/>
          </a:prstGeom>
        </p:spPr>
        <p:txBody>
          <a:bodyPr wrap="none">
            <a:spAutoFit/>
          </a:bodyPr>
          <a:lstStyle/>
          <a:p>
            <a:r>
              <a:rPr lang="en-US" sz="11000" b="1" dirty="0" smtClean="0">
                <a:solidFill>
                  <a:schemeClr val="accent2"/>
                </a:solidFill>
              </a:rPr>
              <a:t>BY</a:t>
            </a:r>
            <a:endParaRPr lang="en-US" sz="11000" b="1" dirty="0">
              <a:solidFill>
                <a:schemeClr val="accent2"/>
              </a:solidFill>
            </a:endParaRPr>
          </a:p>
        </p:txBody>
      </p:sp>
      <p:sp>
        <p:nvSpPr>
          <p:cNvPr id="5" name="TextBox 4"/>
          <p:cNvSpPr txBox="1"/>
          <p:nvPr/>
        </p:nvSpPr>
        <p:spPr>
          <a:xfrm>
            <a:off x="912812" y="653296"/>
            <a:ext cx="3768980" cy="1785104"/>
          </a:xfrm>
          <a:prstGeom prst="rect">
            <a:avLst/>
          </a:prstGeom>
          <a:noFill/>
        </p:spPr>
        <p:txBody>
          <a:bodyPr wrap="none" rtlCol="0">
            <a:spAutoFit/>
          </a:bodyPr>
          <a:lstStyle/>
          <a:p>
            <a:r>
              <a:rPr lang="en-US" sz="11000" b="1" dirty="0" smtClean="0">
                <a:solidFill>
                  <a:srgbClr val="0070C0"/>
                </a:solidFill>
              </a:rPr>
              <a:t>Thank</a:t>
            </a:r>
            <a:endParaRPr lang="en-US" sz="11000" b="1" dirty="0">
              <a:solidFill>
                <a:srgbClr val="0070C0"/>
              </a:solidFill>
            </a:endParaRPr>
          </a:p>
        </p:txBody>
      </p:sp>
    </p:spTree>
    <p:extLst>
      <p:ext uri="{BB962C8B-B14F-4D97-AF65-F5344CB8AC3E}">
        <p14:creationId xmlns:p14="http://schemas.microsoft.com/office/powerpoint/2010/main" val="360568861"/>
      </p:ext>
    </p:extLst>
  </p:cSld>
  <p:clrMapOvr>
    <a:masterClrMapping/>
  </p:clrMapOvr>
  <mc:AlternateContent xmlns:mc="http://schemas.openxmlformats.org/markup-compatibility/2006">
    <mc:Choice xmlns:p14="http://schemas.microsoft.com/office/powerpoint/2010/main" Requires="p14">
      <p:transition spd="slow" p14:dur="3000" advTm="3000">
        <p14:prism/>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200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2000"/>
                                  </p:stCondLst>
                                  <p:childTnLst>
                                    <p:set>
                                      <p:cBhvr>
                                        <p:cTn id="24" dur="1" fill="hold">
                                          <p:stCondLst>
                                            <p:cond delay="0"/>
                                          </p:stCondLst>
                                        </p:cTn>
                                        <p:tgtEl>
                                          <p:spTgt spid="3"/>
                                        </p:tgtEl>
                                        <p:attrNameLst>
                                          <p:attrName>style.visibility</p:attrName>
                                        </p:attrNameLst>
                                      </p:cBhvr>
                                      <p:to>
                                        <p:strVal val="visible"/>
                                      </p:to>
                                    </p:set>
                                    <p:animEffect transition="in" filter="wipe(down)">
                                      <p:cBhvr>
                                        <p:cTn id="25" dur="580">
                                          <p:stCondLst>
                                            <p:cond delay="0"/>
                                          </p:stCondLst>
                                        </p:cTn>
                                        <p:tgtEl>
                                          <p:spTgt spid="3"/>
                                        </p:tgtEl>
                                      </p:cBhvr>
                                    </p:animEffect>
                                    <p:anim calcmode="lin" valueType="num">
                                      <p:cBhvr>
                                        <p:cTn id="26"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gtEl>
                                      </p:cBhvr>
                                      <p:to x="100000" y="60000"/>
                                    </p:animScale>
                                    <p:animScale>
                                      <p:cBhvr>
                                        <p:cTn id="32" dur="166" decel="50000">
                                          <p:stCondLst>
                                            <p:cond delay="676"/>
                                          </p:stCondLst>
                                        </p:cTn>
                                        <p:tgtEl>
                                          <p:spTgt spid="3"/>
                                        </p:tgtEl>
                                      </p:cBhvr>
                                      <p:to x="100000" y="100000"/>
                                    </p:animScale>
                                    <p:animScale>
                                      <p:cBhvr>
                                        <p:cTn id="33" dur="26">
                                          <p:stCondLst>
                                            <p:cond delay="1312"/>
                                          </p:stCondLst>
                                        </p:cTn>
                                        <p:tgtEl>
                                          <p:spTgt spid="3"/>
                                        </p:tgtEl>
                                      </p:cBhvr>
                                      <p:to x="100000" y="80000"/>
                                    </p:animScale>
                                    <p:animScale>
                                      <p:cBhvr>
                                        <p:cTn id="34" dur="166" decel="50000">
                                          <p:stCondLst>
                                            <p:cond delay="1338"/>
                                          </p:stCondLst>
                                        </p:cTn>
                                        <p:tgtEl>
                                          <p:spTgt spid="3"/>
                                        </p:tgtEl>
                                      </p:cBhvr>
                                      <p:to x="100000" y="100000"/>
                                    </p:animScale>
                                    <p:animScale>
                                      <p:cBhvr>
                                        <p:cTn id="35" dur="26">
                                          <p:stCondLst>
                                            <p:cond delay="1642"/>
                                          </p:stCondLst>
                                        </p:cTn>
                                        <p:tgtEl>
                                          <p:spTgt spid="3"/>
                                        </p:tgtEl>
                                      </p:cBhvr>
                                      <p:to x="100000" y="90000"/>
                                    </p:animScale>
                                    <p:animScale>
                                      <p:cBhvr>
                                        <p:cTn id="36" dur="166" decel="50000">
                                          <p:stCondLst>
                                            <p:cond delay="1668"/>
                                          </p:stCondLst>
                                        </p:cTn>
                                        <p:tgtEl>
                                          <p:spTgt spid="3"/>
                                        </p:tgtEl>
                                      </p:cBhvr>
                                      <p:to x="100000" y="100000"/>
                                    </p:animScale>
                                    <p:animScale>
                                      <p:cBhvr>
                                        <p:cTn id="37" dur="26">
                                          <p:stCondLst>
                                            <p:cond delay="1808"/>
                                          </p:stCondLst>
                                        </p:cTn>
                                        <p:tgtEl>
                                          <p:spTgt spid="3"/>
                                        </p:tgtEl>
                                      </p:cBhvr>
                                      <p:to x="100000" y="95000"/>
                                    </p:animScale>
                                    <p:animScale>
                                      <p:cBhvr>
                                        <p:cTn id="38" dur="166" decel="50000">
                                          <p:stCondLst>
                                            <p:cond delay="1834"/>
                                          </p:stCondLst>
                                        </p:cTn>
                                        <p:tgtEl>
                                          <p:spTgt spid="3"/>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2000"/>
                                  </p:stCondLst>
                                  <p:childTnLst>
                                    <p:set>
                                      <p:cBhvr>
                                        <p:cTn id="42" dur="1" fill="hold">
                                          <p:stCondLst>
                                            <p:cond delay="0"/>
                                          </p:stCondLst>
                                        </p:cTn>
                                        <p:tgtEl>
                                          <p:spTgt spid="4"/>
                                        </p:tgtEl>
                                        <p:attrNameLst>
                                          <p:attrName>style.visibility</p:attrName>
                                        </p:attrNameLst>
                                      </p:cBhvr>
                                      <p:to>
                                        <p:strVal val="visible"/>
                                      </p:to>
                                    </p:set>
                                    <p:animEffect transition="in" filter="wipe(down)">
                                      <p:cBhvr>
                                        <p:cTn id="43" dur="580">
                                          <p:stCondLst>
                                            <p:cond delay="0"/>
                                          </p:stCondLst>
                                        </p:cTn>
                                        <p:tgtEl>
                                          <p:spTgt spid="4"/>
                                        </p:tgtEl>
                                      </p:cBhvr>
                                    </p:animEffect>
                                    <p:anim calcmode="lin" valueType="num">
                                      <p:cBhvr>
                                        <p:cTn id="4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49" dur="26">
                                          <p:stCondLst>
                                            <p:cond delay="650"/>
                                          </p:stCondLst>
                                        </p:cTn>
                                        <p:tgtEl>
                                          <p:spTgt spid="4"/>
                                        </p:tgtEl>
                                      </p:cBhvr>
                                      <p:to x="100000" y="60000"/>
                                    </p:animScale>
                                    <p:animScale>
                                      <p:cBhvr>
                                        <p:cTn id="50" dur="166" decel="50000">
                                          <p:stCondLst>
                                            <p:cond delay="676"/>
                                          </p:stCondLst>
                                        </p:cTn>
                                        <p:tgtEl>
                                          <p:spTgt spid="4"/>
                                        </p:tgtEl>
                                      </p:cBhvr>
                                      <p:to x="100000" y="100000"/>
                                    </p:animScale>
                                    <p:animScale>
                                      <p:cBhvr>
                                        <p:cTn id="51" dur="26">
                                          <p:stCondLst>
                                            <p:cond delay="1312"/>
                                          </p:stCondLst>
                                        </p:cTn>
                                        <p:tgtEl>
                                          <p:spTgt spid="4"/>
                                        </p:tgtEl>
                                      </p:cBhvr>
                                      <p:to x="100000" y="80000"/>
                                    </p:animScale>
                                    <p:animScale>
                                      <p:cBhvr>
                                        <p:cTn id="52" dur="166" decel="50000">
                                          <p:stCondLst>
                                            <p:cond delay="1338"/>
                                          </p:stCondLst>
                                        </p:cTn>
                                        <p:tgtEl>
                                          <p:spTgt spid="4"/>
                                        </p:tgtEl>
                                      </p:cBhvr>
                                      <p:to x="100000" y="100000"/>
                                    </p:animScale>
                                    <p:animScale>
                                      <p:cBhvr>
                                        <p:cTn id="53" dur="26">
                                          <p:stCondLst>
                                            <p:cond delay="1642"/>
                                          </p:stCondLst>
                                        </p:cTn>
                                        <p:tgtEl>
                                          <p:spTgt spid="4"/>
                                        </p:tgtEl>
                                      </p:cBhvr>
                                      <p:to x="100000" y="90000"/>
                                    </p:animScale>
                                    <p:animScale>
                                      <p:cBhvr>
                                        <p:cTn id="54" dur="166" decel="50000">
                                          <p:stCondLst>
                                            <p:cond delay="1668"/>
                                          </p:stCondLst>
                                        </p:cTn>
                                        <p:tgtEl>
                                          <p:spTgt spid="4"/>
                                        </p:tgtEl>
                                      </p:cBhvr>
                                      <p:to x="100000" y="100000"/>
                                    </p:animScale>
                                    <p:animScale>
                                      <p:cBhvr>
                                        <p:cTn id="55" dur="26">
                                          <p:stCondLst>
                                            <p:cond delay="1808"/>
                                          </p:stCondLst>
                                        </p:cTn>
                                        <p:tgtEl>
                                          <p:spTgt spid="4"/>
                                        </p:tgtEl>
                                      </p:cBhvr>
                                      <p:to x="100000" y="95000"/>
                                    </p:animScale>
                                    <p:animScale>
                                      <p:cBhvr>
                                        <p:cTn id="56" dur="166" decel="50000">
                                          <p:stCondLst>
                                            <p:cond delay="1834"/>
                                          </p:stCondLst>
                                        </p:cTn>
                                        <p:tgtEl>
                                          <p:spTgt spid="4"/>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2000"/>
                                  </p:stCondLst>
                                  <p:childTnLst>
                                    <p:set>
                                      <p:cBhvr>
                                        <p:cTn id="60" dur="1" fill="hold">
                                          <p:stCondLst>
                                            <p:cond delay="0"/>
                                          </p:stCondLst>
                                        </p:cTn>
                                        <p:tgtEl>
                                          <p:spTgt spid="2"/>
                                        </p:tgtEl>
                                        <p:attrNameLst>
                                          <p:attrName>style.visibility</p:attrName>
                                        </p:attrNameLst>
                                      </p:cBhvr>
                                      <p:to>
                                        <p:strVal val="visible"/>
                                      </p:to>
                                    </p:set>
                                    <p:animEffect transition="in" filter="wipe(down)">
                                      <p:cBhvr>
                                        <p:cTn id="61" dur="580">
                                          <p:stCondLst>
                                            <p:cond delay="0"/>
                                          </p:stCondLst>
                                        </p:cTn>
                                        <p:tgtEl>
                                          <p:spTgt spid="2"/>
                                        </p:tgtEl>
                                      </p:cBhvr>
                                    </p:animEffect>
                                    <p:anim calcmode="lin" valueType="num">
                                      <p:cBhvr>
                                        <p:cTn id="6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67" dur="26">
                                          <p:stCondLst>
                                            <p:cond delay="650"/>
                                          </p:stCondLst>
                                        </p:cTn>
                                        <p:tgtEl>
                                          <p:spTgt spid="2"/>
                                        </p:tgtEl>
                                      </p:cBhvr>
                                      <p:to x="100000" y="60000"/>
                                    </p:animScale>
                                    <p:animScale>
                                      <p:cBhvr>
                                        <p:cTn id="68" dur="166" decel="50000">
                                          <p:stCondLst>
                                            <p:cond delay="676"/>
                                          </p:stCondLst>
                                        </p:cTn>
                                        <p:tgtEl>
                                          <p:spTgt spid="2"/>
                                        </p:tgtEl>
                                      </p:cBhvr>
                                      <p:to x="100000" y="100000"/>
                                    </p:animScale>
                                    <p:animScale>
                                      <p:cBhvr>
                                        <p:cTn id="69" dur="26">
                                          <p:stCondLst>
                                            <p:cond delay="1312"/>
                                          </p:stCondLst>
                                        </p:cTn>
                                        <p:tgtEl>
                                          <p:spTgt spid="2"/>
                                        </p:tgtEl>
                                      </p:cBhvr>
                                      <p:to x="100000" y="80000"/>
                                    </p:animScale>
                                    <p:animScale>
                                      <p:cBhvr>
                                        <p:cTn id="70" dur="166" decel="50000">
                                          <p:stCondLst>
                                            <p:cond delay="1338"/>
                                          </p:stCondLst>
                                        </p:cTn>
                                        <p:tgtEl>
                                          <p:spTgt spid="2"/>
                                        </p:tgtEl>
                                      </p:cBhvr>
                                      <p:to x="100000" y="100000"/>
                                    </p:animScale>
                                    <p:animScale>
                                      <p:cBhvr>
                                        <p:cTn id="71" dur="26">
                                          <p:stCondLst>
                                            <p:cond delay="1642"/>
                                          </p:stCondLst>
                                        </p:cTn>
                                        <p:tgtEl>
                                          <p:spTgt spid="2"/>
                                        </p:tgtEl>
                                      </p:cBhvr>
                                      <p:to x="100000" y="90000"/>
                                    </p:animScale>
                                    <p:animScale>
                                      <p:cBhvr>
                                        <p:cTn id="72" dur="166" decel="50000">
                                          <p:stCondLst>
                                            <p:cond delay="1668"/>
                                          </p:stCondLst>
                                        </p:cTn>
                                        <p:tgtEl>
                                          <p:spTgt spid="2"/>
                                        </p:tgtEl>
                                      </p:cBhvr>
                                      <p:to x="100000" y="100000"/>
                                    </p:animScale>
                                    <p:animScale>
                                      <p:cBhvr>
                                        <p:cTn id="73" dur="26">
                                          <p:stCondLst>
                                            <p:cond delay="1808"/>
                                          </p:stCondLst>
                                        </p:cTn>
                                        <p:tgtEl>
                                          <p:spTgt spid="2"/>
                                        </p:tgtEl>
                                      </p:cBhvr>
                                      <p:to x="100000" y="95000"/>
                                    </p:animScale>
                                    <p:animScale>
                                      <p:cBhvr>
                                        <p:cTn id="74"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6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12188825" cy="1143000"/>
          </a:xfrm>
        </p:spPr>
        <p:txBody>
          <a:bodyPr>
            <a:noAutofit/>
          </a:bodyPr>
          <a:lstStyle/>
          <a:p>
            <a:r>
              <a:rPr lang="en-US" sz="5400" b="1" dirty="0" smtClean="0">
                <a:solidFill>
                  <a:schemeClr val="accent6"/>
                </a:solidFill>
              </a:rPr>
              <a:t>Joint </a:t>
            </a:r>
            <a:r>
              <a:rPr lang="en-US" sz="5400" b="1" dirty="0">
                <a:solidFill>
                  <a:srgbClr val="00B050"/>
                </a:solidFill>
              </a:rPr>
              <a:t>Replacement</a:t>
            </a:r>
            <a:r>
              <a:rPr lang="en-US" sz="5400" b="1" dirty="0">
                <a:solidFill>
                  <a:schemeClr val="accent6"/>
                </a:solidFill>
              </a:rPr>
              <a:t> </a:t>
            </a:r>
            <a:r>
              <a:rPr lang="en-US" sz="5400" b="1" dirty="0" smtClean="0">
                <a:solidFill>
                  <a:schemeClr val="accent6"/>
                </a:solidFill>
              </a:rPr>
              <a:t>Surgery</a:t>
            </a:r>
            <a:endParaRPr lang="en-US" sz="5400" dirty="0">
              <a:solidFill>
                <a:schemeClr val="accent6"/>
              </a:solidFill>
            </a:endParaRPr>
          </a:p>
        </p:txBody>
      </p:sp>
      <p:sp>
        <p:nvSpPr>
          <p:cNvPr id="3" name="Rectangle 2"/>
          <p:cNvSpPr/>
          <p:nvPr/>
        </p:nvSpPr>
        <p:spPr>
          <a:xfrm>
            <a:off x="1099230" y="4724400"/>
            <a:ext cx="10100582" cy="1938992"/>
          </a:xfrm>
          <a:prstGeom prst="rect">
            <a:avLst/>
          </a:prstGeom>
        </p:spPr>
        <p:txBody>
          <a:bodyPr wrap="square">
            <a:spAutoFit/>
          </a:bodyPr>
          <a:lstStyle/>
          <a:p>
            <a:pPr>
              <a:lnSpc>
                <a:spcPct val="150000"/>
              </a:lnSpc>
            </a:pPr>
            <a:r>
              <a:rPr lang="en-US" sz="2000" b="1" dirty="0">
                <a:solidFill>
                  <a:srgbClr val="00B0F0"/>
                </a:solidFill>
              </a:rPr>
              <a:t>Joint Replacement Surgery, also known as Replacement arthroplasty, requires an orthopedic surgery for treating arthritic or dysfunctional joint surface by replacing it with an orthopedic prosthesis. When a surgeon prescribes and schedules such </a:t>
            </a:r>
            <a:r>
              <a:rPr lang="en-US" sz="2000" b="1" dirty="0">
                <a:solidFill>
                  <a:srgbClr val="00B0F0"/>
                </a:solidFill>
                <a:hlinkClick r:id="rId3"/>
              </a:rPr>
              <a:t>Joint Replacement Surgery,</a:t>
            </a:r>
            <a:r>
              <a:rPr lang="en-US" sz="2000" b="1" dirty="0">
                <a:solidFill>
                  <a:srgbClr val="00B0F0"/>
                </a:solidFill>
              </a:rPr>
              <a:t> physiotherapy and some exercises are usually prescribed as pre and post-surgery routine.</a:t>
            </a:r>
          </a:p>
        </p:txBody>
      </p:sp>
      <p:pic>
        <p:nvPicPr>
          <p:cNvPr id="1026" name="Picture 2" descr="C:\Users\seo\Downloads\joint-replacement.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4812" y="1184982"/>
            <a:ext cx="8686800" cy="33108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24745893"/>
      </p:ext>
    </p:extLst>
  </p:cSld>
  <p:clrMapOvr>
    <a:masterClrMapping/>
  </p:clrMapOvr>
  <mc:AlternateContent xmlns:mc="http://schemas.openxmlformats.org/markup-compatibility/2006" xmlns:p14="http://schemas.microsoft.com/office/powerpoint/2010/main">
    <mc:Choice Requires="p14">
      <p:transition spd="slow" p14:dur="3000" advTm="3000">
        <p14:prism/>
      </p:transition>
    </mc:Choice>
    <mc:Fallback xmlns="">
      <p:transition spd="slow" advTm="3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2000"/>
          </a:blip>
          <a:srcRect/>
          <a:tile tx="0" ty="0" sx="100000" sy="100000" flip="none" algn="tl"/>
        </a:blipFill>
        <a:effectLst/>
      </p:bgPr>
    </p:bg>
    <p:spTree>
      <p:nvGrpSpPr>
        <p:cNvPr id="1" name=""/>
        <p:cNvGrpSpPr/>
        <p:nvPr/>
      </p:nvGrpSpPr>
      <p:grpSpPr>
        <a:xfrm>
          <a:off x="0" y="0"/>
          <a:ext cx="0" cy="0"/>
          <a:chOff x="0" y="0"/>
          <a:chExt cx="0" cy="0"/>
        </a:xfrm>
      </p:grpSpPr>
      <p:sp>
        <p:nvSpPr>
          <p:cNvPr id="5" name="Rectangle 4"/>
          <p:cNvSpPr/>
          <p:nvPr/>
        </p:nvSpPr>
        <p:spPr>
          <a:xfrm>
            <a:off x="-1" y="381000"/>
            <a:ext cx="12188825" cy="769441"/>
          </a:xfrm>
          <a:prstGeom prst="rect">
            <a:avLst/>
          </a:prstGeom>
        </p:spPr>
        <p:txBody>
          <a:bodyPr wrap="square">
            <a:spAutoFit/>
          </a:bodyPr>
          <a:lstStyle/>
          <a:p>
            <a:pPr algn="ctr"/>
            <a:r>
              <a:rPr lang="en-US" sz="4400" b="1" dirty="0">
                <a:solidFill>
                  <a:srgbClr val="00B050"/>
                </a:solidFill>
              </a:rPr>
              <a:t>Why exercise </a:t>
            </a:r>
            <a:r>
              <a:rPr lang="en-US" sz="4400" b="1" dirty="0">
                <a:solidFill>
                  <a:schemeClr val="accent6"/>
                </a:solidFill>
              </a:rPr>
              <a:t>after joint </a:t>
            </a:r>
            <a:r>
              <a:rPr lang="en-US" sz="4400" b="1" dirty="0">
                <a:solidFill>
                  <a:srgbClr val="00B050"/>
                </a:solidFill>
              </a:rPr>
              <a:t>replacement surgery?</a:t>
            </a:r>
            <a:endParaRPr lang="en-US" sz="4400" dirty="0">
              <a:solidFill>
                <a:srgbClr val="00B050"/>
              </a:solidFill>
            </a:endParaRPr>
          </a:p>
        </p:txBody>
      </p:sp>
      <p:sp>
        <p:nvSpPr>
          <p:cNvPr id="6" name="Rectangle 5"/>
          <p:cNvSpPr/>
          <p:nvPr/>
        </p:nvSpPr>
        <p:spPr>
          <a:xfrm>
            <a:off x="534987" y="1828800"/>
            <a:ext cx="6092825" cy="4199611"/>
          </a:xfrm>
          <a:prstGeom prst="rect">
            <a:avLst/>
          </a:prstGeom>
        </p:spPr>
        <p:txBody>
          <a:bodyPr>
            <a:spAutoFit/>
          </a:bodyPr>
          <a:lstStyle/>
          <a:p>
            <a:pPr>
              <a:lnSpc>
                <a:spcPct val="150000"/>
              </a:lnSpc>
            </a:pPr>
            <a:r>
              <a:rPr lang="en-US" sz="2000" b="1" dirty="0">
                <a:solidFill>
                  <a:schemeClr val="accent6"/>
                </a:solidFill>
              </a:rPr>
              <a:t>Until you understand the necessity and significance of the role exercises play in the recovery and success of the undergone arthroplasty, it is quite difficult to keep yourself pushing to do the exercises. Usually patients are made to walk from day one, initially very short distances, then performing light activities, and later walking outdoors and even climbing stairs. The increase in movement has to be gradual so as to make the new prosthesis get adjusted in the body.</a:t>
            </a:r>
          </a:p>
        </p:txBody>
      </p:sp>
      <p:pic>
        <p:nvPicPr>
          <p:cNvPr id="2051" name="Picture 3" descr="C:\Users\seo\Downloads\Pilates-moves-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3933" y="1905000"/>
            <a:ext cx="5298339" cy="414784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3475407"/>
      </p:ext>
    </p:extLst>
  </p:cSld>
  <p:clrMapOvr>
    <a:masterClrMapping/>
  </p:clrMapOvr>
  <mc:AlternateContent xmlns:mc="http://schemas.openxmlformats.org/markup-compatibility/2006">
    <mc:Choice xmlns:p14="http://schemas.microsoft.com/office/powerpoint/2010/main" Requires="p14">
      <p:transition spd="slow" p14:dur="3000" advTm="3000">
        <p14:prism dir="u"/>
      </p:transition>
    </mc:Choice>
    <mc:Fallback>
      <p:transition spd="slow" advTm="3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5" name="Rectangle 4"/>
          <p:cNvSpPr/>
          <p:nvPr/>
        </p:nvSpPr>
        <p:spPr>
          <a:xfrm>
            <a:off x="-1" y="152400"/>
            <a:ext cx="12188825" cy="1323439"/>
          </a:xfrm>
          <a:prstGeom prst="rect">
            <a:avLst/>
          </a:prstGeom>
        </p:spPr>
        <p:txBody>
          <a:bodyPr wrap="square">
            <a:spAutoFit/>
          </a:bodyPr>
          <a:lstStyle/>
          <a:p>
            <a:pPr algn="ctr"/>
            <a:r>
              <a:rPr lang="en-US" sz="4000" b="1" dirty="0">
                <a:solidFill>
                  <a:schemeClr val="accent5"/>
                </a:solidFill>
              </a:rPr>
              <a:t>Common Exercises </a:t>
            </a:r>
            <a:r>
              <a:rPr lang="en-US" sz="4000" b="1" dirty="0" smtClean="0">
                <a:solidFill>
                  <a:schemeClr val="accent5"/>
                </a:solidFill>
              </a:rPr>
              <a:t>Recommended </a:t>
            </a:r>
            <a:r>
              <a:rPr lang="en-US" sz="4000" b="1" dirty="0">
                <a:solidFill>
                  <a:schemeClr val="accent5"/>
                </a:solidFill>
              </a:rPr>
              <a:t>after Joint </a:t>
            </a:r>
            <a:r>
              <a:rPr lang="en-US" sz="4000" b="1" dirty="0">
                <a:solidFill>
                  <a:srgbClr val="00B050"/>
                </a:solidFill>
              </a:rPr>
              <a:t>Replacement Surgery</a:t>
            </a:r>
            <a:endParaRPr lang="en-US" sz="4000" dirty="0">
              <a:solidFill>
                <a:srgbClr val="00B050"/>
              </a:solidFill>
            </a:endParaRPr>
          </a:p>
        </p:txBody>
      </p:sp>
      <p:sp>
        <p:nvSpPr>
          <p:cNvPr id="2" name="Rectangle 1"/>
          <p:cNvSpPr/>
          <p:nvPr/>
        </p:nvSpPr>
        <p:spPr>
          <a:xfrm>
            <a:off x="1133191" y="1371600"/>
            <a:ext cx="9914221" cy="1477328"/>
          </a:xfrm>
          <a:prstGeom prst="rect">
            <a:avLst/>
          </a:prstGeom>
        </p:spPr>
        <p:txBody>
          <a:bodyPr wrap="square">
            <a:spAutoFit/>
          </a:bodyPr>
          <a:lstStyle/>
          <a:p>
            <a:pPr>
              <a:lnSpc>
                <a:spcPct val="150000"/>
              </a:lnSpc>
            </a:pPr>
            <a:r>
              <a:rPr lang="en-US" sz="2000" b="1" dirty="0">
                <a:solidFill>
                  <a:srgbClr val="C00000"/>
                </a:solidFill>
              </a:rPr>
              <a:t>It is quite probable for a patient to understand what exercises should be done at this stage. Below are some of the exercises which a patient can practice after undergoing a joint replacement surgery.</a:t>
            </a:r>
          </a:p>
        </p:txBody>
      </p:sp>
      <p:sp>
        <p:nvSpPr>
          <p:cNvPr id="3" name="Rectangle 2"/>
          <p:cNvSpPr/>
          <p:nvPr/>
        </p:nvSpPr>
        <p:spPr>
          <a:xfrm>
            <a:off x="1070551" y="3124200"/>
            <a:ext cx="4331827" cy="584775"/>
          </a:xfrm>
          <a:prstGeom prst="rect">
            <a:avLst/>
          </a:prstGeom>
        </p:spPr>
        <p:txBody>
          <a:bodyPr wrap="none">
            <a:spAutoFit/>
          </a:bodyPr>
          <a:lstStyle/>
          <a:p>
            <a:r>
              <a:rPr lang="en-US" sz="3200" b="1" dirty="0">
                <a:solidFill>
                  <a:schemeClr val="accent5"/>
                </a:solidFill>
              </a:rPr>
              <a:t>Ankle Pumps and Circles</a:t>
            </a:r>
            <a:endParaRPr lang="en-US" sz="3200" dirty="0">
              <a:solidFill>
                <a:schemeClr val="accent5"/>
              </a:solidFill>
            </a:endParaRPr>
          </a:p>
        </p:txBody>
      </p:sp>
      <p:sp>
        <p:nvSpPr>
          <p:cNvPr id="4" name="Rectangle 3"/>
          <p:cNvSpPr/>
          <p:nvPr/>
        </p:nvSpPr>
        <p:spPr>
          <a:xfrm>
            <a:off x="8165825" y="3124201"/>
            <a:ext cx="2784288" cy="584775"/>
          </a:xfrm>
          <a:prstGeom prst="rect">
            <a:avLst/>
          </a:prstGeom>
        </p:spPr>
        <p:txBody>
          <a:bodyPr wrap="none">
            <a:spAutoFit/>
          </a:bodyPr>
          <a:lstStyle/>
          <a:p>
            <a:r>
              <a:rPr lang="en-US" sz="3200" b="1" dirty="0">
                <a:solidFill>
                  <a:srgbClr val="00B0F0"/>
                </a:solidFill>
              </a:rPr>
              <a:t>Thigh Squeezes</a:t>
            </a:r>
            <a:endParaRPr lang="en-US" sz="3200" dirty="0">
              <a:solidFill>
                <a:srgbClr val="00B0F0"/>
              </a:solidFill>
            </a:endParaRPr>
          </a:p>
        </p:txBody>
      </p:sp>
      <p:sp>
        <p:nvSpPr>
          <p:cNvPr id="7" name="Rectangle 6"/>
          <p:cNvSpPr/>
          <p:nvPr/>
        </p:nvSpPr>
        <p:spPr>
          <a:xfrm>
            <a:off x="1065212" y="4292025"/>
            <a:ext cx="5742791" cy="584775"/>
          </a:xfrm>
          <a:prstGeom prst="rect">
            <a:avLst/>
          </a:prstGeom>
        </p:spPr>
        <p:txBody>
          <a:bodyPr wrap="none">
            <a:spAutoFit/>
          </a:bodyPr>
          <a:lstStyle/>
          <a:p>
            <a:r>
              <a:rPr lang="en-US" sz="3200" b="1" dirty="0">
                <a:solidFill>
                  <a:schemeClr val="accent6"/>
                </a:solidFill>
              </a:rPr>
              <a:t>Buttock Squeezes or Gluteal Sets</a:t>
            </a:r>
            <a:endParaRPr lang="en-US" sz="3200" dirty="0">
              <a:solidFill>
                <a:schemeClr val="accent6"/>
              </a:solidFill>
            </a:endParaRPr>
          </a:p>
        </p:txBody>
      </p:sp>
      <p:sp>
        <p:nvSpPr>
          <p:cNvPr id="8" name="Rectangle 7"/>
          <p:cNvSpPr/>
          <p:nvPr/>
        </p:nvSpPr>
        <p:spPr>
          <a:xfrm>
            <a:off x="8151811" y="4292025"/>
            <a:ext cx="2037737" cy="584775"/>
          </a:xfrm>
          <a:prstGeom prst="rect">
            <a:avLst/>
          </a:prstGeom>
        </p:spPr>
        <p:txBody>
          <a:bodyPr wrap="none">
            <a:spAutoFit/>
          </a:bodyPr>
          <a:lstStyle/>
          <a:p>
            <a:r>
              <a:rPr lang="en-US" sz="3200" b="1" dirty="0">
                <a:solidFill>
                  <a:srgbClr val="00B050"/>
                </a:solidFill>
              </a:rPr>
              <a:t>Heel Slides</a:t>
            </a:r>
            <a:endParaRPr lang="en-US" sz="3200" dirty="0">
              <a:solidFill>
                <a:srgbClr val="00B050"/>
              </a:solidFill>
            </a:endParaRPr>
          </a:p>
        </p:txBody>
      </p:sp>
      <p:sp>
        <p:nvSpPr>
          <p:cNvPr id="9" name="Rectangle 8"/>
          <p:cNvSpPr/>
          <p:nvPr/>
        </p:nvSpPr>
        <p:spPr>
          <a:xfrm>
            <a:off x="1133191" y="5435025"/>
            <a:ext cx="3914085" cy="584775"/>
          </a:xfrm>
          <a:prstGeom prst="rect">
            <a:avLst/>
          </a:prstGeom>
        </p:spPr>
        <p:txBody>
          <a:bodyPr wrap="none">
            <a:spAutoFit/>
          </a:bodyPr>
          <a:lstStyle/>
          <a:p>
            <a:r>
              <a:rPr lang="en-US" sz="3200" b="1" dirty="0">
                <a:solidFill>
                  <a:srgbClr val="00B050"/>
                </a:solidFill>
              </a:rPr>
              <a:t>Lying and Sitting Kicks</a:t>
            </a:r>
            <a:endParaRPr lang="en-US" sz="3200" dirty="0">
              <a:solidFill>
                <a:srgbClr val="00B050"/>
              </a:solidFill>
            </a:endParaRPr>
          </a:p>
        </p:txBody>
      </p:sp>
    </p:spTree>
    <p:extLst>
      <p:ext uri="{BB962C8B-B14F-4D97-AF65-F5344CB8AC3E}">
        <p14:creationId xmlns:p14="http://schemas.microsoft.com/office/powerpoint/2010/main" val="193649906"/>
      </p:ext>
    </p:extLst>
  </p:cSld>
  <p:clrMapOvr>
    <a:masterClrMapping/>
  </p:clrMapOvr>
  <mc:AlternateContent xmlns:mc="http://schemas.openxmlformats.org/markup-compatibility/2006">
    <mc:Choice xmlns:p14="http://schemas.microsoft.com/office/powerpoint/2010/main" Requires="p14">
      <p:transition spd="slow" p14:dur="3000" advTm="3000">
        <p14:prism dir="u"/>
      </p:transition>
    </mc:Choice>
    <mc:Fallback>
      <p:transition spd="slow" advTm="3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6000"/>
            <a:lum/>
          </a:blip>
          <a:srcRect/>
          <a:tile tx="0" ty="0" sx="100000" sy="100000" flip="none" algn="tl"/>
        </a:blipFill>
        <a:effectLst/>
      </p:bgPr>
    </p:bg>
    <p:spTree>
      <p:nvGrpSpPr>
        <p:cNvPr id="1" name=""/>
        <p:cNvGrpSpPr/>
        <p:nvPr/>
      </p:nvGrpSpPr>
      <p:grpSpPr>
        <a:xfrm>
          <a:off x="0" y="0"/>
          <a:ext cx="0" cy="0"/>
          <a:chOff x="0" y="0"/>
          <a:chExt cx="0" cy="0"/>
        </a:xfrm>
      </p:grpSpPr>
      <p:sp>
        <p:nvSpPr>
          <p:cNvPr id="5" name="Rectangle 4"/>
          <p:cNvSpPr/>
          <p:nvPr/>
        </p:nvSpPr>
        <p:spPr>
          <a:xfrm>
            <a:off x="-1" y="511314"/>
            <a:ext cx="12188825" cy="707886"/>
          </a:xfrm>
          <a:prstGeom prst="rect">
            <a:avLst/>
          </a:prstGeom>
        </p:spPr>
        <p:txBody>
          <a:bodyPr wrap="square">
            <a:spAutoFit/>
          </a:bodyPr>
          <a:lstStyle/>
          <a:p>
            <a:pPr algn="ctr"/>
            <a:r>
              <a:rPr lang="en-US" sz="4000" b="1" dirty="0" smtClean="0">
                <a:solidFill>
                  <a:srgbClr val="00B050"/>
                </a:solidFill>
              </a:rPr>
              <a:t>Ankle</a:t>
            </a:r>
            <a:r>
              <a:rPr lang="en-US" sz="4000" b="1" dirty="0" smtClean="0">
                <a:solidFill>
                  <a:schemeClr val="accent5"/>
                </a:solidFill>
              </a:rPr>
              <a:t> Pumps and </a:t>
            </a:r>
            <a:r>
              <a:rPr lang="en-US" sz="4000" b="1" dirty="0" smtClean="0">
                <a:solidFill>
                  <a:srgbClr val="00B050"/>
                </a:solidFill>
              </a:rPr>
              <a:t>Circles</a:t>
            </a:r>
            <a:endParaRPr lang="en-US" sz="4000" dirty="0">
              <a:solidFill>
                <a:srgbClr val="00B050"/>
              </a:solidFill>
            </a:endParaRPr>
          </a:p>
        </p:txBody>
      </p:sp>
      <p:sp>
        <p:nvSpPr>
          <p:cNvPr id="6" name="Rectangle 5"/>
          <p:cNvSpPr/>
          <p:nvPr/>
        </p:nvSpPr>
        <p:spPr>
          <a:xfrm>
            <a:off x="5484812" y="1624548"/>
            <a:ext cx="6666201" cy="3785652"/>
          </a:xfrm>
          <a:prstGeom prst="rect">
            <a:avLst/>
          </a:prstGeom>
        </p:spPr>
        <p:txBody>
          <a:bodyPr wrap="square">
            <a:spAutoFit/>
          </a:bodyPr>
          <a:lstStyle/>
          <a:p>
            <a:pPr>
              <a:lnSpc>
                <a:spcPct val="200000"/>
              </a:lnSpc>
            </a:pPr>
            <a:r>
              <a:rPr lang="en-US" sz="2400" b="1" dirty="0">
                <a:solidFill>
                  <a:srgbClr val="0070C0"/>
                </a:solidFill>
              </a:rPr>
              <a:t>Bend your ankles up, stretching your toes inwards (towards you) and then bend both ankles down pointing your toes outwards. For circles, rotate each foot clockwise and anticlockwise while keeping them facing the ceiling.</a:t>
            </a:r>
          </a:p>
        </p:txBody>
      </p:sp>
      <p:pic>
        <p:nvPicPr>
          <p:cNvPr id="4098" name="Picture 2" descr="C:\Users\seo\Downloads\pregnancy-ankle-pumps-circ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612" y="1905000"/>
            <a:ext cx="4904096" cy="33528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4935495"/>
      </p:ext>
    </p:extLst>
  </p:cSld>
  <p:clrMapOvr>
    <a:masterClrMapping/>
  </p:clrMapOvr>
  <mc:AlternateContent xmlns:mc="http://schemas.openxmlformats.org/markup-compatibility/2006">
    <mc:Choice xmlns:p14="http://schemas.microsoft.com/office/powerpoint/2010/main" Requires="p14">
      <p:transition spd="slow" p14:dur="3000" advTm="3000">
        <p14:prism dir="d"/>
      </p:transition>
    </mc:Choice>
    <mc:Fallback>
      <p:transition spd="slow" advTm="3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7000"/>
          </a:blip>
          <a:srcRect/>
          <a:tile tx="0" ty="0" sx="100000" sy="100000" flip="none" algn="tl"/>
        </a:blipFill>
        <a:effectLst/>
      </p:bgPr>
    </p:bg>
    <p:spTree>
      <p:nvGrpSpPr>
        <p:cNvPr id="1" name=""/>
        <p:cNvGrpSpPr/>
        <p:nvPr/>
      </p:nvGrpSpPr>
      <p:grpSpPr>
        <a:xfrm>
          <a:off x="0" y="0"/>
          <a:ext cx="0" cy="0"/>
          <a:chOff x="0" y="0"/>
          <a:chExt cx="0" cy="0"/>
        </a:xfrm>
      </p:grpSpPr>
      <p:sp>
        <p:nvSpPr>
          <p:cNvPr id="5" name="Rectangle 4"/>
          <p:cNvSpPr/>
          <p:nvPr/>
        </p:nvSpPr>
        <p:spPr>
          <a:xfrm>
            <a:off x="-1" y="511314"/>
            <a:ext cx="12188825" cy="707886"/>
          </a:xfrm>
          <a:prstGeom prst="rect">
            <a:avLst/>
          </a:prstGeom>
        </p:spPr>
        <p:txBody>
          <a:bodyPr wrap="square">
            <a:spAutoFit/>
          </a:bodyPr>
          <a:lstStyle/>
          <a:p>
            <a:pPr algn="ctr"/>
            <a:r>
              <a:rPr lang="en-US" sz="4000" b="1" dirty="0">
                <a:solidFill>
                  <a:schemeClr val="accent6"/>
                </a:solidFill>
              </a:rPr>
              <a:t>Thigh</a:t>
            </a:r>
            <a:r>
              <a:rPr lang="en-US" sz="4000" b="1" dirty="0"/>
              <a:t> </a:t>
            </a:r>
            <a:r>
              <a:rPr lang="en-US" sz="4000" b="1" dirty="0">
                <a:solidFill>
                  <a:srgbClr val="92D050"/>
                </a:solidFill>
              </a:rPr>
              <a:t>Squeezes</a:t>
            </a:r>
            <a:endParaRPr lang="en-US" sz="4000" dirty="0">
              <a:solidFill>
                <a:srgbClr val="92D050"/>
              </a:solidFill>
            </a:endParaRPr>
          </a:p>
        </p:txBody>
      </p:sp>
      <p:sp>
        <p:nvSpPr>
          <p:cNvPr id="2" name="Rectangle 1"/>
          <p:cNvSpPr/>
          <p:nvPr/>
        </p:nvSpPr>
        <p:spPr>
          <a:xfrm>
            <a:off x="455612" y="1828800"/>
            <a:ext cx="5486400" cy="3785652"/>
          </a:xfrm>
          <a:prstGeom prst="rect">
            <a:avLst/>
          </a:prstGeom>
        </p:spPr>
        <p:txBody>
          <a:bodyPr wrap="square">
            <a:spAutoFit/>
          </a:bodyPr>
          <a:lstStyle/>
          <a:p>
            <a:pPr>
              <a:lnSpc>
                <a:spcPct val="200000"/>
              </a:lnSpc>
            </a:pPr>
            <a:r>
              <a:rPr lang="en-US" sz="2400" b="1" dirty="0">
                <a:solidFill>
                  <a:srgbClr val="00B0F0"/>
                </a:solidFill>
              </a:rPr>
              <a:t>Also known as Quadriceps sets, you start with tightening the muscles on the front of your thigh while pushing the back side of your knee into the bed (surface). Hold for a while and relax. </a:t>
            </a:r>
          </a:p>
        </p:txBody>
      </p:sp>
      <p:pic>
        <p:nvPicPr>
          <p:cNvPr id="5122" name="Picture 2" descr="C:\Users\seo\Downloads\gluteset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7812" y="1828800"/>
            <a:ext cx="4873953" cy="365774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5955671"/>
      </p:ext>
    </p:extLst>
  </p:cSld>
  <p:clrMapOvr>
    <a:masterClrMapping/>
  </p:clrMapOvr>
  <mc:AlternateContent xmlns:mc="http://schemas.openxmlformats.org/markup-compatibility/2006">
    <mc:Choice xmlns:p14="http://schemas.microsoft.com/office/powerpoint/2010/main" Requires="p14">
      <p:transition spd="slow" p14:dur="3000" advTm="3000">
        <p14:prism dir="d"/>
      </p:transition>
    </mc:Choice>
    <mc:Fallback>
      <p:transition spd="slow" advTm="3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9000"/>
            <a:lum/>
          </a:blip>
          <a:srcRect/>
          <a:tile tx="0" ty="0" sx="100000" sy="100000" flip="none" algn="tl"/>
        </a:blipFill>
        <a:effectLst/>
      </p:bgPr>
    </p:bg>
    <p:spTree>
      <p:nvGrpSpPr>
        <p:cNvPr id="1" name=""/>
        <p:cNvGrpSpPr/>
        <p:nvPr/>
      </p:nvGrpSpPr>
      <p:grpSpPr>
        <a:xfrm>
          <a:off x="0" y="0"/>
          <a:ext cx="0" cy="0"/>
          <a:chOff x="0" y="0"/>
          <a:chExt cx="0" cy="0"/>
        </a:xfrm>
      </p:grpSpPr>
      <p:sp>
        <p:nvSpPr>
          <p:cNvPr id="5" name="Rectangle 4"/>
          <p:cNvSpPr/>
          <p:nvPr/>
        </p:nvSpPr>
        <p:spPr>
          <a:xfrm>
            <a:off x="-1" y="511314"/>
            <a:ext cx="12188825" cy="707886"/>
          </a:xfrm>
          <a:prstGeom prst="rect">
            <a:avLst/>
          </a:prstGeom>
        </p:spPr>
        <p:txBody>
          <a:bodyPr wrap="square">
            <a:spAutoFit/>
          </a:bodyPr>
          <a:lstStyle/>
          <a:p>
            <a:pPr algn="ctr"/>
            <a:r>
              <a:rPr lang="en-US" sz="4000" b="1" dirty="0">
                <a:solidFill>
                  <a:srgbClr val="00B050"/>
                </a:solidFill>
              </a:rPr>
              <a:t>Buttock Squeezes </a:t>
            </a:r>
            <a:r>
              <a:rPr lang="en-US" sz="4000" b="1" dirty="0">
                <a:solidFill>
                  <a:srgbClr val="00B0F0"/>
                </a:solidFill>
              </a:rPr>
              <a:t>or Gluteal Sets</a:t>
            </a:r>
            <a:endParaRPr lang="en-US" sz="4000" dirty="0">
              <a:solidFill>
                <a:srgbClr val="00B0F0"/>
              </a:solidFill>
            </a:endParaRPr>
          </a:p>
        </p:txBody>
      </p:sp>
      <p:sp>
        <p:nvSpPr>
          <p:cNvPr id="3" name="Rectangle 2"/>
          <p:cNvSpPr/>
          <p:nvPr/>
        </p:nvSpPr>
        <p:spPr>
          <a:xfrm>
            <a:off x="1598612" y="5638800"/>
            <a:ext cx="9855862" cy="1143070"/>
          </a:xfrm>
          <a:prstGeom prst="rect">
            <a:avLst/>
          </a:prstGeom>
        </p:spPr>
        <p:txBody>
          <a:bodyPr wrap="square">
            <a:spAutoFit/>
          </a:bodyPr>
          <a:lstStyle/>
          <a:p>
            <a:pPr>
              <a:lnSpc>
                <a:spcPct val="150000"/>
              </a:lnSpc>
            </a:pPr>
            <a:r>
              <a:rPr lang="en-US" sz="2400" b="1" dirty="0">
                <a:solidFill>
                  <a:srgbClr val="C00000"/>
                </a:solidFill>
              </a:rPr>
              <a:t>Simply, tighten the muscles of your buttocks by squeezing the muscles together. Hold for a while and relax. </a:t>
            </a:r>
          </a:p>
        </p:txBody>
      </p:sp>
      <p:pic>
        <p:nvPicPr>
          <p:cNvPr id="6146" name="Picture 2" descr="C:\Users\seo\Downloads\pronehip-1070x50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6349" y="1371600"/>
            <a:ext cx="9017663" cy="421386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0610051"/>
      </p:ext>
    </p:extLst>
  </p:cSld>
  <p:clrMapOvr>
    <a:masterClrMapping/>
  </p:clrMapOvr>
  <mc:AlternateContent xmlns:mc="http://schemas.openxmlformats.org/markup-compatibility/2006">
    <mc:Choice xmlns:p14="http://schemas.microsoft.com/office/powerpoint/2010/main" Requires="p14">
      <p:transition spd="slow" p14:dur="3000" advTm="3000">
        <p14:prism dir="r"/>
      </p:transition>
    </mc:Choice>
    <mc:Fallback>
      <p:transition spd="slow" advTm="3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5" name="Rectangle 4"/>
          <p:cNvSpPr/>
          <p:nvPr/>
        </p:nvSpPr>
        <p:spPr>
          <a:xfrm>
            <a:off x="-1" y="511314"/>
            <a:ext cx="12188825" cy="707886"/>
          </a:xfrm>
          <a:prstGeom prst="rect">
            <a:avLst/>
          </a:prstGeom>
        </p:spPr>
        <p:txBody>
          <a:bodyPr wrap="square">
            <a:spAutoFit/>
          </a:bodyPr>
          <a:lstStyle/>
          <a:p>
            <a:pPr algn="ctr"/>
            <a:r>
              <a:rPr lang="en-US" sz="4000" b="1" dirty="0">
                <a:solidFill>
                  <a:schemeClr val="accent6"/>
                </a:solidFill>
              </a:rPr>
              <a:t>Heel</a:t>
            </a:r>
            <a:r>
              <a:rPr lang="en-US" sz="4000" b="1" dirty="0">
                <a:solidFill>
                  <a:srgbClr val="00B0F0"/>
                </a:solidFill>
              </a:rPr>
              <a:t> </a:t>
            </a:r>
            <a:r>
              <a:rPr lang="en-US" sz="4000" b="1" dirty="0">
                <a:solidFill>
                  <a:srgbClr val="00B050"/>
                </a:solidFill>
              </a:rPr>
              <a:t>Slides</a:t>
            </a:r>
            <a:endParaRPr lang="en-US" sz="4000" dirty="0">
              <a:solidFill>
                <a:srgbClr val="00B050"/>
              </a:solidFill>
            </a:endParaRPr>
          </a:p>
        </p:txBody>
      </p:sp>
      <p:pic>
        <p:nvPicPr>
          <p:cNvPr id="7170" name="Picture 2" descr="C:\Users\seo\Downloads\image_00011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2" y="1524000"/>
            <a:ext cx="4700588" cy="470058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Rectangle 1"/>
          <p:cNvSpPr/>
          <p:nvPr/>
        </p:nvSpPr>
        <p:spPr>
          <a:xfrm>
            <a:off x="5865812" y="1929348"/>
            <a:ext cx="4800600" cy="3785652"/>
          </a:xfrm>
          <a:prstGeom prst="rect">
            <a:avLst/>
          </a:prstGeom>
        </p:spPr>
        <p:txBody>
          <a:bodyPr wrap="square">
            <a:spAutoFit/>
          </a:bodyPr>
          <a:lstStyle/>
          <a:p>
            <a:pPr>
              <a:lnSpc>
                <a:spcPct val="150000"/>
              </a:lnSpc>
            </a:pPr>
            <a:r>
              <a:rPr lang="en-US" sz="2000" b="1" dirty="0">
                <a:solidFill>
                  <a:schemeClr val="accent6"/>
                </a:solidFill>
              </a:rPr>
              <a:t>Slowly bend your hip and knee by sliding your heel upwards towards your buttocks. Keep the heel surfaced on the bed while moving it. Now, slide your heel back down to the starting position. Repeat with the other leg. If you feel the friction in sliding the heel, you could place a plastic bag under your heel to make it slide easily. </a:t>
            </a:r>
          </a:p>
        </p:txBody>
      </p:sp>
    </p:spTree>
    <p:extLst>
      <p:ext uri="{BB962C8B-B14F-4D97-AF65-F5344CB8AC3E}">
        <p14:creationId xmlns:p14="http://schemas.microsoft.com/office/powerpoint/2010/main" val="96293372"/>
      </p:ext>
    </p:extLst>
  </p:cSld>
  <p:clrMapOvr>
    <a:masterClrMapping/>
  </p:clrMapOvr>
  <mc:AlternateContent xmlns:mc="http://schemas.openxmlformats.org/markup-compatibility/2006">
    <mc:Choice xmlns:p14="http://schemas.microsoft.com/office/powerpoint/2010/main" Requires="p14">
      <p:transition spd="slow" p14:dur="3000" advTm="3000">
        <p14:prism dir="r"/>
      </p:transition>
    </mc:Choice>
    <mc:Fallback>
      <p:transition spd="slow" advTm="3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5" name="Rectangle 4"/>
          <p:cNvSpPr/>
          <p:nvPr/>
        </p:nvSpPr>
        <p:spPr>
          <a:xfrm>
            <a:off x="-1" y="511314"/>
            <a:ext cx="12188825" cy="707886"/>
          </a:xfrm>
          <a:prstGeom prst="rect">
            <a:avLst/>
          </a:prstGeom>
        </p:spPr>
        <p:txBody>
          <a:bodyPr wrap="square">
            <a:spAutoFit/>
          </a:bodyPr>
          <a:lstStyle/>
          <a:p>
            <a:pPr algn="ctr"/>
            <a:r>
              <a:rPr lang="en-US" sz="4000" b="1" dirty="0">
                <a:solidFill>
                  <a:srgbClr val="00B0F0"/>
                </a:solidFill>
              </a:rPr>
              <a:t>Lying and </a:t>
            </a:r>
            <a:r>
              <a:rPr lang="en-US" sz="4000" b="1" dirty="0">
                <a:solidFill>
                  <a:schemeClr val="accent6"/>
                </a:solidFill>
              </a:rPr>
              <a:t>Sitting Kicks</a:t>
            </a:r>
            <a:endParaRPr lang="en-US" sz="4000" dirty="0">
              <a:solidFill>
                <a:schemeClr val="accent6"/>
              </a:solidFill>
            </a:endParaRPr>
          </a:p>
        </p:txBody>
      </p:sp>
      <p:pic>
        <p:nvPicPr>
          <p:cNvPr id="8194" name="Picture 2" descr="C:\Users\seo\Downloads\scisor-kick-step-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0066" y="1246909"/>
            <a:ext cx="7107146" cy="286702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760412" y="4267200"/>
            <a:ext cx="10363200" cy="2400657"/>
          </a:xfrm>
          <a:prstGeom prst="rect">
            <a:avLst/>
          </a:prstGeom>
        </p:spPr>
        <p:txBody>
          <a:bodyPr wrap="square">
            <a:spAutoFit/>
          </a:bodyPr>
          <a:lstStyle/>
          <a:p>
            <a:pPr fontAlgn="base">
              <a:lnSpc>
                <a:spcPct val="150000"/>
              </a:lnSpc>
            </a:pPr>
            <a:r>
              <a:rPr lang="en-US" sz="2000" b="1" dirty="0">
                <a:solidFill>
                  <a:srgbClr val="00B050"/>
                </a:solidFill>
              </a:rPr>
              <a:t>These kicks are also helpful in recovery and relief from pain.</a:t>
            </a:r>
          </a:p>
          <a:p>
            <a:pPr fontAlgn="base">
              <a:lnSpc>
                <a:spcPct val="150000"/>
              </a:lnSpc>
            </a:pPr>
            <a:r>
              <a:rPr lang="en-US" sz="2000" b="1" dirty="0" smtClean="0">
                <a:solidFill>
                  <a:srgbClr val="00B050"/>
                </a:solidFill>
              </a:rPr>
              <a:t>You </a:t>
            </a:r>
            <a:r>
              <a:rPr lang="en-US" sz="2000" b="1" dirty="0">
                <a:solidFill>
                  <a:srgbClr val="00B050"/>
                </a:solidFill>
              </a:rPr>
              <a:t>should know clearly about how much you should walk and how the amount of walk and exercise needs to be gradually increased so that you don’t overdo it. At any point, advice of </a:t>
            </a:r>
            <a:r>
              <a:rPr lang="en-US" sz="2000" b="1" dirty="0">
                <a:solidFill>
                  <a:srgbClr val="00B050"/>
                </a:solidFill>
                <a:hlinkClick r:id="rId4"/>
              </a:rPr>
              <a:t>orthopedic surgeon</a:t>
            </a:r>
            <a:r>
              <a:rPr lang="en-US" sz="2000" b="1" dirty="0">
                <a:solidFill>
                  <a:srgbClr val="00B050"/>
                </a:solidFill>
              </a:rPr>
              <a:t> and physiotherapist is highly recommended since they know the details of the surgery and patients’ case history.</a:t>
            </a:r>
          </a:p>
        </p:txBody>
      </p:sp>
    </p:spTree>
    <p:extLst>
      <p:ext uri="{BB962C8B-B14F-4D97-AF65-F5344CB8AC3E}">
        <p14:creationId xmlns:p14="http://schemas.microsoft.com/office/powerpoint/2010/main" val="491804344"/>
      </p:ext>
    </p:extLst>
  </p:cSld>
  <p:clrMapOvr>
    <a:masterClrMapping/>
  </p:clrMapOvr>
  <mc:AlternateContent xmlns:mc="http://schemas.openxmlformats.org/markup-compatibility/2006">
    <mc:Choice xmlns:p14="http://schemas.microsoft.com/office/powerpoint/2010/main" Requires="p14">
      <p:transition spd="slow" p14:dur="3000" advTm="3000">
        <p14:prism/>
      </p:transition>
    </mc:Choice>
    <mc:Fallback>
      <p:transition spd="slow" advTm="3000">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TotalTime>
  <Words>467</Words>
  <Application>Microsoft Office PowerPoint</Application>
  <PresentationFormat>Custom</PresentationFormat>
  <Paragraphs>38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Common Exercises after Joint Replacement Surgery</vt:lpstr>
      <vt:lpstr>Joint Replacement Surgery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Common Exercises after Joint Replacement Surgery</dc:title>
  <dc:creator>seo</dc:creator>
  <cp:lastModifiedBy>seo</cp:lastModifiedBy>
  <cp:revision>20</cp:revision>
  <dcterms:created xsi:type="dcterms:W3CDTF">2018-06-11T11:44:53Z</dcterms:created>
  <dcterms:modified xsi:type="dcterms:W3CDTF">2018-06-12T08:40:43Z</dcterms:modified>
</cp:coreProperties>
</file>