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42" r:id="rId3"/>
    <p:sldId id="343" r:id="rId4"/>
    <p:sldId id="344" r:id="rId5"/>
    <p:sldId id="345" r:id="rId6"/>
    <p:sldId id="346" r:id="rId7"/>
    <p:sldId id="352" r:id="rId8"/>
    <p:sldId id="381" r:id="rId9"/>
    <p:sldId id="378" r:id="rId10"/>
    <p:sldId id="379" r:id="rId11"/>
    <p:sldId id="376" r:id="rId12"/>
    <p:sldId id="353" r:id="rId13"/>
    <p:sldId id="354" r:id="rId14"/>
    <p:sldId id="355" r:id="rId15"/>
    <p:sldId id="375" r:id="rId16"/>
    <p:sldId id="356" r:id="rId17"/>
    <p:sldId id="357" r:id="rId18"/>
    <p:sldId id="358" r:id="rId19"/>
    <p:sldId id="282" r:id="rId20"/>
    <p:sldId id="283" r:id="rId21"/>
    <p:sldId id="347" r:id="rId22"/>
    <p:sldId id="285" r:id="rId23"/>
    <p:sldId id="286" r:id="rId24"/>
    <p:sldId id="348" r:id="rId25"/>
    <p:sldId id="290" r:id="rId26"/>
    <p:sldId id="349" r:id="rId27"/>
    <p:sldId id="350" r:id="rId28"/>
    <p:sldId id="351" r:id="rId29"/>
    <p:sldId id="359" r:id="rId30"/>
    <p:sldId id="382" r:id="rId31"/>
    <p:sldId id="360" r:id="rId32"/>
    <p:sldId id="361" r:id="rId33"/>
    <p:sldId id="362" r:id="rId34"/>
    <p:sldId id="363" r:id="rId35"/>
    <p:sldId id="364" r:id="rId36"/>
    <p:sldId id="383" r:id="rId37"/>
    <p:sldId id="365" r:id="rId38"/>
    <p:sldId id="374" r:id="rId39"/>
    <p:sldId id="366" r:id="rId40"/>
    <p:sldId id="367" r:id="rId41"/>
    <p:sldId id="368" r:id="rId42"/>
    <p:sldId id="369" r:id="rId43"/>
    <p:sldId id="370" r:id="rId44"/>
    <p:sldId id="371" r:id="rId45"/>
    <p:sldId id="372" r:id="rId46"/>
    <p:sldId id="37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1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4BE40-33E9-4149-811D-DDD171F98CDC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B0E9D-3D70-4132-8D0D-E1D354EC0C2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B0E9D-3D70-4132-8D0D-E1D354EC0C2D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D0BE4-CA45-4945-9244-AFE5B4A78840}" type="datetimeFigureOut">
              <a:rPr lang="en-US" smtClean="0"/>
              <a:pPr/>
              <a:t>4/9/2014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8E99A-1B63-470A-B9B5-B825AD672B0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Drugs Acting on the  Cardiovascular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I. ANTIANGINAL AGENTS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Picture 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Picture 0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4525963"/>
          </a:xfrm>
        </p:spPr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dirty="0" smtClean="0"/>
              <a:t>    </a:t>
            </a:r>
            <a:r>
              <a:rPr lang="ar-SA" sz="2400" b="1" dirty="0" smtClean="0"/>
              <a:t>ب-</a:t>
            </a:r>
            <a:r>
              <a:rPr lang="ar-SA" sz="2400" dirty="0" smtClean="0"/>
              <a:t> </a:t>
            </a:r>
            <a:r>
              <a:rPr lang="ar-SA" sz="2400" b="1" dirty="0" smtClean="0"/>
              <a:t>مناهضات</a:t>
            </a:r>
            <a:r>
              <a:rPr lang="ar-SA" sz="2400" dirty="0" smtClean="0"/>
              <a:t> </a:t>
            </a:r>
            <a:r>
              <a:rPr lang="ar-SA" sz="2400" b="1" dirty="0" smtClean="0"/>
              <a:t>المستقبلات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الأدرينرجيّة</a:t>
            </a:r>
            <a:r>
              <a:rPr lang="ar-SA" sz="2400" dirty="0" smtClean="0"/>
              <a:t> </a:t>
            </a:r>
            <a:r>
              <a:rPr lang="ar-SA" sz="2400" b="1" dirty="0" smtClean="0"/>
              <a:t>:</a:t>
            </a:r>
            <a:r>
              <a:rPr lang="ar-SA" sz="2400" dirty="0" smtClean="0"/>
              <a:t>                                                       </a:t>
            </a:r>
            <a:r>
              <a:rPr lang="ar-SA" sz="2400" b="1" dirty="0" smtClean="0"/>
              <a:t>1-</a:t>
            </a:r>
            <a:r>
              <a:rPr lang="ar-SA" sz="2400" dirty="0" smtClean="0"/>
              <a:t> </a:t>
            </a:r>
            <a:r>
              <a:rPr lang="ar-SA" sz="2400" b="1" dirty="0" smtClean="0"/>
              <a:t>مناهضات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البيتا</a:t>
            </a:r>
            <a:r>
              <a:rPr lang="ar-SA" sz="2400" dirty="0" smtClean="0"/>
              <a:t> </a:t>
            </a:r>
            <a:r>
              <a:rPr lang="en-GB" sz="2400" b="1" i="1" dirty="0" smtClean="0"/>
              <a:t>B</a:t>
            </a:r>
            <a:r>
              <a:rPr lang="ar-SA" sz="2400" i="1" dirty="0" smtClean="0"/>
              <a:t> : </a:t>
            </a:r>
            <a:r>
              <a:rPr lang="ar-SA" sz="2400" dirty="0" smtClean="0"/>
              <a:t>(أ)- </a:t>
            </a:r>
            <a:r>
              <a:rPr lang="en-GB" sz="2400" b="1" dirty="0" err="1" smtClean="0">
                <a:solidFill>
                  <a:srgbClr val="00B050"/>
                </a:solidFill>
              </a:rPr>
              <a:t>Propranolol</a:t>
            </a:r>
            <a:r>
              <a:rPr lang="en-GB" sz="2400" dirty="0" smtClean="0"/>
              <a:t> [ </a:t>
            </a:r>
            <a:r>
              <a:rPr lang="en-GB" sz="2400" dirty="0" err="1" smtClean="0"/>
              <a:t>Inderal</a:t>
            </a:r>
            <a:r>
              <a:rPr lang="en-GB" sz="2400" dirty="0" smtClean="0"/>
              <a:t> ]</a:t>
            </a:r>
            <a:r>
              <a:rPr lang="ar-SA" sz="2400" dirty="0" smtClean="0"/>
              <a:t> : يحصر </a:t>
            </a:r>
            <a:r>
              <a:rPr lang="en-GB" sz="2400" i="1" dirty="0" smtClean="0"/>
              <a:t>B1 , B2</a:t>
            </a:r>
            <a:r>
              <a:rPr lang="ar-SA" sz="2400" i="1" dirty="0" smtClean="0"/>
              <a:t> </a:t>
            </a:r>
            <a:r>
              <a:rPr lang="ar-SA" sz="2400" dirty="0" smtClean="0"/>
              <a:t>. </a:t>
            </a:r>
            <a:r>
              <a:rPr lang="ar-SA" sz="2400" dirty="0" err="1" smtClean="0"/>
              <a:t>إحصار</a:t>
            </a:r>
            <a:r>
              <a:rPr lang="ar-SA" sz="2400" dirty="0" smtClean="0"/>
              <a:t> </a:t>
            </a:r>
            <a:r>
              <a:rPr lang="en-GB" sz="2400" i="1" dirty="0" smtClean="0"/>
              <a:t>B1</a:t>
            </a:r>
            <a:r>
              <a:rPr lang="ar-SA" sz="2400" i="1" dirty="0" smtClean="0"/>
              <a:t> ينقص </a:t>
            </a:r>
            <a:r>
              <a:rPr lang="en-GB" sz="2400" dirty="0" smtClean="0"/>
              <a:t>HR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والقلوصيّة</a:t>
            </a:r>
            <a:r>
              <a:rPr lang="ar-SA" sz="2400" dirty="0" smtClean="0"/>
              <a:t> القلبيّة وإطلاق </a:t>
            </a:r>
            <a:r>
              <a:rPr lang="ar-SA" sz="2400" dirty="0" err="1" smtClean="0"/>
              <a:t>الرينين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وتنقص </a:t>
            </a:r>
            <a:r>
              <a:rPr lang="en-GB" sz="2400" dirty="0" smtClean="0"/>
              <a:t>PR</a:t>
            </a:r>
            <a:r>
              <a:rPr lang="ar-SA" sz="2400" dirty="0" smtClean="0"/>
              <a:t> . أمّا </a:t>
            </a:r>
            <a:r>
              <a:rPr lang="ar-SA" sz="2400" dirty="0" err="1" smtClean="0"/>
              <a:t>إحصار</a:t>
            </a:r>
            <a:r>
              <a:rPr lang="ar-SA" sz="2400" dirty="0" smtClean="0"/>
              <a:t> </a:t>
            </a:r>
            <a:r>
              <a:rPr lang="en-GB" sz="2400" i="1" dirty="0" smtClean="0"/>
              <a:t>B2</a:t>
            </a:r>
            <a:r>
              <a:rPr lang="ar-SA" sz="2400" i="1" dirty="0" smtClean="0"/>
              <a:t> فيزيد مقاومة المسلك التنفّسي</a:t>
            </a:r>
            <a:r>
              <a:rPr lang="ar-SA" sz="2400" dirty="0" smtClean="0"/>
              <a:t> وينقص تحلّل </a:t>
            </a:r>
            <a:r>
              <a:rPr lang="ar-SA" sz="2400" dirty="0" err="1" smtClean="0"/>
              <a:t>الغليكوجين</a:t>
            </a:r>
            <a:r>
              <a:rPr lang="ar-SA" sz="2400" dirty="0" smtClean="0"/>
              <a:t> وتوسّع الأوعية المحيطيّة . يستعمل لعلاج </a:t>
            </a:r>
            <a:r>
              <a:rPr lang="en-GB" sz="2400" dirty="0" smtClean="0"/>
              <a:t>HT</a:t>
            </a:r>
            <a:r>
              <a:rPr lang="ar-SA" sz="2400" dirty="0" smtClean="0"/>
              <a:t> الخفيف – المتوسّط . </a:t>
            </a:r>
          </a:p>
          <a:p>
            <a:pPr algn="r" rtl="1">
              <a:buNone/>
            </a:pPr>
            <a:r>
              <a:rPr lang="ar-SA" sz="2400" dirty="0" smtClean="0"/>
              <a:t>     (ب)- </a:t>
            </a:r>
            <a:r>
              <a:rPr lang="en-GB" sz="2400" dirty="0" err="1" smtClean="0"/>
              <a:t>nadolol</a:t>
            </a:r>
            <a:r>
              <a:rPr lang="en-GB" sz="2400" dirty="0" smtClean="0"/>
              <a:t> [ </a:t>
            </a:r>
            <a:r>
              <a:rPr lang="en-GB" sz="2400" dirty="0" err="1" smtClean="0"/>
              <a:t>Corgard</a:t>
            </a:r>
            <a:r>
              <a:rPr lang="en-GB" sz="2400" dirty="0" smtClean="0"/>
              <a:t> ]</a:t>
            </a:r>
            <a:r>
              <a:rPr lang="ar-SA" sz="2400" dirty="0" smtClean="0"/>
              <a:t> ذو </a:t>
            </a:r>
            <a:r>
              <a:rPr lang="en-GB" sz="2400" dirty="0" smtClean="0"/>
              <a:t>DOA</a:t>
            </a:r>
            <a:r>
              <a:rPr lang="ar-SA" sz="2400" dirty="0" smtClean="0"/>
              <a:t> المديد , </a:t>
            </a:r>
            <a:r>
              <a:rPr lang="en-GB" sz="2400" b="1" dirty="0" err="1" smtClean="0">
                <a:solidFill>
                  <a:srgbClr val="00B050"/>
                </a:solidFill>
              </a:rPr>
              <a:t>timolol</a:t>
            </a:r>
            <a:r>
              <a:rPr lang="en-GB" sz="2400" dirty="0" smtClean="0"/>
              <a:t> [ </a:t>
            </a:r>
            <a:r>
              <a:rPr lang="en-GB" sz="2400" dirty="0" err="1" smtClean="0"/>
              <a:t>Blocadren</a:t>
            </a:r>
            <a:r>
              <a:rPr lang="en-GB" sz="2400" dirty="0" smtClean="0"/>
              <a:t> ]</a:t>
            </a:r>
            <a:r>
              <a:rPr lang="ar-SA" sz="2400" dirty="0" smtClean="0"/>
              <a:t> , والناهضات الجزئيّة </a:t>
            </a:r>
            <a:r>
              <a:rPr lang="en-GB" sz="2400" dirty="0" err="1" smtClean="0"/>
              <a:t>pindolol</a:t>
            </a:r>
            <a:r>
              <a:rPr lang="en-GB" sz="2400" dirty="0" smtClean="0"/>
              <a:t> [ </a:t>
            </a:r>
            <a:r>
              <a:rPr lang="en-GB" sz="2400" dirty="0" err="1" smtClean="0"/>
              <a:t>Visken</a:t>
            </a:r>
            <a:r>
              <a:rPr lang="en-GB" sz="2400" dirty="0" smtClean="0"/>
              <a:t> ]</a:t>
            </a:r>
            <a:r>
              <a:rPr lang="ar-SA" sz="2400" dirty="0" smtClean="0"/>
              <a:t> و </a:t>
            </a:r>
            <a:r>
              <a:rPr lang="en-GB" sz="2400" dirty="0" err="1" smtClean="0"/>
              <a:t>carteolol</a:t>
            </a:r>
            <a:r>
              <a:rPr lang="en-GB" sz="2400" dirty="0" smtClean="0"/>
              <a:t> [ </a:t>
            </a:r>
            <a:r>
              <a:rPr lang="en-GB" sz="2400" dirty="0" err="1" smtClean="0"/>
              <a:t>Cartrol</a:t>
            </a:r>
            <a:r>
              <a:rPr lang="en-GB" sz="2400" dirty="0" smtClean="0"/>
              <a:t> ]</a:t>
            </a:r>
            <a:r>
              <a:rPr lang="ar-SA" sz="2400" dirty="0" smtClean="0"/>
              <a:t> و </a:t>
            </a:r>
            <a:r>
              <a:rPr lang="en-GB" sz="2400" dirty="0" err="1" smtClean="0"/>
              <a:t>penbutolol</a:t>
            </a:r>
            <a:r>
              <a:rPr lang="en-GB" sz="2400" dirty="0" smtClean="0"/>
              <a:t> [ </a:t>
            </a:r>
            <a:r>
              <a:rPr lang="en-GB" sz="2400" dirty="0" err="1" smtClean="0"/>
              <a:t>Levatol</a:t>
            </a:r>
            <a:r>
              <a:rPr lang="en-GB" sz="2400" dirty="0" smtClean="0"/>
              <a:t> ]</a:t>
            </a:r>
            <a:r>
              <a:rPr lang="ar-SA" sz="2400" dirty="0" smtClean="0"/>
              <a:t> . حاصرات للبيتا </a:t>
            </a:r>
            <a:r>
              <a:rPr lang="ar-SA" sz="2400" dirty="0" err="1" smtClean="0"/>
              <a:t>لاإنتقائيّة</a:t>
            </a:r>
            <a:r>
              <a:rPr lang="ar-SA" sz="2400" dirty="0" smtClean="0"/>
              <a:t> مشابهة </a:t>
            </a:r>
            <a:r>
              <a:rPr lang="ar-SA" sz="2400" dirty="0" err="1" smtClean="0"/>
              <a:t>للبروبرانولول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(ج)- </a:t>
            </a:r>
            <a:r>
              <a:rPr lang="en-GB" sz="2400" dirty="0" err="1" smtClean="0"/>
              <a:t>acebutolol</a:t>
            </a:r>
            <a:r>
              <a:rPr lang="en-GB" sz="2400" dirty="0" smtClean="0"/>
              <a:t> [ </a:t>
            </a:r>
            <a:r>
              <a:rPr lang="en-GB" sz="2400" dirty="0" err="1" smtClean="0"/>
              <a:t>Sectral</a:t>
            </a:r>
            <a:r>
              <a:rPr lang="en-GB" sz="2400" dirty="0" smtClean="0"/>
              <a:t> ]</a:t>
            </a:r>
            <a:r>
              <a:rPr lang="ar-SA" sz="2400" dirty="0" smtClean="0"/>
              <a:t> ناهض جزئي , </a:t>
            </a:r>
            <a:r>
              <a:rPr lang="en-GB" sz="2400" dirty="0" err="1" smtClean="0"/>
              <a:t>metoprolol</a:t>
            </a:r>
            <a:r>
              <a:rPr lang="en-GB" sz="2400" dirty="0" smtClean="0"/>
              <a:t> [ </a:t>
            </a:r>
            <a:r>
              <a:rPr lang="en-GB" sz="2400" dirty="0" err="1" smtClean="0"/>
              <a:t>Lopressor</a:t>
            </a:r>
            <a:r>
              <a:rPr lang="en-GB" sz="2400" dirty="0" smtClean="0"/>
              <a:t> ]</a:t>
            </a:r>
            <a:r>
              <a:rPr lang="ar-SA" sz="2400" dirty="0" smtClean="0"/>
              <a:t> , </a:t>
            </a:r>
            <a:r>
              <a:rPr lang="en-GB" sz="2400" b="1" dirty="0" err="1" smtClean="0">
                <a:solidFill>
                  <a:srgbClr val="00B050"/>
                </a:solidFill>
              </a:rPr>
              <a:t>atenolol</a:t>
            </a:r>
            <a:r>
              <a:rPr lang="en-GB" sz="2400" dirty="0" smtClean="0"/>
              <a:t> [ </a:t>
            </a:r>
            <a:r>
              <a:rPr lang="en-GB" sz="2400" dirty="0" err="1" smtClean="0"/>
              <a:t>Tenormin</a:t>
            </a:r>
            <a:r>
              <a:rPr lang="en-GB" sz="2400" dirty="0" smtClean="0"/>
              <a:t> ]</a:t>
            </a:r>
            <a:r>
              <a:rPr lang="ar-SA" sz="2400" dirty="0" smtClean="0"/>
              <a:t> , </a:t>
            </a:r>
            <a:r>
              <a:rPr lang="en-GB" sz="2400" dirty="0" err="1" smtClean="0"/>
              <a:t>bisprolol</a:t>
            </a:r>
            <a:r>
              <a:rPr lang="en-GB" sz="2400" dirty="0" smtClean="0"/>
              <a:t> [ </a:t>
            </a:r>
            <a:r>
              <a:rPr lang="en-GB" sz="2400" dirty="0" err="1" smtClean="0"/>
              <a:t>Zebeta</a:t>
            </a:r>
            <a:r>
              <a:rPr lang="en-GB" sz="2400" dirty="0" smtClean="0"/>
              <a:t> ]</a:t>
            </a:r>
            <a:r>
              <a:rPr lang="ar-SA" sz="2400" dirty="0" smtClean="0"/>
              <a:t> : تحصر </a:t>
            </a:r>
            <a:r>
              <a:rPr lang="en-GB" sz="2400" i="1" dirty="0" smtClean="0"/>
              <a:t>B2 &lt; B1</a:t>
            </a:r>
            <a:r>
              <a:rPr lang="ar-SA" sz="2400" i="1" dirty="0" smtClean="0"/>
              <a:t> </a:t>
            </a:r>
            <a:r>
              <a:rPr lang="ar-SA" sz="2400" dirty="0" smtClean="0"/>
              <a:t>. </a:t>
            </a:r>
          </a:p>
          <a:p>
            <a:pPr algn="r" rtl="1">
              <a:buNone/>
            </a:pPr>
            <a:r>
              <a:rPr lang="ar-SA" sz="2400" dirty="0" smtClean="0">
                <a:solidFill>
                  <a:srgbClr val="C00000"/>
                </a:solidFill>
              </a:rPr>
              <a:t>        لدى </a:t>
            </a:r>
            <a:r>
              <a:rPr lang="ar-SA" sz="2400" dirty="0" err="1" smtClean="0">
                <a:solidFill>
                  <a:srgbClr val="C00000"/>
                </a:solidFill>
              </a:rPr>
              <a:t>الإنقطاع</a:t>
            </a:r>
            <a:r>
              <a:rPr lang="ar-SA" sz="2400" dirty="0" smtClean="0">
                <a:solidFill>
                  <a:srgbClr val="C00000"/>
                </a:solidFill>
              </a:rPr>
              <a:t> الفجائي عن </a:t>
            </a:r>
            <a:r>
              <a:rPr lang="ar-SY" sz="2400" dirty="0" smtClean="0">
                <a:solidFill>
                  <a:srgbClr val="C00000"/>
                </a:solidFill>
              </a:rPr>
              <a:t>مناهضات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err="1" smtClean="0">
                <a:solidFill>
                  <a:srgbClr val="C00000"/>
                </a:solidFill>
              </a:rPr>
              <a:t>البيتا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Y" sz="2400" dirty="0" smtClean="0">
                <a:solidFill>
                  <a:srgbClr val="C00000"/>
                </a:solidFill>
              </a:rPr>
              <a:t>،</a:t>
            </a:r>
            <a:r>
              <a:rPr lang="ar-SA" sz="2400" dirty="0" smtClean="0">
                <a:solidFill>
                  <a:srgbClr val="C00000"/>
                </a:solidFill>
              </a:rPr>
              <a:t> تسوء الذبحة ويزيد </a:t>
            </a:r>
            <a:r>
              <a:rPr lang="ar-SA" sz="2400" dirty="0" err="1" smtClean="0">
                <a:solidFill>
                  <a:srgbClr val="C00000"/>
                </a:solidFill>
              </a:rPr>
              <a:t>إختطار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smtClean="0">
                <a:solidFill>
                  <a:srgbClr val="C00000"/>
                </a:solidFill>
              </a:rPr>
              <a:t>MI</a:t>
            </a:r>
            <a:r>
              <a:rPr lang="ar-SA" sz="2400" dirty="0" smtClean="0">
                <a:solidFill>
                  <a:srgbClr val="C00000"/>
                </a:solidFill>
              </a:rPr>
              <a:t> . فينبغي إنقاص الجرعة تدريجيّاً ( أسابيع ) </a:t>
            </a:r>
            <a:r>
              <a:rPr lang="ar-SA" sz="2400" dirty="0" smtClean="0"/>
              <a:t>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29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    </a:t>
            </a:r>
            <a:r>
              <a:rPr lang="ar-SA" sz="2400" b="1" dirty="0" smtClean="0"/>
              <a:t>2-</a:t>
            </a:r>
            <a:r>
              <a:rPr lang="ar-SA" sz="2400" dirty="0" smtClean="0"/>
              <a:t> </a:t>
            </a:r>
            <a:r>
              <a:rPr lang="ar-SA" sz="2400" b="1" dirty="0" smtClean="0"/>
              <a:t>مناهضات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الألفا</a:t>
            </a:r>
            <a:r>
              <a:rPr lang="ar-SA" sz="2400" dirty="0" smtClean="0"/>
              <a:t> </a:t>
            </a:r>
            <a:r>
              <a:rPr lang="en-GB" sz="2400" b="1" i="1" dirty="0" smtClean="0"/>
              <a:t>a</a:t>
            </a:r>
            <a:r>
              <a:rPr lang="ar-SA" sz="2400" dirty="0" smtClean="0"/>
              <a:t> : تنقص </a:t>
            </a:r>
            <a:r>
              <a:rPr lang="en-GB" sz="2400" dirty="0" smtClean="0"/>
              <a:t>TPR</a:t>
            </a:r>
            <a:r>
              <a:rPr lang="ar-SA" sz="2400" dirty="0" smtClean="0"/>
              <a:t> بمنع تنبيه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 السائدة في أوعية المقاومة في الجلد والمخاطيّة والمعي والكلية .. </a:t>
            </a:r>
          </a:p>
          <a:p>
            <a:pPr algn="r" rtl="1">
              <a:buNone/>
            </a:pPr>
            <a:r>
              <a:rPr lang="ar-SA" sz="2400" dirty="0" smtClean="0"/>
              <a:t>     (1)- </a:t>
            </a:r>
            <a:r>
              <a:rPr lang="en-GB" sz="2400" b="1" dirty="0" err="1" smtClean="0">
                <a:solidFill>
                  <a:srgbClr val="00B050"/>
                </a:solidFill>
              </a:rPr>
              <a:t>Prazosin</a:t>
            </a:r>
            <a:r>
              <a:rPr lang="en-GB" sz="2400" dirty="0" smtClean="0"/>
              <a:t> [ </a:t>
            </a:r>
            <a:r>
              <a:rPr lang="en-GB" sz="2400" dirty="0" err="1" smtClean="0"/>
              <a:t>Minipress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terazosin</a:t>
            </a:r>
            <a:r>
              <a:rPr lang="en-GB" sz="2400" dirty="0" smtClean="0"/>
              <a:t> [ </a:t>
            </a:r>
            <a:r>
              <a:rPr lang="en-GB" sz="2400" dirty="0" err="1" smtClean="0"/>
              <a:t>Hytrin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doxazosin</a:t>
            </a:r>
            <a:r>
              <a:rPr lang="en-GB" sz="2400" dirty="0" smtClean="0"/>
              <a:t> [ </a:t>
            </a:r>
            <a:r>
              <a:rPr lang="ar-SA" sz="2400" dirty="0" smtClean="0"/>
              <a:t>             </a:t>
            </a:r>
            <a:r>
              <a:rPr lang="en-GB" sz="2400" dirty="0" err="1" smtClean="0"/>
              <a:t>Cardura</a:t>
            </a:r>
            <a:r>
              <a:rPr lang="en-GB" sz="2400" dirty="0" smtClean="0"/>
              <a:t> </a:t>
            </a:r>
            <a:r>
              <a:rPr lang="ar-SA" sz="2400" dirty="0" smtClean="0"/>
              <a:t> </a:t>
            </a:r>
            <a:r>
              <a:rPr lang="en-GB" sz="2400" dirty="0" smtClean="0"/>
              <a:t>[</a:t>
            </a:r>
            <a:r>
              <a:rPr lang="ar-SA" sz="2400" dirty="0" smtClean="0"/>
              <a:t> : مناهضات </a:t>
            </a:r>
            <a:r>
              <a:rPr lang="ar-SA" sz="2400" dirty="0" err="1" smtClean="0"/>
              <a:t>إنتقائيّة</a:t>
            </a:r>
            <a:r>
              <a:rPr lang="ar-SA" sz="2400" dirty="0" smtClean="0"/>
              <a:t> </a:t>
            </a:r>
            <a:r>
              <a:rPr lang="ar-SA" sz="2400" dirty="0" err="1" smtClean="0"/>
              <a:t>للألفا</a:t>
            </a:r>
            <a:r>
              <a:rPr lang="ar-SA" sz="2400" dirty="0" smtClean="0"/>
              <a:t> </a:t>
            </a:r>
            <a:r>
              <a:rPr lang="en-GB" sz="2400" i="1" dirty="0" smtClean="0"/>
              <a:t>a</a:t>
            </a:r>
            <a:r>
              <a:rPr lang="en-US" sz="2400" dirty="0" smtClean="0"/>
              <a:t>1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تعالج </a:t>
            </a:r>
            <a:r>
              <a:rPr lang="en-GB" sz="2400" dirty="0" smtClean="0"/>
              <a:t>HT</a:t>
            </a:r>
            <a:r>
              <a:rPr lang="ar-SA" sz="2400" dirty="0" smtClean="0"/>
              <a:t> .. </a:t>
            </a:r>
          </a:p>
          <a:p>
            <a:pPr algn="r" rtl="1">
              <a:buNone/>
            </a:pPr>
            <a:r>
              <a:rPr lang="ar-SA" sz="2400" dirty="0" smtClean="0"/>
              <a:t>        تستعمل عادةً مع مدرّ أو مناهض للبيتا .  قد تسبّب </a:t>
            </a:r>
            <a:r>
              <a:rPr lang="en-GB" sz="2400" dirty="0" smtClean="0"/>
              <a:t>orthostatic hypotension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(2)- </a:t>
            </a:r>
            <a:r>
              <a:rPr lang="en-GB" sz="2400" b="1" dirty="0" err="1" smtClean="0">
                <a:solidFill>
                  <a:srgbClr val="00B050"/>
                </a:solidFill>
              </a:rPr>
              <a:t>phentolamine</a:t>
            </a:r>
            <a:r>
              <a:rPr lang="en-GB" sz="2400" dirty="0" smtClean="0"/>
              <a:t> [ </a:t>
            </a:r>
            <a:r>
              <a:rPr lang="en-GB" sz="2400" dirty="0" err="1" smtClean="0"/>
              <a:t>Regitine</a:t>
            </a:r>
            <a:r>
              <a:rPr lang="en-GB" sz="2400" dirty="0" smtClean="0"/>
              <a:t> ]</a:t>
            </a:r>
            <a:r>
              <a:rPr lang="ar-SA" sz="2400" dirty="0" smtClean="0"/>
              <a:t> حقناً </a:t>
            </a:r>
            <a:r>
              <a:rPr lang="ar-SY" sz="2400" dirty="0" smtClean="0"/>
              <a:t>،</a:t>
            </a:r>
            <a:r>
              <a:rPr lang="ar-SA" sz="2400" dirty="0" smtClean="0"/>
              <a:t> و </a:t>
            </a:r>
            <a:r>
              <a:rPr lang="en-GB" sz="2400" b="1" dirty="0" err="1" smtClean="0">
                <a:solidFill>
                  <a:srgbClr val="00B050"/>
                </a:solidFill>
              </a:rPr>
              <a:t>phenoxybenzamine</a:t>
            </a:r>
            <a:r>
              <a:rPr lang="en-GB" sz="2400" dirty="0" smtClean="0"/>
              <a:t> [ </a:t>
            </a:r>
            <a:r>
              <a:rPr lang="en-GB" sz="2400" dirty="0" err="1" smtClean="0"/>
              <a:t>Dibenzyline</a:t>
            </a:r>
            <a:r>
              <a:rPr lang="en-GB" sz="2400" dirty="0" smtClean="0"/>
              <a:t> </a:t>
            </a:r>
            <a:r>
              <a:rPr lang="ar-SA" sz="2400" dirty="0" smtClean="0"/>
              <a:t> </a:t>
            </a:r>
            <a:r>
              <a:rPr lang="en-GB" sz="2400" dirty="0" smtClean="0"/>
              <a:t>[</a:t>
            </a:r>
            <a:r>
              <a:rPr lang="ar-SA" sz="2400" dirty="0" smtClean="0"/>
              <a:t> فمويّاً </a:t>
            </a:r>
            <a:r>
              <a:rPr lang="ar-SY" sz="2400" dirty="0" smtClean="0"/>
              <a:t>،</a:t>
            </a:r>
            <a:r>
              <a:rPr lang="ar-SA" sz="2400" dirty="0" smtClean="0"/>
              <a:t> مناهضات </a:t>
            </a:r>
            <a:r>
              <a:rPr lang="ar-SA" sz="2400" dirty="0" err="1" smtClean="0"/>
              <a:t>للألفا</a:t>
            </a:r>
            <a:r>
              <a:rPr lang="ar-SA" sz="2400" dirty="0" smtClean="0"/>
              <a:t> 1 و2 </a:t>
            </a:r>
            <a:r>
              <a:rPr lang="ar-SY" sz="2400" dirty="0" smtClean="0"/>
              <a:t>،</a:t>
            </a:r>
            <a:r>
              <a:rPr lang="ar-SA" sz="2400" dirty="0" smtClean="0"/>
              <a:t> تعالج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HT &amp; </a:t>
            </a:r>
            <a:r>
              <a:rPr lang="en-GB" sz="2400" dirty="0" err="1" smtClean="0"/>
              <a:t>pheochromocytoma</a:t>
            </a:r>
            <a:r>
              <a:rPr lang="en-GB" sz="2400" dirty="0" smtClean="0"/>
              <a:t> </a:t>
            </a:r>
            <a:r>
              <a:rPr lang="ar-SA" sz="2400" dirty="0" smtClean="0"/>
              <a:t> .  (3)- </a:t>
            </a:r>
            <a:r>
              <a:rPr lang="en-GB" sz="2400" dirty="0" err="1" smtClean="0">
                <a:solidFill>
                  <a:srgbClr val="00B050"/>
                </a:solidFill>
              </a:rPr>
              <a:t>labetalol</a:t>
            </a:r>
            <a:r>
              <a:rPr lang="en-GB" sz="2400" dirty="0" smtClean="0"/>
              <a:t> [ </a:t>
            </a:r>
            <a:r>
              <a:rPr lang="en-GB" sz="2400" dirty="0" err="1" smtClean="0"/>
              <a:t>Normodyne</a:t>
            </a:r>
            <a:r>
              <a:rPr lang="en-GB" sz="2400" dirty="0" smtClean="0"/>
              <a:t> , </a:t>
            </a:r>
            <a:r>
              <a:rPr lang="en-GB" sz="2400" dirty="0" err="1" smtClean="0"/>
              <a:t>Trandate</a:t>
            </a:r>
            <a:r>
              <a:rPr lang="en-GB" sz="2400" dirty="0" smtClean="0"/>
              <a:t> ] , </a:t>
            </a:r>
            <a:r>
              <a:rPr lang="en-GB" sz="2400" dirty="0" err="1" smtClean="0">
                <a:solidFill>
                  <a:srgbClr val="00B050"/>
                </a:solidFill>
              </a:rPr>
              <a:t>carvedilol</a:t>
            </a:r>
            <a:r>
              <a:rPr lang="en-GB" sz="2400" dirty="0" smtClean="0"/>
              <a:t> [ </a:t>
            </a:r>
            <a:r>
              <a:rPr lang="en-GB" sz="2400" dirty="0" err="1" smtClean="0"/>
              <a:t>Coreg</a:t>
            </a:r>
            <a:r>
              <a:rPr lang="en-GB" sz="2400" dirty="0" smtClean="0"/>
              <a:t> ]</a:t>
            </a:r>
            <a:r>
              <a:rPr lang="ar-SA" sz="2400" dirty="0" smtClean="0"/>
              <a:t> : </a:t>
            </a:r>
            <a:r>
              <a:rPr lang="ar-SA" sz="2400" dirty="0" err="1" smtClean="0"/>
              <a:t>اللابيتالول</a:t>
            </a:r>
            <a:r>
              <a:rPr lang="ar-SA" sz="2400" dirty="0" smtClean="0"/>
              <a:t> مناهض </a:t>
            </a:r>
            <a:r>
              <a:rPr lang="ar-SA" sz="2400" dirty="0" err="1" smtClean="0"/>
              <a:t>للألفا</a:t>
            </a:r>
            <a:r>
              <a:rPr lang="ar-SA" sz="2400" dirty="0" smtClean="0"/>
              <a:t> </a:t>
            </a:r>
            <a:r>
              <a:rPr lang="ar-SA" sz="2400" dirty="0" err="1" smtClean="0"/>
              <a:t>والبيتا</a:t>
            </a:r>
            <a:r>
              <a:rPr lang="ar-SA" sz="2400" dirty="0" smtClean="0"/>
              <a:t> ينقص </a:t>
            </a:r>
            <a:r>
              <a:rPr lang="en-GB" sz="2400" dirty="0" smtClean="0"/>
              <a:t>HT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والقلوصيّة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يبطئ النقل الأذيني </a:t>
            </a:r>
            <a:r>
              <a:rPr lang="ar-SA" sz="2400" dirty="0" err="1" smtClean="0"/>
              <a:t>البطيني</a:t>
            </a:r>
            <a:r>
              <a:rPr lang="ar-SA" sz="2400" dirty="0" smtClean="0"/>
              <a:t> وال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PR</a:t>
            </a:r>
            <a:r>
              <a:rPr lang="ar-SA" sz="2400" dirty="0" smtClean="0"/>
              <a:t> . فمويّاً ووريديّاً يعالج </a:t>
            </a:r>
            <a:r>
              <a:rPr lang="en-GB" sz="2400" dirty="0" smtClean="0"/>
              <a:t>HT</a:t>
            </a:r>
            <a:r>
              <a:rPr lang="ar-SA" sz="2400" dirty="0" smtClean="0"/>
              <a:t> الطارئ وورم لب </a:t>
            </a:r>
            <a:r>
              <a:rPr lang="ar-SA" sz="2400" dirty="0" err="1" smtClean="0"/>
              <a:t>الكظر</a:t>
            </a:r>
            <a:r>
              <a:rPr lang="ar-SA" sz="2400" dirty="0" smtClean="0"/>
              <a:t> . </a:t>
            </a:r>
            <a:r>
              <a:rPr lang="ar-SA" sz="2400" dirty="0" err="1" smtClean="0"/>
              <a:t>لايسبب</a:t>
            </a:r>
            <a:r>
              <a:rPr lang="ar-SA" sz="2400" dirty="0" smtClean="0"/>
              <a:t> تسرّع قلب منعكس . </a:t>
            </a:r>
          </a:p>
          <a:p>
            <a:pPr algn="r" rtl="1">
              <a:buNone/>
            </a:pPr>
            <a:r>
              <a:rPr lang="ar-SA" sz="2400" dirty="0" smtClean="0"/>
              <a:t>    أمّا </a:t>
            </a:r>
            <a:r>
              <a:rPr lang="ar-SA" sz="2400" dirty="0" err="1" smtClean="0"/>
              <a:t>الكارفيديلول</a:t>
            </a:r>
            <a:r>
              <a:rPr lang="ar-SA" sz="2400" dirty="0" smtClean="0"/>
              <a:t> فهو مناهض للبيتا أكثر من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مقارنةً مع </a:t>
            </a:r>
            <a:r>
              <a:rPr lang="ar-SA" sz="2400" dirty="0" err="1" smtClean="0"/>
              <a:t>اللابيتالول</a:t>
            </a:r>
            <a:r>
              <a:rPr lang="ar-SA" sz="2400" dirty="0" smtClean="0"/>
              <a:t>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ج- الأدوية المؤثّرة على جملة </a:t>
            </a:r>
            <a:r>
              <a:rPr lang="ar-SA" sz="2400" b="1" dirty="0" err="1" smtClean="0"/>
              <a:t>الرينين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أنجيوتنسين</a:t>
            </a:r>
            <a:r>
              <a:rPr lang="ar-SA" sz="2400" b="1" dirty="0" smtClean="0"/>
              <a:t> : 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1- مثبطات الإنزيم </a:t>
            </a:r>
            <a:r>
              <a:rPr lang="ar-SY" sz="2400" b="1" dirty="0" smtClean="0"/>
              <a:t>المحول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للأنجيوتنسين</a:t>
            </a:r>
            <a:r>
              <a:rPr lang="ar-SA" sz="2400" b="1" dirty="0" smtClean="0"/>
              <a:t> </a:t>
            </a:r>
            <a:r>
              <a:rPr lang="en-GB" sz="2400" b="1" dirty="0" smtClean="0"/>
              <a:t>ACE inhibitors</a:t>
            </a:r>
            <a:r>
              <a:rPr lang="ar-SA" sz="2400" b="1" dirty="0" smtClean="0"/>
              <a:t> : </a:t>
            </a:r>
            <a:r>
              <a:rPr lang="ar-SA" sz="2400" dirty="0" smtClean="0"/>
              <a:t>تنقص </a:t>
            </a:r>
            <a:r>
              <a:rPr lang="en-GB" sz="2400" dirty="0" smtClean="0"/>
              <a:t>TPR</a:t>
            </a:r>
            <a:r>
              <a:rPr lang="ar-SA" sz="2400" dirty="0" smtClean="0"/>
              <a:t> وحجم الدم , وتتضمّن </a:t>
            </a:r>
            <a:r>
              <a:rPr lang="en-GB" sz="2400" b="1" dirty="0" err="1" smtClean="0">
                <a:solidFill>
                  <a:srgbClr val="00B050"/>
                </a:solidFill>
              </a:rPr>
              <a:t>captopril</a:t>
            </a:r>
            <a:r>
              <a:rPr lang="en-GB" sz="2400" dirty="0" smtClean="0"/>
              <a:t> [ </a:t>
            </a:r>
            <a:r>
              <a:rPr lang="en-GB" sz="2400" dirty="0" err="1" smtClean="0"/>
              <a:t>Capoten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enalapril</a:t>
            </a:r>
            <a:r>
              <a:rPr lang="en-GB" sz="2400" dirty="0" smtClean="0"/>
              <a:t> [ </a:t>
            </a:r>
            <a:r>
              <a:rPr lang="en-GB" sz="2400" dirty="0" err="1" smtClean="0"/>
              <a:t>Vasotec</a:t>
            </a:r>
            <a:r>
              <a:rPr lang="en-GB" sz="2400" dirty="0" smtClean="0"/>
              <a:t> ] </a:t>
            </a:r>
            <a:r>
              <a:rPr lang="en-GB" sz="800" dirty="0" err="1" smtClean="0"/>
              <a:t>prodrug</a:t>
            </a:r>
            <a:r>
              <a:rPr lang="en-GB" sz="2400" dirty="0" smtClean="0"/>
              <a:t> , </a:t>
            </a:r>
            <a:r>
              <a:rPr lang="en-GB" sz="2400" b="1" dirty="0" err="1" smtClean="0"/>
              <a:t>lisin</a:t>
            </a:r>
            <a:r>
              <a:rPr lang="en-US" sz="2400" b="1" dirty="0" smtClean="0"/>
              <a:t>o</a:t>
            </a:r>
            <a:r>
              <a:rPr lang="en-GB" sz="2400" b="1" dirty="0" err="1" smtClean="0"/>
              <a:t>pril</a:t>
            </a:r>
            <a:r>
              <a:rPr lang="en-GB" sz="2400" dirty="0" smtClean="0"/>
              <a:t> [ </a:t>
            </a:r>
            <a:r>
              <a:rPr lang="en-GB" sz="2400" dirty="0" err="1" smtClean="0"/>
              <a:t>Prinivil</a:t>
            </a:r>
            <a:r>
              <a:rPr lang="en-GB" sz="2400" dirty="0" smtClean="0"/>
              <a:t> ] , </a:t>
            </a:r>
            <a:r>
              <a:rPr lang="en-GB" sz="2400" dirty="0" err="1" smtClean="0"/>
              <a:t>ramipril</a:t>
            </a:r>
            <a:r>
              <a:rPr lang="en-GB" sz="2400" dirty="0" smtClean="0"/>
              <a:t> [ </a:t>
            </a:r>
            <a:r>
              <a:rPr lang="en-GB" sz="2400" dirty="0" err="1" smtClean="0"/>
              <a:t>Altace</a:t>
            </a:r>
            <a:r>
              <a:rPr lang="en-GB" sz="2400" dirty="0" smtClean="0"/>
              <a:t> ] , </a:t>
            </a:r>
            <a:r>
              <a:rPr lang="en-GB" sz="2400" dirty="0" err="1" smtClean="0"/>
              <a:t>fosinopril</a:t>
            </a:r>
            <a:r>
              <a:rPr lang="en-GB" sz="2400" dirty="0" smtClean="0"/>
              <a:t> [ </a:t>
            </a:r>
            <a:r>
              <a:rPr lang="en-GB" sz="2400" dirty="0" err="1" smtClean="0"/>
              <a:t>Monopril</a:t>
            </a:r>
            <a:r>
              <a:rPr lang="en-GB" sz="2400" dirty="0" smtClean="0"/>
              <a:t> ] , </a:t>
            </a:r>
            <a:r>
              <a:rPr lang="en-GB" sz="2400" dirty="0" err="1" smtClean="0"/>
              <a:t>benzepril</a:t>
            </a:r>
            <a:r>
              <a:rPr lang="en-GB" sz="2400" dirty="0" smtClean="0"/>
              <a:t> [ </a:t>
            </a:r>
            <a:r>
              <a:rPr lang="en-GB" sz="2400" dirty="0" err="1" smtClean="0"/>
              <a:t>Lotensin</a:t>
            </a:r>
            <a:r>
              <a:rPr lang="en-GB" sz="2400" dirty="0" smtClean="0"/>
              <a:t> ] , </a:t>
            </a:r>
            <a:r>
              <a:rPr lang="en-GB" sz="2400" dirty="0" err="1" smtClean="0"/>
              <a:t>moexipril</a:t>
            </a:r>
            <a:r>
              <a:rPr lang="en-GB" sz="2400" dirty="0" smtClean="0"/>
              <a:t> [ </a:t>
            </a:r>
            <a:r>
              <a:rPr lang="en-GB" sz="2400" dirty="0" err="1" smtClean="0"/>
              <a:t>Univasc</a:t>
            </a:r>
            <a:r>
              <a:rPr lang="en-GB" sz="2400" dirty="0" smtClean="0"/>
              <a:t> ] , </a:t>
            </a:r>
            <a:r>
              <a:rPr lang="en-GB" sz="2400" dirty="0" err="1" smtClean="0"/>
              <a:t>quinapril</a:t>
            </a:r>
            <a:r>
              <a:rPr lang="en-GB" sz="2400" dirty="0" smtClean="0"/>
              <a:t> [ </a:t>
            </a:r>
            <a:r>
              <a:rPr lang="en-GB" sz="2400" dirty="0" err="1" smtClean="0"/>
              <a:t>Accupril</a:t>
            </a:r>
            <a:r>
              <a:rPr lang="en-GB" sz="2400" dirty="0" smtClean="0"/>
              <a:t> ] , </a:t>
            </a:r>
            <a:r>
              <a:rPr lang="en-GB" sz="2400" dirty="0" err="1" smtClean="0"/>
              <a:t>perinopril</a:t>
            </a:r>
            <a:r>
              <a:rPr lang="en-GB" sz="2400" dirty="0" smtClean="0"/>
              <a:t> [ </a:t>
            </a:r>
            <a:r>
              <a:rPr lang="en-GB" sz="2400" dirty="0" err="1" smtClean="0"/>
              <a:t>Aceon</a:t>
            </a:r>
            <a:r>
              <a:rPr lang="en-GB" sz="2400" dirty="0" smtClean="0"/>
              <a:t> ] , and </a:t>
            </a:r>
            <a:r>
              <a:rPr lang="en-GB" sz="2400" dirty="0" err="1" smtClean="0"/>
              <a:t>trandolapril</a:t>
            </a:r>
            <a:r>
              <a:rPr lang="en-GB" sz="2400" dirty="0" smtClean="0"/>
              <a:t> [ </a:t>
            </a:r>
            <a:r>
              <a:rPr lang="en-GB" sz="2400" dirty="0" err="1" smtClean="0"/>
              <a:t>Mavik</a:t>
            </a:r>
            <a:r>
              <a:rPr lang="en-GB" sz="2400" dirty="0" smtClean="0"/>
              <a:t> ]</a:t>
            </a:r>
            <a:r>
              <a:rPr lang="ar-SA" sz="2400" dirty="0" smtClean="0"/>
              <a:t> : مفيدة في الذبحة </a:t>
            </a:r>
            <a:r>
              <a:rPr lang="ar-SY" sz="2400" dirty="0" smtClean="0"/>
              <a:t>،</a:t>
            </a:r>
            <a:r>
              <a:rPr lang="ar-SA" sz="2400" dirty="0" smtClean="0"/>
              <a:t> </a:t>
            </a:r>
            <a:r>
              <a:rPr lang="en-GB" sz="2400" dirty="0" smtClean="0"/>
              <a:t>CHF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إقفار القلب </a:t>
            </a:r>
            <a:r>
              <a:rPr lang="ar-SY" sz="2400" dirty="0" smtClean="0"/>
              <a:t>،</a:t>
            </a:r>
            <a:r>
              <a:rPr lang="ar-SA" sz="2400" dirty="0" smtClean="0"/>
              <a:t> وبعد </a:t>
            </a:r>
            <a:r>
              <a:rPr lang="en-GB" sz="2400" dirty="0" smtClean="0"/>
              <a:t>MI</a:t>
            </a:r>
            <a:r>
              <a:rPr lang="ar-SA" sz="2400" dirty="0" smtClean="0"/>
              <a:t> . أقلّ فعاليّة عند الأمريكان الأفارقة مقارنةً مع القوقازيين . </a:t>
            </a:r>
          </a:p>
          <a:p>
            <a:pPr algn="r" rtl="1">
              <a:buNone/>
            </a:pPr>
            <a:r>
              <a:rPr lang="ar-SA" sz="2400" b="1" dirty="0" smtClean="0"/>
              <a:t>  </a:t>
            </a:r>
            <a:r>
              <a:rPr lang="en-GB" sz="2400" b="1" dirty="0" smtClean="0"/>
              <a:t>2</a:t>
            </a:r>
            <a:r>
              <a:rPr lang="ar-SA" sz="2400" b="1" dirty="0" smtClean="0"/>
              <a:t>- مناهضات مستقبلات </a:t>
            </a:r>
            <a:r>
              <a:rPr lang="ar-SA" sz="2400" b="1" dirty="0" err="1" smtClean="0"/>
              <a:t>الأنجيوتنسين</a:t>
            </a:r>
            <a:r>
              <a:rPr lang="ar-SA" sz="2400" b="1" dirty="0" smtClean="0"/>
              <a:t> </a:t>
            </a:r>
            <a:r>
              <a:rPr lang="en-US" sz="2400" b="1" dirty="0" smtClean="0"/>
              <a:t>II</a:t>
            </a:r>
            <a:r>
              <a:rPr lang="ar-SA" sz="2400" b="1" dirty="0" smtClean="0"/>
              <a:t>: </a:t>
            </a:r>
            <a:r>
              <a:rPr lang="en-GB" sz="2400" b="1" dirty="0" err="1" smtClean="0">
                <a:solidFill>
                  <a:srgbClr val="00B050"/>
                </a:solidFill>
              </a:rPr>
              <a:t>losartan</a:t>
            </a:r>
            <a:r>
              <a:rPr lang="en-GB" sz="2400" dirty="0" smtClean="0"/>
              <a:t> potassium[</a:t>
            </a:r>
            <a:r>
              <a:rPr lang="en-GB" sz="2400" dirty="0" err="1" smtClean="0"/>
              <a:t>Cozaar</a:t>
            </a:r>
            <a:r>
              <a:rPr lang="en-GB" sz="2400" dirty="0" smtClean="0"/>
              <a:t>]</a:t>
            </a:r>
            <a:r>
              <a:rPr lang="ar-SA" sz="2400" dirty="0" smtClean="0"/>
              <a:t> : تحصر مستقبلات </a:t>
            </a:r>
            <a:r>
              <a:rPr lang="ar-SA" sz="2400" dirty="0" err="1" smtClean="0"/>
              <a:t>الأنجيوتنسين</a:t>
            </a:r>
            <a:r>
              <a:rPr lang="ar-SA" sz="2400" dirty="0" smtClean="0"/>
              <a:t> </a:t>
            </a:r>
            <a:r>
              <a:rPr lang="en-GB" sz="2400" dirty="0" smtClean="0"/>
              <a:t>II</a:t>
            </a:r>
            <a:r>
              <a:rPr lang="ar-SA" sz="2400" dirty="0" smtClean="0"/>
              <a:t> ( </a:t>
            </a:r>
            <a:r>
              <a:rPr lang="en-GB" sz="2400" dirty="0" smtClean="0"/>
              <a:t>AT-1</a:t>
            </a:r>
            <a:r>
              <a:rPr lang="ar-SA" sz="2400" dirty="0" smtClean="0"/>
              <a:t> ) . تأثيرها مشابه لمثبّطات </a:t>
            </a:r>
            <a:r>
              <a:rPr lang="en-GB" sz="2400" dirty="0" smtClean="0"/>
              <a:t>ACE</a:t>
            </a:r>
            <a:r>
              <a:rPr lang="ar-SA" sz="2400" dirty="0" smtClean="0"/>
              <a:t> . فعّالة كمعالجة أحاديّة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HT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b="1" dirty="0" smtClean="0"/>
              <a:t>  </a:t>
            </a:r>
            <a:r>
              <a:rPr lang="ar-SA" sz="2000" b="1" dirty="0" smtClean="0"/>
              <a:t>3- مثبّطات </a:t>
            </a:r>
            <a:r>
              <a:rPr lang="ar-SA" sz="2000" b="1" dirty="0" err="1" smtClean="0"/>
              <a:t>الرينين</a:t>
            </a:r>
            <a:r>
              <a:rPr lang="ar-SA" sz="2000" b="1" dirty="0" smtClean="0"/>
              <a:t> </a:t>
            </a:r>
            <a:r>
              <a:rPr lang="ar-SA" sz="2000" dirty="0" smtClean="0"/>
              <a:t>(</a:t>
            </a:r>
            <a:r>
              <a:rPr lang="ar-SA" sz="2000" b="1" dirty="0" smtClean="0"/>
              <a:t> </a:t>
            </a:r>
            <a:r>
              <a:rPr lang="ar-SA" sz="2000" dirty="0" smtClean="0"/>
              <a:t>تنقص</a:t>
            </a:r>
            <a:r>
              <a:rPr lang="ar-SA" sz="2000" b="1" dirty="0" smtClean="0"/>
              <a:t> </a:t>
            </a:r>
            <a:r>
              <a:rPr lang="ar-SA" sz="2000" dirty="0" smtClean="0"/>
              <a:t>إنتاج</a:t>
            </a:r>
            <a:r>
              <a:rPr lang="ar-SA" sz="2000" b="1" dirty="0" smtClean="0"/>
              <a:t> </a:t>
            </a:r>
            <a:r>
              <a:rPr lang="ar-SA" sz="2000" dirty="0" err="1" smtClean="0"/>
              <a:t>الأنجيوتنسين</a:t>
            </a:r>
            <a:r>
              <a:rPr lang="ar-SA" sz="2000" b="1" dirty="0" smtClean="0"/>
              <a:t> </a:t>
            </a:r>
            <a:r>
              <a:rPr lang="ar-SA" sz="2000" dirty="0" smtClean="0"/>
              <a:t>)</a:t>
            </a:r>
            <a:r>
              <a:rPr lang="ar-SA" sz="2000" b="1" dirty="0" smtClean="0"/>
              <a:t>: </a:t>
            </a:r>
            <a:r>
              <a:rPr lang="en-GB" sz="2000" b="1" dirty="0" err="1" smtClean="0"/>
              <a:t>aliskiren</a:t>
            </a:r>
            <a:r>
              <a:rPr lang="en-GB" sz="2000" b="1" dirty="0" smtClean="0"/>
              <a:t> [ </a:t>
            </a:r>
            <a:r>
              <a:rPr lang="en-GB" sz="2000" b="1" dirty="0" err="1" smtClean="0"/>
              <a:t>Tekturna</a:t>
            </a:r>
            <a:r>
              <a:rPr lang="en-GB" sz="2000" b="1" dirty="0" smtClean="0"/>
              <a:t> ]</a:t>
            </a:r>
            <a:r>
              <a:rPr lang="ar-SA" sz="2000" b="1" dirty="0" smtClean="0"/>
              <a:t>.</a:t>
            </a:r>
            <a:r>
              <a:rPr lang="ar-SA" sz="2000" dirty="0" smtClean="0"/>
              <a:t>فعاليّتها تشبه  </a:t>
            </a:r>
            <a:r>
              <a:rPr lang="en-GB" sz="2000" dirty="0" smtClean="0"/>
              <a:t>ARBs</a:t>
            </a:r>
            <a:r>
              <a:rPr lang="ar-SA" sz="2000" dirty="0" smtClean="0"/>
              <a:t> . تأثيرها </a:t>
            </a:r>
            <a:r>
              <a:rPr lang="ar-SA" sz="2000" dirty="0" err="1" smtClean="0"/>
              <a:t>الضائر</a:t>
            </a:r>
            <a:r>
              <a:rPr lang="ar-SA" sz="2000" dirty="0" smtClean="0"/>
              <a:t> أقل من </a:t>
            </a:r>
            <a:r>
              <a:rPr lang="en-GB" sz="2000" dirty="0" smtClean="0"/>
              <a:t>ACEIs</a:t>
            </a:r>
            <a:r>
              <a:rPr lang="ar-SA" sz="2000" dirty="0" smtClean="0"/>
              <a:t> </a:t>
            </a:r>
            <a:r>
              <a:rPr lang="ar-SY" sz="2000" dirty="0" smtClean="0"/>
              <a:t>،</a:t>
            </a:r>
            <a:r>
              <a:rPr lang="ar-SA" sz="2000" dirty="0" smtClean="0"/>
              <a:t> تتضمّن الإسهال والصداع والدوخة .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ar-SA" dirty="0"/>
          </a:p>
        </p:txBody>
      </p:sp>
      <p:pic>
        <p:nvPicPr>
          <p:cNvPr id="4" name="Content Placeholder 3" descr="Picture 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001156" cy="6429420"/>
          </a:xfr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400" b="1" dirty="0" smtClean="0"/>
              <a:t>د-</a:t>
            </a:r>
            <a:r>
              <a:rPr lang="ar-SA" sz="2400" dirty="0" smtClean="0"/>
              <a:t> </a:t>
            </a:r>
            <a:r>
              <a:rPr lang="ar-SA" sz="2400" b="1" dirty="0" smtClean="0"/>
              <a:t>حاصرات</a:t>
            </a:r>
            <a:r>
              <a:rPr lang="ar-SA" sz="2400" dirty="0" smtClean="0"/>
              <a:t> </a:t>
            </a:r>
            <a:r>
              <a:rPr lang="ar-SA" sz="2400" b="1" dirty="0" smtClean="0"/>
              <a:t>قنوات</a:t>
            </a:r>
            <a:r>
              <a:rPr lang="ar-SA" sz="2400" dirty="0" smtClean="0"/>
              <a:t> </a:t>
            </a:r>
            <a:r>
              <a:rPr lang="ar-SA" sz="2400" b="1" dirty="0" smtClean="0"/>
              <a:t>الكالسيوم</a:t>
            </a:r>
            <a:r>
              <a:rPr lang="ar-SA" sz="2400" dirty="0" smtClean="0"/>
              <a:t> :  تثبّط دخول أيونات الكالسيوم إلى خلايا العضلات القلبيّة والملساء عبر </a:t>
            </a:r>
            <a:r>
              <a:rPr lang="ar-SA" sz="2400" dirty="0" err="1" smtClean="0"/>
              <a:t>إحصار</a:t>
            </a:r>
            <a:r>
              <a:rPr lang="ar-SA" sz="2400" dirty="0" smtClean="0"/>
              <a:t> قنوات الكالسيوم من النمط </a:t>
            </a:r>
            <a:r>
              <a:rPr lang="ar-SA" sz="2400" dirty="0" err="1" smtClean="0"/>
              <a:t>ل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تنقص الضغط بإنقاص المقاومة المحيطيّة .                                                                                          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buNone/>
            </a:pPr>
            <a:r>
              <a:rPr lang="ar-SA" sz="2400" dirty="0" smtClean="0"/>
              <a:t>    تستعمل لعلاج </a:t>
            </a:r>
            <a:r>
              <a:rPr lang="en-GB" sz="2400" b="1" dirty="0" smtClean="0"/>
              <a:t>HT</a:t>
            </a:r>
            <a:r>
              <a:rPr lang="ar-SA" sz="2400" dirty="0" smtClean="0"/>
              <a:t> </a:t>
            </a:r>
            <a:r>
              <a:rPr lang="ar-SA" sz="2400" b="1" dirty="0" smtClean="0"/>
              <a:t>الخفيف</a:t>
            </a:r>
            <a:r>
              <a:rPr lang="ar-SA" sz="2400" dirty="0" smtClean="0"/>
              <a:t> – </a:t>
            </a:r>
            <a:r>
              <a:rPr lang="ar-SA" sz="2400" b="1" dirty="0" smtClean="0"/>
              <a:t>المتوسّط</a:t>
            </a:r>
            <a:r>
              <a:rPr lang="ar-SA" sz="2400" dirty="0" smtClean="0"/>
              <a:t> . تتضمّن </a:t>
            </a:r>
            <a:r>
              <a:rPr lang="en-GB" sz="2400" b="1" dirty="0" err="1" smtClean="0">
                <a:solidFill>
                  <a:srgbClr val="00B050"/>
                </a:solidFill>
              </a:rPr>
              <a:t>verapamil</a:t>
            </a:r>
            <a:r>
              <a:rPr lang="en-GB" sz="2400" dirty="0" smtClean="0"/>
              <a:t> , </a:t>
            </a:r>
            <a:r>
              <a:rPr lang="en-GB" sz="2400" b="1" dirty="0" err="1" smtClean="0">
                <a:solidFill>
                  <a:srgbClr val="00B050"/>
                </a:solidFill>
              </a:rPr>
              <a:t>nifedipine</a:t>
            </a:r>
            <a:r>
              <a:rPr lang="en-GB" sz="2400" dirty="0" smtClean="0"/>
              <a:t> , </a:t>
            </a:r>
            <a:r>
              <a:rPr lang="en-GB" sz="2400" dirty="0" err="1" smtClean="0"/>
              <a:t>nicardipine</a:t>
            </a:r>
            <a:r>
              <a:rPr lang="en-GB" sz="2400" dirty="0" smtClean="0"/>
              <a:t> , </a:t>
            </a:r>
            <a:r>
              <a:rPr lang="en-GB" sz="2400" dirty="0" err="1" smtClean="0"/>
              <a:t>nisoldipine</a:t>
            </a:r>
            <a:r>
              <a:rPr lang="en-GB" sz="2400" dirty="0" smtClean="0"/>
              <a:t> , </a:t>
            </a:r>
            <a:r>
              <a:rPr lang="en-GB" sz="2400" dirty="0" err="1" smtClean="0"/>
              <a:t>isradipine</a:t>
            </a:r>
            <a:r>
              <a:rPr lang="en-GB" sz="2400" dirty="0" smtClean="0"/>
              <a:t> , </a:t>
            </a:r>
            <a:r>
              <a:rPr lang="en-GB" sz="2400" dirty="0" err="1" smtClean="0"/>
              <a:t>amlodipine</a:t>
            </a:r>
            <a:r>
              <a:rPr lang="en-GB" sz="2400" dirty="0" smtClean="0"/>
              <a:t> , </a:t>
            </a:r>
            <a:r>
              <a:rPr lang="en-GB" sz="2400" dirty="0" err="1" smtClean="0"/>
              <a:t>feldipine</a:t>
            </a:r>
            <a:r>
              <a:rPr lang="en-GB" sz="2400" dirty="0" smtClean="0"/>
              <a:t> , </a:t>
            </a:r>
            <a:r>
              <a:rPr lang="en-GB" sz="2400" b="1" dirty="0" err="1" smtClean="0">
                <a:solidFill>
                  <a:srgbClr val="00B050"/>
                </a:solidFill>
              </a:rPr>
              <a:t>diltiazem</a:t>
            </a:r>
            <a:r>
              <a:rPr lang="en-GB" sz="2400" dirty="0" smtClean="0"/>
              <a:t> </a:t>
            </a:r>
            <a:r>
              <a:rPr lang="ar-SA" sz="2400" dirty="0" smtClean="0"/>
              <a:t> . إنّ المستحضرات قصيرة المفعول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dihydropyridine</a:t>
            </a:r>
            <a:r>
              <a:rPr lang="ar-SA" sz="2400" dirty="0" smtClean="0"/>
              <a:t> مثل </a:t>
            </a:r>
            <a:r>
              <a:rPr lang="en-GB" sz="2400" dirty="0" err="1" smtClean="0"/>
              <a:t>nifedipine</a:t>
            </a:r>
            <a:r>
              <a:rPr lang="ar-SA" sz="2400" dirty="0" smtClean="0"/>
              <a:t> ترابطت مع زيادة الوفيات القلبية الوعائية </a:t>
            </a:r>
            <a:r>
              <a:rPr lang="ar-SA" sz="2400" dirty="0" err="1" smtClean="0"/>
              <a:t>والإحتشائية</a:t>
            </a:r>
            <a:r>
              <a:rPr lang="ar-SA" sz="2400" dirty="0" smtClean="0"/>
              <a:t> </a:t>
            </a:r>
            <a:r>
              <a:rPr lang="en-GB" sz="2400" dirty="0" smtClean="0"/>
              <a:t>MI</a:t>
            </a:r>
            <a:r>
              <a:rPr lang="ar-SA" sz="2400" dirty="0" smtClean="0"/>
              <a:t> وزيادة هجمات الذبحة . </a:t>
            </a:r>
          </a:p>
          <a:p>
            <a:pPr algn="r" rtl="1">
              <a:buNone/>
            </a:pPr>
            <a:r>
              <a:rPr lang="ar-SA" sz="2400" b="1" dirty="0" smtClean="0"/>
              <a:t>    ه- الأدوية الأخرى : 1- محاكيات الودّي المؤثّرة مركزيّاً </a:t>
            </a:r>
            <a:r>
              <a:rPr lang="ar-SA" sz="2400" dirty="0" smtClean="0"/>
              <a:t>تنقص </a:t>
            </a:r>
            <a:r>
              <a:rPr lang="en-GB" sz="2400" dirty="0" smtClean="0"/>
              <a:t>PR</a:t>
            </a:r>
            <a:r>
              <a:rPr lang="ar-SA" sz="2400" dirty="0" smtClean="0"/>
              <a:t> وتثبط القلب </a:t>
            </a:r>
          </a:p>
          <a:p>
            <a:pPr algn="r" rtl="1">
              <a:buNone/>
            </a:pPr>
            <a:r>
              <a:rPr lang="ar-SA" sz="2400" b="1" dirty="0" smtClean="0"/>
              <a:t>     </a:t>
            </a:r>
            <a:r>
              <a:rPr lang="ar-SA" sz="2400" dirty="0" smtClean="0"/>
              <a:t>أ- </a:t>
            </a:r>
            <a:r>
              <a:rPr lang="en-GB" sz="2400" b="1" dirty="0" smtClean="0">
                <a:solidFill>
                  <a:srgbClr val="00B050"/>
                </a:solidFill>
              </a:rPr>
              <a:t>methyldopa</a:t>
            </a:r>
            <a:r>
              <a:rPr lang="en-GB" sz="2400" dirty="0" smtClean="0"/>
              <a:t> [ </a:t>
            </a:r>
            <a:r>
              <a:rPr lang="en-GB" sz="2400" dirty="0" err="1" smtClean="0"/>
              <a:t>Aldomet</a:t>
            </a:r>
            <a:r>
              <a:rPr lang="en-GB" sz="2400" dirty="0" smtClean="0"/>
              <a:t> ]</a:t>
            </a:r>
            <a:r>
              <a:rPr lang="ar-SA" sz="2400" dirty="0" smtClean="0"/>
              <a:t> له </a:t>
            </a:r>
            <a:r>
              <a:rPr lang="ar-SA" sz="2400" dirty="0" err="1" smtClean="0"/>
              <a:t>مستقلب</a:t>
            </a:r>
            <a:r>
              <a:rPr lang="ar-SA" sz="2400" dirty="0" smtClean="0"/>
              <a:t> فعّال , </a:t>
            </a:r>
            <a:r>
              <a:rPr lang="en-GB" sz="2400" i="1" dirty="0" smtClean="0"/>
              <a:t>a</a:t>
            </a:r>
            <a:r>
              <a:rPr lang="en-GB" sz="2400" dirty="0" smtClean="0"/>
              <a:t>-</a:t>
            </a:r>
            <a:r>
              <a:rPr lang="en-GB" sz="2400" dirty="0" err="1" smtClean="0"/>
              <a:t>methylnorepinephrine</a:t>
            </a:r>
            <a:r>
              <a:rPr lang="ar-SA" sz="2400" dirty="0" smtClean="0"/>
              <a:t> ( ناقل عصبي مزيّف ) . </a:t>
            </a:r>
            <a:r>
              <a:rPr lang="ar-SA" sz="2400" dirty="0" err="1" smtClean="0"/>
              <a:t>الميثيل</a:t>
            </a:r>
            <a:r>
              <a:rPr lang="ar-SA" sz="2400" dirty="0" smtClean="0"/>
              <a:t> </a:t>
            </a:r>
            <a:r>
              <a:rPr lang="ar-SA" sz="2400" dirty="0" err="1" smtClean="0"/>
              <a:t>دوبا</a:t>
            </a:r>
            <a:r>
              <a:rPr lang="ar-SA" sz="2400" dirty="0" smtClean="0"/>
              <a:t> ينشّط المستقبلات </a:t>
            </a:r>
            <a:r>
              <a:rPr lang="ar-SA" sz="2400" dirty="0" err="1" smtClean="0"/>
              <a:t>الأدرينرجيّة</a:t>
            </a:r>
            <a:r>
              <a:rPr lang="ar-SA" sz="2400" dirty="0" smtClean="0"/>
              <a:t> التثبيطية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قبل المشبك</a:t>
            </a:r>
            <a:r>
              <a:rPr lang="ar-SY" sz="2400" dirty="0" smtClean="0"/>
              <a:t> </a:t>
            </a:r>
            <a:r>
              <a:rPr lang="ar-SY" sz="800" dirty="0" smtClean="0"/>
              <a:t>محيطيّاً</a:t>
            </a:r>
            <a:r>
              <a:rPr lang="ar-SA" sz="2400" dirty="0" smtClean="0"/>
              <a:t> والمستقبلات </a:t>
            </a:r>
            <a:r>
              <a:rPr lang="en-GB" sz="2400" i="1" dirty="0" smtClean="0"/>
              <a:t>a</a:t>
            </a:r>
            <a:r>
              <a:rPr lang="en-GB" sz="2400" dirty="0" smtClean="0"/>
              <a:t>2</a:t>
            </a:r>
            <a:r>
              <a:rPr lang="ar-SA" sz="2400" dirty="0" smtClean="0"/>
              <a:t> بعد المشبك في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CNS</a:t>
            </a:r>
            <a:r>
              <a:rPr lang="ar-SY" sz="2400" dirty="0" smtClean="0"/>
              <a:t> </a:t>
            </a:r>
            <a:r>
              <a:rPr lang="en-US" sz="2400" dirty="0" smtClean="0"/>
              <a:t>[</a:t>
            </a:r>
            <a:r>
              <a:rPr lang="en-US" sz="800" dirty="0" smtClean="0"/>
              <a:t>VMC</a:t>
            </a:r>
            <a:r>
              <a:rPr lang="en-US" sz="2400" dirty="0" smtClean="0"/>
              <a:t>]</a:t>
            </a:r>
            <a:r>
              <a:rPr lang="ar-SA" sz="2400" dirty="0" smtClean="0"/>
              <a:t> منقصاً التدفّق الودّي . ينقص </a:t>
            </a:r>
            <a:r>
              <a:rPr lang="en-GB" sz="2400" dirty="0" smtClean="0"/>
              <a:t>TPR</a:t>
            </a:r>
            <a:r>
              <a:rPr lang="ar-SA" sz="2400" dirty="0" smtClean="0"/>
              <a:t> . يعالج </a:t>
            </a:r>
            <a:r>
              <a:rPr lang="en-GB" sz="2400" b="1" dirty="0" smtClean="0"/>
              <a:t>HT</a:t>
            </a:r>
            <a:r>
              <a:rPr lang="ar-SA" sz="2400" b="1" dirty="0" smtClean="0"/>
              <a:t> الخفيف – المتوسّط. </a:t>
            </a:r>
          </a:p>
          <a:p>
            <a:pPr algn="r" rtl="1">
              <a:buNone/>
            </a:pPr>
            <a:r>
              <a:rPr lang="ar-SA" sz="2400" b="1" dirty="0" smtClean="0"/>
              <a:t>    </a:t>
            </a:r>
            <a:r>
              <a:rPr lang="ar-SA" sz="2400" dirty="0" smtClean="0"/>
              <a:t>يسبب النعاس وجفاف الفم </a:t>
            </a:r>
            <a:r>
              <a:rPr lang="ar-SA" sz="2400" dirty="0" err="1" smtClean="0"/>
              <a:t>وإضطرابات</a:t>
            </a:r>
            <a:r>
              <a:rPr lang="ar-SA" sz="2400" dirty="0" smtClean="0"/>
              <a:t> هضميّة . وقد يخلّ بالأداء الجنسي ممّا يقلّل </a:t>
            </a:r>
            <a:r>
              <a:rPr lang="ar-SA" sz="2400" dirty="0" err="1" smtClean="0"/>
              <a:t>الإمتثال</a:t>
            </a:r>
            <a:r>
              <a:rPr lang="ar-SA" sz="2400" dirty="0" smtClean="0"/>
              <a:t> .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None/>
            </a:pPr>
            <a:r>
              <a:rPr lang="ar-SA" sz="2600" dirty="0" smtClean="0"/>
              <a:t>    ب- </a:t>
            </a:r>
            <a:r>
              <a:rPr lang="en-GB" sz="2600" b="1" dirty="0" err="1" smtClean="0">
                <a:solidFill>
                  <a:srgbClr val="00B050"/>
                </a:solidFill>
              </a:rPr>
              <a:t>Clonidine</a:t>
            </a:r>
            <a:r>
              <a:rPr lang="en-GB" sz="2600" dirty="0" smtClean="0"/>
              <a:t> [ </a:t>
            </a:r>
            <a:r>
              <a:rPr lang="en-GB" sz="2600" dirty="0" err="1" smtClean="0"/>
              <a:t>Catapres</a:t>
            </a:r>
            <a:r>
              <a:rPr lang="en-GB" sz="2600" dirty="0" smtClean="0"/>
              <a:t> ]</a:t>
            </a:r>
            <a:r>
              <a:rPr lang="ar-SA" sz="2600" dirty="0" smtClean="0"/>
              <a:t> : ينبّه </a:t>
            </a:r>
            <a:r>
              <a:rPr lang="en-GB" sz="2600" i="1" dirty="0" smtClean="0"/>
              <a:t>a</a:t>
            </a:r>
            <a:r>
              <a:rPr lang="en-GB" sz="2600" dirty="0" smtClean="0"/>
              <a:t>2</a:t>
            </a:r>
            <a:r>
              <a:rPr lang="ar-SA" sz="2600" dirty="0" smtClean="0"/>
              <a:t> بعد المشبك مركزيّاً وينقص </a:t>
            </a:r>
            <a:r>
              <a:rPr lang="en-GB" sz="2600" dirty="0" smtClean="0"/>
              <a:t>TPR</a:t>
            </a:r>
            <a:r>
              <a:rPr lang="ar-SA" sz="2600" dirty="0" smtClean="0"/>
              <a:t> .. يسبّب نعاس </a:t>
            </a:r>
            <a:r>
              <a:rPr lang="ar-SA" sz="2600" dirty="0" err="1" smtClean="0"/>
              <a:t>ونوام</a:t>
            </a:r>
            <a:r>
              <a:rPr lang="ar-SA" sz="2600" dirty="0" smtClean="0"/>
              <a:t> وجفاف فم وإمساك. ثمّة </a:t>
            </a:r>
            <a:r>
              <a:rPr lang="ar-SA" sz="2600" dirty="0" err="1" smtClean="0"/>
              <a:t>لصقة</a:t>
            </a:r>
            <a:r>
              <a:rPr lang="ar-SA" sz="2600" dirty="0" smtClean="0"/>
              <a:t> عبر الجلد </a:t>
            </a:r>
            <a:r>
              <a:rPr lang="en-GB" sz="2600" dirty="0" smtClean="0"/>
              <a:t> </a:t>
            </a:r>
            <a:r>
              <a:rPr lang="en-US" sz="2600" dirty="0" smtClean="0"/>
              <a:t>[</a:t>
            </a:r>
            <a:r>
              <a:rPr lang="en-GB" sz="2600" dirty="0" err="1" smtClean="0"/>
              <a:t>Catapres</a:t>
            </a:r>
            <a:r>
              <a:rPr lang="en-GB" sz="2600" dirty="0" smtClean="0"/>
              <a:t>-TTS]</a:t>
            </a:r>
            <a:r>
              <a:rPr lang="ar-SA" sz="2600" dirty="0" smtClean="0"/>
              <a:t> </a:t>
            </a:r>
          </a:p>
          <a:p>
            <a:pPr algn="r" rtl="1">
              <a:buNone/>
            </a:pPr>
            <a:r>
              <a:rPr lang="ar-SA" sz="2400" dirty="0" smtClean="0"/>
              <a:t>    للإعطاء أسبوعيّاً . </a:t>
            </a:r>
          </a:p>
          <a:p>
            <a:pPr algn="r" rtl="1">
              <a:buNone/>
            </a:pPr>
            <a:r>
              <a:rPr lang="ar-SA" sz="2600" dirty="0" smtClean="0"/>
              <a:t>    ج- </a:t>
            </a:r>
            <a:r>
              <a:rPr lang="en-GB" sz="2600" b="1" dirty="0" err="1" smtClean="0">
                <a:solidFill>
                  <a:srgbClr val="00B050"/>
                </a:solidFill>
              </a:rPr>
              <a:t>guanabenz</a:t>
            </a:r>
            <a:r>
              <a:rPr lang="en-GB" sz="2600" dirty="0" smtClean="0"/>
              <a:t> acetate [ </a:t>
            </a:r>
            <a:r>
              <a:rPr lang="en-GB" sz="2600" dirty="0" err="1" smtClean="0"/>
              <a:t>Wytensin</a:t>
            </a:r>
            <a:r>
              <a:rPr lang="en-GB" sz="2600" dirty="0" smtClean="0"/>
              <a:t> ]</a:t>
            </a:r>
            <a:r>
              <a:rPr lang="ar-SA" sz="2600" dirty="0" smtClean="0"/>
              <a:t> ينشّط </a:t>
            </a:r>
            <a:r>
              <a:rPr lang="en-GB" sz="2600" i="1" dirty="0" smtClean="0"/>
              <a:t>a</a:t>
            </a:r>
            <a:r>
              <a:rPr lang="en-GB" sz="2600" dirty="0" smtClean="0"/>
              <a:t>2</a:t>
            </a:r>
            <a:r>
              <a:rPr lang="ar-SA" sz="2600" dirty="0" smtClean="0"/>
              <a:t> مركزيّاً مثبّطاً التدفّق الودّي .. يعالج </a:t>
            </a:r>
            <a:r>
              <a:rPr lang="en-GB" sz="2600" dirty="0" smtClean="0"/>
              <a:t>HT</a:t>
            </a:r>
            <a:r>
              <a:rPr lang="ar-SA" sz="2600" dirty="0" smtClean="0"/>
              <a:t> الخفيف-المتوسّط . يسبّب تهدئة وجفاف فم أقل من </a:t>
            </a:r>
            <a:r>
              <a:rPr lang="ar-SA" sz="2600" dirty="0" err="1" smtClean="0"/>
              <a:t>كلونيدين</a:t>
            </a:r>
            <a:r>
              <a:rPr lang="ar-SA" sz="2600" dirty="0" smtClean="0"/>
              <a:t>. </a:t>
            </a:r>
          </a:p>
          <a:p>
            <a:pPr algn="r" rtl="1">
              <a:buNone/>
            </a:pPr>
            <a:r>
              <a:rPr lang="ar-SA" sz="2400" dirty="0" smtClean="0"/>
              <a:t>   </a:t>
            </a:r>
            <a:r>
              <a:rPr lang="ar-SA" sz="2400" b="1" dirty="0" smtClean="0"/>
              <a:t>2-</a:t>
            </a:r>
            <a:r>
              <a:rPr lang="ar-SA" sz="2400" dirty="0" smtClean="0"/>
              <a:t> </a:t>
            </a:r>
            <a:r>
              <a:rPr lang="ar-SA" sz="2400" b="1" dirty="0" smtClean="0"/>
              <a:t>الأدوية</a:t>
            </a:r>
            <a:r>
              <a:rPr lang="ar-SA" sz="2400" dirty="0" smtClean="0"/>
              <a:t> </a:t>
            </a:r>
            <a:r>
              <a:rPr lang="ar-SA" sz="2400" b="1" dirty="0" smtClean="0"/>
              <a:t>الحاصرة</a:t>
            </a:r>
            <a:r>
              <a:rPr lang="ar-SA" sz="2400" dirty="0" smtClean="0"/>
              <a:t> </a:t>
            </a:r>
            <a:r>
              <a:rPr lang="ar-SA" sz="2400" b="1" dirty="0" err="1" smtClean="0"/>
              <a:t>للعصبون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الأدرينرجي</a:t>
            </a:r>
            <a:r>
              <a:rPr lang="ar-SA" sz="2400" dirty="0" smtClean="0"/>
              <a:t> : </a:t>
            </a:r>
            <a:r>
              <a:rPr lang="en-GB" sz="2400" dirty="0" err="1" smtClean="0">
                <a:solidFill>
                  <a:srgbClr val="92D050"/>
                </a:solidFill>
              </a:rPr>
              <a:t>reserpine</a:t>
            </a:r>
            <a:r>
              <a:rPr lang="ar-SA" sz="2400" dirty="0" smtClean="0"/>
              <a:t> ينهي إطلاق </a:t>
            </a:r>
            <a:r>
              <a:rPr lang="en-GB" sz="2400" dirty="0" err="1" smtClean="0"/>
              <a:t>N.Epi</a:t>
            </a:r>
            <a:r>
              <a:rPr lang="ar-SA" sz="2400" dirty="0" smtClean="0"/>
              <a:t> </a:t>
            </a:r>
            <a:r>
              <a:rPr lang="ar-SA" sz="2400" dirty="0" err="1" smtClean="0"/>
              <a:t>إستجابةً</a:t>
            </a:r>
            <a:r>
              <a:rPr lang="ar-SA" sz="2400" dirty="0" smtClean="0"/>
              <a:t> للنبض العصبي </a:t>
            </a:r>
            <a:r>
              <a:rPr lang="ar-SY" sz="2400" dirty="0" smtClean="0"/>
              <a:t>،</a:t>
            </a:r>
            <a:r>
              <a:rPr lang="ar-SA" sz="2400" dirty="0" smtClean="0"/>
              <a:t> بمنعه قبطه </a:t>
            </a:r>
            <a:r>
              <a:rPr lang="ar-SA" sz="2400" dirty="0" err="1" smtClean="0"/>
              <a:t>الحويصلي</a:t>
            </a:r>
            <a:r>
              <a:rPr lang="ar-SA" sz="2400" dirty="0" smtClean="0"/>
              <a:t> . يستنفذ </a:t>
            </a:r>
            <a:r>
              <a:rPr lang="en-GB" sz="2400" dirty="0" err="1" smtClean="0"/>
              <a:t>N.Epi</a:t>
            </a:r>
            <a:r>
              <a:rPr lang="ar-SA" sz="2400" dirty="0" smtClean="0"/>
              <a:t> محيطيّاً وفي لب </a:t>
            </a:r>
            <a:r>
              <a:rPr lang="ar-SA" sz="2400" dirty="0" err="1" smtClean="0"/>
              <a:t>الكظر</a:t>
            </a:r>
            <a:r>
              <a:rPr lang="ar-SA" sz="2400" dirty="0" smtClean="0"/>
              <a:t> . يعالج </a:t>
            </a:r>
            <a:r>
              <a:rPr lang="en-GB" sz="2400" dirty="0" smtClean="0"/>
              <a:t>HT</a:t>
            </a:r>
            <a:r>
              <a:rPr lang="ar-SA" sz="2400" dirty="0" smtClean="0"/>
              <a:t> الخفيف-المتوسّط . يسبّب إضراب هضمي </a:t>
            </a:r>
            <a:r>
              <a:rPr lang="ar-SA" sz="2400" dirty="0" err="1" smtClean="0"/>
              <a:t>وإكتئاب</a:t>
            </a:r>
            <a:r>
              <a:rPr lang="ar-SA" sz="2400" dirty="0" smtClean="0"/>
              <a:t> ( خصوصاً بالجرعات الكبيرة ) . </a:t>
            </a:r>
          </a:p>
          <a:p>
            <a:pPr algn="r" rtl="1">
              <a:buNone/>
            </a:pPr>
            <a:r>
              <a:rPr lang="ar-SA" sz="2200" dirty="0" smtClean="0"/>
              <a:t>   </a:t>
            </a:r>
            <a:r>
              <a:rPr lang="ar-SA" sz="2200" b="1" dirty="0" smtClean="0"/>
              <a:t>3-</a:t>
            </a:r>
            <a:r>
              <a:rPr lang="ar-SA" sz="2200" dirty="0" smtClean="0"/>
              <a:t> </a:t>
            </a:r>
            <a:r>
              <a:rPr lang="en-GB" sz="2200" b="1" dirty="0" smtClean="0"/>
              <a:t>vasodilators</a:t>
            </a:r>
            <a:r>
              <a:rPr lang="ar-SA" sz="2200" dirty="0" smtClean="0"/>
              <a:t> : ترخي العضل الأملس فتنقص </a:t>
            </a:r>
            <a:r>
              <a:rPr lang="en-GB" sz="2200" dirty="0" smtClean="0"/>
              <a:t>TPR</a:t>
            </a:r>
            <a:r>
              <a:rPr lang="ar-SA" sz="2200" dirty="0" smtClean="0"/>
              <a:t> . (1)- </a:t>
            </a:r>
            <a:r>
              <a:rPr lang="en-GB" sz="2200" b="1" dirty="0" err="1" smtClean="0">
                <a:solidFill>
                  <a:srgbClr val="00B050"/>
                </a:solidFill>
              </a:rPr>
              <a:t>hydralazine</a:t>
            </a:r>
            <a:r>
              <a:rPr lang="en-GB" sz="2200" dirty="0" smtClean="0"/>
              <a:t> [ </a:t>
            </a:r>
            <a:r>
              <a:rPr lang="en-GB" sz="2200" dirty="0" err="1" smtClean="0"/>
              <a:t>Apresoline</a:t>
            </a:r>
            <a:r>
              <a:rPr lang="en-GB" sz="2200" dirty="0" smtClean="0"/>
              <a:t> ]</a:t>
            </a:r>
            <a:r>
              <a:rPr lang="ar-SA" sz="2200" dirty="0" smtClean="0"/>
              <a:t> ينقص </a:t>
            </a:r>
            <a:r>
              <a:rPr lang="en-GB" sz="2200" dirty="0" smtClean="0"/>
              <a:t>BP</a:t>
            </a:r>
            <a:r>
              <a:rPr lang="ar-SA" sz="2200" dirty="0" smtClean="0"/>
              <a:t> مباشرةً </a:t>
            </a:r>
            <a:r>
              <a:rPr lang="ar-SA" sz="2200" b="1" dirty="0" smtClean="0"/>
              <a:t>بإرخاء</a:t>
            </a:r>
            <a:r>
              <a:rPr lang="ar-SA" sz="2200" dirty="0" smtClean="0"/>
              <a:t> </a:t>
            </a:r>
            <a:r>
              <a:rPr lang="ar-SA" sz="2200" b="1" dirty="0" smtClean="0"/>
              <a:t>العضلات</a:t>
            </a:r>
            <a:r>
              <a:rPr lang="ar-SA" sz="2200" dirty="0" smtClean="0"/>
              <a:t> </a:t>
            </a:r>
            <a:r>
              <a:rPr lang="ar-SA" sz="2200" b="1" dirty="0" smtClean="0"/>
              <a:t>الشريانيّة</a:t>
            </a:r>
            <a:r>
              <a:rPr lang="ar-SA" sz="2200" dirty="0" smtClean="0"/>
              <a:t> ( بزيادة </a:t>
            </a:r>
            <a:r>
              <a:rPr lang="en-GB" sz="2200" b="1" dirty="0" smtClean="0"/>
              <a:t>K</a:t>
            </a:r>
            <a:r>
              <a:rPr lang="en-GB" sz="2200" dirty="0" smtClean="0"/>
              <a:t>+ </a:t>
            </a:r>
            <a:r>
              <a:rPr lang="en-GB" sz="2200" b="1" dirty="0" smtClean="0"/>
              <a:t>efflux</a:t>
            </a:r>
            <a:r>
              <a:rPr lang="en-GB" sz="2200" dirty="0" smtClean="0"/>
              <a:t> </a:t>
            </a:r>
            <a:r>
              <a:rPr lang="ar-SA" sz="2200" dirty="0" smtClean="0"/>
              <a:t> وإنقاص </a:t>
            </a:r>
            <a:r>
              <a:rPr lang="en-GB" sz="2200" dirty="0" smtClean="0"/>
              <a:t>Ca++ influx </a:t>
            </a:r>
            <a:r>
              <a:rPr lang="ar-SA" sz="2200" dirty="0" smtClean="0"/>
              <a:t> وزيادة </a:t>
            </a:r>
            <a:r>
              <a:rPr lang="en-GB" sz="2200" dirty="0" smtClean="0"/>
              <a:t>NO </a:t>
            </a:r>
            <a:r>
              <a:rPr lang="ar-SA" sz="2200" dirty="0" smtClean="0"/>
              <a:t> ) . يسبّب تسرّع قلب منعكس , </a:t>
            </a:r>
            <a:r>
              <a:rPr lang="ar-SA" sz="2200" b="1" dirty="0" smtClean="0"/>
              <a:t>فيتطلّب</a:t>
            </a:r>
            <a:r>
              <a:rPr lang="ar-SA" sz="2200" dirty="0" smtClean="0"/>
              <a:t> </a:t>
            </a:r>
            <a:r>
              <a:rPr lang="ar-SA" sz="2200" b="1" dirty="0" smtClean="0"/>
              <a:t>إعطاء</a:t>
            </a:r>
            <a:r>
              <a:rPr lang="ar-SA" sz="2200" dirty="0" smtClean="0"/>
              <a:t> </a:t>
            </a:r>
            <a:r>
              <a:rPr lang="ar-SA" sz="2200" b="1" dirty="0" smtClean="0"/>
              <a:t>حاصر </a:t>
            </a:r>
            <a:r>
              <a:rPr lang="en-GB" sz="2200" b="1" i="1" dirty="0" smtClean="0"/>
              <a:t>B</a:t>
            </a:r>
            <a:r>
              <a:rPr lang="ar-SA" sz="2200" dirty="0" smtClean="0"/>
              <a:t> </a:t>
            </a:r>
            <a:r>
              <a:rPr lang="ar-SY" sz="2200" dirty="0" smtClean="0"/>
              <a:t>،</a:t>
            </a:r>
            <a:r>
              <a:rPr lang="ar-SA" sz="2200" dirty="0" smtClean="0"/>
              <a:t> ويتطلّب </a:t>
            </a:r>
            <a:r>
              <a:rPr lang="ar-SA" sz="2200" b="1" dirty="0" smtClean="0"/>
              <a:t>مدرّ </a:t>
            </a:r>
            <a:r>
              <a:rPr lang="ar-SA" sz="2200" dirty="0" err="1" smtClean="0"/>
              <a:t>لإعتراض</a:t>
            </a:r>
            <a:r>
              <a:rPr lang="ar-SA" sz="2200" dirty="0" smtClean="0"/>
              <a:t> </a:t>
            </a:r>
            <a:r>
              <a:rPr lang="ar-SA" sz="2200" dirty="0" err="1" smtClean="0"/>
              <a:t>إحتباس</a:t>
            </a:r>
            <a:r>
              <a:rPr lang="ar-SA" sz="2200" dirty="0" smtClean="0"/>
              <a:t> </a:t>
            </a:r>
            <a:r>
              <a:rPr lang="en-GB" sz="2200" dirty="0" smtClean="0"/>
              <a:t>Na</a:t>
            </a:r>
            <a:r>
              <a:rPr lang="ar-SA" sz="2200" dirty="0" smtClean="0"/>
              <a:t> والماء . يعالج </a:t>
            </a:r>
            <a:r>
              <a:rPr lang="en-GB" sz="2200" b="1" dirty="0" smtClean="0"/>
              <a:t>HT</a:t>
            </a:r>
            <a:r>
              <a:rPr lang="ar-SA" sz="2200" b="1" dirty="0" smtClean="0"/>
              <a:t> المزمن ونوبات </a:t>
            </a:r>
            <a:r>
              <a:rPr lang="en-GB" sz="2200" b="1" dirty="0" smtClean="0"/>
              <a:t>HT</a:t>
            </a:r>
            <a:r>
              <a:rPr lang="ar-SA" sz="2200" b="1" dirty="0" smtClean="0"/>
              <a:t> </a:t>
            </a:r>
            <a:r>
              <a:rPr lang="ar-SA" sz="2200" dirty="0" smtClean="0"/>
              <a:t>المرافقة </a:t>
            </a:r>
            <a:r>
              <a:rPr lang="ar-SA" sz="2200" dirty="0" err="1" smtClean="0"/>
              <a:t>لإلتهاب</a:t>
            </a:r>
            <a:r>
              <a:rPr lang="ar-SA" sz="2200" dirty="0" smtClean="0"/>
              <a:t> </a:t>
            </a:r>
            <a:r>
              <a:rPr lang="ar-SA" sz="2200" dirty="0" err="1" smtClean="0"/>
              <a:t>الكبب</a:t>
            </a:r>
            <a:r>
              <a:rPr lang="ar-SA" sz="2200" dirty="0" smtClean="0"/>
              <a:t> والكلية ..</a:t>
            </a:r>
            <a:r>
              <a:rPr lang="en-GB" sz="2200" dirty="0" smtClean="0"/>
              <a:t> </a:t>
            </a:r>
            <a:r>
              <a:rPr lang="ar-SA" sz="2200" dirty="0" smtClean="0"/>
              <a:t> يسبّب </a:t>
            </a:r>
            <a:r>
              <a:rPr lang="en-GB" sz="2200" dirty="0" err="1" smtClean="0"/>
              <a:t>lupuslike</a:t>
            </a:r>
            <a:r>
              <a:rPr lang="en-GB" sz="2200" dirty="0" smtClean="0"/>
              <a:t> syndrome </a:t>
            </a:r>
            <a:r>
              <a:rPr lang="ar-SA" sz="2200" dirty="0" smtClean="0"/>
              <a:t> .                                                                            </a:t>
            </a:r>
            <a:r>
              <a:rPr lang="en-US" sz="1500" dirty="0" smtClean="0"/>
              <a:t>K-channel openers</a:t>
            </a:r>
            <a:endParaRPr lang="en-GB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err="1" smtClean="0"/>
              <a:t>Deca</a:t>
            </a:r>
            <a:r>
              <a:rPr lang="en-US" sz="800" dirty="0" smtClean="0"/>
              <a:t> = 10 : </a:t>
            </a:r>
            <a:r>
              <a:rPr lang="en-US" sz="800" dirty="0" err="1" smtClean="0"/>
              <a:t>octa</a:t>
            </a:r>
            <a:r>
              <a:rPr lang="en-US" sz="800" dirty="0" smtClean="0"/>
              <a:t> = 8</a:t>
            </a:r>
            <a:endParaRPr lang="en-GB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dirty="0" smtClean="0"/>
              <a:t>    (2)- </a:t>
            </a:r>
            <a:r>
              <a:rPr lang="en-GB" sz="2400" b="1" dirty="0" err="1" smtClean="0">
                <a:solidFill>
                  <a:srgbClr val="00B050"/>
                </a:solidFill>
              </a:rPr>
              <a:t>minoxidil</a:t>
            </a:r>
            <a:r>
              <a:rPr lang="en-GB" sz="2400" dirty="0" smtClean="0"/>
              <a:t> [ </a:t>
            </a:r>
            <a:r>
              <a:rPr lang="en-GB" sz="2400" dirty="0" err="1" smtClean="0"/>
              <a:t>Loniten</a:t>
            </a:r>
            <a:r>
              <a:rPr lang="en-GB" sz="2400" dirty="0" smtClean="0"/>
              <a:t> ]</a:t>
            </a:r>
            <a:r>
              <a:rPr lang="ar-SA" sz="2400" dirty="0" smtClean="0"/>
              <a:t> : يؤثّر </a:t>
            </a:r>
            <a:r>
              <a:rPr lang="ar-SA" sz="2400" dirty="0" err="1" smtClean="0"/>
              <a:t>كالهيدرالازين</a:t>
            </a:r>
            <a:r>
              <a:rPr lang="ar-SA" sz="2400" dirty="0" smtClean="0"/>
              <a:t> . إذ يزيد </a:t>
            </a:r>
            <a:r>
              <a:rPr lang="ar-SA" sz="2400" b="1" dirty="0" smtClean="0"/>
              <a:t>خروج</a:t>
            </a:r>
            <a:r>
              <a:rPr lang="ar-SA" sz="2400" dirty="0" smtClean="0"/>
              <a:t> </a:t>
            </a:r>
            <a:r>
              <a:rPr lang="en-GB" sz="2400" b="1" dirty="0" smtClean="0"/>
              <a:t>K</a:t>
            </a:r>
            <a:r>
              <a:rPr lang="en-GB" sz="2400" dirty="0" smtClean="0"/>
              <a:t>+</a:t>
            </a:r>
            <a:r>
              <a:rPr lang="ar-SA" sz="2400" dirty="0" smtClean="0"/>
              <a:t> مفرطاً </a:t>
            </a:r>
            <a:r>
              <a:rPr lang="ar-SA" sz="2400" dirty="0" err="1" smtClean="0"/>
              <a:t>إستقطاب</a:t>
            </a:r>
            <a:r>
              <a:rPr lang="ar-SA" sz="2400" dirty="0" smtClean="0"/>
              <a:t> الخلايا ومنقصاً نشاط </a:t>
            </a:r>
            <a:r>
              <a:rPr lang="en-GB" sz="2400" dirty="0" smtClean="0"/>
              <a:t>L-type [ voltage-sensitive ] calcium channel</a:t>
            </a:r>
            <a:r>
              <a:rPr lang="ar-SA" sz="2400" dirty="0" smtClean="0"/>
              <a:t> . يوسّع الشرايين خصوصاً . يحثّ</a:t>
            </a:r>
            <a:r>
              <a:rPr lang="ar-SA" sz="2400" b="1" dirty="0" smtClean="0"/>
              <a:t> منعكس مستقبلات الضغط </a:t>
            </a:r>
            <a:r>
              <a:rPr lang="ar-SY" sz="2400" b="1" dirty="0" smtClean="0"/>
              <a:t>،</a:t>
            </a:r>
            <a:r>
              <a:rPr lang="ar-SA" sz="2400" dirty="0" smtClean="0"/>
              <a:t> فيتطلّب </a:t>
            </a:r>
            <a:r>
              <a:rPr lang="ar-SA" sz="2400" dirty="0" err="1" smtClean="0"/>
              <a:t>إستعمال</a:t>
            </a:r>
            <a:r>
              <a:rPr lang="ar-SA" sz="2400" dirty="0" smtClean="0"/>
              <a:t> </a:t>
            </a:r>
            <a:r>
              <a:rPr lang="ar-SA" sz="2400" b="1" dirty="0" smtClean="0"/>
              <a:t>حاصر </a:t>
            </a:r>
            <a:r>
              <a:rPr lang="en-GB" sz="2400" b="1" dirty="0" smtClean="0"/>
              <a:t>B</a:t>
            </a:r>
            <a:r>
              <a:rPr lang="ar-SA" sz="2400" b="1" dirty="0" smtClean="0"/>
              <a:t> </a:t>
            </a:r>
            <a:r>
              <a:rPr lang="ar-SA" sz="2400" dirty="0" smtClean="0"/>
              <a:t>و </a:t>
            </a:r>
            <a:r>
              <a:rPr lang="ar-SA" sz="2400" b="1" dirty="0" smtClean="0"/>
              <a:t>مدرّ . </a:t>
            </a:r>
            <a:r>
              <a:rPr lang="ar-SA" sz="2400" dirty="0" smtClean="0"/>
              <a:t>يفيد كمعالجة طويلة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b="1" dirty="0" smtClean="0"/>
              <a:t>HT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المعنّد</a:t>
            </a:r>
            <a:r>
              <a:rPr lang="ar-SA" sz="2400" b="1" dirty="0" smtClean="0"/>
              <a:t> . </a:t>
            </a:r>
          </a:p>
          <a:p>
            <a:pPr algn="r" rtl="1">
              <a:buNone/>
            </a:pPr>
            <a:r>
              <a:rPr lang="ar-SA" sz="2400" b="1" dirty="0" smtClean="0"/>
              <a:t>        </a:t>
            </a:r>
            <a:r>
              <a:rPr lang="ar-SA" sz="2400" dirty="0" smtClean="0"/>
              <a:t>يسبّب</a:t>
            </a:r>
            <a:r>
              <a:rPr lang="ar-SA" sz="2400" b="1" dirty="0" smtClean="0"/>
              <a:t> </a:t>
            </a:r>
            <a:r>
              <a:rPr lang="en-GB" sz="2400" b="1" dirty="0" err="1" smtClean="0"/>
              <a:t>hirsutism</a:t>
            </a:r>
            <a:r>
              <a:rPr lang="ar-SA" sz="2400" b="1" dirty="0" smtClean="0"/>
              <a:t> </a:t>
            </a:r>
            <a:r>
              <a:rPr lang="ar-SY" sz="2400" b="1" dirty="0" smtClean="0"/>
              <a:t>،</a:t>
            </a:r>
            <a:r>
              <a:rPr lang="ar-SA" sz="2400" b="1" dirty="0" smtClean="0"/>
              <a:t> </a:t>
            </a:r>
            <a:r>
              <a:rPr lang="ar-SA" sz="2400" dirty="0" smtClean="0"/>
              <a:t>فيستعمل لإنقاص سقوط الشعر عند الجنسين . </a:t>
            </a:r>
          </a:p>
          <a:p>
            <a:pPr algn="r" rtl="1">
              <a:buNone/>
            </a:pPr>
            <a:r>
              <a:rPr lang="ar-SA" sz="2400" dirty="0" smtClean="0"/>
              <a:t>    (3)- </a:t>
            </a:r>
            <a:r>
              <a:rPr lang="en-GB" sz="2400" dirty="0" smtClean="0"/>
              <a:t>sodium</a:t>
            </a:r>
            <a:r>
              <a:rPr lang="en-GB" sz="2400" b="1" dirty="0" smtClean="0">
                <a:solidFill>
                  <a:srgbClr val="00B050"/>
                </a:solidFill>
              </a:rPr>
              <a:t> </a:t>
            </a:r>
            <a:r>
              <a:rPr lang="en-GB" sz="2400" b="1" dirty="0" err="1" smtClean="0">
                <a:solidFill>
                  <a:srgbClr val="00B050"/>
                </a:solidFill>
              </a:rPr>
              <a:t>nitroprusside</a:t>
            </a:r>
            <a:r>
              <a:rPr lang="en-GB" sz="2400" b="1" dirty="0" smtClean="0">
                <a:solidFill>
                  <a:srgbClr val="00B050"/>
                </a:solidFill>
              </a:rPr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Nipride</a:t>
            </a:r>
            <a:r>
              <a:rPr lang="en-GB" sz="2400" dirty="0" smtClean="0"/>
              <a:t> , </a:t>
            </a:r>
            <a:r>
              <a:rPr lang="en-GB" sz="2400" dirty="0" err="1" smtClean="0"/>
              <a:t>Nitropress</a:t>
            </a:r>
            <a:r>
              <a:rPr lang="en-GB" sz="2400" dirty="0" smtClean="0"/>
              <a:t> ]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يوسّع أوعية المقاومة وأوعية السعة </a:t>
            </a:r>
            <a:r>
              <a:rPr lang="ar-SY" sz="2400" dirty="0" smtClean="0"/>
              <a:t>،</a:t>
            </a:r>
            <a:r>
              <a:rPr lang="ar-SA" sz="2400" dirty="0" smtClean="0"/>
              <a:t> يزيد </a:t>
            </a:r>
            <a:r>
              <a:rPr lang="en-GB" sz="2400" dirty="0" smtClean="0"/>
              <a:t>HR</a:t>
            </a:r>
            <a:r>
              <a:rPr lang="ar-SA" sz="2400" dirty="0" smtClean="0"/>
              <a:t> </a:t>
            </a:r>
            <a:r>
              <a:rPr lang="ar-SA" sz="2400" dirty="0" err="1" smtClean="0"/>
              <a:t>ولايزيد</a:t>
            </a:r>
            <a:r>
              <a:rPr lang="ar-SA" sz="2400" dirty="0" smtClean="0"/>
              <a:t> </a:t>
            </a:r>
            <a:r>
              <a:rPr lang="en-GB" sz="2400" dirty="0" smtClean="0"/>
              <a:t>C.O.</a:t>
            </a:r>
            <a:r>
              <a:rPr lang="ar-SA" sz="2400" dirty="0" smtClean="0"/>
              <a:t> .  يستعمل في </a:t>
            </a:r>
            <a:r>
              <a:rPr lang="en-GB" sz="2400" b="1" dirty="0" smtClean="0"/>
              <a:t>HT</a:t>
            </a:r>
            <a:r>
              <a:rPr lang="ar-SA" sz="2400" dirty="0" smtClean="0"/>
              <a:t> </a:t>
            </a:r>
            <a:r>
              <a:rPr lang="ar-SA" sz="2400" b="1" dirty="0" smtClean="0"/>
              <a:t>الطارئ لسرعة تأثيره </a:t>
            </a:r>
            <a:r>
              <a:rPr lang="ar-SA" sz="2400" dirty="0" smtClean="0"/>
              <a:t>(بالتسريب المستمرّ ) . يعطى عادةً مع </a:t>
            </a:r>
            <a:r>
              <a:rPr lang="en-GB" sz="2400" dirty="0" err="1" smtClean="0">
                <a:solidFill>
                  <a:srgbClr val="00B050"/>
                </a:solidFill>
              </a:rPr>
              <a:t>furosemide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قد ينقص الضغط ببداية التسريب . ي</a:t>
            </a:r>
            <a:r>
              <a:rPr lang="ar-SY" sz="2400" dirty="0" smtClean="0"/>
              <a:t>ُ</a:t>
            </a:r>
            <a:r>
              <a:rPr lang="ar-SA" sz="2400" dirty="0" smtClean="0"/>
              <a:t>حو</a:t>
            </a:r>
            <a:r>
              <a:rPr lang="ar-SY" sz="2400" dirty="0" smtClean="0"/>
              <a:t>َ</a:t>
            </a:r>
            <a:r>
              <a:rPr lang="ar-SA" sz="2400" dirty="0" smtClean="0"/>
              <a:t>ّل إلى </a:t>
            </a:r>
            <a:r>
              <a:rPr lang="ar-SA" sz="2400" dirty="0" err="1" smtClean="0"/>
              <a:t>سيانيد</a:t>
            </a:r>
            <a:r>
              <a:rPr lang="ar-SA" sz="2400" dirty="0" smtClean="0"/>
              <a:t> </a:t>
            </a:r>
            <a:r>
              <a:rPr lang="ar-SA" sz="2400" dirty="0" err="1" smtClean="0"/>
              <a:t>وتيوسيانات</a:t>
            </a:r>
            <a:r>
              <a:rPr lang="ar-SA" sz="2400" dirty="0" smtClean="0"/>
              <a:t> . وينقص </a:t>
            </a:r>
            <a:r>
              <a:rPr lang="ar-SA" sz="2400" b="1" dirty="0" err="1" smtClean="0"/>
              <a:t>إختطار</a:t>
            </a:r>
            <a:r>
              <a:rPr lang="ar-SA" sz="2400" b="1" dirty="0" smtClean="0"/>
              <a:t> سميّة </a:t>
            </a:r>
            <a:r>
              <a:rPr lang="ar-SA" sz="2400" dirty="0" smtClean="0"/>
              <a:t>تراكم </a:t>
            </a:r>
            <a:r>
              <a:rPr lang="ar-SA" sz="2400" dirty="0" err="1" smtClean="0"/>
              <a:t>السيانيد</a:t>
            </a:r>
            <a:r>
              <a:rPr lang="ar-SA" sz="2400" dirty="0" smtClean="0"/>
              <a:t> بإعطائه مع </a:t>
            </a:r>
            <a:r>
              <a:rPr lang="en-GB" sz="2400" dirty="0" smtClean="0"/>
              <a:t>sodium </a:t>
            </a:r>
            <a:r>
              <a:rPr lang="en-GB" sz="2400" dirty="0" err="1" smtClean="0">
                <a:solidFill>
                  <a:srgbClr val="00B050"/>
                </a:solidFill>
              </a:rPr>
              <a:t>thiosulfate</a:t>
            </a:r>
            <a:r>
              <a:rPr lang="ar-SA" sz="2400" dirty="0" smtClean="0"/>
              <a:t> أو </a:t>
            </a:r>
            <a:r>
              <a:rPr lang="en-GB" sz="2400" dirty="0" err="1" smtClean="0">
                <a:solidFill>
                  <a:srgbClr val="00B050"/>
                </a:solidFill>
              </a:rPr>
              <a:t>hydroxycobalamine</a:t>
            </a:r>
            <a:r>
              <a:rPr lang="ar-SA" sz="2400" dirty="0" smtClean="0"/>
              <a:t>. </a:t>
            </a:r>
          </a:p>
          <a:p>
            <a:pPr algn="r" rtl="1">
              <a:buNone/>
            </a:pPr>
            <a:r>
              <a:rPr lang="ar-SA" sz="2400" b="1" dirty="0" smtClean="0"/>
              <a:t>    (4)- </a:t>
            </a:r>
            <a:r>
              <a:rPr lang="en-US" sz="2400" b="1" dirty="0" err="1" smtClean="0">
                <a:solidFill>
                  <a:srgbClr val="00B050"/>
                </a:solidFill>
              </a:rPr>
              <a:t>fenoldopam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Corlopam</a:t>
            </a:r>
            <a:r>
              <a:rPr lang="en-US" sz="2400" b="1" dirty="0" smtClean="0"/>
              <a:t> ]</a:t>
            </a:r>
            <a:r>
              <a:rPr lang="ar-SA" sz="2400" b="1" dirty="0" smtClean="0"/>
              <a:t> : ناهض </a:t>
            </a:r>
            <a:r>
              <a:rPr lang="ar-SA" sz="2400" b="1" dirty="0" err="1" smtClean="0"/>
              <a:t>إنتقائي</a:t>
            </a:r>
            <a:r>
              <a:rPr lang="ar-SA" sz="2400" b="1" dirty="0" smtClean="0"/>
              <a:t> للمستقبلات </a:t>
            </a:r>
            <a:r>
              <a:rPr lang="en-GB" sz="2400" b="1" dirty="0" smtClean="0"/>
              <a:t>DA1</a:t>
            </a:r>
            <a:r>
              <a:rPr lang="ar-SA" sz="2400" b="1" dirty="0" smtClean="0"/>
              <a:t> </a:t>
            </a:r>
            <a:r>
              <a:rPr lang="ar-SY" sz="2400" b="1" dirty="0" smtClean="0"/>
              <a:t>، </a:t>
            </a:r>
            <a:r>
              <a:rPr lang="ar-SA" sz="2400" dirty="0" smtClean="0"/>
              <a:t>فيزيد </a:t>
            </a:r>
            <a:r>
              <a:rPr lang="en-GB" sz="2400" dirty="0" smtClean="0"/>
              <a:t>RBF</a:t>
            </a:r>
            <a:r>
              <a:rPr lang="ar-SA" sz="2400" dirty="0" smtClean="0"/>
              <a:t> بينما ينقص </a:t>
            </a:r>
            <a:r>
              <a:rPr lang="en-GB" sz="2400" dirty="0" smtClean="0"/>
              <a:t>BP</a:t>
            </a:r>
            <a:r>
              <a:rPr lang="ar-SA" sz="2400" dirty="0" smtClean="0"/>
              <a:t> . يعطى تسريباً </a:t>
            </a:r>
            <a:r>
              <a:rPr lang="en-GB" sz="2400" dirty="0" smtClean="0"/>
              <a:t>IV</a:t>
            </a:r>
            <a:r>
              <a:rPr lang="ar-SA" sz="2400" dirty="0" smtClean="0"/>
              <a:t> في </a:t>
            </a:r>
            <a:r>
              <a:rPr lang="en-GB" sz="2400" dirty="0" smtClean="0"/>
              <a:t>HT</a:t>
            </a:r>
            <a:r>
              <a:rPr lang="ar-SA" sz="2400" dirty="0" smtClean="0"/>
              <a:t> الطارئ .  .... </a:t>
            </a:r>
          </a:p>
          <a:p>
            <a:pPr algn="r" rtl="1">
              <a:buNone/>
            </a:pP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</a:t>
            </a:r>
            <a:r>
              <a:rPr lang="en-GB" sz="2400" dirty="0" smtClean="0"/>
              <a:t>5. </a:t>
            </a:r>
            <a:r>
              <a:rPr lang="en-GB" sz="2400" b="1" i="1" dirty="0" smtClean="0"/>
              <a:t>Specialized vasodilators : </a:t>
            </a:r>
          </a:p>
          <a:p>
            <a:pPr>
              <a:buNone/>
            </a:pPr>
            <a:r>
              <a:rPr lang="en-GB" sz="2400" b="1" i="1" dirty="0" smtClean="0"/>
              <a:t>   </a:t>
            </a:r>
            <a:r>
              <a:rPr lang="en-GB" sz="2400" dirty="0" smtClean="0"/>
              <a:t>a. Drugs used to treat pulmonary HT : </a:t>
            </a:r>
          </a:p>
          <a:p>
            <a:pPr>
              <a:buNone/>
            </a:pPr>
            <a:r>
              <a:rPr lang="en-GB" sz="2400" b="1" dirty="0" smtClean="0"/>
              <a:t>     (1) </a:t>
            </a:r>
            <a:r>
              <a:rPr lang="en-GB" sz="2400" b="1" dirty="0" err="1" smtClean="0"/>
              <a:t>Ambrisentan</a:t>
            </a:r>
            <a:r>
              <a:rPr lang="en-GB" sz="2400" b="1" dirty="0" smtClean="0"/>
              <a:t> [ </a:t>
            </a:r>
            <a:r>
              <a:rPr lang="en-GB" sz="2400" b="1" dirty="0" err="1" smtClean="0"/>
              <a:t>Letaris</a:t>
            </a:r>
            <a:r>
              <a:rPr lang="en-GB" sz="2400" b="1" dirty="0" smtClean="0"/>
              <a:t> ] is a selective </a:t>
            </a:r>
            <a:r>
              <a:rPr lang="en-GB" sz="2400" b="1" dirty="0" err="1" smtClean="0"/>
              <a:t>endothelin</a:t>
            </a:r>
            <a:r>
              <a:rPr lang="en-GB" sz="2400" b="1" dirty="0" smtClean="0"/>
              <a:t> A receptor antagonist used to treat pulmonary HT . </a:t>
            </a:r>
            <a:r>
              <a:rPr lang="en-GB" sz="2400" dirty="0" smtClean="0"/>
              <a:t>Plasma endothelin-1 is elevated in pulmonary HT . It is given orally . Peripheral </a:t>
            </a:r>
            <a:r>
              <a:rPr lang="en-GB" sz="2400" dirty="0" err="1" smtClean="0"/>
              <a:t>edema</a:t>
            </a:r>
            <a:r>
              <a:rPr lang="en-GB" sz="2400" dirty="0" smtClean="0"/>
              <a:t> is a common adverse effect of </a:t>
            </a:r>
            <a:r>
              <a:rPr lang="en-GB" sz="2400" dirty="0" err="1" smtClean="0"/>
              <a:t>endothelin</a:t>
            </a:r>
            <a:r>
              <a:rPr lang="en-GB" sz="2400" dirty="0" smtClean="0"/>
              <a:t> receptor antagonists . </a:t>
            </a:r>
          </a:p>
          <a:p>
            <a:pPr>
              <a:buNone/>
            </a:pPr>
            <a:r>
              <a:rPr lang="en-GB" sz="2400" b="1" dirty="0" smtClean="0"/>
              <a:t>    (2) </a:t>
            </a:r>
            <a:r>
              <a:rPr lang="en-GB" sz="2400" b="1" dirty="0" err="1" smtClean="0"/>
              <a:t>Bosentan</a:t>
            </a:r>
            <a:r>
              <a:rPr lang="en-GB" sz="2400" b="1" dirty="0" smtClean="0"/>
              <a:t> </a:t>
            </a:r>
            <a:r>
              <a:rPr lang="en-GB" sz="2400" dirty="0" smtClean="0"/>
              <a:t>antagonizes both </a:t>
            </a:r>
            <a:r>
              <a:rPr lang="en-GB" sz="2400" dirty="0" err="1" smtClean="0"/>
              <a:t>endothelin</a:t>
            </a:r>
            <a:r>
              <a:rPr lang="en-GB" sz="2400" dirty="0" smtClean="0"/>
              <a:t> A and B receptors and reduces pulmonary HT . Headache and </a:t>
            </a:r>
            <a:r>
              <a:rPr lang="en-GB" sz="2400" dirty="0" err="1" smtClean="0"/>
              <a:t>edema</a:t>
            </a:r>
            <a:r>
              <a:rPr lang="en-GB" sz="2400" dirty="0" smtClean="0"/>
              <a:t> are common ..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" dirty="0" smtClean="0"/>
              <a:t>Angina of exercise [ a. stable a. : has atherosclerosis : b. unstable a. : has thrombi / atherosclerosis + thrombi ]</a:t>
            </a:r>
            <a:endParaRPr lang="en-GB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أ- الغاية من المعالجة : </a:t>
            </a:r>
            <a:r>
              <a:rPr lang="ar-SA" sz="2400" dirty="0" err="1" smtClean="0"/>
              <a:t>إدّخار</a:t>
            </a:r>
            <a:r>
              <a:rPr lang="ar-SA" sz="2400" dirty="0" smtClean="0"/>
              <a:t> التوازن بين إمداد الأكسجين </a:t>
            </a:r>
            <a:r>
              <a:rPr lang="ar-SA" sz="2400" dirty="0" err="1" smtClean="0"/>
              <a:t>ومطلوبيّة</a:t>
            </a:r>
            <a:r>
              <a:rPr lang="ar-SA" sz="2400" dirty="0" smtClean="0"/>
              <a:t> الناحية المقفرة </a:t>
            </a:r>
            <a:r>
              <a:rPr lang="en-GB" sz="2400" dirty="0" smtClean="0"/>
              <a:t>ischemic</a:t>
            </a:r>
            <a:r>
              <a:rPr lang="ar-SA" sz="2400" dirty="0" smtClean="0"/>
              <a:t> من عضلة القلب . </a:t>
            </a:r>
          </a:p>
          <a:p>
            <a:pPr algn="r" rtl="1">
              <a:buNone/>
            </a:pPr>
            <a:r>
              <a:rPr lang="ar-SA" sz="2400" b="1" dirty="0" smtClean="0"/>
              <a:t>ب- أنماط الذبحة : </a:t>
            </a:r>
            <a:r>
              <a:rPr lang="ar-SA" sz="2400" dirty="0" smtClean="0"/>
              <a:t>1- </a:t>
            </a:r>
            <a:r>
              <a:rPr lang="en-GB" sz="2400" b="1" dirty="0" err="1" smtClean="0"/>
              <a:t>Clasic</a:t>
            </a:r>
            <a:r>
              <a:rPr lang="en-GB" sz="2400" dirty="0" smtClean="0"/>
              <a:t> </a:t>
            </a:r>
            <a:r>
              <a:rPr lang="en-GB" sz="2400" b="1" dirty="0" smtClean="0"/>
              <a:t>angina</a:t>
            </a:r>
            <a:r>
              <a:rPr lang="en-GB" sz="2400" dirty="0" smtClean="0"/>
              <a:t> [ </a:t>
            </a:r>
            <a:r>
              <a:rPr lang="en-GB" sz="2400" b="1" dirty="0" smtClean="0"/>
              <a:t>angina</a:t>
            </a:r>
            <a:r>
              <a:rPr lang="en-GB" sz="2400" dirty="0" smtClean="0"/>
              <a:t> </a:t>
            </a:r>
            <a:r>
              <a:rPr lang="en-GB" sz="2400" b="1" dirty="0" smtClean="0"/>
              <a:t>of</a:t>
            </a:r>
            <a:r>
              <a:rPr lang="en-GB" sz="2400" dirty="0" smtClean="0"/>
              <a:t> </a:t>
            </a:r>
            <a:r>
              <a:rPr lang="en-GB" sz="2400" b="1" dirty="0" smtClean="0"/>
              <a:t>exercise</a:t>
            </a:r>
            <a:r>
              <a:rPr lang="en-GB" sz="2400" dirty="0" smtClean="0"/>
              <a:t> ]</a:t>
            </a:r>
            <a:r>
              <a:rPr lang="ar-SA" sz="2400" dirty="0" smtClean="0"/>
              <a:t> : تحدث عندما تتعدّى </a:t>
            </a:r>
            <a:r>
              <a:rPr lang="ar-SA" sz="2400" dirty="0" err="1" smtClean="0"/>
              <a:t>مطلوبيّة</a:t>
            </a:r>
            <a:r>
              <a:rPr lang="ar-SA" sz="2400" dirty="0" smtClean="0"/>
              <a:t> الأكسجين الإمداد بالأكسجين </a:t>
            </a:r>
            <a:r>
              <a:rPr lang="ar-SY" sz="2400" dirty="0" smtClean="0"/>
              <a:t>، </a:t>
            </a:r>
            <a:r>
              <a:rPr lang="ar-SA" sz="2400" dirty="0" smtClean="0"/>
              <a:t>عادةّ بسبب نقص الجريان التاجي. 2- </a:t>
            </a:r>
            <a:r>
              <a:rPr lang="en-GB" sz="2400" b="1" dirty="0" err="1" smtClean="0"/>
              <a:t>Vasospastic</a:t>
            </a:r>
            <a:r>
              <a:rPr lang="en-GB" sz="2400" dirty="0" smtClean="0"/>
              <a:t> [ </a:t>
            </a:r>
            <a:r>
              <a:rPr lang="en-GB" sz="2400" b="1" dirty="0" err="1" smtClean="0"/>
              <a:t>Prinzmetal’s</a:t>
            </a:r>
            <a:r>
              <a:rPr lang="en-GB" sz="2400" dirty="0" smtClean="0"/>
              <a:t> , or </a:t>
            </a:r>
            <a:r>
              <a:rPr lang="en-GB" sz="2400" b="1" dirty="0" smtClean="0"/>
              <a:t>variant</a:t>
            </a:r>
            <a:r>
              <a:rPr lang="en-GB" sz="2400" dirty="0" smtClean="0"/>
              <a:t> </a:t>
            </a:r>
            <a:r>
              <a:rPr lang="en-GB" sz="2400" b="1" dirty="0" smtClean="0"/>
              <a:t>angina</a:t>
            </a:r>
            <a:r>
              <a:rPr lang="en-GB" sz="2400" dirty="0" smtClean="0"/>
              <a:t> ]</a:t>
            </a:r>
            <a:r>
              <a:rPr lang="ar-SA" sz="2400" dirty="0" smtClean="0"/>
              <a:t> : سببها تشنّج وعائي تاجي </a:t>
            </a:r>
            <a:r>
              <a:rPr lang="ar-SA" sz="2400" dirty="0" err="1" smtClean="0"/>
              <a:t>عكوس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ينقص الإمداد بالأكسجين . تحدث وقت الراحة . وإنّ بعض الأفراد لديهم </a:t>
            </a:r>
            <a:r>
              <a:rPr lang="en-GB" sz="2400" b="1" dirty="0" smtClean="0"/>
              <a:t>mixed</a:t>
            </a:r>
            <a:r>
              <a:rPr lang="en-GB" sz="2400" dirty="0" smtClean="0"/>
              <a:t> </a:t>
            </a:r>
            <a:r>
              <a:rPr lang="en-GB" sz="2400" b="1" dirty="0" smtClean="0"/>
              <a:t>angina</a:t>
            </a:r>
            <a:r>
              <a:rPr lang="en-GB" sz="2400" dirty="0" smtClean="0"/>
              <a:t> </a:t>
            </a:r>
            <a:r>
              <a:rPr lang="ar-SA" sz="2400" dirty="0" smtClean="0"/>
              <a:t> ( الهجمات المحرّضة بالجهد </a:t>
            </a:r>
            <a:r>
              <a:rPr lang="ar-SY" sz="2400" dirty="0" smtClean="0"/>
              <a:t>،</a:t>
            </a:r>
            <a:r>
              <a:rPr lang="ar-SA" sz="2400" dirty="0" smtClean="0"/>
              <a:t> وفي وقت الراحة ) . </a:t>
            </a:r>
          </a:p>
          <a:p>
            <a:pPr algn="r" rtl="1">
              <a:buNone/>
            </a:pPr>
            <a:r>
              <a:rPr lang="ar-SA" sz="2400" b="1" dirty="0" smtClean="0"/>
              <a:t>ج- 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Nitrates</a:t>
            </a:r>
            <a:r>
              <a:rPr lang="en-GB" sz="2400" b="1" dirty="0" smtClean="0"/>
              <a:t> and 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nitrites</a:t>
            </a:r>
            <a:r>
              <a:rPr lang="en-GB" sz="2400" b="1" dirty="0" smtClean="0"/>
              <a:t> </a:t>
            </a:r>
            <a:r>
              <a:rPr lang="ar-SA" sz="2400" b="1" dirty="0" smtClean="0"/>
              <a:t> : </a:t>
            </a:r>
            <a:r>
              <a:rPr lang="ar-SA" sz="2400" dirty="0" smtClean="0"/>
              <a:t>تنشّط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guanylate</a:t>
            </a:r>
            <a:r>
              <a:rPr lang="en-GB" sz="2400" dirty="0" smtClean="0"/>
              <a:t> </a:t>
            </a:r>
            <a:r>
              <a:rPr lang="en-GB" sz="2400" dirty="0" err="1" smtClean="0"/>
              <a:t>cyclase</a:t>
            </a:r>
            <a:r>
              <a:rPr lang="ar-SA" sz="2400" dirty="0" smtClean="0"/>
              <a:t> فتزيد </a:t>
            </a:r>
            <a:r>
              <a:rPr lang="en-GB" sz="2400" dirty="0" err="1" smtClean="0"/>
              <a:t>cGMP</a:t>
            </a:r>
            <a:r>
              <a:rPr lang="ar-SA" sz="2400" dirty="0" smtClean="0"/>
              <a:t> الذي ينشّط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cGMP</a:t>
            </a:r>
            <a:r>
              <a:rPr lang="en-GB" sz="2400" dirty="0" smtClean="0"/>
              <a:t>- dependent </a:t>
            </a:r>
            <a:r>
              <a:rPr lang="en-GB" sz="2400" dirty="0" err="1" smtClean="0"/>
              <a:t>kinases</a:t>
            </a:r>
            <a:r>
              <a:rPr lang="ar-SA" sz="2400" dirty="0" smtClean="0"/>
              <a:t> </a:t>
            </a:r>
            <a:r>
              <a:rPr lang="ar-SY" sz="2400" dirty="0" smtClean="0"/>
              <a:t>و</a:t>
            </a:r>
            <a:r>
              <a:rPr lang="ar-SA" sz="2400" dirty="0" smtClean="0"/>
              <a:t>ينزع </a:t>
            </a:r>
            <a:r>
              <a:rPr lang="ar-SA" sz="2400" dirty="0" err="1" smtClean="0"/>
              <a:t>الفسفات</a:t>
            </a:r>
            <a:r>
              <a:rPr lang="ar-SA" sz="2400" dirty="0" smtClean="0"/>
              <a:t> من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myosin light chain</a:t>
            </a:r>
            <a:r>
              <a:rPr lang="ar-SA" sz="2400" dirty="0" smtClean="0"/>
              <a:t> ويرخي العضلات الملساء الوعائيّة فتتوسّع كل الأوعية . توسيع الأوردة المحيطيّة ينقص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cardiac preload</a:t>
            </a:r>
            <a:r>
              <a:rPr lang="ar-SA" sz="2400" dirty="0" smtClean="0"/>
              <a:t> وتوسيع الشرايين ينقص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afterload</a:t>
            </a:r>
            <a:r>
              <a:rPr lang="ar-SA" sz="2400" dirty="0" smtClean="0"/>
              <a:t> . فيقلّ عمل القلب </a:t>
            </a:r>
            <a:r>
              <a:rPr lang="ar-SA" sz="2000" dirty="0" smtClean="0"/>
              <a:t>و</a:t>
            </a:r>
            <a:r>
              <a:rPr lang="ar-SA" sz="2400" dirty="0" smtClean="0"/>
              <a:t>طلب الأكسجين .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  <a:r>
              <a:rPr lang="en-GB" sz="2400" dirty="0" smtClean="0"/>
              <a:t>b. Drugs used to treat erectile dysfunction : </a:t>
            </a:r>
            <a:r>
              <a:rPr lang="en-GB" sz="2400" b="1" dirty="0" err="1" smtClean="0"/>
              <a:t>Sildenafil</a:t>
            </a:r>
            <a:r>
              <a:rPr lang="en-GB" sz="2400" dirty="0" smtClean="0"/>
              <a:t> citrate [ Viagra , </a:t>
            </a:r>
            <a:r>
              <a:rPr lang="en-GB" sz="2400" dirty="0" err="1" smtClean="0"/>
              <a:t>Revatio</a:t>
            </a:r>
            <a:r>
              <a:rPr lang="en-GB" sz="2400" dirty="0" smtClean="0"/>
              <a:t> ] ( was developed for angina and HT but proved in treating erectile dysfunction and pulmonary HT ) , </a:t>
            </a:r>
            <a:r>
              <a:rPr lang="en-GB" sz="2400" b="1" dirty="0" err="1" smtClean="0"/>
              <a:t>tadalafil</a:t>
            </a:r>
            <a:r>
              <a:rPr lang="en-GB" sz="2400" dirty="0" smtClean="0"/>
              <a:t> [ </a:t>
            </a:r>
            <a:r>
              <a:rPr lang="en-GB" sz="2400" dirty="0" err="1" smtClean="0"/>
              <a:t>Cialis</a:t>
            </a:r>
            <a:r>
              <a:rPr lang="en-GB" sz="2400" dirty="0" smtClean="0"/>
              <a:t> ] , and </a:t>
            </a:r>
            <a:r>
              <a:rPr lang="en-GB" sz="2400" b="1" dirty="0" err="1" smtClean="0"/>
              <a:t>vardenafil</a:t>
            </a:r>
            <a:r>
              <a:rPr lang="en-GB" sz="2400" dirty="0" smtClean="0"/>
              <a:t> hydrochloride [ </a:t>
            </a:r>
            <a:r>
              <a:rPr lang="en-GB" sz="2400" dirty="0" err="1" smtClean="0"/>
              <a:t>Levitra</a:t>
            </a:r>
            <a:r>
              <a:rPr lang="en-GB" sz="2400" dirty="0" smtClean="0"/>
              <a:t> ] </a:t>
            </a:r>
            <a:r>
              <a:rPr lang="en-GB" sz="2400" b="1" dirty="0" smtClean="0"/>
              <a:t>inhibit</a:t>
            </a:r>
            <a:r>
              <a:rPr lang="en-GB" sz="2400" dirty="0" smtClean="0"/>
              <a:t> </a:t>
            </a:r>
            <a:r>
              <a:rPr lang="en-GB" sz="2400" b="1" dirty="0" err="1" smtClean="0"/>
              <a:t>phosphodiesterase</a:t>
            </a:r>
            <a:r>
              <a:rPr lang="en-GB" sz="2400" dirty="0" smtClean="0"/>
              <a:t> </a:t>
            </a:r>
            <a:r>
              <a:rPr lang="en-GB" sz="2400" b="1" dirty="0" smtClean="0"/>
              <a:t>type</a:t>
            </a:r>
            <a:r>
              <a:rPr lang="en-GB" sz="2400" dirty="0" smtClean="0"/>
              <a:t> </a:t>
            </a:r>
            <a:r>
              <a:rPr lang="en-GB" sz="2400" b="1" dirty="0" smtClean="0"/>
              <a:t>V</a:t>
            </a:r>
            <a:r>
              <a:rPr lang="en-GB" sz="2400" dirty="0" smtClean="0"/>
              <a:t> [the class of enzymes that breaks </a:t>
            </a:r>
            <a:r>
              <a:rPr lang="en-GB" sz="2400" dirty="0" err="1" smtClean="0"/>
              <a:t>cGMP</a:t>
            </a:r>
            <a:r>
              <a:rPr lang="en-GB" sz="2400" dirty="0" smtClean="0"/>
              <a:t> and is expressed in reproductive tissues and the lung ]. This enhances the </a:t>
            </a:r>
            <a:r>
              <a:rPr lang="en-GB" sz="2400" dirty="0" err="1" smtClean="0"/>
              <a:t>vasodilatory</a:t>
            </a:r>
            <a:r>
              <a:rPr lang="en-GB" sz="2400" dirty="0" smtClean="0"/>
              <a:t> action of NO in the corpus </a:t>
            </a:r>
            <a:r>
              <a:rPr lang="en-GB" sz="2400" dirty="0" err="1" smtClean="0"/>
              <a:t>callosum</a:t>
            </a:r>
            <a:r>
              <a:rPr lang="en-GB" sz="2400" dirty="0" smtClean="0"/>
              <a:t> and in the pulmonary vasculature . </a:t>
            </a:r>
          </a:p>
          <a:p>
            <a:pPr>
              <a:buNone/>
            </a:pPr>
            <a:r>
              <a:rPr lang="en-GB" sz="2400" dirty="0" smtClean="0"/>
              <a:t>         They cause headache , flushing , ocular disturbances , abdominal pain , arrhythmias , cardiac arrest , stroke , -BP . They should not be given with nitrates or </a:t>
            </a:r>
            <a:r>
              <a:rPr lang="en-GB" sz="2400" i="1" dirty="0" smtClean="0"/>
              <a:t>a</a:t>
            </a:r>
            <a:r>
              <a:rPr lang="en-GB" sz="2400" dirty="0" smtClean="0"/>
              <a:t>1 blockers..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الأدوية المستعملة لعلاج فشل القلب </a:t>
            </a:r>
            <a:r>
              <a:rPr lang="ar-SA" sz="3600" b="1" dirty="0" err="1" smtClean="0"/>
              <a:t>الإحتقاني</a:t>
            </a:r>
            <a:r>
              <a:rPr lang="ar-SA" sz="3600" b="1" dirty="0" smtClean="0"/>
              <a:t> 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en-US" sz="2400" dirty="0" smtClean="0"/>
              <a:t> </a:t>
            </a:r>
            <a:r>
              <a:rPr lang="ar-SA" sz="2400" dirty="0" smtClean="0"/>
              <a:t>   </a:t>
            </a:r>
            <a:r>
              <a:rPr lang="en-US" sz="2400" dirty="0" smtClean="0"/>
              <a:t> </a:t>
            </a:r>
            <a:r>
              <a:rPr lang="ar-SA" sz="2400" dirty="0" smtClean="0"/>
              <a:t>يحدث </a:t>
            </a:r>
            <a:r>
              <a:rPr lang="en-GB" sz="2400" dirty="0" smtClean="0"/>
              <a:t>CHF</a:t>
            </a:r>
            <a:r>
              <a:rPr lang="ar-SA" sz="2400" dirty="0" smtClean="0"/>
              <a:t> عندما </a:t>
            </a:r>
            <a:r>
              <a:rPr lang="ar-SA" sz="2400" dirty="0" err="1" smtClean="0"/>
              <a:t>لايكفي</a:t>
            </a:r>
            <a:r>
              <a:rPr lang="ar-SA" sz="2400" dirty="0" smtClean="0"/>
              <a:t> </a:t>
            </a:r>
            <a:r>
              <a:rPr lang="en-US" sz="2400" dirty="0" smtClean="0"/>
              <a:t>C.O.</a:t>
            </a:r>
            <a:r>
              <a:rPr lang="ar-SA" sz="2400" dirty="0" smtClean="0"/>
              <a:t> إمداد الجسم بالأكسجين . وتسبّب الزيادة </a:t>
            </a:r>
            <a:r>
              <a:rPr lang="ar-SA" sz="2400" dirty="0" err="1" smtClean="0"/>
              <a:t>المعاوضة</a:t>
            </a:r>
            <a:r>
              <a:rPr lang="ar-SA" sz="2400" dirty="0" smtClean="0"/>
              <a:t> في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b="1" dirty="0" err="1" smtClean="0"/>
              <a:t>Ang.II</a:t>
            </a:r>
            <a:r>
              <a:rPr lang="ar-SA" sz="2400" dirty="0" smtClean="0"/>
              <a:t> </a:t>
            </a:r>
            <a:r>
              <a:rPr lang="ar-SA" sz="2400" dirty="0" err="1" smtClean="0"/>
              <a:t>إحتباس</a:t>
            </a:r>
            <a:r>
              <a:rPr lang="ar-SA" sz="2400" dirty="0" smtClean="0"/>
              <a:t> </a:t>
            </a:r>
            <a:r>
              <a:rPr lang="en-GB" sz="2400" dirty="0" smtClean="0"/>
              <a:t>Na+</a:t>
            </a:r>
            <a:r>
              <a:rPr lang="ar-SA" sz="2400" dirty="0" smtClean="0"/>
              <a:t> وتضيّق الأوعية وزيادة تكوّن قالب وتجديد صوغ القلب ( الشكل 4-1) . </a:t>
            </a:r>
          </a:p>
          <a:p>
            <a:pPr algn="r" rtl="1">
              <a:buNone/>
            </a:pPr>
            <a:r>
              <a:rPr lang="ar-SA" sz="2400" dirty="0" smtClean="0"/>
              <a:t>أ- الأدوية المؤثّرة على جملة </a:t>
            </a:r>
            <a:r>
              <a:rPr lang="ar-SA" sz="2400" dirty="0" err="1" smtClean="0"/>
              <a:t>الرينين</a:t>
            </a:r>
            <a:r>
              <a:rPr lang="ar-SA" sz="2400" dirty="0" smtClean="0"/>
              <a:t> </a:t>
            </a:r>
            <a:r>
              <a:rPr lang="ar-SA" sz="2400" dirty="0" err="1" smtClean="0"/>
              <a:t>أنجيوتنسين</a:t>
            </a:r>
            <a:r>
              <a:rPr lang="ar-SA" sz="2400" dirty="0" smtClean="0"/>
              <a:t> ( الشكل 4-2) : إنّ </a:t>
            </a:r>
            <a:r>
              <a:rPr lang="ar-SA" sz="2400" b="1" dirty="0" smtClean="0"/>
              <a:t>نقص</a:t>
            </a:r>
            <a:r>
              <a:rPr lang="ar-SA" sz="2400" dirty="0" smtClean="0"/>
              <a:t> </a:t>
            </a:r>
            <a:r>
              <a:rPr lang="ar-SA" sz="2400" dirty="0" err="1" smtClean="0"/>
              <a:t>ا</a:t>
            </a:r>
            <a:r>
              <a:rPr lang="ar-SY" sz="2400" b="1" dirty="0" smtClean="0"/>
              <a:t>ل</a:t>
            </a:r>
            <a:r>
              <a:rPr lang="ar-SA" sz="2400" b="1" dirty="0" smtClean="0"/>
              <a:t>ضغط</a:t>
            </a:r>
            <a:r>
              <a:rPr lang="ar-SA" sz="2400" dirty="0" smtClean="0"/>
              <a:t> </a:t>
            </a:r>
            <a:r>
              <a:rPr lang="ar-SA" sz="2400" b="1" dirty="0" smtClean="0"/>
              <a:t>الشرياني</a:t>
            </a:r>
            <a:r>
              <a:rPr lang="ar-SA" sz="2400" dirty="0" smtClean="0"/>
              <a:t> وزيادة إيتاء </a:t>
            </a:r>
            <a:r>
              <a:rPr lang="en-GB" sz="2400" dirty="0" smtClean="0"/>
              <a:t>Na+</a:t>
            </a:r>
            <a:r>
              <a:rPr lang="ar-SA" sz="2400" dirty="0" smtClean="0"/>
              <a:t> إلى </a:t>
            </a:r>
            <a:r>
              <a:rPr lang="ar-SA" sz="2400" dirty="0" err="1" smtClean="0"/>
              <a:t>النبيب</a:t>
            </a:r>
            <a:r>
              <a:rPr lang="ar-SA" sz="2400" dirty="0" smtClean="0"/>
              <a:t> البعيد وتنبيه النشاط الودّي تزيد إطلاق </a:t>
            </a:r>
            <a:r>
              <a:rPr lang="ar-SA" sz="2400" dirty="0" err="1" smtClean="0"/>
              <a:t>الرينين</a:t>
            </a:r>
            <a:r>
              <a:rPr lang="ar-SA" sz="2400" dirty="0" smtClean="0"/>
              <a:t> </a:t>
            </a:r>
            <a:r>
              <a:rPr lang="en-GB" sz="2400" dirty="0" smtClean="0"/>
              <a:t>.</a:t>
            </a:r>
            <a:r>
              <a:rPr lang="ar-SA" sz="2400" dirty="0" smtClean="0"/>
              <a:t>. </a:t>
            </a:r>
          </a:p>
          <a:p>
            <a:pPr algn="r" rtl="1">
              <a:buNone/>
            </a:pPr>
            <a:r>
              <a:rPr lang="ar-SA" sz="2400" dirty="0" smtClean="0"/>
              <a:t>أ(1) </a:t>
            </a:r>
            <a:r>
              <a:rPr lang="en-GB" sz="2400" b="1" dirty="0" smtClean="0"/>
              <a:t>ACE</a:t>
            </a:r>
            <a:r>
              <a:rPr lang="en-GB" sz="2400" dirty="0" smtClean="0"/>
              <a:t> </a:t>
            </a:r>
            <a:r>
              <a:rPr lang="en-GB" sz="2400" b="1" dirty="0" smtClean="0"/>
              <a:t>inhibitors</a:t>
            </a:r>
            <a:r>
              <a:rPr lang="ar-SA" sz="2400" dirty="0" smtClean="0"/>
              <a:t> : تعترض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PR</a:t>
            </a:r>
            <a:r>
              <a:rPr lang="ar-SA" sz="2400" dirty="0" smtClean="0"/>
              <a:t> المرتفعة </a:t>
            </a:r>
            <a:r>
              <a:rPr lang="ar-SA" sz="2400" dirty="0" err="1" smtClean="0"/>
              <a:t>وإحتباس</a:t>
            </a:r>
            <a:r>
              <a:rPr lang="ar-SA" sz="2400" dirty="0" smtClean="0"/>
              <a:t> الصوديوم والماء الناتجة عن </a:t>
            </a:r>
            <a:r>
              <a:rPr lang="en-GB" sz="2400" b="1" dirty="0" err="1" smtClean="0"/>
              <a:t>Ang.II</a:t>
            </a:r>
            <a:r>
              <a:rPr lang="ar-SA" sz="2400" dirty="0" smtClean="0"/>
              <a:t> </a:t>
            </a:r>
            <a:r>
              <a:rPr lang="ar-SA" sz="2400" dirty="0" err="1" smtClean="0"/>
              <a:t>والألدوستيرون</a:t>
            </a:r>
            <a:r>
              <a:rPr lang="ar-SA" sz="2400" dirty="0" smtClean="0"/>
              <a:t> . إنّها تزيد </a:t>
            </a:r>
            <a:r>
              <a:rPr lang="en-GB" sz="2400" dirty="0" smtClean="0"/>
              <a:t>C.O.</a:t>
            </a:r>
            <a:r>
              <a:rPr lang="ar-SA" sz="2400" dirty="0" smtClean="0"/>
              <a:t> وتنقص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afterload</a:t>
            </a:r>
            <a:r>
              <a:rPr lang="ar-SA" sz="2400" dirty="0" smtClean="0"/>
              <a:t> . كما </a:t>
            </a:r>
            <a:r>
              <a:rPr lang="ar-SA" sz="2400" b="1" dirty="0" smtClean="0"/>
              <a:t>توسّع</a:t>
            </a:r>
            <a:r>
              <a:rPr lang="ar-SA" sz="2400" dirty="0" smtClean="0"/>
              <a:t> </a:t>
            </a:r>
            <a:r>
              <a:rPr lang="ar-SA" sz="2400" b="1" dirty="0" smtClean="0"/>
              <a:t>الأوردة وتحرّض </a:t>
            </a:r>
            <a:r>
              <a:rPr lang="ar-SA" sz="2400" b="1" dirty="0" err="1" smtClean="0"/>
              <a:t>بيلة</a:t>
            </a:r>
            <a:r>
              <a:rPr lang="ar-SA" sz="2400" b="1" dirty="0" smtClean="0"/>
              <a:t> الصوديوم </a:t>
            </a:r>
            <a:r>
              <a:rPr lang="en-GB" sz="2400" b="1" dirty="0" err="1" smtClean="0"/>
              <a:t>natriuresis</a:t>
            </a:r>
            <a:r>
              <a:rPr lang="ar-SA" sz="2400" b="1" dirty="0" smtClean="0"/>
              <a:t> </a:t>
            </a:r>
            <a:r>
              <a:rPr lang="ar-SY" sz="2400" b="1" dirty="0" smtClean="0"/>
              <a:t>،</a:t>
            </a:r>
            <a:r>
              <a:rPr lang="ar-SA" sz="2400" dirty="0" smtClean="0"/>
              <a:t> فتنقص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preload</a:t>
            </a:r>
            <a:r>
              <a:rPr lang="ar-SA" sz="2400" dirty="0" smtClean="0"/>
              <a:t> . تفيد خصوصاً المعالجة المزمنة . تتضمّن </a:t>
            </a:r>
            <a:r>
              <a:rPr lang="en-GB" sz="2400" b="1" dirty="0" err="1" smtClean="0">
                <a:solidFill>
                  <a:srgbClr val="00B050"/>
                </a:solidFill>
              </a:rPr>
              <a:t>enalapril</a:t>
            </a:r>
            <a:r>
              <a:rPr lang="ar-SA" sz="2400" b="1" dirty="0" smtClean="0"/>
              <a:t> </a:t>
            </a:r>
            <a:r>
              <a:rPr lang="ar-SA" sz="2400" dirty="0" smtClean="0"/>
              <a:t>(طليعة دواء) , </a:t>
            </a:r>
            <a:r>
              <a:rPr lang="en-GB" sz="2400" dirty="0" err="1" smtClean="0"/>
              <a:t>captopril</a:t>
            </a:r>
            <a:r>
              <a:rPr lang="ar-SA" sz="2400" dirty="0" smtClean="0"/>
              <a:t> , </a:t>
            </a:r>
            <a:r>
              <a:rPr lang="en-GB" sz="2400" dirty="0" err="1" smtClean="0"/>
              <a:t>lisinopril</a:t>
            </a:r>
            <a:r>
              <a:rPr lang="ar-SA" sz="2400" dirty="0" smtClean="0"/>
              <a:t> .. وتعالج</a:t>
            </a:r>
            <a:r>
              <a:rPr lang="ar-SY" sz="2400" dirty="0" smtClean="0"/>
              <a:t> </a:t>
            </a:r>
            <a:r>
              <a:rPr lang="ar-SY" sz="2400" dirty="0" err="1" smtClean="0"/>
              <a:t>الـ</a:t>
            </a:r>
            <a:r>
              <a:rPr lang="ar-SA" sz="2400" dirty="0" smtClean="0"/>
              <a:t> </a:t>
            </a:r>
            <a:r>
              <a:rPr lang="en-GB" sz="2400" dirty="0" smtClean="0"/>
              <a:t>CHF</a:t>
            </a:r>
            <a:r>
              <a:rPr lang="ar-SY" sz="2400" dirty="0" smtClean="0"/>
              <a:t> و </a:t>
            </a:r>
            <a:r>
              <a:rPr lang="en-GB" sz="2400" dirty="0" smtClean="0"/>
              <a:t>H</a:t>
            </a:r>
            <a:r>
              <a:rPr lang="en-US" sz="2400" dirty="0" smtClean="0"/>
              <a:t>T</a:t>
            </a:r>
            <a:r>
              <a:rPr lang="ar-SA" sz="2400" dirty="0" smtClean="0"/>
              <a:t> </a:t>
            </a:r>
            <a:r>
              <a:rPr lang="ar-SA" sz="2400" b="1" dirty="0" smtClean="0"/>
              <a:t>وتنقص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إختطار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النكوس</a:t>
            </a:r>
            <a:r>
              <a:rPr lang="ar-SA" sz="2400" dirty="0" smtClean="0"/>
              <a:t> </a:t>
            </a:r>
            <a:r>
              <a:rPr lang="ar-SA" sz="2400" b="1" dirty="0" smtClean="0"/>
              <a:t>بعد</a:t>
            </a:r>
            <a:r>
              <a:rPr lang="ar-SA" sz="2400" dirty="0" smtClean="0"/>
              <a:t> </a:t>
            </a:r>
            <a:r>
              <a:rPr lang="en-GB" sz="2400" b="1" dirty="0" smtClean="0"/>
              <a:t>MI</a:t>
            </a:r>
            <a:r>
              <a:rPr lang="ar-SA" sz="2400" b="1" dirty="0" smtClean="0"/>
              <a:t> </a:t>
            </a:r>
            <a:r>
              <a:rPr lang="ar-SA" sz="2400" dirty="0" smtClean="0"/>
              <a:t>. تسبّب </a:t>
            </a:r>
            <a:r>
              <a:rPr lang="ar-SA" sz="2400" dirty="0" smtClean="0">
                <a:solidFill>
                  <a:srgbClr val="C00000"/>
                </a:solidFill>
              </a:rPr>
              <a:t>سعال</a:t>
            </a:r>
            <a:r>
              <a:rPr lang="ar-SA" sz="2400" dirty="0" smtClean="0"/>
              <a:t> </a:t>
            </a:r>
            <a:r>
              <a:rPr lang="ar-SA" sz="2400" dirty="0" err="1" smtClean="0"/>
              <a:t>ووذمة</a:t>
            </a:r>
            <a:r>
              <a:rPr lang="ar-SA" sz="2400" dirty="0" smtClean="0"/>
              <a:t> وعائيّة  </a:t>
            </a:r>
            <a:r>
              <a:rPr lang="ar-SA" sz="2400" dirty="0" err="1" smtClean="0"/>
              <a:t>ً</a:t>
            </a:r>
            <a:r>
              <a:rPr lang="ar-SA" sz="2400" dirty="0" smtClean="0"/>
              <a:t> نادراً </a:t>
            </a:r>
            <a:r>
              <a:rPr lang="ar-SA" sz="2400" dirty="0" err="1" smtClean="0"/>
              <a:t>ً</a:t>
            </a:r>
            <a:r>
              <a:rPr lang="ar-SA" sz="2400" dirty="0" smtClean="0"/>
              <a:t> لزيادتها </a:t>
            </a:r>
            <a:r>
              <a:rPr lang="ar-SA" sz="2400" dirty="0" err="1" smtClean="0">
                <a:solidFill>
                  <a:srgbClr val="C00000"/>
                </a:solidFill>
              </a:rPr>
              <a:t>البراديكينين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ونقص الضغط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en-GB" sz="2400" dirty="0" err="1" smtClean="0"/>
              <a:t>hyperkalemia</a:t>
            </a:r>
            <a:r>
              <a:rPr lang="en-GB" sz="2400" dirty="0" smtClean="0"/>
              <a:t> </a:t>
            </a:r>
            <a:r>
              <a:rPr lang="ar-SA" sz="2400" dirty="0" smtClean="0"/>
              <a:t> .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pic>
        <p:nvPicPr>
          <p:cNvPr id="4" name="Content Placeholder 3" descr="Pic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714356"/>
            <a:ext cx="864396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4" name="Content Placeholder 3" descr="Picture 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4" cy="6215106"/>
          </a:xfrm>
        </p:spPr>
      </p:pic>
      <p:pic>
        <p:nvPicPr>
          <p:cNvPr id="5" name="Content Placeholder 3" descr="Picture 0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58" y="438128"/>
            <a:ext cx="8429684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أ(2) </a:t>
            </a:r>
            <a:r>
              <a:rPr lang="en-GB" sz="2400" b="1" dirty="0" err="1" smtClean="0"/>
              <a:t>Angiotensin</a:t>
            </a:r>
            <a:r>
              <a:rPr lang="en-GB" sz="2400" b="1" dirty="0" smtClean="0"/>
              <a:t> II receptor blockers ( ARBs )</a:t>
            </a:r>
            <a:r>
              <a:rPr lang="ar-SA" sz="2400" b="1" dirty="0" smtClean="0"/>
              <a:t> : </a:t>
            </a:r>
            <a:r>
              <a:rPr lang="ar-SA" sz="2400" dirty="0" smtClean="0"/>
              <a:t>تحصر </a:t>
            </a:r>
            <a:r>
              <a:rPr lang="en-GB" sz="2400" dirty="0" smtClean="0"/>
              <a:t>AT1r</a:t>
            </a:r>
            <a:r>
              <a:rPr lang="ar-SA" sz="2400" dirty="0" err="1" smtClean="0"/>
              <a:t>المسؤولة</a:t>
            </a:r>
            <a:r>
              <a:rPr lang="ar-SA" sz="2400" dirty="0" smtClean="0"/>
              <a:t> عن فعل </a:t>
            </a:r>
            <a:r>
              <a:rPr lang="en-GB" sz="2400" dirty="0" err="1" smtClean="0"/>
              <a:t>Ang.II</a:t>
            </a:r>
            <a:r>
              <a:rPr lang="ar-SA" sz="2400" dirty="0" smtClean="0"/>
              <a:t> المخلّق </a:t>
            </a:r>
            <a:r>
              <a:rPr lang="ar-SA" sz="2400" dirty="0" err="1" smtClean="0"/>
              <a:t>للألدوستيرون</a:t>
            </a:r>
            <a:r>
              <a:rPr lang="ar-SA" sz="2400" dirty="0" smtClean="0"/>
              <a:t>  والتكاثري </a:t>
            </a:r>
            <a:r>
              <a:rPr lang="ar-SA" sz="2400" dirty="0" err="1" smtClean="0"/>
              <a:t>والتليّفي</a:t>
            </a:r>
            <a:r>
              <a:rPr lang="ar-SA" sz="2400" dirty="0" smtClean="0"/>
              <a:t> . وإنّ </a:t>
            </a:r>
            <a:r>
              <a:rPr lang="en-GB" sz="2400" dirty="0" smtClean="0"/>
              <a:t>AT2r</a:t>
            </a:r>
            <a:r>
              <a:rPr lang="ar-SA" sz="2400" dirty="0" smtClean="0"/>
              <a:t> تناهض فعل  </a:t>
            </a:r>
            <a:r>
              <a:rPr lang="en-GB" sz="2400" dirty="0" smtClean="0"/>
              <a:t>AT1r</a:t>
            </a:r>
            <a:r>
              <a:rPr lang="ar-SA" sz="2400" dirty="0" smtClean="0"/>
              <a:t>. </a:t>
            </a:r>
            <a:r>
              <a:rPr lang="en-GB" sz="2400" dirty="0" smtClean="0"/>
              <a:t>AT4r</a:t>
            </a:r>
            <a:r>
              <a:rPr lang="ar-SA" sz="2400" dirty="0" smtClean="0"/>
              <a:t> مكتنفة في الذاكرة والتعلّم . </a:t>
            </a:r>
            <a:r>
              <a:rPr lang="en-GB" sz="2400" dirty="0" smtClean="0"/>
              <a:t>ARBs</a:t>
            </a:r>
            <a:r>
              <a:rPr lang="ar-SA" sz="2400" dirty="0" smtClean="0"/>
              <a:t> فعّالة مثل </a:t>
            </a:r>
            <a:r>
              <a:rPr lang="en-GB" sz="2400" dirty="0" smtClean="0"/>
              <a:t>ACEIs</a:t>
            </a:r>
            <a:r>
              <a:rPr lang="ar-SA" sz="2400" dirty="0" smtClean="0"/>
              <a:t> في إنقاص معدّل وفيّات </a:t>
            </a:r>
            <a:r>
              <a:rPr lang="en-GB" sz="2400" dirty="0" smtClean="0"/>
              <a:t>CHF</a:t>
            </a:r>
            <a:r>
              <a:rPr lang="ar-SA" sz="2400" dirty="0" smtClean="0"/>
              <a:t> </a:t>
            </a:r>
            <a:r>
              <a:rPr lang="ar-SA" sz="2400" dirty="0" err="1" smtClean="0"/>
              <a:t>ومابعد</a:t>
            </a:r>
            <a:r>
              <a:rPr lang="ar-SA" sz="2400" dirty="0" smtClean="0"/>
              <a:t> </a:t>
            </a:r>
            <a:r>
              <a:rPr lang="en-GB" sz="2400" dirty="0" smtClean="0"/>
              <a:t>MI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b="1" dirty="0" smtClean="0"/>
              <a:t>        </a:t>
            </a:r>
            <a:r>
              <a:rPr lang="en-GB" sz="2400" b="1" dirty="0" err="1" smtClean="0">
                <a:solidFill>
                  <a:srgbClr val="00B050"/>
                </a:solidFill>
              </a:rPr>
              <a:t>valsartan</a:t>
            </a:r>
            <a:r>
              <a:rPr lang="ar-SA" sz="2400" b="1" dirty="0" smtClean="0"/>
              <a:t> </a:t>
            </a:r>
            <a:r>
              <a:rPr lang="ar-SA" sz="2400" dirty="0" smtClean="0"/>
              <a:t>مشتقّ </a:t>
            </a:r>
            <a:r>
              <a:rPr lang="ar-SA" sz="2400" dirty="0" err="1" smtClean="0"/>
              <a:t>إيميدازول</a:t>
            </a:r>
            <a:r>
              <a:rPr lang="ar-SA" sz="2400" dirty="0" smtClean="0"/>
              <a:t> يحصر </a:t>
            </a:r>
            <a:r>
              <a:rPr lang="en-GB" sz="2400" dirty="0" smtClean="0"/>
              <a:t>AT2 &lt; AT1</a:t>
            </a:r>
            <a:r>
              <a:rPr lang="ar-SA" sz="2400" dirty="0" smtClean="0"/>
              <a:t> . تمتصّ الجرعة الفمويّة </a:t>
            </a:r>
            <a:r>
              <a:rPr lang="ar-SY" sz="2400" dirty="0" smtClean="0"/>
              <a:t>، </a:t>
            </a:r>
            <a:r>
              <a:rPr lang="ar-SA" sz="2400" dirty="0" smtClean="0"/>
              <a:t> </a:t>
            </a:r>
            <a:r>
              <a:rPr lang="en-GB" sz="2400" dirty="0" smtClean="0"/>
              <a:t>t1/2 = 6h</a:t>
            </a:r>
            <a:r>
              <a:rPr lang="ar-SA" sz="2400" dirty="0" smtClean="0"/>
              <a:t> . يطرح صفراويّاً . يسبّب الدوخة </a:t>
            </a:r>
            <a:r>
              <a:rPr lang="ar-SA" sz="2400" dirty="0" err="1" smtClean="0"/>
              <a:t>و</a:t>
            </a:r>
            <a:r>
              <a:rPr lang="ar-SA" sz="2400" dirty="0" smtClean="0"/>
              <a:t> فرط </a:t>
            </a:r>
            <a:r>
              <a:rPr lang="en-GB" sz="2400" dirty="0" smtClean="0"/>
              <a:t>K</a:t>
            </a:r>
            <a:r>
              <a:rPr lang="ar-SA" sz="2400" dirty="0" smtClean="0"/>
              <a:t> الدم .. </a:t>
            </a:r>
          </a:p>
          <a:p>
            <a:pPr algn="r" rtl="1">
              <a:buNone/>
            </a:pPr>
            <a:r>
              <a:rPr lang="ar-SA" sz="2400" b="1" dirty="0" smtClean="0"/>
              <a:t>ب- </a:t>
            </a:r>
            <a:r>
              <a:rPr lang="en-GB" sz="2400" b="1" dirty="0" smtClean="0"/>
              <a:t>Cardiac glycosides : </a:t>
            </a:r>
            <a:r>
              <a:rPr lang="en-GB" sz="2400" b="1" dirty="0" err="1" smtClean="0">
                <a:solidFill>
                  <a:srgbClr val="00B050"/>
                </a:solidFill>
              </a:rPr>
              <a:t>digoxin</a:t>
            </a:r>
            <a:r>
              <a:rPr lang="en-GB" sz="2400" b="1" dirty="0" smtClean="0"/>
              <a:t> &amp; </a:t>
            </a:r>
            <a:r>
              <a:rPr lang="en-GB" sz="2400" b="1" dirty="0" err="1" smtClean="0">
                <a:solidFill>
                  <a:srgbClr val="00B050"/>
                </a:solidFill>
              </a:rPr>
              <a:t>digitoxin</a:t>
            </a:r>
            <a:r>
              <a:rPr lang="en-GB" sz="2400" b="1" dirty="0" smtClean="0"/>
              <a:t> ( </a:t>
            </a:r>
            <a:r>
              <a:rPr lang="en-GB" sz="2400" b="1" dirty="0" smtClean="0">
                <a:solidFill>
                  <a:srgbClr val="7030A0"/>
                </a:solidFill>
              </a:rPr>
              <a:t>digitalis</a:t>
            </a:r>
            <a:r>
              <a:rPr lang="en-GB" sz="2400" b="1" dirty="0" smtClean="0"/>
              <a:t> ) , </a:t>
            </a:r>
            <a:r>
              <a:rPr lang="en-GB" sz="2400" b="1" dirty="0" err="1" smtClean="0">
                <a:solidFill>
                  <a:srgbClr val="00B050"/>
                </a:solidFill>
              </a:rPr>
              <a:t>ouabain</a:t>
            </a:r>
            <a:r>
              <a:rPr lang="ar-SA" sz="2400" b="1" dirty="0" smtClean="0"/>
              <a:t>: </a:t>
            </a:r>
          </a:p>
          <a:p>
            <a:pPr algn="r" rtl="1">
              <a:buNone/>
            </a:pPr>
            <a:r>
              <a:rPr lang="ar-SA" sz="2400" b="1" dirty="0" smtClean="0"/>
              <a:t> </a:t>
            </a:r>
            <a:r>
              <a:rPr lang="ar-SA" sz="2400" dirty="0" smtClean="0"/>
              <a:t>تحتوي حلقة </a:t>
            </a:r>
            <a:r>
              <a:rPr lang="ar-SA" sz="2400" dirty="0" err="1" smtClean="0"/>
              <a:t>لاكتون</a:t>
            </a:r>
            <a:r>
              <a:rPr lang="ar-SA" sz="2400" dirty="0" smtClean="0"/>
              <a:t> </a:t>
            </a:r>
            <a:r>
              <a:rPr lang="ar-SA" sz="2400" dirty="0" err="1" smtClean="0"/>
              <a:t>وستيروئيد</a:t>
            </a:r>
            <a:r>
              <a:rPr lang="ar-SA" sz="2400" dirty="0" smtClean="0"/>
              <a:t> ( </a:t>
            </a:r>
            <a:r>
              <a:rPr lang="en-GB" sz="2400" dirty="0" err="1" smtClean="0"/>
              <a:t>aglycone</a:t>
            </a:r>
            <a:r>
              <a:rPr lang="ar-SA" sz="2400" dirty="0" smtClean="0"/>
              <a:t> ) متّصلة مع سكّر .  </a:t>
            </a:r>
          </a:p>
          <a:p>
            <a:pPr algn="r" rtl="1">
              <a:buNone/>
            </a:pPr>
            <a:r>
              <a:rPr lang="en-GB" sz="2400" b="1" dirty="0" smtClean="0"/>
              <a:t>:</a:t>
            </a:r>
            <a:r>
              <a:rPr lang="en-US" sz="2400" b="1" dirty="0" smtClean="0"/>
              <a:t> MOA</a:t>
            </a:r>
            <a:r>
              <a:rPr lang="ar-SA" sz="2400" b="1" dirty="0" smtClean="0"/>
              <a:t> يثبّط </a:t>
            </a:r>
            <a:r>
              <a:rPr lang="ar-SA" sz="2400" b="1" dirty="0" err="1" smtClean="0"/>
              <a:t>ال</a:t>
            </a:r>
            <a:r>
              <a:rPr lang="ar-SY" sz="2400" b="1" dirty="0" smtClean="0"/>
              <a:t>ـ</a:t>
            </a:r>
            <a:r>
              <a:rPr lang="ar-SA" sz="2400" b="1" dirty="0" smtClean="0"/>
              <a:t> </a:t>
            </a:r>
            <a:r>
              <a:rPr lang="en-GB" sz="2400" b="1" dirty="0" smtClean="0"/>
              <a:t>Na+ / K+ , </a:t>
            </a:r>
            <a:r>
              <a:rPr lang="en-GB" sz="2400" b="1" dirty="0" err="1" smtClean="0"/>
              <a:t>ATPase</a:t>
            </a:r>
            <a:r>
              <a:rPr lang="ar-SA" sz="2400" b="1" dirty="0" smtClean="0"/>
              <a:t> </a:t>
            </a:r>
            <a:r>
              <a:rPr lang="ar-SY" sz="2400" b="1" dirty="0" smtClean="0"/>
              <a:t>،</a:t>
            </a:r>
            <a:r>
              <a:rPr lang="ar-SA" sz="2400" dirty="0" smtClean="0"/>
              <a:t> فيزيد </a:t>
            </a:r>
            <a:r>
              <a:rPr lang="en-GB" sz="2400" dirty="0" smtClean="0"/>
              <a:t>Na+ </a:t>
            </a:r>
            <a:r>
              <a:rPr lang="ar-SA" sz="2400" dirty="0" smtClean="0"/>
              <a:t> داخل الخلوي وينقص </a:t>
            </a:r>
            <a:r>
              <a:rPr lang="en-GB" sz="2400" dirty="0" smtClean="0"/>
              <a:t>K+</a:t>
            </a:r>
            <a:r>
              <a:rPr lang="ar-SA" sz="2400" dirty="0" smtClean="0"/>
              <a:t> مؤدّياً إلى نقص التبادل الطبيعي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Ca++</a:t>
            </a:r>
            <a:r>
              <a:rPr lang="ar-SA" sz="2400" dirty="0" smtClean="0"/>
              <a:t> الموجود داخل الخليّة مع </a:t>
            </a:r>
            <a:r>
              <a:rPr lang="en-GB" sz="2400" dirty="0" smtClean="0"/>
              <a:t>Na</a:t>
            </a:r>
            <a:r>
              <a:rPr lang="ar-SA" sz="2400" dirty="0" smtClean="0"/>
              <a:t> خارج  </a:t>
            </a:r>
          </a:p>
          <a:p>
            <a:pPr algn="r" rtl="1">
              <a:buNone/>
            </a:pPr>
            <a:r>
              <a:rPr lang="ar-SA" sz="2000" dirty="0" smtClean="0"/>
              <a:t>الخليّة (الشكل 4-3).. هكذا يطلق </a:t>
            </a:r>
            <a:r>
              <a:rPr lang="en-GB" sz="2000" dirty="0" smtClean="0"/>
              <a:t>Ca++</a:t>
            </a:r>
            <a:r>
              <a:rPr lang="ar-SA" sz="2000" dirty="0" smtClean="0"/>
              <a:t> أكثر بعد كل جهد فعل . إنّ </a:t>
            </a:r>
            <a:r>
              <a:rPr lang="ar-SA" sz="2000" b="1" dirty="0" smtClean="0"/>
              <a:t>للشكل</a:t>
            </a:r>
            <a:r>
              <a:rPr lang="ar-SA" sz="2000" dirty="0" smtClean="0"/>
              <a:t> </a:t>
            </a:r>
            <a:r>
              <a:rPr lang="ar-SA" sz="2000" b="1" dirty="0" err="1" smtClean="0"/>
              <a:t>الإسوي</a:t>
            </a:r>
            <a:r>
              <a:rPr lang="ar-SA" sz="2000" dirty="0" smtClean="0"/>
              <a:t> القلبي لهذا الإنزيم </a:t>
            </a:r>
            <a:r>
              <a:rPr lang="ar-SA" sz="2000" dirty="0" err="1" smtClean="0"/>
              <a:t>إلفة</a:t>
            </a:r>
            <a:r>
              <a:rPr lang="ar-SA" sz="2000" dirty="0" smtClean="0"/>
              <a:t> أكبر </a:t>
            </a:r>
            <a:r>
              <a:rPr lang="ar-SA" sz="2000" dirty="0" err="1" smtClean="0"/>
              <a:t>للديجيتال</a:t>
            </a:r>
            <a:r>
              <a:rPr lang="ar-SA" sz="2000" dirty="0" smtClean="0"/>
              <a:t>.ولهذه الأدوية فعل مباشر على القلب وغير مباشر عبر </a:t>
            </a:r>
            <a:r>
              <a:rPr lang="ar-SA" sz="2000" b="1" dirty="0" smtClean="0"/>
              <a:t>تنبيه</a:t>
            </a:r>
            <a:r>
              <a:rPr lang="ar-SA" sz="2000" dirty="0" smtClean="0"/>
              <a:t> </a:t>
            </a:r>
            <a:r>
              <a:rPr lang="ar-SA" sz="2000" b="1" dirty="0" smtClean="0"/>
              <a:t>المبهم</a:t>
            </a:r>
            <a:r>
              <a:rPr lang="ar-SA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pic>
        <p:nvPicPr>
          <p:cNvPr id="4" name="Content Placeholder 3" descr="Picture 0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58246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sz="2400" dirty="0" smtClean="0"/>
              <a:t> - التأثيرات القلبيّة : </a:t>
            </a:r>
            <a:r>
              <a:rPr lang="ar-SA" sz="2400" b="1" dirty="0" smtClean="0"/>
              <a:t>تزيد حجم الضربة ونتاج القلب </a:t>
            </a:r>
            <a:r>
              <a:rPr lang="ar-SA" sz="2400" dirty="0" smtClean="0"/>
              <a:t>في </a:t>
            </a:r>
            <a:r>
              <a:rPr lang="en-GB" sz="2400" dirty="0" smtClean="0"/>
              <a:t>CHF</a:t>
            </a:r>
            <a:r>
              <a:rPr lang="ar-SA" sz="2400" dirty="0" smtClean="0"/>
              <a:t>  منقصةّ حجم الدم الوريدي وضغطه .. إنّ </a:t>
            </a:r>
            <a:r>
              <a:rPr lang="ar-SA" sz="2400" b="1" dirty="0" smtClean="0"/>
              <a:t>تحسّن</a:t>
            </a:r>
            <a:r>
              <a:rPr lang="ar-SA" sz="2400" dirty="0" smtClean="0"/>
              <a:t> </a:t>
            </a:r>
            <a:r>
              <a:rPr lang="ar-SA" sz="2400" b="1" dirty="0" smtClean="0"/>
              <a:t>الدوران </a:t>
            </a:r>
            <a:r>
              <a:rPr lang="ar-SA" sz="2400" dirty="0" smtClean="0"/>
              <a:t>ينقص النشاط الودّي </a:t>
            </a:r>
            <a:r>
              <a:rPr lang="ar-SY" sz="2400" dirty="0" smtClean="0"/>
              <a:t>،</a:t>
            </a:r>
            <a:r>
              <a:rPr lang="ar-SA" sz="2400" dirty="0" smtClean="0"/>
              <a:t> فتنقص </a:t>
            </a:r>
            <a:r>
              <a:rPr lang="en-GB" sz="2400" dirty="0" smtClean="0"/>
              <a:t>PR</a:t>
            </a:r>
            <a:r>
              <a:rPr lang="ar-SA" sz="2400" dirty="0" smtClean="0"/>
              <a:t> والمقوية الوريديّة .. وإنّ </a:t>
            </a:r>
            <a:r>
              <a:rPr lang="ar-SA" sz="2400" b="1" dirty="0" smtClean="0"/>
              <a:t>تحسّن</a:t>
            </a:r>
            <a:r>
              <a:rPr lang="ar-SA" sz="2400" dirty="0" smtClean="0"/>
              <a:t> </a:t>
            </a:r>
            <a:r>
              <a:rPr lang="en-GB" sz="2400" b="1" dirty="0" smtClean="0"/>
              <a:t>RBF</a:t>
            </a:r>
            <a:r>
              <a:rPr lang="ar-SA" sz="2400" dirty="0" smtClean="0"/>
              <a:t> يزيد طرح </a:t>
            </a:r>
            <a:r>
              <a:rPr lang="en-GB" sz="2400" dirty="0" smtClean="0"/>
              <a:t>Na</a:t>
            </a:r>
            <a:r>
              <a:rPr lang="ar-SA" sz="2400" dirty="0" smtClean="0"/>
              <a:t> والماء . 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Y" sz="2400" b="1" dirty="0" smtClean="0"/>
              <a:t>       </a:t>
            </a:r>
            <a:r>
              <a:rPr lang="ar-SA" sz="2400" b="1" dirty="0" smtClean="0"/>
              <a:t>تنشّط المبهم </a:t>
            </a:r>
            <a:r>
              <a:rPr lang="ar-SA" sz="2400" dirty="0" smtClean="0"/>
              <a:t>مثبطةً </a:t>
            </a:r>
            <a:r>
              <a:rPr lang="en-GB" sz="2400" dirty="0" smtClean="0"/>
              <a:t>SA node</a:t>
            </a:r>
            <a:r>
              <a:rPr lang="ar-SA" sz="2400" dirty="0" smtClean="0"/>
              <a:t> ومطيلةً النقل عبر </a:t>
            </a:r>
            <a:r>
              <a:rPr lang="en-GB" sz="2400" dirty="0" smtClean="0"/>
              <a:t>AV node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000" b="1" dirty="0" smtClean="0"/>
              <a:t>        </a:t>
            </a:r>
            <a:r>
              <a:rPr lang="ar-SA" sz="2000" dirty="0" smtClean="0"/>
              <a:t>أمّا في القلب السليم </a:t>
            </a:r>
            <a:r>
              <a:rPr lang="ar-SY" sz="2000" dirty="0" smtClean="0"/>
              <a:t>،</a:t>
            </a:r>
            <a:r>
              <a:rPr lang="ar-SA" sz="2000" dirty="0" smtClean="0"/>
              <a:t> </a:t>
            </a:r>
            <a:r>
              <a:rPr lang="ar-SA" sz="2000" dirty="0" err="1" smtClean="0"/>
              <a:t>فالديجيتال</a:t>
            </a:r>
            <a:r>
              <a:rPr lang="ar-SA" sz="2000" dirty="0" smtClean="0"/>
              <a:t> يزيد </a:t>
            </a:r>
            <a:r>
              <a:rPr lang="en-GB" sz="2000" dirty="0" smtClean="0"/>
              <a:t>PR</a:t>
            </a:r>
            <a:r>
              <a:rPr lang="ar-SA" sz="2000" dirty="0" smtClean="0"/>
              <a:t> وتقبّض العضل الأملس الوريدي  </a:t>
            </a:r>
            <a:r>
              <a:rPr lang="ar-SA" sz="2000" dirty="0" err="1" smtClean="0"/>
              <a:t>ً</a:t>
            </a:r>
            <a:r>
              <a:rPr lang="ar-SA" sz="2000" dirty="0" smtClean="0"/>
              <a:t> قد ينقص </a:t>
            </a:r>
            <a:r>
              <a:rPr lang="en-GB" sz="2000" dirty="0" smtClean="0"/>
              <a:t>C.O.</a:t>
            </a:r>
            <a:r>
              <a:rPr lang="ar-SA" sz="2000" dirty="0" smtClean="0"/>
              <a:t>  ً  </a:t>
            </a:r>
          </a:p>
          <a:p>
            <a:pPr algn="r" rtl="1">
              <a:buNone/>
            </a:pPr>
            <a:r>
              <a:rPr lang="ar-SA" sz="2000" b="1" dirty="0" smtClean="0"/>
              <a:t>    - الخواصّ </a:t>
            </a:r>
            <a:r>
              <a:rPr lang="ar-SA" sz="2000" b="1" dirty="0" err="1" smtClean="0"/>
              <a:t>الفارماكولوجيّة</a:t>
            </a:r>
            <a:r>
              <a:rPr lang="ar-SA" sz="2000" b="1" dirty="0" smtClean="0"/>
              <a:t> : </a:t>
            </a:r>
            <a:r>
              <a:rPr lang="ar-SA" sz="2000" dirty="0" smtClean="0"/>
              <a:t>يتراكم </a:t>
            </a:r>
            <a:r>
              <a:rPr lang="en-GB" sz="2000" b="1" dirty="0" err="1" smtClean="0"/>
              <a:t>digoxin</a:t>
            </a:r>
            <a:r>
              <a:rPr lang="en-GB" sz="2000" dirty="0" smtClean="0"/>
              <a:t> [ </a:t>
            </a:r>
            <a:r>
              <a:rPr lang="en-GB" sz="2000" dirty="0" err="1" smtClean="0"/>
              <a:t>Lanoxin</a:t>
            </a:r>
            <a:r>
              <a:rPr lang="en-GB" sz="2000" dirty="0" smtClean="0"/>
              <a:t> ]</a:t>
            </a:r>
            <a:r>
              <a:rPr lang="ar-SA" sz="2000" dirty="0" smtClean="0"/>
              <a:t> </a:t>
            </a:r>
            <a:r>
              <a:rPr lang="ar-SA" sz="2000" b="1" dirty="0" smtClean="0"/>
              <a:t>في</a:t>
            </a:r>
            <a:r>
              <a:rPr lang="ar-SA" sz="2000" dirty="0" smtClean="0"/>
              <a:t> </a:t>
            </a:r>
            <a:r>
              <a:rPr lang="ar-SA" sz="2000" b="1" dirty="0" smtClean="0"/>
              <a:t>القلب </a:t>
            </a:r>
            <a:r>
              <a:rPr lang="ar-SA" sz="2000" dirty="0" smtClean="0"/>
              <a:t>. يعطى جرعة تحميل ( </a:t>
            </a:r>
            <a:r>
              <a:rPr lang="ar-SA" sz="2000" dirty="0" err="1" smtClean="0"/>
              <a:t>دجتلة</a:t>
            </a:r>
            <a:r>
              <a:rPr lang="ar-SA" sz="2000" dirty="0" smtClean="0"/>
              <a:t> ) ثم </a:t>
            </a:r>
            <a:r>
              <a:rPr lang="ar-SA" sz="2000" b="1" dirty="0" smtClean="0"/>
              <a:t>جرعة</a:t>
            </a:r>
            <a:r>
              <a:rPr lang="ar-SA" sz="2000" dirty="0" smtClean="0"/>
              <a:t> </a:t>
            </a:r>
            <a:r>
              <a:rPr lang="ar-SA" sz="2000" b="1" dirty="0" smtClean="0"/>
              <a:t>مداومة</a:t>
            </a:r>
            <a:r>
              <a:rPr lang="ar-SY" sz="2000" b="1" dirty="0" smtClean="0"/>
              <a:t> ، </a:t>
            </a:r>
            <a:r>
              <a:rPr lang="ar-SA" sz="2000" dirty="0" smtClean="0"/>
              <a:t>فمويّاً</a:t>
            </a:r>
            <a:r>
              <a:rPr lang="ar-SA" sz="2000" b="1" dirty="0" smtClean="0"/>
              <a:t> </a:t>
            </a:r>
            <a:r>
              <a:rPr lang="ar-SA" sz="2000" dirty="0" smtClean="0"/>
              <a:t>أو</a:t>
            </a:r>
            <a:r>
              <a:rPr lang="ar-SA" sz="2000" b="1" dirty="0" smtClean="0"/>
              <a:t> </a:t>
            </a:r>
            <a:r>
              <a:rPr lang="en-GB" sz="2000" dirty="0" smtClean="0"/>
              <a:t>IV</a:t>
            </a:r>
            <a:r>
              <a:rPr lang="ar-SA" sz="2000" dirty="0" smtClean="0"/>
              <a:t> . </a:t>
            </a:r>
            <a:r>
              <a:rPr lang="en-GB" sz="2000" dirty="0" smtClean="0"/>
              <a:t>t1/2 = 1.5 d.</a:t>
            </a:r>
            <a:r>
              <a:rPr lang="ar-SA" sz="2000" dirty="0" smtClean="0"/>
              <a:t> . يطرح بالكلية .. </a:t>
            </a:r>
          </a:p>
          <a:p>
            <a:pPr algn="r" rtl="1">
              <a:buNone/>
            </a:pPr>
            <a:r>
              <a:rPr lang="ar-SA" sz="2400" dirty="0" smtClean="0"/>
              <a:t>    </a:t>
            </a:r>
            <a:r>
              <a:rPr lang="ar-SA" sz="2400" b="1" dirty="0" smtClean="0"/>
              <a:t>- التأثيرات </a:t>
            </a:r>
            <a:r>
              <a:rPr lang="ar-SA" sz="2400" b="1" dirty="0" err="1" smtClean="0"/>
              <a:t>الضائرة</a:t>
            </a:r>
            <a:r>
              <a:rPr lang="ar-SA" sz="2400" b="1" dirty="0" smtClean="0"/>
              <a:t> والسمّيّة : </a:t>
            </a:r>
            <a:r>
              <a:rPr lang="en-GB" sz="2400" dirty="0" smtClean="0"/>
              <a:t>TI</a:t>
            </a:r>
            <a:r>
              <a:rPr lang="ar-SA" sz="2400" dirty="0" smtClean="0"/>
              <a:t> </a:t>
            </a:r>
            <a:r>
              <a:rPr lang="ar-SA" sz="2400" dirty="0" err="1" smtClean="0"/>
              <a:t>للديجيتال</a:t>
            </a:r>
            <a:r>
              <a:rPr lang="ar-SA" sz="2400" dirty="0" smtClean="0"/>
              <a:t> ضيّق . يحرّض كلّ </a:t>
            </a:r>
            <a:r>
              <a:rPr lang="ar-SA" sz="2400" b="1" dirty="0" err="1" smtClean="0"/>
              <a:t>اللانظميّات</a:t>
            </a:r>
            <a:r>
              <a:rPr lang="ar-SA" sz="2400" dirty="0" smtClean="0"/>
              <a:t> ويسبّب قهم وغثيان وإسهال بفعل مباشر أو بتنبيه </a:t>
            </a:r>
            <a:r>
              <a:rPr lang="en-GB" sz="2400" dirty="0" smtClean="0"/>
              <a:t>CTZ 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واضطرابات بصريّة </a:t>
            </a:r>
            <a:r>
              <a:rPr lang="ar-SA" sz="2400" dirty="0" err="1" smtClean="0"/>
              <a:t>وتوهان</a:t>
            </a:r>
            <a:r>
              <a:rPr lang="ar-SA" sz="2400" dirty="0" smtClean="0"/>
              <a:t> . تخفّ </a:t>
            </a:r>
            <a:r>
              <a:rPr lang="ar-SA" sz="2400" dirty="0" err="1" smtClean="0"/>
              <a:t>اللانظميّات</a:t>
            </a:r>
            <a:r>
              <a:rPr lang="ar-SA" sz="2400" dirty="0" smtClean="0"/>
              <a:t> </a:t>
            </a:r>
            <a:r>
              <a:rPr lang="ar-SA" sz="2400" dirty="0" err="1" smtClean="0"/>
              <a:t>بالبوتاسيوم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وتعالج الحادّة منها بال</a:t>
            </a:r>
            <a:r>
              <a:rPr lang="ar-SY" sz="2400" dirty="0" smtClean="0"/>
              <a:t>ـ </a:t>
            </a:r>
            <a:r>
              <a:rPr lang="ar-SA" sz="2400" dirty="0" smtClean="0"/>
              <a:t> </a:t>
            </a:r>
            <a:r>
              <a:rPr lang="en-GB" sz="2400" dirty="0" err="1" smtClean="0"/>
              <a:t>phenytoin</a:t>
            </a:r>
            <a:r>
              <a:rPr lang="ar-SY" sz="2400" dirty="0" smtClean="0"/>
              <a:t> والـ  </a:t>
            </a:r>
            <a:r>
              <a:rPr lang="en-GB" sz="2400" dirty="0" smtClean="0"/>
              <a:t> </a:t>
            </a:r>
            <a:r>
              <a:rPr lang="en-GB" sz="2400" dirty="0" err="1" smtClean="0"/>
              <a:t>lidocain</a:t>
            </a:r>
            <a:r>
              <a:rPr lang="en-US" sz="2400" dirty="0" smtClean="0"/>
              <a:t>e</a:t>
            </a:r>
            <a:r>
              <a:rPr lang="ar-SY" sz="2400" dirty="0" smtClean="0"/>
              <a:t> </a:t>
            </a:r>
            <a:r>
              <a:rPr lang="ar-SA" sz="2400" dirty="0" smtClean="0"/>
              <a:t>. </a:t>
            </a:r>
          </a:p>
          <a:p>
            <a:pPr algn="r" rtl="1">
              <a:buNone/>
            </a:pPr>
            <a:r>
              <a:rPr lang="ar-SA" sz="2400" dirty="0" smtClean="0"/>
              <a:t>    - </a:t>
            </a:r>
            <a:r>
              <a:rPr lang="ar-SA" sz="2400" b="1" dirty="0" err="1" smtClean="0"/>
              <a:t>التآثرات</a:t>
            </a:r>
            <a:r>
              <a:rPr lang="ar-SA" sz="2400" dirty="0" smtClean="0"/>
              <a:t> </a:t>
            </a:r>
            <a:r>
              <a:rPr lang="ar-SA" sz="2400" b="1" dirty="0" smtClean="0"/>
              <a:t>الدوائيّة</a:t>
            </a:r>
            <a:r>
              <a:rPr lang="ar-SA" sz="2400" dirty="0" smtClean="0"/>
              <a:t> : </a:t>
            </a:r>
            <a:r>
              <a:rPr lang="en-GB" sz="2400" dirty="0" smtClean="0">
                <a:solidFill>
                  <a:srgbClr val="00B050"/>
                </a:solidFill>
              </a:rPr>
              <a:t>neomycin</a:t>
            </a:r>
            <a:r>
              <a:rPr lang="en-GB" sz="2400" dirty="0" smtClean="0"/>
              <a:t> &amp; </a:t>
            </a:r>
            <a:r>
              <a:rPr lang="en-GB" sz="2400" dirty="0" err="1" smtClean="0">
                <a:solidFill>
                  <a:srgbClr val="00B050"/>
                </a:solidFill>
              </a:rPr>
              <a:t>cholestyramine</a:t>
            </a:r>
            <a:r>
              <a:rPr lang="ar-SA" sz="2400" dirty="0" smtClean="0"/>
              <a:t> تربط </a:t>
            </a:r>
            <a:r>
              <a:rPr lang="ar-SA" sz="2400" dirty="0" err="1" smtClean="0"/>
              <a:t>الديجيتال</a:t>
            </a:r>
            <a:r>
              <a:rPr lang="ar-SA" sz="2400" dirty="0" smtClean="0"/>
              <a:t> . أمّا </a:t>
            </a:r>
            <a:r>
              <a:rPr lang="en-GB" sz="2400" dirty="0" err="1" smtClean="0">
                <a:solidFill>
                  <a:srgbClr val="00B050"/>
                </a:solidFill>
              </a:rPr>
              <a:t>phenobarbital</a:t>
            </a:r>
            <a:r>
              <a:rPr lang="ar-SA" sz="2400" dirty="0" smtClean="0"/>
              <a:t> فيحسّن </a:t>
            </a:r>
            <a:r>
              <a:rPr lang="ar-SA" sz="2400" dirty="0" err="1" smtClean="0"/>
              <a:t>إستقلابه</a:t>
            </a:r>
            <a:r>
              <a:rPr lang="ar-SA" sz="2400" dirty="0" smtClean="0"/>
              <a:t> . </a:t>
            </a:r>
            <a:r>
              <a:rPr lang="ar-SA" sz="2400" dirty="0" smtClean="0">
                <a:solidFill>
                  <a:srgbClr val="C00000"/>
                </a:solidFill>
              </a:rPr>
              <a:t>تزداد سميّة </a:t>
            </a:r>
            <a:r>
              <a:rPr lang="ar-SA" sz="2400" dirty="0" err="1" smtClean="0">
                <a:solidFill>
                  <a:srgbClr val="C00000"/>
                </a:solidFill>
              </a:rPr>
              <a:t>الديجيتال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b="1" dirty="0" smtClean="0">
                <a:solidFill>
                  <a:srgbClr val="C00000"/>
                </a:solidFill>
              </a:rPr>
              <a:t>بنقص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</a:rPr>
              <a:t>K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b="1" dirty="0" smtClean="0">
                <a:solidFill>
                  <a:srgbClr val="C00000"/>
                </a:solidFill>
              </a:rPr>
              <a:t>الدم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smtClean="0"/>
              <a:t>( يزيد فسفرة الإنزيم الهدف </a:t>
            </a:r>
            <a:r>
              <a:rPr lang="en-US" sz="2400" dirty="0" smtClean="0"/>
              <a:t> </a:t>
            </a:r>
            <a:r>
              <a:rPr lang="ar-SY" sz="2400" dirty="0" smtClean="0"/>
              <a:t>وبالتالي </a:t>
            </a:r>
            <a:r>
              <a:rPr lang="ar-SY" sz="2400" dirty="0" err="1" smtClean="0"/>
              <a:t>إ</a:t>
            </a:r>
            <a:r>
              <a:rPr lang="ar-SA" sz="2400" dirty="0" err="1" smtClean="0"/>
              <a:t>رتباط</a:t>
            </a:r>
            <a:r>
              <a:rPr lang="ar-SA" sz="2400" dirty="0" smtClean="0"/>
              <a:t> </a:t>
            </a:r>
            <a:r>
              <a:rPr lang="ar-SA" sz="2400" dirty="0" err="1" smtClean="0"/>
              <a:t>الديجوكسين</a:t>
            </a:r>
            <a:r>
              <a:rPr lang="ar-SA" sz="2400" dirty="0" smtClean="0"/>
              <a:t> وفعله ) </a:t>
            </a:r>
            <a:r>
              <a:rPr lang="ar-SA" sz="2400" dirty="0" err="1" smtClean="0">
                <a:solidFill>
                  <a:srgbClr val="C00000"/>
                </a:solidFill>
              </a:rPr>
              <a:t>و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err="1" smtClean="0">
                <a:solidFill>
                  <a:srgbClr val="C00000"/>
                </a:solidFill>
              </a:rPr>
              <a:t>ال</a:t>
            </a:r>
            <a:r>
              <a:rPr lang="ar-SY" sz="2400" dirty="0" smtClean="0">
                <a:solidFill>
                  <a:srgbClr val="C00000"/>
                </a:solidFill>
              </a:rPr>
              <a:t>ـ 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00B050"/>
                </a:solidFill>
              </a:rPr>
              <a:t>quini</a:t>
            </a:r>
            <a:r>
              <a:rPr lang="en-GB" sz="2400" b="1" dirty="0" err="1" smtClean="0">
                <a:solidFill>
                  <a:srgbClr val="C00000"/>
                </a:solidFill>
              </a:rPr>
              <a:t>dine</a:t>
            </a:r>
            <a:r>
              <a:rPr lang="ar-SA" sz="2400" dirty="0" smtClean="0"/>
              <a:t> </a:t>
            </a:r>
            <a:r>
              <a:rPr lang="ar-SY" sz="2400" dirty="0" smtClean="0"/>
              <a:t>( </a:t>
            </a:r>
            <a:r>
              <a:rPr lang="ar-SA" sz="2400" dirty="0" smtClean="0"/>
              <a:t>يزيح </a:t>
            </a:r>
            <a:r>
              <a:rPr lang="ar-SA" sz="2400" dirty="0" err="1" smtClean="0"/>
              <a:t>الديجوكسين</a:t>
            </a:r>
            <a:r>
              <a:rPr lang="ar-SA" sz="2400" dirty="0" smtClean="0"/>
              <a:t> من ارتباطه بالنسج وينقص طرحه الكلوي ) </a:t>
            </a:r>
            <a:r>
              <a:rPr lang="ar-SA" sz="2400" dirty="0" err="1" smtClean="0">
                <a:solidFill>
                  <a:srgbClr val="C00000"/>
                </a:solidFill>
              </a:rPr>
              <a:t>و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err="1" smtClean="0">
                <a:solidFill>
                  <a:srgbClr val="C00000"/>
                </a:solidFill>
              </a:rPr>
              <a:t>ال</a:t>
            </a:r>
            <a:r>
              <a:rPr lang="ar-SY" sz="2400" dirty="0" smtClean="0">
                <a:solidFill>
                  <a:srgbClr val="C00000"/>
                </a:solidFill>
              </a:rPr>
              <a:t>ـ 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</a:rPr>
              <a:t>hypercalcemia</a:t>
            </a:r>
            <a:r>
              <a:rPr lang="ar-SA" sz="2400" b="1" dirty="0" smtClean="0">
                <a:solidFill>
                  <a:srgbClr val="C00000"/>
                </a:solidFill>
              </a:rPr>
              <a:t> </a:t>
            </a:r>
            <a:r>
              <a:rPr lang="ar-SA" sz="2400" dirty="0" smtClean="0">
                <a:solidFill>
                  <a:srgbClr val="C00000"/>
                </a:solidFill>
              </a:rPr>
              <a:t>....</a:t>
            </a:r>
            <a:endParaRPr lang="en-GB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400" dirty="0" err="1" smtClean="0">
                <a:solidFill>
                  <a:srgbClr val="00B050"/>
                </a:solidFill>
              </a:rPr>
              <a:t>Dobutamine</a:t>
            </a:r>
            <a:r>
              <a:rPr lang="en-GB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smtClean="0">
                <a:solidFill>
                  <a:srgbClr val="00B050"/>
                </a:solidFill>
              </a:rPr>
              <a:t>does not significantly elevate oxygen demands of the </a:t>
            </a:r>
            <a:r>
              <a:rPr lang="en-US" sz="1400" dirty="0" err="1" smtClean="0">
                <a:solidFill>
                  <a:srgbClr val="00B050"/>
                </a:solidFill>
              </a:rPr>
              <a:t>myocardiumâ</a:t>
            </a:r>
            <a:r>
              <a:rPr lang="en-US" sz="1400" dirty="0" smtClean="0">
                <a:solidFill>
                  <a:srgbClr val="00B050"/>
                </a:solidFill>
              </a:rPr>
              <a:t>€”a major advantage over other </a:t>
            </a:r>
            <a:r>
              <a:rPr lang="en-US" sz="1400" dirty="0" err="1" smtClean="0">
                <a:solidFill>
                  <a:srgbClr val="00B050"/>
                </a:solidFill>
              </a:rPr>
              <a:t>sympathomimetic</a:t>
            </a:r>
            <a:r>
              <a:rPr lang="en-US" sz="1400" dirty="0" smtClean="0">
                <a:solidFill>
                  <a:srgbClr val="00B050"/>
                </a:solidFill>
              </a:rPr>
              <a:t> drugs.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None/>
            </a:pPr>
            <a:r>
              <a:rPr lang="ar-SA" sz="2600" dirty="0" smtClean="0"/>
              <a:t>    ج- أدوية أخرى تؤثّر على العضلة : </a:t>
            </a:r>
          </a:p>
          <a:p>
            <a:pPr algn="r" rtl="1">
              <a:buNone/>
            </a:pPr>
            <a:r>
              <a:rPr lang="ar-SA" sz="2600" dirty="0" smtClean="0"/>
              <a:t>     1- </a:t>
            </a:r>
            <a:r>
              <a:rPr lang="en-GB" sz="2600" b="1" dirty="0" err="1" smtClean="0"/>
              <a:t>inamrinone</a:t>
            </a:r>
            <a:r>
              <a:rPr lang="en-GB" sz="2600" b="1" dirty="0" smtClean="0"/>
              <a:t> lactate ‘’ </a:t>
            </a:r>
            <a:r>
              <a:rPr lang="en-GB" sz="2600" b="1" dirty="0" err="1" smtClean="0"/>
              <a:t>amrinone</a:t>
            </a:r>
            <a:r>
              <a:rPr lang="en-GB" sz="2600" b="1" dirty="0" smtClean="0"/>
              <a:t> ‘’ &amp; </a:t>
            </a:r>
            <a:r>
              <a:rPr lang="en-GB" sz="2600" b="1" dirty="0" err="1" smtClean="0">
                <a:solidFill>
                  <a:srgbClr val="00B050"/>
                </a:solidFill>
              </a:rPr>
              <a:t>milrinone</a:t>
            </a:r>
            <a:r>
              <a:rPr lang="ar-SA" sz="2600" b="1" dirty="0" smtClean="0"/>
              <a:t> : </a:t>
            </a:r>
            <a:r>
              <a:rPr lang="ar-SA" sz="2600" dirty="0" smtClean="0"/>
              <a:t>تثبّط </a:t>
            </a:r>
            <a:r>
              <a:rPr lang="en-GB" sz="2600" dirty="0" smtClean="0"/>
              <a:t>PDE3 </a:t>
            </a:r>
            <a:r>
              <a:rPr lang="ar-SA" sz="2600" dirty="0" smtClean="0"/>
              <a:t> العضل القلبي والوعائي فتزيد </a:t>
            </a:r>
            <a:r>
              <a:rPr lang="en-GB" sz="2600" dirty="0" err="1" smtClean="0"/>
              <a:t>cAMP</a:t>
            </a:r>
            <a:r>
              <a:rPr lang="ar-SA" sz="2600" dirty="0" smtClean="0"/>
              <a:t> وبالتالي </a:t>
            </a:r>
            <a:r>
              <a:rPr lang="en-GB" sz="2600" dirty="0" smtClean="0"/>
              <a:t>Ca++</a:t>
            </a:r>
            <a:r>
              <a:rPr lang="ar-SA" sz="2600" dirty="0" smtClean="0"/>
              <a:t> داخل الخلوي . </a:t>
            </a:r>
          </a:p>
          <a:p>
            <a:pPr algn="r" rtl="1">
              <a:buNone/>
            </a:pPr>
            <a:r>
              <a:rPr lang="ar-SA" sz="2600" dirty="0" smtClean="0"/>
              <a:t>        هي بدائل </a:t>
            </a:r>
            <a:r>
              <a:rPr lang="ar-SA" sz="2600" dirty="0" err="1" smtClean="0"/>
              <a:t>للديجيتال</a:t>
            </a:r>
            <a:r>
              <a:rPr lang="ar-SA" sz="2600" dirty="0" smtClean="0"/>
              <a:t>  فعّالة جداً ضد </a:t>
            </a:r>
            <a:r>
              <a:rPr lang="ar-SA" sz="2600" dirty="0" err="1" smtClean="0"/>
              <a:t>إرتفاع</a:t>
            </a:r>
            <a:r>
              <a:rPr lang="ar-SA" sz="2600" dirty="0" smtClean="0"/>
              <a:t> ضغط الملء </a:t>
            </a:r>
            <a:r>
              <a:rPr lang="ar-SA" sz="2600" dirty="0" err="1" smtClean="0"/>
              <a:t>البطيني</a:t>
            </a:r>
            <a:r>
              <a:rPr lang="ar-SA" sz="2600" dirty="0" smtClean="0"/>
              <a:t> الأيسر </a:t>
            </a:r>
            <a:r>
              <a:rPr lang="ar-SY" sz="2600" dirty="0" smtClean="0"/>
              <a:t>،</a:t>
            </a:r>
            <a:r>
              <a:rPr lang="ar-SA" sz="2600" dirty="0" smtClean="0"/>
              <a:t> تزيد </a:t>
            </a:r>
            <a:r>
              <a:rPr lang="en-GB" sz="2600" dirty="0" smtClean="0"/>
              <a:t>HR</a:t>
            </a:r>
            <a:r>
              <a:rPr lang="ar-SA" sz="2600" dirty="0" smtClean="0"/>
              <a:t> . سامّة بطول </a:t>
            </a:r>
            <a:r>
              <a:rPr lang="ar-SA" sz="2600" dirty="0" err="1" smtClean="0"/>
              <a:t>الإستعمال</a:t>
            </a:r>
            <a:r>
              <a:rPr lang="ar-SA" sz="2600" dirty="0" smtClean="0"/>
              <a:t> ( </a:t>
            </a:r>
            <a:r>
              <a:rPr lang="en-GB" sz="2600" dirty="0" smtClean="0"/>
              <a:t>thrombocytopenia</a:t>
            </a:r>
            <a:r>
              <a:rPr lang="ar-SA" sz="2600" dirty="0" smtClean="0"/>
              <a:t> عابر </a:t>
            </a:r>
            <a:r>
              <a:rPr lang="ar-SA" sz="2600" b="1" dirty="0" smtClean="0"/>
              <a:t>ونقص</a:t>
            </a:r>
            <a:r>
              <a:rPr lang="ar-SA" sz="2600" dirty="0" smtClean="0"/>
              <a:t> </a:t>
            </a:r>
            <a:r>
              <a:rPr lang="ar-SA" sz="2600" b="1" dirty="0" smtClean="0"/>
              <a:t>ضغط</a:t>
            </a:r>
            <a:r>
              <a:rPr lang="ar-SA" sz="2600" dirty="0" smtClean="0"/>
              <a:t> .. </a:t>
            </a:r>
            <a:r>
              <a:rPr lang="ar-SA" sz="2600" b="1" dirty="0" err="1" smtClean="0"/>
              <a:t>والميلرينون</a:t>
            </a:r>
            <a:r>
              <a:rPr lang="ar-SA" sz="2600" dirty="0" smtClean="0"/>
              <a:t> أقل سميّة من </a:t>
            </a:r>
            <a:r>
              <a:rPr lang="ar-SA" sz="2600" dirty="0" err="1" smtClean="0"/>
              <a:t>الإنامرينون</a:t>
            </a:r>
            <a:r>
              <a:rPr lang="ar-SA" sz="2600" dirty="0" smtClean="0"/>
              <a:t> )</a:t>
            </a:r>
            <a:r>
              <a:rPr lang="ar-SY" sz="2600" dirty="0" smtClean="0"/>
              <a:t> ،</a:t>
            </a:r>
            <a:r>
              <a:rPr lang="ar-SA" sz="2600" dirty="0" smtClean="0"/>
              <a:t> تعطى وريديّاً فقط لوقت قصير .  </a:t>
            </a:r>
          </a:p>
          <a:p>
            <a:pPr algn="r" rtl="1">
              <a:buNone/>
            </a:pPr>
            <a:r>
              <a:rPr lang="ar-SA" sz="2600" dirty="0" smtClean="0"/>
              <a:t>    2- </a:t>
            </a:r>
            <a:r>
              <a:rPr lang="en-GB" sz="2600" b="1" dirty="0" err="1" smtClean="0">
                <a:solidFill>
                  <a:srgbClr val="00B050"/>
                </a:solidFill>
              </a:rPr>
              <a:t>Dobutamine</a:t>
            </a:r>
            <a:r>
              <a:rPr lang="ar-SA" sz="2600" b="1" dirty="0" smtClean="0"/>
              <a:t> : </a:t>
            </a:r>
            <a:r>
              <a:rPr lang="ar-SA" sz="2600" dirty="0" smtClean="0"/>
              <a:t>مشتق </a:t>
            </a:r>
            <a:r>
              <a:rPr lang="ar-SA" sz="2600" b="1" dirty="0" err="1" smtClean="0"/>
              <a:t>كاتيكولامين</a:t>
            </a:r>
            <a:r>
              <a:rPr lang="ar-SA" sz="2600" b="1" dirty="0" smtClean="0"/>
              <a:t> تخليقي </a:t>
            </a:r>
            <a:r>
              <a:rPr lang="ar-SA" sz="2600" dirty="0" smtClean="0"/>
              <a:t>يزيد </a:t>
            </a:r>
            <a:r>
              <a:rPr lang="ar-SA" sz="2600" dirty="0" err="1" smtClean="0"/>
              <a:t>القلوصيّة</a:t>
            </a:r>
            <a:r>
              <a:rPr lang="ar-SA" sz="2600" dirty="0" smtClean="0"/>
              <a:t> بتنبيه </a:t>
            </a:r>
            <a:r>
              <a:rPr lang="en-GB" sz="2600" i="1" dirty="0" smtClean="0"/>
              <a:t>B</a:t>
            </a:r>
            <a:r>
              <a:rPr lang="en-GB" sz="2600" dirty="0" smtClean="0"/>
              <a:t>1</a:t>
            </a:r>
            <a:r>
              <a:rPr lang="ar-SA" sz="2600" dirty="0" smtClean="0"/>
              <a:t> ( زيادة </a:t>
            </a:r>
            <a:r>
              <a:rPr lang="ar-SA" sz="2600" dirty="0" err="1" smtClean="0"/>
              <a:t>الفسفرة</a:t>
            </a:r>
            <a:r>
              <a:rPr lang="ar-SA" sz="2600" dirty="0" smtClean="0"/>
              <a:t> </a:t>
            </a:r>
            <a:r>
              <a:rPr lang="ar-SA" sz="2600" dirty="0" err="1" smtClean="0"/>
              <a:t>المتواسطه</a:t>
            </a:r>
            <a:r>
              <a:rPr lang="ar-SA" sz="2600" dirty="0" smtClean="0"/>
              <a:t> بال</a:t>
            </a:r>
            <a:r>
              <a:rPr lang="ar-SY" sz="2600" dirty="0" smtClean="0"/>
              <a:t>ـ</a:t>
            </a:r>
            <a:r>
              <a:rPr lang="ar-SA" sz="2600" dirty="0" smtClean="0"/>
              <a:t> </a:t>
            </a:r>
            <a:r>
              <a:rPr lang="en-GB" sz="2600" dirty="0" err="1" smtClean="0"/>
              <a:t>cAMP</a:t>
            </a:r>
            <a:r>
              <a:rPr lang="ar-SA" sz="2600" dirty="0" smtClean="0"/>
              <a:t> ونشاط قنوات </a:t>
            </a:r>
            <a:r>
              <a:rPr lang="en-GB" sz="2600" dirty="0" smtClean="0"/>
              <a:t>Ca++</a:t>
            </a:r>
            <a:r>
              <a:rPr lang="ar-SA" sz="2600" dirty="0" smtClean="0"/>
              <a:t> ) . يعطى </a:t>
            </a:r>
            <a:r>
              <a:rPr lang="en-GB" sz="2600" dirty="0" smtClean="0"/>
              <a:t>IV</a:t>
            </a:r>
            <a:r>
              <a:rPr lang="ar-SA" sz="2600" dirty="0" smtClean="0"/>
              <a:t> </a:t>
            </a:r>
            <a:r>
              <a:rPr lang="ar-SA" sz="2600" b="1" dirty="0" smtClean="0"/>
              <a:t>لمعالجة قصيرة لفشل القلب المزمن الوخيم . </a:t>
            </a:r>
            <a:r>
              <a:rPr lang="ar-SA" sz="2600" dirty="0" err="1" smtClean="0"/>
              <a:t>لايزيد</a:t>
            </a:r>
            <a:r>
              <a:rPr lang="ar-SA" sz="2600" dirty="0" smtClean="0"/>
              <a:t> </a:t>
            </a:r>
            <a:r>
              <a:rPr lang="en-GB" sz="2600" dirty="0" smtClean="0"/>
              <a:t>PR</a:t>
            </a:r>
            <a:r>
              <a:rPr lang="ar-SA" sz="2600" dirty="0" smtClean="0"/>
              <a:t> على نحو ملموس </a:t>
            </a:r>
            <a:r>
              <a:rPr lang="ar-SY" sz="2600" dirty="0" smtClean="0"/>
              <a:t>،</a:t>
            </a:r>
            <a:r>
              <a:rPr lang="ar-SA" sz="2600" dirty="0" smtClean="0"/>
              <a:t> فلا يفيد الصدمة القلبيّة بنقص الضغط الشديد . </a:t>
            </a:r>
          </a:p>
          <a:p>
            <a:pPr algn="r" rtl="1">
              <a:buNone/>
            </a:pPr>
            <a:r>
              <a:rPr lang="ar-SA" sz="2400" dirty="0" smtClean="0"/>
              <a:t>        يسبّب تسرّع القلب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en-GB" sz="2400" dirty="0" smtClean="0"/>
              <a:t>HT</a:t>
            </a:r>
            <a:r>
              <a:rPr lang="ar-SA" sz="2400" dirty="0" smtClean="0"/>
              <a:t> .  </a:t>
            </a:r>
          </a:p>
          <a:p>
            <a:pPr algn="r" rtl="1">
              <a:buNone/>
            </a:pPr>
            <a:endParaRPr lang="ar-SA" sz="2400" dirty="0" smtClean="0"/>
          </a:p>
          <a:p>
            <a:pPr algn="r" rtl="1">
              <a:buNone/>
            </a:pPr>
            <a:r>
              <a:rPr lang="ar-SA" sz="2400" b="1" dirty="0" smtClean="0"/>
              <a:t>    3- </a:t>
            </a:r>
            <a:r>
              <a:rPr lang="en-GB" sz="2400" b="1" dirty="0" smtClean="0">
                <a:solidFill>
                  <a:srgbClr val="00B050"/>
                </a:solidFill>
              </a:rPr>
              <a:t>Dopamine</a:t>
            </a:r>
            <a:r>
              <a:rPr lang="ar-SA" sz="2400" b="1" dirty="0" smtClean="0"/>
              <a:t>  : </a:t>
            </a:r>
            <a:r>
              <a:rPr lang="ar-SA" sz="2400" dirty="0" smtClean="0"/>
              <a:t>يزيد </a:t>
            </a:r>
            <a:r>
              <a:rPr lang="ar-SA" sz="2400" dirty="0" err="1" smtClean="0"/>
              <a:t>القلوصيّة</a:t>
            </a:r>
            <a:r>
              <a:rPr lang="ar-SA" sz="2400" dirty="0" smtClean="0"/>
              <a:t> و </a:t>
            </a:r>
            <a:r>
              <a:rPr lang="en-GB" sz="2400" dirty="0" smtClean="0"/>
              <a:t>RBF</a:t>
            </a:r>
            <a:r>
              <a:rPr lang="ar-SA" sz="2400" b="1" dirty="0" smtClean="0"/>
              <a:t>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>
              <a:buNone/>
            </a:pPr>
            <a:r>
              <a:rPr lang="ar-SA" sz="2200" b="1" dirty="0" smtClean="0"/>
              <a:t>    د- </a:t>
            </a:r>
            <a:r>
              <a:rPr lang="en-GB" sz="2200" b="1" dirty="0" smtClean="0"/>
              <a:t>Diuretics</a:t>
            </a:r>
            <a:r>
              <a:rPr lang="ar-SA" sz="2200" b="1" dirty="0" smtClean="0"/>
              <a:t> : </a:t>
            </a:r>
            <a:r>
              <a:rPr lang="ar-SA" sz="2200" dirty="0" smtClean="0"/>
              <a:t>كثيراً </a:t>
            </a:r>
            <a:r>
              <a:rPr lang="ar-SA" sz="2200" dirty="0" err="1" smtClean="0"/>
              <a:t>ماتولّف</a:t>
            </a:r>
            <a:r>
              <a:rPr lang="ar-SA" sz="2200" dirty="0" smtClean="0"/>
              <a:t> مع </a:t>
            </a:r>
            <a:r>
              <a:rPr lang="en-GB" sz="2200" dirty="0" smtClean="0"/>
              <a:t>ACEI</a:t>
            </a:r>
            <a:r>
              <a:rPr lang="ar-SA" sz="2200" dirty="0" smtClean="0"/>
              <a:t> لعلاج </a:t>
            </a:r>
            <a:r>
              <a:rPr lang="en-GB" sz="2200" b="1" dirty="0" smtClean="0"/>
              <a:t>CHF</a:t>
            </a:r>
            <a:r>
              <a:rPr lang="ar-SA" sz="2200" dirty="0" smtClean="0"/>
              <a:t> </a:t>
            </a:r>
            <a:r>
              <a:rPr lang="ar-SA" sz="2200" b="1" dirty="0" smtClean="0"/>
              <a:t>الخفيف </a:t>
            </a:r>
            <a:r>
              <a:rPr lang="ar-SA" sz="2200" dirty="0" smtClean="0"/>
              <a:t>وتعالج </a:t>
            </a:r>
            <a:r>
              <a:rPr lang="ar-SA" sz="2200" b="1" dirty="0" err="1" smtClean="0"/>
              <a:t>الوذمة</a:t>
            </a:r>
            <a:r>
              <a:rPr lang="ar-SA" sz="2200" b="1" dirty="0" smtClean="0"/>
              <a:t> الرئويّة الحادّة .. </a:t>
            </a:r>
          </a:p>
          <a:p>
            <a:pPr algn="r" rtl="1">
              <a:buNone/>
            </a:pPr>
            <a:r>
              <a:rPr lang="ar-SA" sz="2400" b="1" dirty="0" smtClean="0"/>
              <a:t>    ه- </a:t>
            </a:r>
            <a:r>
              <a:rPr lang="en-GB" sz="2400" b="1" dirty="0" smtClean="0"/>
              <a:t>Vasodilators</a:t>
            </a:r>
            <a:r>
              <a:rPr lang="ar-SA" sz="2400" b="1" dirty="0" smtClean="0"/>
              <a:t> : </a:t>
            </a:r>
          </a:p>
          <a:p>
            <a:pPr algn="r" rtl="1">
              <a:buNone/>
            </a:pPr>
            <a:r>
              <a:rPr lang="ar-SA" sz="2600" b="1" dirty="0" smtClean="0"/>
              <a:t>     </a:t>
            </a:r>
            <a:r>
              <a:rPr lang="ar-SA" sz="2600" dirty="0" smtClean="0"/>
              <a:t>1- </a:t>
            </a:r>
            <a:r>
              <a:rPr lang="ar-SA" sz="2600" b="1" dirty="0" smtClean="0"/>
              <a:t>التأثيرات</a:t>
            </a:r>
            <a:r>
              <a:rPr lang="ar-SA" sz="2600" dirty="0" smtClean="0"/>
              <a:t> </a:t>
            </a:r>
            <a:r>
              <a:rPr lang="ar-SA" sz="2600" b="1" dirty="0" smtClean="0"/>
              <a:t>القلبيّة</a:t>
            </a:r>
            <a:r>
              <a:rPr lang="ar-SA" sz="2600" dirty="0" smtClean="0"/>
              <a:t> : تنقص المقاومة الشريانيّة أو تزيد السعة الوريديّة </a:t>
            </a:r>
            <a:r>
              <a:rPr lang="ar-SY" sz="2600" dirty="0" smtClean="0"/>
              <a:t>،</a:t>
            </a:r>
            <a:r>
              <a:rPr lang="ar-SA" sz="2600" dirty="0" smtClean="0"/>
              <a:t> منقصةً الضغط الوعائي . وبما أنّ الودّي ينشط أثناء حالة الراحة </a:t>
            </a:r>
            <a:r>
              <a:rPr lang="ar-SA" sz="2600" dirty="0" err="1" smtClean="0"/>
              <a:t>إستجابةً</a:t>
            </a:r>
            <a:r>
              <a:rPr lang="ar-SA" sz="2600" dirty="0" smtClean="0"/>
              <a:t> لفشل ضخّ القلب </a:t>
            </a:r>
            <a:r>
              <a:rPr lang="ar-SY" sz="2600" dirty="0" smtClean="0"/>
              <a:t> ، </a:t>
            </a:r>
            <a:r>
              <a:rPr lang="ar-SA" sz="2600" dirty="0" smtClean="0"/>
              <a:t>محدث</a:t>
            </a:r>
            <a:r>
              <a:rPr lang="ar-SY" sz="2600" dirty="0" err="1" smtClean="0"/>
              <a:t>اً</a:t>
            </a:r>
            <a:r>
              <a:rPr lang="ar-SA" sz="2600" dirty="0" smtClean="0"/>
              <a:t> تقبّض وريدي مفرط ونقص </a:t>
            </a:r>
            <a:r>
              <a:rPr lang="en-GB" sz="2600" dirty="0" smtClean="0"/>
              <a:t>C.O.</a:t>
            </a:r>
            <a:r>
              <a:rPr lang="ar-SA" sz="2600" dirty="0" smtClean="0"/>
              <a:t> </a:t>
            </a:r>
            <a:r>
              <a:rPr lang="ar-SY" sz="2600" dirty="0" smtClean="0"/>
              <a:t>،</a:t>
            </a:r>
            <a:r>
              <a:rPr lang="ar-SA" sz="2600" dirty="0" smtClean="0"/>
              <a:t> تكون موسّعات الأوعية فعّالة في </a:t>
            </a:r>
            <a:r>
              <a:rPr lang="en-GB" sz="2600" dirty="0" smtClean="0"/>
              <a:t>CHF</a:t>
            </a:r>
            <a:r>
              <a:rPr lang="ar-SA" sz="2600" dirty="0" smtClean="0"/>
              <a:t> </a:t>
            </a:r>
            <a:r>
              <a:rPr lang="ar-SY" sz="2600" dirty="0" smtClean="0"/>
              <a:t>،</a:t>
            </a:r>
            <a:r>
              <a:rPr lang="ar-SA" sz="2600" dirty="0" smtClean="0"/>
              <a:t> خصوصاً المترافق مع </a:t>
            </a:r>
            <a:r>
              <a:rPr lang="en-GB" sz="2600" dirty="0" smtClean="0"/>
              <a:t>HT</a:t>
            </a:r>
            <a:r>
              <a:rPr lang="ar-SA" sz="2600" dirty="0" smtClean="0"/>
              <a:t> والإقفار ( نقص التروية ) </a:t>
            </a:r>
            <a:r>
              <a:rPr lang="en-GB" sz="2600" dirty="0" smtClean="0"/>
              <a:t>ischemia</a:t>
            </a:r>
            <a:r>
              <a:rPr lang="ar-SA" sz="2600" dirty="0" smtClean="0"/>
              <a:t> . </a:t>
            </a:r>
          </a:p>
          <a:p>
            <a:pPr algn="r" rtl="1">
              <a:buNone/>
            </a:pPr>
            <a:r>
              <a:rPr lang="ar-SA" sz="2600" b="1" dirty="0" smtClean="0"/>
              <a:t>    2- </a:t>
            </a:r>
            <a:r>
              <a:rPr lang="ar-SA" sz="2600" b="1" dirty="0" err="1" smtClean="0"/>
              <a:t>الإستعمالات</a:t>
            </a:r>
            <a:r>
              <a:rPr lang="ar-SA" sz="2600" b="1" dirty="0" smtClean="0"/>
              <a:t> العلاجيّة : </a:t>
            </a:r>
            <a:r>
              <a:rPr lang="en-GB" sz="2600" b="1" dirty="0" smtClean="0"/>
              <a:t>CHF</a:t>
            </a:r>
            <a:r>
              <a:rPr lang="ar-SA" sz="2600" b="1" dirty="0" smtClean="0"/>
              <a:t> الوخيم </a:t>
            </a:r>
            <a:r>
              <a:rPr lang="ar-SA" sz="2600" b="1" dirty="0" err="1" smtClean="0"/>
              <a:t>اللامعاوض</a:t>
            </a:r>
            <a:r>
              <a:rPr lang="ar-SA" sz="2600" b="1" dirty="0" smtClean="0"/>
              <a:t> </a:t>
            </a:r>
            <a:r>
              <a:rPr lang="ar-SA" sz="2600" dirty="0" err="1" smtClean="0"/>
              <a:t>المعنّد</a:t>
            </a:r>
            <a:r>
              <a:rPr lang="ar-SA" sz="2600" dirty="0" smtClean="0"/>
              <a:t> على المدرّات </a:t>
            </a:r>
            <a:r>
              <a:rPr lang="ar-SA" sz="2600" dirty="0" err="1" smtClean="0"/>
              <a:t>والديجيتال</a:t>
            </a:r>
            <a:r>
              <a:rPr lang="ar-SA" sz="2600" dirty="0" smtClean="0"/>
              <a:t> . </a:t>
            </a:r>
          </a:p>
          <a:p>
            <a:pPr algn="r" rtl="1">
              <a:buNone/>
            </a:pPr>
            <a:r>
              <a:rPr lang="ar-SA" sz="2600" b="1" dirty="0" smtClean="0"/>
              <a:t>      (أ) للعلاج قصير الأمد : </a:t>
            </a:r>
            <a:r>
              <a:rPr lang="ar-SA" sz="2600" b="1" dirty="0" err="1" smtClean="0">
                <a:solidFill>
                  <a:srgbClr val="00B050"/>
                </a:solidFill>
              </a:rPr>
              <a:t>نيتروغليسرين</a:t>
            </a:r>
            <a:r>
              <a:rPr lang="ar-SA" sz="2600" b="1" dirty="0" smtClean="0"/>
              <a:t> </a:t>
            </a:r>
            <a:r>
              <a:rPr lang="ar-SY" sz="2600" b="1" dirty="0" smtClean="0"/>
              <a:t>،</a:t>
            </a:r>
            <a:r>
              <a:rPr lang="ar-SA" sz="2600" b="1" dirty="0" smtClean="0"/>
              <a:t> </a:t>
            </a:r>
            <a:r>
              <a:rPr lang="ar-SA" sz="2600" dirty="0" smtClean="0"/>
              <a:t>يوسّع</a:t>
            </a:r>
            <a:r>
              <a:rPr lang="ar-SA" sz="2600" b="1" dirty="0" smtClean="0"/>
              <a:t> </a:t>
            </a:r>
            <a:r>
              <a:rPr lang="ar-SA" sz="2600" dirty="0" smtClean="0"/>
              <a:t>الأوردة</a:t>
            </a:r>
            <a:r>
              <a:rPr lang="ar-SA" sz="2600" b="1" dirty="0" smtClean="0"/>
              <a:t> </a:t>
            </a:r>
            <a:r>
              <a:rPr lang="ar-SA" sz="2600" dirty="0" smtClean="0"/>
              <a:t>أكثر</a:t>
            </a:r>
            <a:r>
              <a:rPr lang="ar-SA" sz="2600" b="1" dirty="0" smtClean="0"/>
              <a:t> </a:t>
            </a:r>
            <a:r>
              <a:rPr lang="ar-SA" sz="2600" dirty="0" smtClean="0"/>
              <a:t>من</a:t>
            </a:r>
            <a:r>
              <a:rPr lang="ar-SA" sz="2600" b="1" dirty="0" smtClean="0"/>
              <a:t> </a:t>
            </a:r>
            <a:r>
              <a:rPr lang="ar-SA" sz="2600" dirty="0" smtClean="0"/>
              <a:t>الشرايين </a:t>
            </a:r>
            <a:r>
              <a:rPr lang="ar-SY" sz="2600" dirty="0" smtClean="0"/>
              <a:t>،</a:t>
            </a:r>
            <a:r>
              <a:rPr lang="ar-SA" sz="2600" dirty="0" smtClean="0"/>
              <a:t> أقلّ فعالية من </a:t>
            </a:r>
            <a:r>
              <a:rPr lang="en-GB" sz="2600" b="1" dirty="0" err="1" smtClean="0">
                <a:solidFill>
                  <a:srgbClr val="00B050"/>
                </a:solidFill>
              </a:rPr>
              <a:t>nitroprusside</a:t>
            </a:r>
            <a:r>
              <a:rPr lang="ar-SA" sz="2600" b="1" dirty="0" smtClean="0"/>
              <a:t> </a:t>
            </a:r>
            <a:r>
              <a:rPr lang="ar-SA" sz="2600" dirty="0" smtClean="0"/>
              <a:t>في تحسين </a:t>
            </a:r>
            <a:r>
              <a:rPr lang="en-GB" sz="2600" dirty="0" smtClean="0"/>
              <a:t>C.O.</a:t>
            </a:r>
            <a:r>
              <a:rPr lang="ar-SA" sz="2600" dirty="0" smtClean="0"/>
              <a:t> .</a:t>
            </a:r>
          </a:p>
          <a:p>
            <a:pPr algn="r" rtl="1">
              <a:buNone/>
            </a:pPr>
            <a:r>
              <a:rPr lang="ar-SA" sz="2600" b="1" dirty="0" smtClean="0"/>
              <a:t>     (ب) أدوية العلاج الطويل : </a:t>
            </a:r>
            <a:r>
              <a:rPr lang="en-GB" sz="2600" b="1" dirty="0" smtClean="0"/>
              <a:t> </a:t>
            </a:r>
            <a:r>
              <a:rPr lang="ar-SA" sz="2600" b="1" dirty="0" smtClean="0"/>
              <a:t> </a:t>
            </a:r>
            <a:r>
              <a:rPr lang="en-GB" sz="2600" b="1" dirty="0" smtClean="0">
                <a:solidFill>
                  <a:srgbClr val="00B050"/>
                </a:solidFill>
              </a:rPr>
              <a:t>hydrazine</a:t>
            </a:r>
            <a:r>
              <a:rPr lang="en-GB" sz="2600" b="1" dirty="0" smtClean="0"/>
              <a:t> , </a:t>
            </a:r>
            <a:r>
              <a:rPr lang="en-GB" sz="2600" b="1" dirty="0" err="1" smtClean="0">
                <a:solidFill>
                  <a:srgbClr val="00B050"/>
                </a:solidFill>
              </a:rPr>
              <a:t>isosorbid</a:t>
            </a:r>
            <a:r>
              <a:rPr lang="ar-SY" sz="2600" b="1" dirty="0" smtClean="0"/>
              <a:t> </a:t>
            </a:r>
            <a:r>
              <a:rPr lang="ar-SA" sz="2600" dirty="0" smtClean="0"/>
              <a:t>ذات التأثير المباشر </a:t>
            </a:r>
            <a:r>
              <a:rPr lang="ar-SY" sz="2600" dirty="0" smtClean="0"/>
              <a:t>،</a:t>
            </a:r>
            <a:r>
              <a:rPr lang="ar-SA" sz="2600" dirty="0" smtClean="0"/>
              <a:t> </a:t>
            </a:r>
            <a:r>
              <a:rPr lang="en-GB" sz="2600" b="1" dirty="0" err="1" smtClean="0">
                <a:solidFill>
                  <a:srgbClr val="00B050"/>
                </a:solidFill>
              </a:rPr>
              <a:t>prazosin</a:t>
            </a:r>
            <a:r>
              <a:rPr lang="en-GB" sz="2600" b="1" dirty="0" smtClean="0"/>
              <a:t>    </a:t>
            </a:r>
            <a:r>
              <a:rPr lang="ar-SA" sz="2600" b="1" dirty="0" smtClean="0"/>
              <a:t> </a:t>
            </a:r>
            <a:r>
              <a:rPr lang="ar-SA" sz="2600" dirty="0" smtClean="0"/>
              <a:t>يوسّع الشرايين أكثر من الأوردة . </a:t>
            </a:r>
            <a:r>
              <a:rPr lang="en-GB" sz="2600" b="1" dirty="0" err="1" smtClean="0">
                <a:solidFill>
                  <a:srgbClr val="00B050"/>
                </a:solidFill>
              </a:rPr>
              <a:t>Carvedilol</a:t>
            </a:r>
            <a:r>
              <a:rPr lang="ar-SA" sz="2600" b="1" dirty="0" smtClean="0"/>
              <a:t> </a:t>
            </a:r>
            <a:r>
              <a:rPr lang="ar-SA" sz="2600" dirty="0" smtClean="0"/>
              <a:t>حاصر </a:t>
            </a:r>
            <a:r>
              <a:rPr lang="en-GB" sz="2600" i="1" dirty="0" smtClean="0"/>
              <a:t>B , a</a:t>
            </a:r>
            <a:r>
              <a:rPr lang="ar-SA" sz="2600" i="1" dirty="0" smtClean="0"/>
              <a:t> ينقص معدّل الوفيّات في </a:t>
            </a:r>
            <a:r>
              <a:rPr lang="en-GB" sz="2600" i="1" dirty="0" smtClean="0"/>
              <a:t>CH</a:t>
            </a:r>
            <a:r>
              <a:rPr lang="ar-SA" sz="2600" i="1" dirty="0" smtClean="0"/>
              <a:t> الخفيف إلى الوخيم .</a:t>
            </a:r>
            <a:endParaRPr lang="ar-SA" sz="2600" b="1" dirty="0" smtClean="0"/>
          </a:p>
          <a:p>
            <a:pPr algn="r" rtl="1">
              <a:buNone/>
            </a:pPr>
            <a:r>
              <a:rPr lang="ar-SA" sz="2400" b="1" dirty="0" smtClean="0"/>
              <a:t>       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IV. DRUGS THAT LOWER PLASMA LIPIDS </a:t>
            </a:r>
            <a:r>
              <a:rPr lang="ar-SA" sz="3600" b="1" dirty="0" smtClean="0"/>
              <a:t>   </a:t>
            </a:r>
            <a:r>
              <a:rPr lang="en-GB" sz="3600" b="1" dirty="0" smtClean="0"/>
              <a:t>[ ANTIHYPERLIPIDEMIC DRUGS ]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r" rtl="1">
              <a:buAutoNum type="arabic1Minus"/>
            </a:pPr>
            <a:r>
              <a:rPr lang="ar-SA" sz="2400" b="1" dirty="0" smtClean="0"/>
              <a:t>نظرة عامّة :                                                                           1. </a:t>
            </a:r>
            <a:r>
              <a:rPr lang="ar-SA" sz="2400" dirty="0" smtClean="0"/>
              <a:t>إنقاص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المرتفع </a:t>
            </a:r>
            <a:r>
              <a:rPr lang="ar-SY" sz="2400" dirty="0" smtClean="0"/>
              <a:t>، </a:t>
            </a:r>
            <a:r>
              <a:rPr lang="ar-SA" sz="2400" dirty="0" err="1" smtClean="0"/>
              <a:t>تغذويّاً</a:t>
            </a:r>
            <a:r>
              <a:rPr lang="ar-SA" sz="2400" dirty="0" smtClean="0"/>
              <a:t> أو دوائيّاً ينقص </a:t>
            </a:r>
            <a:r>
              <a:rPr lang="ar-SA" sz="2400" dirty="0" err="1" smtClean="0"/>
              <a:t>إختطار</a:t>
            </a:r>
            <a:r>
              <a:rPr lang="ar-SA" sz="2400" dirty="0" smtClean="0"/>
              <a:t>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atherosclerosis</a:t>
            </a:r>
            <a:r>
              <a:rPr lang="ar-SA" sz="2400" dirty="0" smtClean="0"/>
              <a:t> والمرض القلبي التاجي </a:t>
            </a:r>
            <a:r>
              <a:rPr lang="en-GB" sz="2400" dirty="0" smtClean="0"/>
              <a:t>CHD</a:t>
            </a:r>
            <a:r>
              <a:rPr lang="ar-SA" sz="2400" dirty="0" smtClean="0"/>
              <a:t> الناجم عنه . </a:t>
            </a:r>
          </a:p>
          <a:p>
            <a:pPr marL="457200" indent="-457200" algn="r" rtl="1">
              <a:buNone/>
            </a:pPr>
            <a:r>
              <a:rPr lang="ar-SA" sz="2400" dirty="0" smtClean="0"/>
              <a:t> 2. </a:t>
            </a:r>
            <a:r>
              <a:rPr lang="ar-SA" sz="2400" b="1" dirty="0" err="1" smtClean="0"/>
              <a:t>إرتفاع</a:t>
            </a:r>
            <a:r>
              <a:rPr lang="ar-SA" sz="2400" dirty="0" smtClean="0"/>
              <a:t> </a:t>
            </a:r>
            <a:r>
              <a:rPr lang="en-GB" sz="2400" b="1" dirty="0" smtClean="0"/>
              <a:t>TGs</a:t>
            </a:r>
            <a:r>
              <a:rPr lang="ar-SA" sz="2400" dirty="0" smtClean="0"/>
              <a:t> يسبّب </a:t>
            </a:r>
            <a:r>
              <a:rPr lang="ar-SA" sz="2400" dirty="0" err="1" smtClean="0"/>
              <a:t>إلتهاب</a:t>
            </a:r>
            <a:r>
              <a:rPr lang="ar-SA" sz="2400" dirty="0" smtClean="0"/>
              <a:t> بنكرياس مهدّد للحياة .... </a:t>
            </a:r>
          </a:p>
          <a:p>
            <a:pPr marL="457200" indent="-457200" algn="r" rtl="1">
              <a:buNone/>
            </a:pPr>
            <a:r>
              <a:rPr lang="ar-SA" sz="2400" dirty="0" smtClean="0"/>
              <a:t> 3. </a:t>
            </a:r>
            <a:r>
              <a:rPr lang="en-GB" sz="2400" dirty="0" err="1" smtClean="0"/>
              <a:t>hyperlipoproteinemias</a:t>
            </a:r>
            <a:r>
              <a:rPr lang="en-GB" sz="2400" dirty="0" smtClean="0"/>
              <a:t> </a:t>
            </a:r>
            <a:r>
              <a:rPr lang="ar-SA" sz="2400" dirty="0" smtClean="0"/>
              <a:t> :                                                   (أ)- ينقل </a:t>
            </a:r>
            <a:r>
              <a:rPr lang="en-GB" sz="2400" dirty="0" smtClean="0"/>
              <a:t>C</a:t>
            </a:r>
            <a:r>
              <a:rPr lang="ar-SA" sz="2400" dirty="0" smtClean="0"/>
              <a:t> في البلازما في جسيمات لبّها كاره للماء من </a:t>
            </a:r>
            <a:r>
              <a:rPr lang="ar-SA" sz="2400" dirty="0" err="1" smtClean="0"/>
              <a:t>إسترات</a:t>
            </a:r>
            <a:r>
              <a:rPr lang="ar-SA" sz="2400" dirty="0" smtClean="0"/>
              <a:t> </a:t>
            </a:r>
            <a:r>
              <a:rPr lang="en-GB" sz="2400" dirty="0" smtClean="0"/>
              <a:t>C</a:t>
            </a:r>
            <a:r>
              <a:rPr lang="ar-SA" sz="2400" dirty="0" smtClean="0"/>
              <a:t> و </a:t>
            </a:r>
            <a:r>
              <a:rPr lang="en-GB" sz="2400" dirty="0" smtClean="0"/>
              <a:t>TGs</a:t>
            </a:r>
            <a:r>
              <a:rPr lang="ar-SA" sz="2400" dirty="0" smtClean="0"/>
              <a:t> , ومحاط بغلاف </a:t>
            </a:r>
            <a:r>
              <a:rPr lang="ar-SA" sz="2400" dirty="0" err="1" smtClean="0"/>
              <a:t>فسفولبيدي</a:t>
            </a:r>
            <a:r>
              <a:rPr lang="ar-SA" sz="2400" dirty="0" smtClean="0"/>
              <a:t> و </a:t>
            </a:r>
            <a:r>
              <a:rPr lang="en-GB" sz="2400" dirty="0" smtClean="0"/>
              <a:t>C</a:t>
            </a:r>
            <a:r>
              <a:rPr lang="ar-SA" sz="2400" dirty="0" smtClean="0"/>
              <a:t> حرّ </a:t>
            </a:r>
            <a:r>
              <a:rPr lang="ar-SY" sz="2400" dirty="0" smtClean="0"/>
              <a:t>،</a:t>
            </a:r>
            <a:r>
              <a:rPr lang="ar-SA" sz="2400" dirty="0" smtClean="0"/>
              <a:t> وواحد أو أكثر من صميم بروتين</a:t>
            </a:r>
            <a:r>
              <a:rPr lang="ar-SY" sz="2400" dirty="0" smtClean="0"/>
              <a:t>ي</a:t>
            </a:r>
            <a:r>
              <a:rPr lang="ar-SA" sz="2400" dirty="0" smtClean="0"/>
              <a:t> </a:t>
            </a:r>
            <a:r>
              <a:rPr lang="en-GB" sz="2400" dirty="0" err="1" smtClean="0"/>
              <a:t>apoproteins</a:t>
            </a:r>
            <a:r>
              <a:rPr lang="ar-SA" sz="2400" dirty="0" smtClean="0"/>
              <a:t> . وتفرّق جسيمات البروتين </a:t>
            </a:r>
            <a:r>
              <a:rPr lang="ar-SA" sz="2400" dirty="0" err="1" smtClean="0"/>
              <a:t>الشحمي</a:t>
            </a:r>
            <a:r>
              <a:rPr lang="ar-SA" sz="2400" dirty="0" smtClean="0"/>
              <a:t> هذه بنسبة </a:t>
            </a:r>
            <a:r>
              <a:rPr lang="en-GB" sz="2400" dirty="0" smtClean="0"/>
              <a:t>TG</a:t>
            </a:r>
            <a:r>
              <a:rPr lang="ar-SA" sz="2400" dirty="0" smtClean="0"/>
              <a:t> إلى </a:t>
            </a:r>
            <a:r>
              <a:rPr lang="ar-SA" sz="2400" dirty="0" err="1" smtClean="0"/>
              <a:t>إسترات</a:t>
            </a:r>
            <a:r>
              <a:rPr lang="ar-SA" sz="2400" dirty="0" smtClean="0"/>
              <a:t> </a:t>
            </a:r>
            <a:r>
              <a:rPr lang="en-GB" sz="2400" dirty="0" smtClean="0"/>
              <a:t>C</a:t>
            </a:r>
            <a:r>
              <a:rPr lang="ar-SA" sz="2400" dirty="0" smtClean="0"/>
              <a:t> وبنمط </a:t>
            </a:r>
            <a:r>
              <a:rPr lang="ar-SY" sz="2400" dirty="0" err="1" smtClean="0"/>
              <a:t>ال</a:t>
            </a:r>
            <a:r>
              <a:rPr lang="ar-SA" sz="2400" dirty="0" smtClean="0"/>
              <a:t>صميم البروتين</a:t>
            </a:r>
            <a:r>
              <a:rPr lang="ar-SY" sz="2400" dirty="0" smtClean="0"/>
              <a:t>ي</a:t>
            </a:r>
            <a:r>
              <a:rPr lang="ar-SA" sz="2400" dirty="0" smtClean="0"/>
              <a:t> إلى </a:t>
            </a:r>
            <a:r>
              <a:rPr lang="en-GB" sz="2400" b="1" dirty="0" smtClean="0"/>
              <a:t>LDL</a:t>
            </a:r>
            <a:r>
              <a:rPr lang="ar-SA" sz="2400" b="1" dirty="0" smtClean="0"/>
              <a:t> , </a:t>
            </a:r>
            <a:r>
              <a:rPr lang="en-GB" sz="2400" b="1" dirty="0" smtClean="0"/>
              <a:t>VLDL</a:t>
            </a:r>
            <a:r>
              <a:rPr lang="ar-SA" sz="2400" b="1" dirty="0" smtClean="0"/>
              <a:t> , </a:t>
            </a:r>
            <a:r>
              <a:rPr lang="en-GB" sz="2400" b="1" dirty="0" smtClean="0"/>
              <a:t>IDL</a:t>
            </a:r>
            <a:r>
              <a:rPr lang="ar-SA" sz="2400" b="1" dirty="0" smtClean="0"/>
              <a:t> , </a:t>
            </a:r>
            <a:r>
              <a:rPr lang="en-GB" sz="2400" b="1" dirty="0" smtClean="0"/>
              <a:t>HDL</a:t>
            </a:r>
            <a:r>
              <a:rPr lang="ar-SA" sz="2400" b="1" dirty="0" smtClean="0"/>
              <a:t> . </a:t>
            </a:r>
          </a:p>
          <a:p>
            <a:pPr marL="457200" indent="-457200" algn="r" rtl="1">
              <a:buNone/>
            </a:pPr>
            <a:r>
              <a:rPr lang="ar-SA" sz="2400" dirty="0" smtClean="0"/>
              <a:t>    (ب)- يتجلّى مرض شحوم البلازما بارتفاع </a:t>
            </a:r>
            <a:r>
              <a:rPr lang="en-GB" sz="2400" dirty="0" smtClean="0"/>
              <a:t>TGs</a:t>
            </a:r>
            <a:r>
              <a:rPr lang="ar-SA" sz="2400" dirty="0" smtClean="0"/>
              <a:t> أو </a:t>
            </a:r>
            <a:r>
              <a:rPr lang="en-GB" sz="2400" dirty="0" smtClean="0"/>
              <a:t>C</a:t>
            </a:r>
            <a:r>
              <a:rPr lang="ar-SA" sz="2400" dirty="0" smtClean="0"/>
              <a:t> . </a:t>
            </a:r>
            <a:r>
              <a:rPr lang="ar-SA" sz="2400" b="1" dirty="0" smtClean="0"/>
              <a:t>ويرتفع</a:t>
            </a:r>
            <a:r>
              <a:rPr lang="ar-SA" sz="2400" dirty="0" smtClean="0"/>
              <a:t> </a:t>
            </a:r>
            <a:r>
              <a:rPr lang="ar-SA" sz="2400" b="1" dirty="0" smtClean="0"/>
              <a:t>كلاهما</a:t>
            </a:r>
            <a:r>
              <a:rPr lang="ar-SA" sz="2400" dirty="0" smtClean="0"/>
              <a:t> بحالات معقّدة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(أ) – </a:t>
            </a:r>
            <a:r>
              <a:rPr lang="en-GB" sz="2400" b="1" dirty="0" err="1" smtClean="0">
                <a:solidFill>
                  <a:srgbClr val="00B050"/>
                </a:solidFill>
              </a:rPr>
              <a:t>Nitroglycerine</a:t>
            </a:r>
            <a:r>
              <a:rPr lang="en-GB" sz="2400" dirty="0" smtClean="0"/>
              <a:t> [ </a:t>
            </a:r>
            <a:r>
              <a:rPr lang="en-GB" sz="2400" dirty="0" err="1" smtClean="0"/>
              <a:t>Cellegesic</a:t>
            </a:r>
            <a:r>
              <a:rPr lang="en-GB" sz="2400" dirty="0" smtClean="0"/>
              <a:t> , </a:t>
            </a:r>
            <a:r>
              <a:rPr lang="en-GB" sz="2400" dirty="0" err="1" smtClean="0"/>
              <a:t>Nitrek</a:t>
            </a:r>
            <a:r>
              <a:rPr lang="en-GB" sz="2400" dirty="0" smtClean="0"/>
              <a:t> ] </a:t>
            </a:r>
            <a:r>
              <a:rPr lang="ar-SA" sz="2400" dirty="0" smtClean="0"/>
              <a:t> : يعطى </a:t>
            </a:r>
            <a:r>
              <a:rPr lang="en-GB" sz="2400" dirty="0" smtClean="0"/>
              <a:t>sublingually</a:t>
            </a:r>
            <a:r>
              <a:rPr lang="ar-SA" sz="2400" dirty="0" smtClean="0"/>
              <a:t> لسرعة التأثير وقصر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DOA</a:t>
            </a:r>
            <a:r>
              <a:rPr lang="ar-SA" sz="2400" dirty="0" smtClean="0"/>
              <a:t> . ويوجد أنظمة إيتاء مديدة </a:t>
            </a:r>
            <a:r>
              <a:rPr lang="en-GB" sz="2400" dirty="0" smtClean="0"/>
              <a:t>sustained-</a:t>
            </a:r>
            <a:r>
              <a:rPr lang="en-GB" sz="2400" dirty="0" err="1" smtClean="0"/>
              <a:t>dilevery</a:t>
            </a:r>
            <a:r>
              <a:rPr lang="en-GB" sz="2400" dirty="0" smtClean="0"/>
              <a:t> system [ </a:t>
            </a:r>
            <a:r>
              <a:rPr lang="en-GB" sz="2400" dirty="0" err="1" smtClean="0"/>
              <a:t>Transderm</a:t>
            </a:r>
            <a:r>
              <a:rPr lang="en-GB" sz="2400" dirty="0" smtClean="0"/>
              <a:t>-Nitro , </a:t>
            </a:r>
            <a:r>
              <a:rPr lang="en-GB" sz="2400" dirty="0" err="1" smtClean="0"/>
              <a:t>Nitrodisk</a:t>
            </a:r>
            <a:r>
              <a:rPr lang="en-GB" sz="2400" dirty="0" smtClean="0"/>
              <a:t> ]</a:t>
            </a:r>
            <a:r>
              <a:rPr lang="ar-SA" sz="2400" dirty="0" smtClean="0"/>
              <a:t> تستعمل للمحافظة على المستويات الدمويّة للدواء . كما يتوافر مستحضرات </a:t>
            </a:r>
            <a:r>
              <a:rPr lang="ar-SA" sz="2400" dirty="0" err="1" smtClean="0"/>
              <a:t>ضبوب</a:t>
            </a:r>
            <a:r>
              <a:rPr lang="ar-SA" sz="2400" dirty="0" smtClean="0"/>
              <a:t> </a:t>
            </a:r>
            <a:r>
              <a:rPr lang="en-GB" sz="2400" dirty="0" smtClean="0"/>
              <a:t>aerosol</a:t>
            </a:r>
            <a:r>
              <a:rPr lang="ar-SA" sz="2400" dirty="0" smtClean="0"/>
              <a:t> وموضعيّة ووريديّة وفمويّة . </a:t>
            </a:r>
          </a:p>
          <a:p>
            <a:pPr algn="r" rtl="1">
              <a:buNone/>
            </a:pPr>
            <a:r>
              <a:rPr lang="ar-SA" sz="2400" dirty="0" smtClean="0"/>
              <a:t>(ب) – </a:t>
            </a:r>
            <a:r>
              <a:rPr lang="en-GB" sz="2400" dirty="0" smtClean="0">
                <a:solidFill>
                  <a:srgbClr val="00B050"/>
                </a:solidFill>
              </a:rPr>
              <a:t>Amyl nitrate</a:t>
            </a:r>
            <a:r>
              <a:rPr lang="ar-SA" sz="2400" dirty="0" smtClean="0">
                <a:solidFill>
                  <a:srgbClr val="00B050"/>
                </a:solidFill>
              </a:rPr>
              <a:t> </a:t>
            </a:r>
            <a:r>
              <a:rPr lang="ar-SA" sz="2400" dirty="0" smtClean="0"/>
              <a:t>: </a:t>
            </a:r>
            <a:r>
              <a:rPr lang="ar-SA" sz="2400" b="1" dirty="0" smtClean="0"/>
              <a:t>سائل</a:t>
            </a:r>
            <a:r>
              <a:rPr lang="ar-SA" sz="2400" dirty="0" smtClean="0"/>
              <a:t> </a:t>
            </a:r>
            <a:r>
              <a:rPr lang="ar-SA" sz="2400" b="1" dirty="0" smtClean="0"/>
              <a:t>طيّار</a:t>
            </a:r>
            <a:r>
              <a:rPr lang="en-US" sz="2400" b="1" dirty="0" smtClean="0"/>
              <a:t> </a:t>
            </a:r>
            <a:r>
              <a:rPr lang="ar-SA" sz="2400" b="1" dirty="0" smtClean="0"/>
              <a:t>يستنشق . </a:t>
            </a:r>
            <a:r>
              <a:rPr lang="ar-SA" sz="2400" dirty="0" smtClean="0"/>
              <a:t>ذو رائحة غير مستساغة ويوسّع الأوعية الجلديّة جداّ ممّا يجعله </a:t>
            </a:r>
            <a:r>
              <a:rPr lang="ar-SA" sz="2400" b="1" dirty="0" smtClean="0"/>
              <a:t>أقلّ</a:t>
            </a:r>
            <a:r>
              <a:rPr lang="ar-SA" sz="2400" dirty="0" smtClean="0"/>
              <a:t> </a:t>
            </a:r>
            <a:r>
              <a:rPr lang="ar-SA" sz="2400" b="1" dirty="0" err="1" smtClean="0"/>
              <a:t>مرغوبيّة</a:t>
            </a:r>
            <a:r>
              <a:rPr lang="ar-SA" sz="2400" b="1" dirty="0" smtClean="0"/>
              <a:t> </a:t>
            </a:r>
            <a:r>
              <a:rPr lang="ar-SA" sz="2400" dirty="0" smtClean="0"/>
              <a:t>من </a:t>
            </a:r>
            <a:r>
              <a:rPr lang="ar-SA" sz="2400" dirty="0" err="1" smtClean="0"/>
              <a:t>النتروغليسرين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(ج) – </a:t>
            </a:r>
            <a:r>
              <a:rPr lang="en-GB" sz="2400" b="1" dirty="0" err="1" smtClean="0">
                <a:solidFill>
                  <a:srgbClr val="00B050"/>
                </a:solidFill>
              </a:rPr>
              <a:t>Isosorbide</a:t>
            </a:r>
            <a:r>
              <a:rPr lang="en-GB" sz="2400" dirty="0" smtClean="0"/>
              <a:t> </a:t>
            </a:r>
            <a:r>
              <a:rPr lang="en-GB" sz="2400" b="1" dirty="0" err="1" smtClean="0">
                <a:solidFill>
                  <a:srgbClr val="00B050"/>
                </a:solidFill>
              </a:rPr>
              <a:t>dinitrate</a:t>
            </a:r>
            <a:r>
              <a:rPr lang="ar-SA" sz="2400" dirty="0" smtClean="0"/>
              <a:t> : ذو </a:t>
            </a:r>
            <a:r>
              <a:rPr lang="ar-SA" sz="2400" dirty="0" err="1" smtClean="0"/>
              <a:t>مستقلبات</a:t>
            </a:r>
            <a:r>
              <a:rPr lang="ar-SA" sz="2400" dirty="0" smtClean="0"/>
              <a:t> فعّالة </a:t>
            </a:r>
            <a:r>
              <a:rPr lang="ar-SY" sz="2400" dirty="0" smtClean="0"/>
              <a:t>،</a:t>
            </a:r>
            <a:r>
              <a:rPr lang="ar-SA" sz="2400" dirty="0" smtClean="0"/>
              <a:t> يعطى </a:t>
            </a:r>
            <a:r>
              <a:rPr lang="ar-SA" sz="2400" b="1" dirty="0" smtClean="0">
                <a:solidFill>
                  <a:srgbClr val="C00000"/>
                </a:solidFill>
              </a:rPr>
              <a:t>فمويّاّ</a:t>
            </a:r>
            <a:r>
              <a:rPr lang="ar-SA" sz="2400" dirty="0" smtClean="0"/>
              <a:t> أو تحت اللسان </a:t>
            </a:r>
          </a:p>
          <a:p>
            <a:pPr algn="r" rtl="1">
              <a:buNone/>
            </a:pPr>
            <a:r>
              <a:rPr lang="ar-SA" sz="2400" dirty="0" smtClean="0"/>
              <a:t> </a:t>
            </a:r>
            <a:r>
              <a:rPr lang="en-GB" sz="2400" dirty="0" smtClean="0"/>
              <a:t>t1/2 =1h </a:t>
            </a:r>
            <a:r>
              <a:rPr lang="ar-SA" sz="2400" dirty="0" smtClean="0"/>
              <a:t> . يتوافر مستحضرات إطلاق موقوت أو فمويّة ذات  </a:t>
            </a:r>
            <a:r>
              <a:rPr lang="en-GB" sz="2400" dirty="0" smtClean="0"/>
              <a:t>DOA = 12 h</a:t>
            </a:r>
            <a:r>
              <a:rPr lang="ar-SA" sz="2400" dirty="0" smtClean="0"/>
              <a:t> . وإنّ </a:t>
            </a:r>
            <a:r>
              <a:rPr lang="en-GB" sz="2400" b="1" dirty="0" err="1" smtClean="0">
                <a:solidFill>
                  <a:srgbClr val="00B050"/>
                </a:solidFill>
              </a:rPr>
              <a:t>Isosorbid</a:t>
            </a:r>
            <a:r>
              <a:rPr lang="en-GB" sz="2400" dirty="0" smtClean="0"/>
              <a:t> </a:t>
            </a:r>
            <a:r>
              <a:rPr lang="en-GB" sz="2400" b="1" dirty="0" err="1" smtClean="0">
                <a:solidFill>
                  <a:srgbClr val="00B050"/>
                </a:solidFill>
              </a:rPr>
              <a:t>mononitrate</a:t>
            </a:r>
            <a:r>
              <a:rPr lang="en-GB" sz="2400" dirty="0" smtClean="0"/>
              <a:t> [ </a:t>
            </a:r>
            <a:r>
              <a:rPr lang="en-GB" sz="2400" dirty="0" err="1" smtClean="0"/>
              <a:t>Imdur</a:t>
            </a:r>
            <a:r>
              <a:rPr lang="en-GB" sz="2400" dirty="0" smtClean="0"/>
              <a:t> , </a:t>
            </a:r>
            <a:r>
              <a:rPr lang="en-GB" sz="2400" dirty="0" err="1" smtClean="0"/>
              <a:t>Monoker</a:t>
            </a:r>
            <a:r>
              <a:rPr lang="en-GB" sz="2400" dirty="0" smtClean="0"/>
              <a:t> ]</a:t>
            </a:r>
            <a:r>
              <a:rPr lang="ar-SA" sz="2400" dirty="0" smtClean="0"/>
              <a:t> مشابه ذو </a:t>
            </a:r>
            <a:r>
              <a:rPr lang="en-GB" sz="2400" dirty="0" smtClean="0"/>
              <a:t>t1/2</a:t>
            </a:r>
            <a:r>
              <a:rPr lang="ar-SA" sz="2400" dirty="0" smtClean="0"/>
              <a:t> أطول . </a:t>
            </a:r>
          </a:p>
          <a:p>
            <a:pPr algn="r" rtl="1">
              <a:buNone/>
            </a:pP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b="1" dirty="0" smtClean="0"/>
              <a:t>ب- الأدوية المفيدة في علاج فرط شحوم الدم : </a:t>
            </a:r>
            <a:endParaRPr lang="en-GB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285720" y="2000240"/>
            <a:ext cx="828680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 1. </a:t>
            </a:r>
            <a:r>
              <a:rPr lang="en-GB" sz="2400" b="1" i="1" dirty="0" smtClean="0"/>
              <a:t>Inhibitors of cholesterol biosynthesis ( </a:t>
            </a:r>
            <a:r>
              <a:rPr lang="en-GB" sz="2400" b="1" i="1" dirty="0" err="1" smtClean="0"/>
              <a:t>statins</a:t>
            </a:r>
            <a:r>
              <a:rPr lang="en-GB" sz="2400" b="1" i="1" dirty="0" smtClean="0"/>
              <a:t> ) : </a:t>
            </a:r>
            <a:r>
              <a:rPr lang="en-GB" sz="2400" b="1" dirty="0" err="1" smtClean="0">
                <a:solidFill>
                  <a:srgbClr val="00B050"/>
                </a:solidFill>
              </a:rPr>
              <a:t>Lovastatin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</a:t>
            </a:r>
            <a:r>
              <a:rPr lang="en-GB" sz="2400" dirty="0" err="1" smtClean="0"/>
              <a:t>mevinolin</a:t>
            </a:r>
            <a:r>
              <a:rPr lang="en-GB" sz="2400" dirty="0" smtClean="0"/>
              <a:t> ] [ </a:t>
            </a:r>
            <a:r>
              <a:rPr lang="en-GB" sz="2400" dirty="0" err="1" smtClean="0"/>
              <a:t>Mevacor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simvastatin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Zocor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pravastatin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Pravachol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fluvastatin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Lescol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atorvastatin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 Lipitor ] , and </a:t>
            </a:r>
            <a:r>
              <a:rPr lang="en-GB" sz="2400" b="1" dirty="0" err="1" smtClean="0">
                <a:solidFill>
                  <a:srgbClr val="00B050"/>
                </a:solidFill>
              </a:rPr>
              <a:t>rosuvastatin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Crestor</a:t>
            </a:r>
            <a:r>
              <a:rPr lang="en-GB" sz="2400" dirty="0" smtClean="0"/>
              <a:t> ] lower LDL cholesterol and total </a:t>
            </a:r>
            <a:r>
              <a:rPr lang="en-US" sz="2400" dirty="0" smtClean="0"/>
              <a:t> </a:t>
            </a:r>
            <a:r>
              <a:rPr lang="en-GB" sz="2400" dirty="0" smtClean="0"/>
              <a:t>cholesterol .</a:t>
            </a:r>
            <a:r>
              <a:rPr lang="ar-SA" sz="2400" dirty="0" smtClean="0"/>
              <a:t> </a:t>
            </a:r>
            <a:r>
              <a:rPr lang="en-US" sz="2400" dirty="0" smtClean="0"/>
              <a:t>   </a:t>
            </a:r>
          </a:p>
          <a:p>
            <a:pPr algn="r" rtl="1"/>
            <a:r>
              <a:rPr lang="en-US" sz="2400" dirty="0" smtClean="0"/>
              <a:t>  </a:t>
            </a:r>
            <a:r>
              <a:rPr lang="ar-SA" sz="2400" dirty="0" smtClean="0"/>
              <a:t>- </a:t>
            </a:r>
            <a:r>
              <a:rPr lang="en-GB" sz="2400" dirty="0" smtClean="0"/>
              <a:t>MOA</a:t>
            </a:r>
            <a:r>
              <a:rPr lang="ar-SA" sz="2400" dirty="0" smtClean="0"/>
              <a:t> : مثبّطات تنافسيّة للإنزيم المحدّد لمعدّل تخليق </a:t>
            </a:r>
            <a:r>
              <a:rPr lang="ar-SA" sz="2400" dirty="0" err="1" smtClean="0"/>
              <a:t>الكوليستيرول</a:t>
            </a:r>
            <a:r>
              <a:rPr lang="ar-SA" sz="2400" dirty="0" smtClean="0"/>
              <a:t> </a:t>
            </a:r>
            <a:r>
              <a:rPr lang="en-GB" sz="2400" dirty="0" smtClean="0"/>
              <a:t> </a:t>
            </a:r>
            <a:r>
              <a:rPr lang="en-US" sz="2400" dirty="0" smtClean="0"/>
              <a:t> 3-hydroxy 3-methyl </a:t>
            </a:r>
            <a:r>
              <a:rPr lang="en-US" sz="2400" dirty="0" err="1" smtClean="0"/>
              <a:t>glutaryl</a:t>
            </a:r>
            <a:r>
              <a:rPr lang="en-US" sz="2400" dirty="0" smtClean="0"/>
              <a:t>-coenzyme A </a:t>
            </a:r>
            <a:r>
              <a:rPr lang="en-US" sz="2400" dirty="0" err="1" smtClean="0"/>
              <a:t>reductase</a:t>
            </a:r>
            <a:r>
              <a:rPr lang="en-US" sz="2400" dirty="0" smtClean="0"/>
              <a:t> [ HMG-</a:t>
            </a:r>
            <a:r>
              <a:rPr lang="en-US" sz="2400" dirty="0" err="1" smtClean="0"/>
              <a:t>CoA</a:t>
            </a:r>
            <a:r>
              <a:rPr lang="en-US" sz="2400" dirty="0" smtClean="0"/>
              <a:t> </a:t>
            </a:r>
            <a:r>
              <a:rPr lang="en-US" sz="2400" dirty="0" err="1" smtClean="0"/>
              <a:t>reductase</a:t>
            </a:r>
            <a:r>
              <a:rPr lang="en-US" sz="2400" dirty="0" smtClean="0"/>
              <a:t> </a:t>
            </a:r>
            <a:r>
              <a:rPr lang="ar-SA" sz="2400" dirty="0" smtClean="0"/>
              <a:t> </a:t>
            </a:r>
            <a:r>
              <a:rPr lang="en-US" sz="2400" dirty="0" smtClean="0"/>
              <a:t>[</a:t>
            </a:r>
            <a:r>
              <a:rPr lang="ar-SA" sz="2400" dirty="0" smtClean="0"/>
              <a:t> . وبنقص تخليق </a:t>
            </a:r>
            <a:r>
              <a:rPr lang="en-GB" sz="2400" dirty="0" smtClean="0"/>
              <a:t>C</a:t>
            </a:r>
            <a:r>
              <a:rPr lang="ar-SA" sz="2400" dirty="0" smtClean="0"/>
              <a:t> تحدث زيادة </a:t>
            </a:r>
            <a:r>
              <a:rPr lang="ar-SA" sz="2400" dirty="0" err="1" smtClean="0"/>
              <a:t>معاوضة</a:t>
            </a:r>
            <a:r>
              <a:rPr lang="ar-SA" sz="2400" dirty="0" smtClean="0"/>
              <a:t> في قبط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من قبل الكبد عبر زيادة عدد مستقبلات </a:t>
            </a:r>
            <a:r>
              <a:rPr lang="en-GB" sz="2400" dirty="0" smtClean="0"/>
              <a:t>LDL</a:t>
            </a:r>
            <a:r>
              <a:rPr lang="ar-SA" sz="2400" dirty="0" smtClean="0"/>
              <a:t> . تنقص </a:t>
            </a:r>
            <a:r>
              <a:rPr lang="en-GB" sz="2400" dirty="0" smtClean="0"/>
              <a:t>C</a:t>
            </a:r>
            <a:r>
              <a:rPr lang="ar-SA" sz="2400" dirty="0" smtClean="0"/>
              <a:t> الكلّي 30-50%  </a:t>
            </a:r>
            <a:r>
              <a:rPr lang="ar-SA" sz="2400" dirty="0" err="1" smtClean="0"/>
              <a:t>و</a:t>
            </a:r>
            <a:r>
              <a:rPr lang="ar-SA" sz="2400" dirty="0" smtClean="0"/>
              <a:t>  </a:t>
            </a:r>
            <a:r>
              <a:rPr lang="en-GB" sz="2400" dirty="0" smtClean="0"/>
              <a:t>LDL-C</a:t>
            </a:r>
            <a:r>
              <a:rPr lang="ar-SA" sz="2400" dirty="0" smtClean="0"/>
              <a:t> 60% ( </a:t>
            </a:r>
            <a:r>
              <a:rPr lang="en-GB" sz="2400" dirty="0" err="1" smtClean="0"/>
              <a:t>rosuvastatin</a:t>
            </a:r>
            <a:r>
              <a:rPr lang="ar-SA" sz="2400" dirty="0" smtClean="0"/>
              <a:t> ) . تستعمل لخفض </a:t>
            </a:r>
            <a:r>
              <a:rPr lang="en-GB" sz="2400" dirty="0" smtClean="0"/>
              <a:t>C</a:t>
            </a:r>
            <a:r>
              <a:rPr lang="ar-SA" sz="2400" dirty="0" smtClean="0"/>
              <a:t> الدم العائلي وغيره . تسبّب </a:t>
            </a:r>
            <a:r>
              <a:rPr lang="ar-SA" sz="2400" dirty="0" err="1" smtClean="0"/>
              <a:t>إلتهاب</a:t>
            </a:r>
            <a:r>
              <a:rPr lang="ar-SA" sz="2400" dirty="0" smtClean="0"/>
              <a:t> العضلات</a:t>
            </a:r>
            <a:r>
              <a:rPr lang="en-US" sz="2400" dirty="0" smtClean="0"/>
              <a:t> </a:t>
            </a:r>
            <a:r>
              <a:rPr lang="ar-SA" sz="2400" dirty="0" smtClean="0"/>
              <a:t> </a:t>
            </a:r>
            <a:r>
              <a:rPr lang="en-GB" sz="2400" b="1" dirty="0" err="1" smtClean="0"/>
              <a:t>myositis</a:t>
            </a:r>
            <a:r>
              <a:rPr lang="ar-SA" sz="2400" b="1" dirty="0" smtClean="0"/>
              <a:t> , </a:t>
            </a:r>
            <a:r>
              <a:rPr lang="ar-SA" sz="2400" b="1" dirty="0" err="1" smtClean="0"/>
              <a:t>و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إنحلال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الربيدات</a:t>
            </a:r>
            <a:r>
              <a:rPr lang="ar-SA" sz="2400" b="1" dirty="0" smtClean="0"/>
              <a:t> ( العضل المخطط )  </a:t>
            </a:r>
            <a:r>
              <a:rPr lang="en-GB" sz="2400" dirty="0" smtClean="0"/>
              <a:t>r</a:t>
            </a:r>
            <a:r>
              <a:rPr lang="en-US" sz="2400" dirty="0" smtClean="0"/>
              <a:t>h</a:t>
            </a:r>
            <a:r>
              <a:rPr lang="en-GB" sz="2400" dirty="0" err="1" smtClean="0"/>
              <a:t>abdomyolysis</a:t>
            </a:r>
            <a:r>
              <a:rPr lang="ar-SA" sz="2400" dirty="0" smtClean="0"/>
              <a:t> ، قلق ، هياج ، </a:t>
            </a:r>
            <a:r>
              <a:rPr lang="ar-SA" sz="2400" b="1" dirty="0" smtClean="0"/>
              <a:t>سميّة كبديّة وزيادة </a:t>
            </a:r>
            <a:r>
              <a:rPr lang="en-GB" sz="2400" b="1" dirty="0" err="1" smtClean="0"/>
              <a:t>aminotransferases</a:t>
            </a:r>
            <a:r>
              <a:rPr lang="ar-SA" sz="2400" b="1" dirty="0" smtClean="0"/>
              <a:t> 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Y" sz="1000" dirty="0" smtClean="0"/>
              <a:t>يتميّز عوز </a:t>
            </a:r>
            <a:r>
              <a:rPr lang="ar-SY" sz="1000" dirty="0" err="1" smtClean="0"/>
              <a:t>النياسين</a:t>
            </a:r>
            <a:r>
              <a:rPr lang="ar-SY" sz="1000" dirty="0" smtClean="0"/>
              <a:t> / الفيتامين </a:t>
            </a:r>
            <a:r>
              <a:rPr lang="en-US" sz="1000" dirty="0" smtClean="0"/>
              <a:t>B3</a:t>
            </a:r>
            <a:r>
              <a:rPr lang="ar-SY" sz="1000" dirty="0" smtClean="0"/>
              <a:t>   ( </a:t>
            </a:r>
            <a:r>
              <a:rPr lang="ar-SY" sz="1000" dirty="0" err="1" smtClean="0"/>
              <a:t>البلاغرا</a:t>
            </a:r>
            <a:r>
              <a:rPr lang="ar-SY" sz="1000" dirty="0" smtClean="0"/>
              <a:t> </a:t>
            </a:r>
            <a:r>
              <a:rPr lang="en-US" sz="1000" dirty="0" smtClean="0"/>
              <a:t>pellagra</a:t>
            </a:r>
            <a:r>
              <a:rPr lang="ar-SA" sz="1000" dirty="0" smtClean="0"/>
              <a:t> / داء الذرة ) </a:t>
            </a:r>
            <a:r>
              <a:rPr lang="ar-SA" sz="1000" dirty="0" err="1" smtClean="0"/>
              <a:t>بالتهب</a:t>
            </a:r>
            <a:r>
              <a:rPr lang="ar-SA" sz="1000" dirty="0" smtClean="0"/>
              <a:t> الجلد </a:t>
            </a:r>
            <a:r>
              <a:rPr lang="en-US" sz="1000" dirty="0" smtClean="0"/>
              <a:t>dermatitis</a:t>
            </a:r>
            <a:r>
              <a:rPr lang="ar-SA" sz="1000" dirty="0" smtClean="0"/>
              <a:t>د و الخرف </a:t>
            </a:r>
            <a:r>
              <a:rPr lang="en-US" sz="1000" dirty="0" smtClean="0"/>
              <a:t>dementia</a:t>
            </a:r>
            <a:r>
              <a:rPr lang="ar-SA" sz="1000" dirty="0" smtClean="0"/>
              <a:t> و الإسهال </a:t>
            </a:r>
            <a:r>
              <a:rPr lang="en-US" sz="1000" dirty="0" smtClean="0"/>
              <a:t>diarrhea</a:t>
            </a:r>
            <a:r>
              <a:rPr lang="ar-SA" sz="1000" dirty="0" smtClean="0"/>
              <a:t> ( </a:t>
            </a:r>
            <a:r>
              <a:rPr lang="en-US" sz="1000" dirty="0" smtClean="0"/>
              <a:t>3Ds</a:t>
            </a:r>
            <a:r>
              <a:rPr lang="ar-SA" sz="1000" dirty="0" smtClean="0"/>
              <a:t> ) . يلاحظ عادةً  مع الكحولي</a:t>
            </a:r>
            <a:r>
              <a:rPr lang="ar-SY" sz="1000" dirty="0" err="1" smtClean="0"/>
              <a:t>ّة</a:t>
            </a:r>
            <a:r>
              <a:rPr lang="ar-SA" sz="1000" dirty="0" smtClean="0"/>
              <a:t> المزمنة </a:t>
            </a:r>
            <a:r>
              <a:rPr lang="ar-SA" sz="1000" dirty="0" err="1" smtClean="0"/>
              <a:t>و</a:t>
            </a:r>
            <a:r>
              <a:rPr lang="ar-SA" sz="1000" dirty="0" smtClean="0"/>
              <a:t> متلازمة سوء </a:t>
            </a:r>
            <a:r>
              <a:rPr lang="ar-SA" sz="1000" dirty="0" err="1" smtClean="0"/>
              <a:t>الإمتصاص</a:t>
            </a:r>
            <a:r>
              <a:rPr lang="ar-SA" sz="1000" dirty="0" smtClean="0"/>
              <a:t>  ..  يتواجد في اللحوم الحمراء </a:t>
            </a:r>
            <a:r>
              <a:rPr lang="ar-SA" sz="1000" dirty="0" err="1" smtClean="0"/>
              <a:t>و</a:t>
            </a:r>
            <a:r>
              <a:rPr lang="ar-SA" sz="1000" dirty="0" smtClean="0"/>
              <a:t> السمك </a:t>
            </a:r>
            <a:r>
              <a:rPr lang="ar-SA" sz="1000" dirty="0" err="1" smtClean="0"/>
              <a:t>و</a:t>
            </a:r>
            <a:r>
              <a:rPr lang="ar-SA" sz="1000" dirty="0" smtClean="0"/>
              <a:t> الدجاج  والخضار </a:t>
            </a:r>
            <a:r>
              <a:rPr lang="ar-SA" sz="1000" dirty="0" err="1" smtClean="0"/>
              <a:t>و</a:t>
            </a:r>
            <a:r>
              <a:rPr lang="ar-SA" sz="1000" dirty="0" smtClean="0"/>
              <a:t>  </a:t>
            </a:r>
            <a:r>
              <a:rPr lang="en-US" sz="1000" dirty="0" smtClean="0"/>
              <a:t>dairy products</a:t>
            </a:r>
            <a:r>
              <a:rPr lang="ar-SA" sz="1000" dirty="0" smtClean="0"/>
              <a:t> .. </a:t>
            </a:r>
            <a:endParaRPr lang="en-GB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2- </a:t>
            </a:r>
            <a:r>
              <a:rPr lang="en-GB" sz="2400" b="1" dirty="0" smtClean="0"/>
              <a:t>  </a:t>
            </a:r>
            <a:r>
              <a:rPr lang="en-GB" sz="2400" b="1" dirty="0" smtClean="0">
                <a:solidFill>
                  <a:srgbClr val="00B050"/>
                </a:solidFill>
              </a:rPr>
              <a:t>Nicotinic acid ‘’ niacin ‘’ </a:t>
            </a:r>
            <a:r>
              <a:rPr lang="en-GB" sz="2400" b="1" dirty="0" smtClean="0"/>
              <a:t>[ </a:t>
            </a:r>
            <a:r>
              <a:rPr lang="en-GB" sz="2400" b="1" dirty="0" err="1" smtClean="0"/>
              <a:t>Nicobid</a:t>
            </a:r>
            <a:r>
              <a:rPr lang="en-GB" sz="2400" b="1" dirty="0" smtClean="0"/>
              <a:t> , </a:t>
            </a:r>
            <a:r>
              <a:rPr lang="en-GB" sz="2400" b="1" dirty="0" err="1" smtClean="0"/>
              <a:t>Nicolar</a:t>
            </a:r>
            <a:r>
              <a:rPr lang="en-US" sz="2400" b="1" dirty="0" smtClean="0"/>
              <a:t> ]</a:t>
            </a:r>
            <a:r>
              <a:rPr lang="en-GB" sz="2400" b="1" dirty="0" smtClean="0"/>
              <a:t> </a:t>
            </a:r>
            <a:r>
              <a:rPr lang="ar-SA" sz="2400" b="1" dirty="0" smtClean="0"/>
              <a:t>: </a:t>
            </a:r>
          </a:p>
          <a:p>
            <a:pPr algn="r" rtl="1">
              <a:buNone/>
            </a:pPr>
            <a:r>
              <a:rPr lang="ar-SA" sz="2400" dirty="0" smtClean="0"/>
              <a:t> (أ)- </a:t>
            </a:r>
            <a:r>
              <a:rPr lang="en-GB" sz="2400" b="1" dirty="0" smtClean="0"/>
              <a:t>MOA</a:t>
            </a:r>
            <a:r>
              <a:rPr lang="ar-SA" sz="2400" dirty="0" smtClean="0"/>
              <a:t>   : يخفض </a:t>
            </a:r>
            <a:r>
              <a:rPr lang="en-GB" sz="2400" dirty="0" smtClean="0"/>
              <a:t>VLDL</a:t>
            </a:r>
            <a:r>
              <a:rPr lang="ar-SA" sz="2400" dirty="0" smtClean="0"/>
              <a:t> ( الطليعة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IDL</a:t>
            </a:r>
            <a:r>
              <a:rPr lang="ar-SA" sz="2400" dirty="0" smtClean="0"/>
              <a:t> و </a:t>
            </a:r>
            <a:r>
              <a:rPr lang="en-GB" sz="2400" dirty="0" smtClean="0"/>
              <a:t>LDL</a:t>
            </a:r>
            <a:r>
              <a:rPr lang="ar-SA" sz="2400" dirty="0" smtClean="0"/>
              <a:t> ممّا ينقص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) بتثبيط تخليق </a:t>
            </a:r>
            <a:r>
              <a:rPr lang="ar-SA" sz="2400" dirty="0" err="1" smtClean="0"/>
              <a:t>الحموض</a:t>
            </a:r>
            <a:r>
              <a:rPr lang="ar-SA" sz="2400" dirty="0" smtClean="0"/>
              <a:t> </a:t>
            </a:r>
            <a:r>
              <a:rPr lang="ar-SA" sz="2400" dirty="0" err="1" smtClean="0"/>
              <a:t>الدهنيّة</a:t>
            </a:r>
            <a:r>
              <a:rPr lang="ar-SA" sz="2400" dirty="0" smtClean="0"/>
              <a:t> </a:t>
            </a:r>
            <a:r>
              <a:rPr lang="ar-SA" sz="2400" dirty="0" err="1" smtClean="0"/>
              <a:t>وأسترتها</a:t>
            </a:r>
            <a:r>
              <a:rPr lang="ar-SA" sz="2400" dirty="0" smtClean="0"/>
              <a:t> في الكبد وبالتالي إنقاص تحلّل الشحم في النسيج </a:t>
            </a:r>
            <a:r>
              <a:rPr lang="ar-SA" sz="2400" dirty="0" err="1" smtClean="0"/>
              <a:t>الشحمي</a:t>
            </a:r>
            <a:r>
              <a:rPr lang="ar-SA" sz="2400" dirty="0" smtClean="0"/>
              <a:t> . ينقص </a:t>
            </a:r>
            <a:r>
              <a:rPr lang="en-GB" sz="2400" dirty="0" smtClean="0"/>
              <a:t>TGs</a:t>
            </a:r>
            <a:r>
              <a:rPr lang="ar-SA" sz="2400" dirty="0" smtClean="0"/>
              <a:t> ويزيد جدّاً </a:t>
            </a:r>
            <a:r>
              <a:rPr lang="en-GB" sz="2400" dirty="0" smtClean="0"/>
              <a:t>HDL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    يستعمل بجرعات أصغر كثيراّ كفيتامين لمعالجة داء الذرة </a:t>
            </a:r>
            <a:r>
              <a:rPr lang="en-GB" sz="2400" dirty="0" smtClean="0"/>
              <a:t>pellagra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(ب)- </a:t>
            </a:r>
            <a:r>
              <a:rPr lang="ar-SA" sz="2400" b="1" dirty="0" smtClean="0"/>
              <a:t>التأثيرات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الضائرة</a:t>
            </a:r>
            <a:r>
              <a:rPr lang="ar-SA" sz="2400" dirty="0" smtClean="0"/>
              <a:t> </a:t>
            </a:r>
            <a:r>
              <a:rPr lang="ar-SA" sz="2400" b="1" dirty="0" smtClean="0"/>
              <a:t>: </a:t>
            </a:r>
          </a:p>
          <a:p>
            <a:pPr algn="r" rtl="1">
              <a:buNone/>
            </a:pPr>
            <a:r>
              <a:rPr lang="ar-SA" sz="2400" dirty="0" smtClean="0"/>
              <a:t>   (1)- تورّد ، حكّة أو شعور حرق الجلد ( بسبب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PG</a:t>
            </a:r>
            <a:r>
              <a:rPr lang="ar-SA" sz="2400" dirty="0" smtClean="0"/>
              <a:t> وإطلاق </a:t>
            </a:r>
            <a:r>
              <a:rPr lang="en-GB" sz="2400" dirty="0" smtClean="0"/>
              <a:t>H</a:t>
            </a:r>
            <a:r>
              <a:rPr lang="ar-SA" sz="2400" dirty="0" smtClean="0"/>
              <a:t> الذي يمكن تجنبه بأخذ أسبرين قبله بنصف ساعة ) . تناوله بعد الوجبات يُنقص أيضاً تأثيراته الجانبيّة .</a:t>
            </a:r>
          </a:p>
          <a:p>
            <a:pPr algn="r" rtl="1">
              <a:buNone/>
            </a:pPr>
            <a:r>
              <a:rPr lang="ar-SA" sz="2400" dirty="0" smtClean="0"/>
              <a:t>   (2)- تنشيط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transaminase</a:t>
            </a:r>
            <a:r>
              <a:rPr lang="ar-SA" sz="2400" dirty="0" smtClean="0"/>
              <a:t> وفرط السكّر واضطراب الهضم وقرحة المعدة وتأثيرات كلويّة  </a:t>
            </a:r>
            <a:r>
              <a:rPr lang="ar-SA" sz="2400" dirty="0" err="1" smtClean="0"/>
              <a:t>ً</a:t>
            </a:r>
            <a:r>
              <a:rPr lang="ar-SA" sz="2400" dirty="0" smtClean="0"/>
              <a:t> </a:t>
            </a:r>
            <a:r>
              <a:rPr lang="ar-SA" sz="2400" dirty="0" err="1" smtClean="0"/>
              <a:t>إرتفاع</a:t>
            </a:r>
            <a:r>
              <a:rPr lang="ar-SA" sz="2400" dirty="0" smtClean="0"/>
              <a:t> حمض </a:t>
            </a:r>
            <a:r>
              <a:rPr lang="ar-SA" sz="2400" dirty="0" err="1" smtClean="0"/>
              <a:t>اليوريك</a:t>
            </a:r>
            <a:r>
              <a:rPr lang="ar-SA" sz="2400" dirty="0" smtClean="0"/>
              <a:t> البلازمي </a:t>
            </a:r>
            <a:r>
              <a:rPr lang="ar-SY" sz="2400" dirty="0" smtClean="0"/>
              <a:t>ً </a:t>
            </a:r>
            <a:r>
              <a:rPr lang="ar-SA" sz="2400" dirty="0" err="1" smtClean="0"/>
              <a:t>ووذمة</a:t>
            </a:r>
            <a:r>
              <a:rPr lang="ar-SA" sz="2400" dirty="0" smtClean="0"/>
              <a:t> </a:t>
            </a:r>
            <a:r>
              <a:rPr lang="ar-SA" sz="2400" dirty="0" err="1" smtClean="0"/>
              <a:t>بقعيّة</a:t>
            </a:r>
            <a:r>
              <a:rPr lang="ar-SA" sz="2400" dirty="0" smtClean="0"/>
              <a:t> </a:t>
            </a:r>
            <a:r>
              <a:rPr lang="en-GB" sz="2400" dirty="0" smtClean="0"/>
              <a:t>macular </a:t>
            </a:r>
            <a:r>
              <a:rPr lang="en-GB" sz="2400" dirty="0" err="1" smtClean="0"/>
              <a:t>edema</a:t>
            </a:r>
            <a:r>
              <a:rPr lang="en-GB" sz="2400" dirty="0" smtClean="0"/>
              <a:t> </a:t>
            </a:r>
            <a:r>
              <a:rPr lang="ar-SA" sz="2400" dirty="0" smtClean="0"/>
              <a:t>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3- </a:t>
            </a:r>
            <a:r>
              <a:rPr lang="en-GB" sz="2400" b="1" dirty="0" err="1" smtClean="0"/>
              <a:t>Fibric</a:t>
            </a:r>
            <a:r>
              <a:rPr lang="en-GB" sz="2400" b="1" dirty="0" smtClean="0"/>
              <a:t> acid analogues</a:t>
            </a:r>
            <a:r>
              <a:rPr lang="ar-SA" sz="2400" b="1" dirty="0" smtClean="0"/>
              <a:t> :                                                      (أ)- </a:t>
            </a:r>
            <a:r>
              <a:rPr lang="en-GB" sz="2400" b="1" dirty="0" err="1" smtClean="0">
                <a:solidFill>
                  <a:srgbClr val="00B050"/>
                </a:solidFill>
              </a:rPr>
              <a:t>fenofibrate</a:t>
            </a:r>
            <a:r>
              <a:rPr lang="en-GB" sz="2400" b="1" dirty="0" smtClean="0"/>
              <a:t> [</a:t>
            </a:r>
            <a:r>
              <a:rPr lang="en-GB" sz="2400" b="1" dirty="0" err="1" smtClean="0"/>
              <a:t>Antara,Triglide,Lofibra</a:t>
            </a:r>
            <a:r>
              <a:rPr lang="en-GB" sz="2400" b="1" dirty="0" smtClean="0"/>
              <a:t>]</a:t>
            </a:r>
            <a:r>
              <a:rPr lang="ar-SA" sz="2400" b="1" dirty="0" smtClean="0"/>
              <a:t> : </a:t>
            </a:r>
          </a:p>
          <a:p>
            <a:pPr algn="r" rtl="1">
              <a:buNone/>
            </a:pPr>
            <a:r>
              <a:rPr lang="ar-SA" sz="2400" b="1" dirty="0" smtClean="0"/>
              <a:t> </a:t>
            </a:r>
            <a:r>
              <a:rPr lang="en-GB" sz="2400" b="1" dirty="0" smtClean="0"/>
              <a:t>MOA</a:t>
            </a:r>
            <a:r>
              <a:rPr lang="ar-SA" sz="2400" b="1" dirty="0" smtClean="0"/>
              <a:t> : </a:t>
            </a:r>
            <a:r>
              <a:rPr lang="ar-SA" sz="2400" dirty="0" err="1" smtClean="0"/>
              <a:t>الفيبرات</a:t>
            </a:r>
            <a:r>
              <a:rPr lang="ar-SA" sz="2400" dirty="0" smtClean="0"/>
              <a:t> تنبّه </a:t>
            </a:r>
            <a:r>
              <a:rPr lang="en-GB" sz="2400" dirty="0" err="1" smtClean="0"/>
              <a:t>peroxisome</a:t>
            </a:r>
            <a:r>
              <a:rPr lang="en-GB" sz="2400" dirty="0" smtClean="0"/>
              <a:t> proliferating activating receptors [</a:t>
            </a:r>
            <a:r>
              <a:rPr lang="en-GB" sz="2400" dirty="0" err="1" smtClean="0"/>
              <a:t>PPARa</a:t>
            </a:r>
            <a:r>
              <a:rPr lang="en-GB" sz="2400" dirty="0" smtClean="0"/>
              <a:t>]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صنف من المستقبلات النوويّة . </a:t>
            </a:r>
            <a:r>
              <a:rPr lang="ar-SA" sz="2400" b="1" dirty="0" smtClean="0"/>
              <a:t>تنشيط</a:t>
            </a:r>
            <a:r>
              <a:rPr lang="ar-SA" sz="2400" dirty="0" smtClean="0"/>
              <a:t> هذه المستقبلات يغيّر </a:t>
            </a:r>
            <a:r>
              <a:rPr lang="ar-SA" sz="2400" dirty="0" err="1" smtClean="0"/>
              <a:t>إنتساخ</a:t>
            </a:r>
            <a:r>
              <a:rPr lang="ar-SA" sz="2400" dirty="0" smtClean="0"/>
              <a:t> مورّثات مكتنفة في </a:t>
            </a:r>
            <a:r>
              <a:rPr lang="ar-SA" sz="2400" dirty="0" err="1" smtClean="0"/>
              <a:t>إستقلاب</a:t>
            </a:r>
            <a:r>
              <a:rPr lang="ar-SA" sz="2400" dirty="0" smtClean="0"/>
              <a:t> </a:t>
            </a:r>
            <a:r>
              <a:rPr lang="en-GB" sz="2400" dirty="0" smtClean="0"/>
              <a:t>TG</a:t>
            </a:r>
            <a:r>
              <a:rPr lang="ar-SY" sz="2400" dirty="0" smtClean="0"/>
              <a:t> ، </a:t>
            </a:r>
            <a:r>
              <a:rPr lang="ar-SA" sz="2400" dirty="0" smtClean="0"/>
              <a:t>متضمنةً </a:t>
            </a:r>
            <a:r>
              <a:rPr lang="en-GB" sz="2400" b="1" dirty="0" smtClean="0"/>
              <a:t>lipoprotein</a:t>
            </a:r>
            <a:r>
              <a:rPr lang="en-GB" sz="2400" dirty="0" smtClean="0"/>
              <a:t> </a:t>
            </a:r>
            <a:r>
              <a:rPr lang="en-GB" sz="2400" b="1" dirty="0" smtClean="0"/>
              <a:t>lipase</a:t>
            </a:r>
            <a:r>
              <a:rPr lang="ar-SA" sz="2400" dirty="0" smtClean="0"/>
              <a:t> وصميم البروتين </a:t>
            </a:r>
            <a:r>
              <a:rPr lang="ar-SA" sz="2400" dirty="0" err="1" smtClean="0"/>
              <a:t>الشحمي</a:t>
            </a:r>
            <a:r>
              <a:rPr lang="ar-SA" sz="2400" dirty="0" smtClean="0"/>
              <a:t> </a:t>
            </a:r>
            <a:r>
              <a:rPr lang="en-GB" sz="2400" dirty="0" smtClean="0"/>
              <a:t>CIII</a:t>
            </a:r>
            <a:r>
              <a:rPr lang="ar-SA" sz="2400" dirty="0" smtClean="0"/>
              <a:t> . هذا </a:t>
            </a:r>
            <a:r>
              <a:rPr lang="ar-SA" sz="2400" b="1" dirty="0" smtClean="0"/>
              <a:t>يزيد </a:t>
            </a:r>
            <a:r>
              <a:rPr lang="ar-SA" sz="2400" b="1" dirty="0" err="1" smtClean="0"/>
              <a:t>إستقلاب</a:t>
            </a:r>
            <a:r>
              <a:rPr lang="ar-SA" sz="2400" b="1" dirty="0" smtClean="0"/>
              <a:t> </a:t>
            </a:r>
            <a:r>
              <a:rPr lang="en-GB" sz="2400" b="1" dirty="0" err="1" smtClean="0"/>
              <a:t>chylomicrons</a:t>
            </a:r>
            <a:r>
              <a:rPr lang="en-GB" sz="2400" b="1" dirty="0" smtClean="0"/>
              <a:t> &amp; VLDL</a:t>
            </a:r>
            <a:r>
              <a:rPr lang="ar-SA" sz="2400" b="1" dirty="0" smtClean="0"/>
              <a:t> </a:t>
            </a:r>
            <a:r>
              <a:rPr lang="ar-SA" sz="2400" dirty="0" smtClean="0"/>
              <a:t>محيطيّاً ، منقصاً </a:t>
            </a:r>
            <a:r>
              <a:rPr lang="en-GB" sz="2400" dirty="0" smtClean="0"/>
              <a:t>[ VLDL ]</a:t>
            </a:r>
            <a:r>
              <a:rPr lang="ar-SA" sz="2400" dirty="0" smtClean="0"/>
              <a:t> البلازمي ، خصوصاً </a:t>
            </a:r>
            <a:r>
              <a:rPr lang="en-GB" sz="2400" dirty="0" smtClean="0"/>
              <a:t>TGs</a:t>
            </a:r>
            <a:r>
              <a:rPr lang="ar-SA" sz="2400" dirty="0" smtClean="0"/>
              <a:t> . كما أنّ </a:t>
            </a:r>
            <a:r>
              <a:rPr lang="ar-SA" sz="2400" dirty="0" err="1" smtClean="0"/>
              <a:t>الفيبرات</a:t>
            </a:r>
            <a:r>
              <a:rPr lang="ar-SA" sz="2400" dirty="0" smtClean="0"/>
              <a:t> </a:t>
            </a:r>
            <a:r>
              <a:rPr lang="ar-SA" sz="2400" b="1" dirty="0" smtClean="0"/>
              <a:t>تنقص تخليق </a:t>
            </a:r>
            <a:r>
              <a:rPr lang="en-GB" sz="2400" b="1" dirty="0" smtClean="0"/>
              <a:t>C</a:t>
            </a:r>
            <a:r>
              <a:rPr lang="ar-SA" sz="2400" b="1" dirty="0" smtClean="0"/>
              <a:t> في الكبد ، </a:t>
            </a:r>
            <a:r>
              <a:rPr lang="ar-SA" sz="2400" dirty="0" smtClean="0"/>
              <a:t>فينقص </a:t>
            </a:r>
            <a:r>
              <a:rPr lang="en-GB" sz="2400" dirty="0" smtClean="0"/>
              <a:t>TGs</a:t>
            </a:r>
            <a:r>
              <a:rPr lang="ar-SA" sz="2400" dirty="0" smtClean="0"/>
              <a:t> البلازما أكثر . </a:t>
            </a:r>
            <a:r>
              <a:rPr lang="ar-SA" sz="2400" b="1" dirty="0" smtClean="0"/>
              <a:t> </a:t>
            </a:r>
            <a:r>
              <a:rPr lang="ar-SA" sz="2400" dirty="0" smtClean="0"/>
              <a:t>يعالج فرط شحوم الدم ، خصوصاً </a:t>
            </a:r>
            <a:r>
              <a:rPr lang="en-GB" sz="2400" dirty="0" err="1" smtClean="0"/>
              <a:t>hypertriglyceridemia</a:t>
            </a:r>
            <a:r>
              <a:rPr lang="ar-SA" sz="2400" dirty="0" smtClean="0"/>
              <a:t> الناتجة عن </a:t>
            </a:r>
            <a:r>
              <a:rPr lang="en-GB" sz="2400" dirty="0" err="1" smtClean="0"/>
              <a:t>dysbetalipoproteinemia</a:t>
            </a:r>
            <a:r>
              <a:rPr lang="ar-SA" sz="2400" dirty="0" smtClean="0"/>
              <a:t> ، العيب في </a:t>
            </a:r>
            <a:r>
              <a:rPr lang="en-GB" sz="2400" dirty="0" err="1" smtClean="0"/>
              <a:t>apolipoprotein</a:t>
            </a:r>
            <a:r>
              <a:rPr lang="en-GB" sz="2400" dirty="0" smtClean="0"/>
              <a:t> E</a:t>
            </a:r>
            <a:r>
              <a:rPr lang="ar-SA" sz="2400" dirty="0" smtClean="0"/>
              <a:t> الذي يخلّ بتصفية بقايا </a:t>
            </a:r>
            <a:r>
              <a:rPr lang="en-GB" sz="2400" dirty="0" smtClean="0"/>
              <a:t>CM</a:t>
            </a:r>
            <a:r>
              <a:rPr lang="ar-SA" sz="2400" dirty="0" smtClean="0"/>
              <a:t> و </a:t>
            </a:r>
            <a:r>
              <a:rPr lang="en-GB" sz="2400" dirty="0" smtClean="0"/>
              <a:t>VLDLP</a:t>
            </a:r>
            <a:r>
              <a:rPr lang="ar-SA" sz="2400" dirty="0" smtClean="0"/>
              <a:t> ....                                                      ذو فعل مضادّ للإدرار في </a:t>
            </a:r>
            <a:r>
              <a:rPr lang="ar-SA" sz="2400" b="1" dirty="0" smtClean="0"/>
              <a:t>السكري الوبيل إلى المتوسّط . </a:t>
            </a:r>
          </a:p>
          <a:p>
            <a:pPr algn="r" rtl="1">
              <a:buNone/>
            </a:pPr>
            <a:r>
              <a:rPr lang="ar-SA" sz="2400" b="1" dirty="0" smtClean="0"/>
              <a:t>  (ب)- </a:t>
            </a:r>
            <a:r>
              <a:rPr lang="en-GB" sz="2400" b="1" dirty="0" err="1" smtClean="0">
                <a:solidFill>
                  <a:srgbClr val="00B050"/>
                </a:solidFill>
              </a:rPr>
              <a:t>Gimfibrozil</a:t>
            </a:r>
            <a:r>
              <a:rPr lang="en-GB" sz="2400" b="1" dirty="0" smtClean="0"/>
              <a:t> [ </a:t>
            </a:r>
            <a:r>
              <a:rPr lang="en-GB" sz="2400" b="1" dirty="0" err="1" smtClean="0"/>
              <a:t>Lobid</a:t>
            </a:r>
            <a:r>
              <a:rPr lang="en-GB" sz="2400" b="1" dirty="0" smtClean="0"/>
              <a:t> ]</a:t>
            </a:r>
            <a:r>
              <a:rPr lang="ar-SA" sz="2400" b="1" dirty="0" smtClean="0"/>
              <a:t> : </a:t>
            </a:r>
            <a:r>
              <a:rPr lang="ar-SA" sz="2400" dirty="0" err="1" smtClean="0"/>
              <a:t>فيبرات</a:t>
            </a:r>
            <a:r>
              <a:rPr lang="ar-SA" sz="2400" dirty="0" smtClean="0"/>
              <a:t> فعله كسابقه ، أقوى بإنقاص </a:t>
            </a:r>
            <a:r>
              <a:rPr lang="en-GB" sz="2400" dirty="0" smtClean="0"/>
              <a:t>TGs</a:t>
            </a:r>
            <a:r>
              <a:rPr lang="ar-SA" sz="2400" dirty="0" smtClean="0"/>
              <a:t> . </a:t>
            </a:r>
            <a:endParaRPr lang="ar-SA" sz="2400" b="1" dirty="0" smtClean="0"/>
          </a:p>
          <a:p>
            <a:pPr algn="r" rtl="1">
              <a:buNone/>
            </a:pPr>
            <a:endParaRPr lang="ar-SA" sz="2400" b="1" dirty="0" smtClean="0"/>
          </a:p>
          <a:p>
            <a:pPr algn="r" rtl="1">
              <a:buNone/>
            </a:pPr>
            <a:endParaRPr lang="ar-SA" sz="2400" b="1" dirty="0" smtClean="0"/>
          </a:p>
          <a:p>
            <a:pPr algn="r" rtl="1">
              <a:buNone/>
            </a:pP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    - التأثيرات </a:t>
            </a:r>
            <a:r>
              <a:rPr lang="ar-SA" sz="2400" dirty="0" err="1" smtClean="0"/>
              <a:t>الضائرة</a:t>
            </a:r>
            <a:r>
              <a:rPr lang="ar-SA" sz="2400" dirty="0" smtClean="0"/>
              <a:t> وموانع </a:t>
            </a:r>
            <a:r>
              <a:rPr lang="ar-SA" sz="2400" dirty="0" err="1" smtClean="0"/>
              <a:t>الإستعمال</a:t>
            </a:r>
            <a:r>
              <a:rPr lang="ar-SA" sz="2400" dirty="0" smtClean="0"/>
              <a:t> : </a:t>
            </a:r>
          </a:p>
          <a:p>
            <a:pPr algn="r" rtl="1">
              <a:buNone/>
            </a:pPr>
            <a:r>
              <a:rPr lang="ar-SA" sz="2400" dirty="0" smtClean="0"/>
              <a:t>        </a:t>
            </a:r>
            <a:r>
              <a:rPr lang="ar-SA" sz="2400" dirty="0" err="1" smtClean="0"/>
              <a:t>فينوفيبرات</a:t>
            </a:r>
            <a:r>
              <a:rPr lang="ar-SA" sz="2400" dirty="0" smtClean="0"/>
              <a:t> يسبّب تحصّي صفراوي </a:t>
            </a:r>
            <a:r>
              <a:rPr lang="en-GB" sz="2400" dirty="0" err="1" smtClean="0"/>
              <a:t>cholelithiasis</a:t>
            </a:r>
            <a:r>
              <a:rPr lang="ar-SA" sz="2400" dirty="0" smtClean="0"/>
              <a:t> </a:t>
            </a:r>
            <a:r>
              <a:rPr lang="ar-SA" sz="2400" dirty="0" err="1" smtClean="0"/>
              <a:t>وإلتهاب</a:t>
            </a:r>
            <a:r>
              <a:rPr lang="ar-SA" sz="2400" dirty="0" smtClean="0"/>
              <a:t> المرارة </a:t>
            </a:r>
            <a:r>
              <a:rPr lang="en-GB" sz="2400" dirty="0" err="1" smtClean="0"/>
              <a:t>cholecystitis</a:t>
            </a:r>
            <a:r>
              <a:rPr lang="ar-SA" sz="2400" dirty="0" smtClean="0"/>
              <a:t> </a:t>
            </a:r>
            <a:r>
              <a:rPr lang="ar-SA" sz="2400" dirty="0" err="1" smtClean="0"/>
              <a:t>وإضطرابات</a:t>
            </a:r>
            <a:r>
              <a:rPr lang="ar-SA" sz="2400" dirty="0" smtClean="0"/>
              <a:t> هضميّة وغثيان وإسهال خفيف وألم عضلات . وأحياناً تفاعلات جلديّة ونعاس ونادراً نقص الشبق </a:t>
            </a:r>
            <a:r>
              <a:rPr lang="en-GB" sz="2400" dirty="0" smtClean="0"/>
              <a:t>libido</a:t>
            </a:r>
            <a:r>
              <a:rPr lang="ar-SA" sz="2400" dirty="0" smtClean="0"/>
              <a:t> عند الذكور . </a:t>
            </a:r>
          </a:p>
          <a:p>
            <a:pPr algn="r" rtl="1">
              <a:buNone/>
            </a:pPr>
            <a:r>
              <a:rPr lang="ar-SA" sz="2400" dirty="0" smtClean="0"/>
              <a:t>        يزيح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sulfonylureas</a:t>
            </a:r>
            <a:r>
              <a:rPr lang="en-GB" sz="2400" dirty="0" smtClean="0"/>
              <a:t> &amp; </a:t>
            </a:r>
            <a:r>
              <a:rPr lang="en-GB" sz="2400" dirty="0" err="1" smtClean="0"/>
              <a:t>warfarin</a:t>
            </a:r>
            <a:r>
              <a:rPr lang="ar-SA" sz="2400" dirty="0" smtClean="0"/>
              <a:t> من الألبومين . </a:t>
            </a:r>
          </a:p>
          <a:p>
            <a:pPr algn="r" rtl="1">
              <a:buNone/>
            </a:pPr>
            <a:r>
              <a:rPr lang="ar-SA" sz="2400" dirty="0" smtClean="0"/>
              <a:t>        ينبغي استعماله بحذر في الخلل الكلوي أو الكبدي . </a:t>
            </a:r>
          </a:p>
          <a:p>
            <a:pPr algn="r" rtl="1">
              <a:buNone/>
            </a:pPr>
            <a:r>
              <a:rPr lang="ar-SA" sz="2400" b="1" dirty="0" smtClean="0"/>
              <a:t>4- </a:t>
            </a:r>
            <a:r>
              <a:rPr lang="en-GB" sz="2400" b="1" dirty="0" err="1" smtClean="0">
                <a:solidFill>
                  <a:srgbClr val="00B050"/>
                </a:solidFill>
              </a:rPr>
              <a:t>Ezetimibe</a:t>
            </a:r>
            <a:r>
              <a:rPr lang="en-GB" sz="2400" b="1" dirty="0" smtClean="0"/>
              <a:t> [ </a:t>
            </a:r>
            <a:r>
              <a:rPr lang="en-GB" sz="2400" b="1" dirty="0" err="1" smtClean="0"/>
              <a:t>Zetia</a:t>
            </a:r>
            <a:r>
              <a:rPr lang="en-GB" sz="2400" b="1" dirty="0" smtClean="0"/>
              <a:t> ]</a:t>
            </a:r>
            <a:r>
              <a:rPr lang="ar-SA" sz="2400" b="1" dirty="0" smtClean="0"/>
              <a:t> : </a:t>
            </a:r>
            <a:r>
              <a:rPr lang="ar-SA" sz="2400" dirty="0" smtClean="0"/>
              <a:t>يحصر </a:t>
            </a:r>
            <a:r>
              <a:rPr lang="ar-SA" sz="2400" dirty="0" err="1" smtClean="0"/>
              <a:t>نواقل</a:t>
            </a:r>
            <a:r>
              <a:rPr lang="ar-SA" sz="2400" dirty="0" smtClean="0"/>
              <a:t> </a:t>
            </a:r>
            <a:r>
              <a:rPr lang="en-GB" sz="2400" dirty="0" smtClean="0"/>
              <a:t>C</a:t>
            </a:r>
            <a:r>
              <a:rPr lang="ar-SA" sz="2400" dirty="0" smtClean="0"/>
              <a:t> في المعي الدقيق ، منقصاً </a:t>
            </a:r>
            <a:r>
              <a:rPr lang="ar-SY" sz="2400" dirty="0" err="1" smtClean="0"/>
              <a:t>ا</a:t>
            </a:r>
            <a:r>
              <a:rPr lang="ar-SA" sz="2400" dirty="0" err="1" smtClean="0"/>
              <a:t>متصاص</a:t>
            </a:r>
            <a:r>
              <a:rPr lang="ar-SA" sz="2400" dirty="0" smtClean="0"/>
              <a:t> </a:t>
            </a:r>
            <a:r>
              <a:rPr lang="en-GB" sz="2400" dirty="0" smtClean="0"/>
              <a:t>C</a:t>
            </a:r>
            <a:r>
              <a:rPr lang="ar-SA" sz="2400" dirty="0" smtClean="0"/>
              <a:t> . فينقص  وحيداّ 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18% 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en-GB" sz="2400" dirty="0" smtClean="0"/>
              <a:t>TG</a:t>
            </a:r>
            <a:r>
              <a:rPr lang="ar-SA" sz="2400" dirty="0" smtClean="0"/>
              <a:t> 10% . وبتوليفه مع </a:t>
            </a:r>
            <a:r>
              <a:rPr lang="ar-SA" sz="2400" dirty="0" err="1" smtClean="0"/>
              <a:t>ستاتين</a:t>
            </a:r>
            <a:r>
              <a:rPr lang="ar-SA" sz="2400" dirty="0" smtClean="0"/>
              <a:t> ينقص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72% . </a:t>
            </a:r>
          </a:p>
          <a:p>
            <a:pPr algn="r" rtl="1">
              <a:buNone/>
            </a:pPr>
            <a:r>
              <a:rPr lang="ar-SA" sz="2400" dirty="0" smtClean="0"/>
              <a:t>        متحمّل جداً ، يسبّب التعب وألم البطن والإسهال 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5- محتجزات </a:t>
            </a:r>
            <a:r>
              <a:rPr lang="ar-SA" sz="2400" b="1" dirty="0" err="1" smtClean="0"/>
              <a:t>الحموض</a:t>
            </a:r>
            <a:r>
              <a:rPr lang="ar-SA" sz="2400" b="1" dirty="0" smtClean="0"/>
              <a:t> الصفراويّة                                                             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en-GB" sz="2400" b="1" dirty="0" smtClean="0"/>
              <a:t>5. </a:t>
            </a:r>
            <a:r>
              <a:rPr lang="en-GB" sz="2400" b="1" i="1" dirty="0" smtClean="0"/>
              <a:t>Bile acid </a:t>
            </a:r>
            <a:r>
              <a:rPr lang="en-GB" sz="2400" b="1" i="1" dirty="0" err="1" smtClean="0"/>
              <a:t>sequestrants</a:t>
            </a:r>
            <a:r>
              <a:rPr lang="en-GB" sz="2400" b="1" i="1" dirty="0" smtClean="0"/>
              <a:t> : </a:t>
            </a:r>
            <a:r>
              <a:rPr lang="en-GB" sz="2400" b="1" dirty="0" err="1" smtClean="0">
                <a:solidFill>
                  <a:srgbClr val="00B050"/>
                </a:solidFill>
              </a:rPr>
              <a:t>Cholestyramine</a:t>
            </a:r>
            <a:r>
              <a:rPr lang="en-GB" sz="2400" b="1" dirty="0" smtClean="0"/>
              <a:t> </a:t>
            </a:r>
            <a:r>
              <a:rPr lang="en-GB" sz="2400" dirty="0" smtClean="0"/>
              <a:t>[</a:t>
            </a:r>
            <a:r>
              <a:rPr lang="en-GB" sz="2400" b="1" dirty="0" smtClean="0"/>
              <a:t> </a:t>
            </a:r>
            <a:r>
              <a:rPr lang="en-GB" sz="2400" dirty="0" err="1" smtClean="0"/>
              <a:t>Questron</a:t>
            </a:r>
            <a:r>
              <a:rPr lang="en-GB" sz="2400" dirty="0" smtClean="0"/>
              <a:t> ] , </a:t>
            </a:r>
            <a:r>
              <a:rPr lang="en-GB" sz="2400" b="1" dirty="0" err="1" smtClean="0">
                <a:solidFill>
                  <a:srgbClr val="00B050"/>
                </a:solidFill>
              </a:rPr>
              <a:t>colestipol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Colestid</a:t>
            </a:r>
            <a:r>
              <a:rPr lang="en-GB" sz="2400" dirty="0" smtClean="0"/>
              <a:t> ] , and </a:t>
            </a:r>
            <a:r>
              <a:rPr lang="en-GB" sz="2400" b="1" dirty="0" err="1" smtClean="0">
                <a:solidFill>
                  <a:srgbClr val="00B050"/>
                </a:solidFill>
              </a:rPr>
              <a:t>colesevelam</a:t>
            </a:r>
            <a:r>
              <a:rPr lang="en-GB" sz="2400" b="1" dirty="0" smtClean="0"/>
              <a:t> </a:t>
            </a:r>
            <a:r>
              <a:rPr lang="en-GB" sz="2400" dirty="0" smtClean="0"/>
              <a:t>[ </a:t>
            </a:r>
            <a:r>
              <a:rPr lang="en-GB" sz="2400" dirty="0" err="1" smtClean="0"/>
              <a:t>WelChol</a:t>
            </a:r>
            <a:r>
              <a:rPr lang="en-GB" sz="2400" dirty="0" smtClean="0"/>
              <a:t> ] </a:t>
            </a:r>
            <a:r>
              <a:rPr lang="ar-SA" sz="2400" dirty="0" smtClean="0"/>
              <a:t>  </a:t>
            </a:r>
          </a:p>
          <a:p>
            <a:pPr algn="r" rtl="1">
              <a:buNone/>
            </a:pPr>
            <a:r>
              <a:rPr lang="ar-SA" sz="2400" dirty="0" err="1" smtClean="0"/>
              <a:t>راتينات</a:t>
            </a:r>
            <a:r>
              <a:rPr lang="ar-SA" sz="2400" dirty="0" smtClean="0"/>
              <a:t> تربط الأملاح الصفراويّة في الأمعاء وتمنع عودتها إلى الكبد .... وتخلّ بامتصاص </a:t>
            </a:r>
            <a:r>
              <a:rPr lang="en-GB" sz="2400" dirty="0" smtClean="0"/>
              <a:t>C</a:t>
            </a:r>
            <a:r>
              <a:rPr lang="ar-SA" sz="2400" dirty="0" smtClean="0"/>
              <a:t> الغذاء . تبادل </a:t>
            </a:r>
            <a:r>
              <a:rPr lang="en-GB" sz="2400" dirty="0" err="1" smtClean="0"/>
              <a:t>Cl</a:t>
            </a:r>
            <a:r>
              <a:rPr lang="en-GB" sz="2400" dirty="0" smtClean="0"/>
              <a:t>- </a:t>
            </a:r>
            <a:r>
              <a:rPr lang="ar-SA" sz="2400" dirty="0" smtClean="0"/>
              <a:t> مع الحمض الصفراوي . </a:t>
            </a:r>
            <a:r>
              <a:rPr lang="ar-SA" sz="2400" dirty="0" err="1" smtClean="0"/>
              <a:t>لاتمتصّ</a:t>
            </a:r>
            <a:r>
              <a:rPr lang="ar-SA" sz="2400" dirty="0" smtClean="0"/>
              <a:t> عبر المعي . </a:t>
            </a:r>
          </a:p>
          <a:p>
            <a:pPr algn="r" rtl="1">
              <a:buNone/>
            </a:pPr>
            <a:r>
              <a:rPr lang="ar-SA" sz="2400" dirty="0" smtClean="0"/>
              <a:t>        تستعمل لإنقاص </a:t>
            </a:r>
            <a:r>
              <a:rPr lang="en-GB" sz="2400" dirty="0" smtClean="0"/>
              <a:t>C</a:t>
            </a:r>
            <a:r>
              <a:rPr lang="ar-SA" sz="2400" dirty="0" smtClean="0"/>
              <a:t> البلازما ( 10-20% ) عند المرضى ذوي بعض مستقبلات </a:t>
            </a:r>
            <a:r>
              <a:rPr lang="en-GB" sz="2400" dirty="0" smtClean="0"/>
              <a:t>LDL</a:t>
            </a:r>
            <a:r>
              <a:rPr lang="ar-SA" sz="2400" dirty="0" smtClean="0"/>
              <a:t> الطبيعيّة . </a:t>
            </a:r>
          </a:p>
          <a:p>
            <a:pPr algn="r" rtl="1">
              <a:buNone/>
            </a:pPr>
            <a:r>
              <a:rPr lang="ar-SA" sz="2400" dirty="0" smtClean="0"/>
              <a:t>       مأمونة ، نادراً </a:t>
            </a:r>
            <a:r>
              <a:rPr lang="ar-SA" sz="2400" dirty="0" err="1" smtClean="0"/>
              <a:t>ماتسبّب</a:t>
            </a:r>
            <a:r>
              <a:rPr lang="ar-SA" sz="2400" dirty="0" smtClean="0"/>
              <a:t> الإمساك والغثيان . </a:t>
            </a:r>
            <a:r>
              <a:rPr lang="ar-SA" sz="2400" dirty="0" err="1" smtClean="0"/>
              <a:t>لل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colesevelam</a:t>
            </a:r>
            <a:r>
              <a:rPr lang="ar-SA" sz="2400" dirty="0" smtClean="0"/>
              <a:t> التأثيرات الهضميّة الأقلّ . </a:t>
            </a:r>
          </a:p>
          <a:p>
            <a:pPr algn="r" rtl="1">
              <a:buNone/>
            </a:pPr>
            <a:r>
              <a:rPr lang="ar-SA" sz="2400" dirty="0" smtClean="0"/>
              <a:t>        تنقص </a:t>
            </a:r>
            <a:r>
              <a:rPr lang="ar-SA" sz="2400" dirty="0" err="1" smtClean="0"/>
              <a:t>إمتصاص</a:t>
            </a:r>
            <a:r>
              <a:rPr lang="ar-SA" sz="2400" dirty="0" smtClean="0"/>
              <a:t> الأدوية </a:t>
            </a:r>
            <a:r>
              <a:rPr lang="ar-SA" sz="2400" dirty="0" err="1" smtClean="0"/>
              <a:t>اللامتأيّنة</a:t>
            </a:r>
            <a:r>
              <a:rPr lang="ar-SA" sz="2400" dirty="0" smtClean="0"/>
              <a:t> ، </a:t>
            </a:r>
            <a:r>
              <a:rPr lang="ar-SA" sz="2400" dirty="0" err="1" smtClean="0"/>
              <a:t>كالديجيتال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والوارفارين</a:t>
            </a:r>
            <a:r>
              <a:rPr lang="ar-SA" sz="2400" dirty="0" smtClean="0"/>
              <a:t> 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Y" dirty="0" smtClean="0"/>
              <a:t>    </a:t>
            </a:r>
            <a:endParaRPr lang="ar-SA" dirty="0"/>
          </a:p>
        </p:txBody>
      </p:sp>
      <p:pic>
        <p:nvPicPr>
          <p:cNvPr id="4" name="Content Placeholder 3" descr="Picture 024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52500"/>
            <a:ext cx="8305800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ANTIARRHYTHMIC DRUGS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ar-SY" sz="2400" dirty="0" smtClean="0"/>
              <a:t>أ- </a:t>
            </a:r>
            <a:r>
              <a:rPr lang="ar-SY" sz="2400" b="1" dirty="0" err="1" smtClean="0"/>
              <a:t>أ</a:t>
            </a:r>
            <a:r>
              <a:rPr lang="ar-SY" sz="2400" b="1" dirty="0" smtClean="0"/>
              <a:t>سباب</a:t>
            </a:r>
            <a:r>
              <a:rPr lang="ar-SY" sz="2400" dirty="0" smtClean="0"/>
              <a:t> </a:t>
            </a:r>
            <a:r>
              <a:rPr lang="ar-SY" sz="2400" b="1" dirty="0" err="1" smtClean="0"/>
              <a:t>اللانظميّات</a:t>
            </a:r>
            <a:r>
              <a:rPr lang="ar-SY" sz="2400" dirty="0" smtClean="0"/>
              <a:t> : خلل بتوليد النبض وبنقله . يتجلى بخلل السرعة والنظم أو </a:t>
            </a:r>
            <a:r>
              <a:rPr lang="ar-SY" sz="2400" dirty="0" err="1" smtClean="0"/>
              <a:t>إضطراب</a:t>
            </a:r>
            <a:r>
              <a:rPr lang="ar-SY" sz="2400" dirty="0" smtClean="0"/>
              <a:t> النتائج الطبيعيّة لتنشيط الأذينين والبطينين . </a:t>
            </a:r>
          </a:p>
          <a:p>
            <a:pPr algn="r" rtl="1">
              <a:buNone/>
            </a:pPr>
            <a:r>
              <a:rPr lang="ar-SY" sz="2400" b="1" dirty="0" smtClean="0"/>
              <a:t> 1. تغيّر الأوتوماتيكيّة : </a:t>
            </a:r>
            <a:r>
              <a:rPr lang="ar-SY" sz="2400" dirty="0" smtClean="0"/>
              <a:t>تنشأ من : (أ)- </a:t>
            </a:r>
            <a:r>
              <a:rPr lang="en-US" sz="2400" b="1" dirty="0" smtClean="0"/>
              <a:t>sinus</a:t>
            </a:r>
            <a:r>
              <a:rPr lang="en-US" sz="2400" dirty="0" smtClean="0"/>
              <a:t> </a:t>
            </a:r>
            <a:r>
              <a:rPr lang="en-US" sz="2400" b="1" dirty="0" smtClean="0"/>
              <a:t>node</a:t>
            </a:r>
            <a:r>
              <a:rPr lang="ar-SY" sz="2400" dirty="0" smtClean="0"/>
              <a:t> ( </a:t>
            </a:r>
            <a:r>
              <a:rPr lang="en-US" sz="2400" b="1" dirty="0" smtClean="0"/>
              <a:t>sinus</a:t>
            </a:r>
            <a:r>
              <a:rPr lang="en-US" sz="2400" dirty="0" smtClean="0"/>
              <a:t> </a:t>
            </a:r>
            <a:r>
              <a:rPr lang="en-US" sz="2400" b="1" dirty="0" smtClean="0"/>
              <a:t>tachycardia</a:t>
            </a:r>
            <a:r>
              <a:rPr lang="en-US" sz="2400" dirty="0" smtClean="0"/>
              <a:t> &amp; </a:t>
            </a:r>
            <a:r>
              <a:rPr lang="en-US" sz="2400" b="1" dirty="0" err="1" smtClean="0"/>
              <a:t>bradycardia</a:t>
            </a:r>
            <a:r>
              <a:rPr lang="ar-SY" sz="2400" dirty="0" smtClean="0"/>
              <a:t> ) . إذ أنّ </a:t>
            </a:r>
            <a:r>
              <a:rPr lang="ar-SY" sz="2400" b="1" dirty="0" smtClean="0"/>
              <a:t>زيادة</a:t>
            </a:r>
            <a:r>
              <a:rPr lang="ar-SY" sz="2400" dirty="0" smtClean="0"/>
              <a:t> </a:t>
            </a:r>
            <a:r>
              <a:rPr lang="ar-SY" sz="2400" b="1" dirty="0" smtClean="0"/>
              <a:t>نشاط</a:t>
            </a:r>
            <a:r>
              <a:rPr lang="ar-SY" sz="2400" dirty="0" smtClean="0"/>
              <a:t> </a:t>
            </a:r>
            <a:r>
              <a:rPr lang="ar-SY" sz="2400" b="1" dirty="0" smtClean="0"/>
              <a:t>المبهم </a:t>
            </a:r>
            <a:r>
              <a:rPr lang="ar-SY" sz="2400" dirty="0" smtClean="0"/>
              <a:t>تخلّ بخلايا راسم </a:t>
            </a:r>
            <a:r>
              <a:rPr lang="ar-SY" sz="2400" dirty="0" err="1" smtClean="0"/>
              <a:t>الخطا</a:t>
            </a:r>
            <a:r>
              <a:rPr lang="ar-SY" sz="2400" dirty="0" smtClean="0"/>
              <a:t> (</a:t>
            </a:r>
            <a:r>
              <a:rPr lang="ar-SY" sz="2400" b="1" dirty="0" smtClean="0"/>
              <a:t>الناظمة</a:t>
            </a:r>
            <a:r>
              <a:rPr lang="ar-SY" sz="2400" dirty="0" smtClean="0"/>
              <a:t> ) </a:t>
            </a:r>
            <a:r>
              <a:rPr lang="en-US" sz="2400" dirty="0" smtClean="0"/>
              <a:t>pacemaker</a:t>
            </a:r>
            <a:r>
              <a:rPr lang="ar-SY" sz="2400" dirty="0" smtClean="0"/>
              <a:t> العقدي ، عبر زيادة نقل </a:t>
            </a:r>
            <a:r>
              <a:rPr lang="en-US" sz="2400" dirty="0" smtClean="0"/>
              <a:t> K+</a:t>
            </a:r>
            <a:r>
              <a:rPr lang="ar-SY" sz="2400" dirty="0" smtClean="0"/>
              <a:t> ، مسبّبةً فرط </a:t>
            </a:r>
            <a:r>
              <a:rPr lang="ar-SY" sz="2400" dirty="0" err="1" smtClean="0"/>
              <a:t>إستقطاب</a:t>
            </a:r>
            <a:r>
              <a:rPr lang="ar-SY" sz="2400" dirty="0" smtClean="0"/>
              <a:t> . </a:t>
            </a:r>
            <a:r>
              <a:rPr lang="ar-SY" sz="2400" b="1" dirty="0" smtClean="0"/>
              <a:t>أمّا زيادة نشاط الودّي </a:t>
            </a:r>
            <a:r>
              <a:rPr lang="ar-SY" sz="2400" dirty="0" smtClean="0"/>
              <a:t>فتزيد سرعة زوال </a:t>
            </a:r>
            <a:r>
              <a:rPr lang="ar-SY" sz="2400" dirty="0" err="1" smtClean="0"/>
              <a:t>إستقطاب</a:t>
            </a:r>
            <a:r>
              <a:rPr lang="ar-SY" sz="2400" dirty="0" smtClean="0"/>
              <a:t> الطور 4 . ويؤدّي المرض الداخلي إلى تنشيط راسم خطا فاشل ، </a:t>
            </a:r>
            <a:r>
              <a:rPr lang="en-US" sz="2400" dirty="0" smtClean="0"/>
              <a:t>( </a:t>
            </a:r>
            <a:r>
              <a:rPr lang="en-US" sz="2400" b="1" dirty="0" smtClean="0"/>
              <a:t>sick sinus syndrome </a:t>
            </a:r>
            <a:r>
              <a:rPr lang="en-US" sz="2400" dirty="0" smtClean="0"/>
              <a:t>)</a:t>
            </a:r>
            <a:r>
              <a:rPr lang="ar-SY" sz="2400" dirty="0" smtClean="0"/>
              <a:t> . (ب)- </a:t>
            </a:r>
            <a:r>
              <a:rPr lang="en-US" sz="2400" b="1" dirty="0" smtClean="0"/>
              <a:t>Ectopic foci</a:t>
            </a:r>
            <a:r>
              <a:rPr lang="ar-SY" sz="2400" b="1" dirty="0" smtClean="0"/>
              <a:t>: </a:t>
            </a:r>
            <a:r>
              <a:rPr lang="ar-SY" sz="2400" dirty="0" smtClean="0"/>
              <a:t>باحات مريضة ضمن جملة النقل ، تنشئ سرعات كبيرة من النشاط الداخلي ، وتعمل كراسمات خطا / ناظمات . (ج)- </a:t>
            </a:r>
            <a:r>
              <a:rPr lang="en-US" sz="2400" b="1" dirty="0" smtClean="0"/>
              <a:t>Triggered automaticity</a:t>
            </a:r>
            <a:r>
              <a:rPr lang="ar-SY" sz="2400" b="1" dirty="0" smtClean="0"/>
              <a:t> : </a:t>
            </a:r>
            <a:r>
              <a:rPr lang="ar-SY" sz="2400" dirty="0" smtClean="0"/>
              <a:t>سببها التأخير </a:t>
            </a:r>
            <a:r>
              <a:rPr lang="ar-SY" sz="2400" dirty="0" err="1" smtClean="0"/>
              <a:t>مابعد</a:t>
            </a:r>
            <a:r>
              <a:rPr lang="ar-SY" sz="2400" dirty="0" smtClean="0"/>
              <a:t> </a:t>
            </a:r>
            <a:r>
              <a:rPr lang="ar-SY" sz="2400" dirty="0" err="1" smtClean="0"/>
              <a:t>الإستقطاب</a:t>
            </a:r>
            <a:r>
              <a:rPr lang="ar-SY" sz="2400" dirty="0" smtClean="0"/>
              <a:t> ، فتصل العتبة </a:t>
            </a:r>
            <a:r>
              <a:rPr lang="ar-SY" sz="2400" dirty="0" err="1" smtClean="0"/>
              <a:t>وتبدئ</a:t>
            </a:r>
            <a:r>
              <a:rPr lang="ar-SY" sz="2400" dirty="0" smtClean="0"/>
              <a:t> النبض </a:t>
            </a:r>
            <a:r>
              <a:rPr lang="en-US" sz="2400" dirty="0" smtClean="0"/>
              <a:t>impulse</a:t>
            </a:r>
            <a:r>
              <a:rPr lang="ar-SY" sz="2400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 </a:t>
            </a:r>
            <a:r>
              <a:rPr lang="en-US" sz="2400" b="1" dirty="0" smtClean="0"/>
              <a:t>2</a:t>
            </a:r>
            <a:r>
              <a:rPr lang="ar-SY" sz="2400" b="1" dirty="0" smtClean="0"/>
              <a:t>. نقل شاذ للنبض في طريق النقل : </a:t>
            </a:r>
            <a:r>
              <a:rPr lang="ar-SY" sz="2400" dirty="0" smtClean="0"/>
              <a:t>(أ)- </a:t>
            </a:r>
            <a:r>
              <a:rPr lang="ar-SY" sz="2400" dirty="0" err="1" smtClean="0"/>
              <a:t>إحصارات</a:t>
            </a:r>
            <a:r>
              <a:rPr lang="ar-SY" sz="2400" dirty="0" smtClean="0"/>
              <a:t> القلب تسبّب </a:t>
            </a:r>
            <a:r>
              <a:rPr lang="ar-SY" sz="2400" b="1" dirty="0" err="1" smtClean="0"/>
              <a:t>تباطؤات</a:t>
            </a:r>
            <a:r>
              <a:rPr lang="ar-SY" sz="2400" dirty="0" smtClean="0"/>
              <a:t> . (ب)- النقل المعاد الدخول </a:t>
            </a:r>
            <a:r>
              <a:rPr lang="en-US" sz="2400" dirty="0" smtClean="0"/>
              <a:t>reentry circus</a:t>
            </a:r>
            <a:r>
              <a:rPr lang="ar-SY" sz="2400" dirty="0" smtClean="0"/>
              <a:t> يسبّب </a:t>
            </a:r>
            <a:r>
              <a:rPr lang="en-US" sz="2400" b="1" dirty="0" err="1" smtClean="0"/>
              <a:t>tachyarrhythmias</a:t>
            </a:r>
            <a:r>
              <a:rPr lang="ar-SY" sz="2400" dirty="0" smtClean="0"/>
              <a:t> . </a:t>
            </a:r>
            <a:endParaRPr lang="ar-SA" sz="2400" b="1" dirty="0" smtClean="0"/>
          </a:p>
          <a:p>
            <a:pPr algn="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pic>
        <p:nvPicPr>
          <p:cNvPr id="4" name="عنصر نائب للمحتوى 3" descr="صورة 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3583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Y" sz="2400" b="1" dirty="0" smtClean="0"/>
              <a:t>ب- غايات المعالجة : </a:t>
            </a:r>
            <a:r>
              <a:rPr lang="ar-SY" sz="2400" dirty="0" smtClean="0"/>
              <a:t>( الجدول 4-2 ) . (أ)- ادّخار نشاط راسم </a:t>
            </a:r>
            <a:r>
              <a:rPr lang="ar-SY" sz="2400" dirty="0" err="1" smtClean="0"/>
              <a:t>الخطا</a:t>
            </a:r>
            <a:r>
              <a:rPr lang="ar-SY" sz="2400" dirty="0" smtClean="0"/>
              <a:t> الطبيعي وتعديل النقل المختل . (ب)- تنجز المعالجة </a:t>
            </a:r>
            <a:r>
              <a:rPr lang="ar-SY" sz="2400" dirty="0" err="1" smtClean="0"/>
              <a:t>بإحصار</a:t>
            </a:r>
            <a:r>
              <a:rPr lang="ar-SY" sz="2400" dirty="0" smtClean="0"/>
              <a:t> قنوات </a:t>
            </a:r>
            <a:r>
              <a:rPr lang="en-US" sz="2400" dirty="0" smtClean="0"/>
              <a:t>Na</a:t>
            </a:r>
            <a:r>
              <a:rPr lang="ar-SA" sz="2400" dirty="0" smtClean="0"/>
              <a:t> أو </a:t>
            </a:r>
            <a:r>
              <a:rPr lang="en-US" sz="2400" dirty="0" smtClean="0"/>
              <a:t>Ca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إطالة فترة العصيان </a:t>
            </a:r>
            <a:r>
              <a:rPr lang="ar-SY" sz="2400" dirty="0" smtClean="0"/>
              <a:t>، </a:t>
            </a:r>
            <a:r>
              <a:rPr lang="ar-SA" sz="2400" dirty="0" smtClean="0"/>
              <a:t>أو </a:t>
            </a:r>
            <a:r>
              <a:rPr lang="ar-SA" sz="2400" dirty="0" err="1" smtClean="0"/>
              <a:t>إحصار</a:t>
            </a:r>
            <a:r>
              <a:rPr lang="ar-SA" sz="2400" dirty="0" smtClean="0"/>
              <a:t> تأثير الودّي على القلب . </a:t>
            </a:r>
            <a:r>
              <a:rPr lang="ar-SY" sz="2400" dirty="0" smtClean="0"/>
              <a:t>ومعظم الأدوية تستهدف النسج المزالة الاستقطاب دون النسج المستقطبة الطبيعيّة . </a:t>
            </a:r>
          </a:p>
          <a:p>
            <a:pPr algn="r" rtl="1">
              <a:buNone/>
            </a:pPr>
            <a:r>
              <a:rPr lang="ar-SY" sz="2400" b="1" dirty="0" smtClean="0"/>
              <a:t>ج-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: </a:t>
            </a:r>
            <a:r>
              <a:rPr lang="en-US" sz="2400" b="1" dirty="0" smtClean="0"/>
              <a:t>Class I drugs</a:t>
            </a:r>
            <a:r>
              <a:rPr lang="ar-SY" sz="2400" b="1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 1- الآليّة : </a:t>
            </a:r>
            <a:r>
              <a:rPr lang="ar-SY" sz="2400" dirty="0" smtClean="0"/>
              <a:t>تحصر قنوات </a:t>
            </a:r>
            <a:r>
              <a:rPr lang="en-US" sz="2400" dirty="0" smtClean="0"/>
              <a:t>Na+</a:t>
            </a:r>
            <a:r>
              <a:rPr lang="ar-SY" sz="2400" b="1" dirty="0" smtClean="0"/>
              <a:t> </a:t>
            </a:r>
            <a:r>
              <a:rPr lang="ar-SY" sz="2400" dirty="0" smtClean="0"/>
              <a:t>السريعة</a:t>
            </a:r>
            <a:r>
              <a:rPr lang="ar-SY" sz="2400" b="1" dirty="0" smtClean="0"/>
              <a:t> ، </a:t>
            </a:r>
            <a:r>
              <a:rPr lang="ar-SY" sz="2400" dirty="0" smtClean="0"/>
              <a:t>منقصةً سرعة إزالة استقطاب الطور </a:t>
            </a:r>
            <a:r>
              <a:rPr lang="en-US" sz="2400" dirty="0" smtClean="0"/>
              <a:t>0</a:t>
            </a:r>
            <a:r>
              <a:rPr lang="ar-SY" sz="2400" dirty="0" smtClean="0"/>
              <a:t> و مطيلةً فترة العصيان الفعّالة </a:t>
            </a:r>
            <a:r>
              <a:rPr lang="ar-SY" sz="2400" dirty="0" err="1" smtClean="0"/>
              <a:t>و</a:t>
            </a:r>
            <a:r>
              <a:rPr lang="ar-SY" sz="2400" dirty="0" smtClean="0"/>
              <a:t> رافعةً عتبة </a:t>
            </a:r>
            <a:r>
              <a:rPr lang="ar-SY" sz="2400" dirty="0" err="1" smtClean="0"/>
              <a:t>الإستثارة</a:t>
            </a:r>
            <a:r>
              <a:rPr lang="ar-SY" sz="2400" dirty="0" smtClean="0"/>
              <a:t> ومنقصةً إزالة استقطاب الطور 4 . لها خواص التخدير الموضعي ....</a:t>
            </a:r>
          </a:p>
          <a:p>
            <a:pPr algn="r" rtl="1">
              <a:buNone/>
            </a:pPr>
            <a:r>
              <a:rPr lang="ar-SY" sz="2400" b="1" dirty="0" smtClean="0"/>
              <a:t> 2- </a:t>
            </a:r>
            <a:r>
              <a:rPr lang="en-US" sz="2400" b="1" dirty="0" smtClean="0"/>
              <a:t>Class IA</a:t>
            </a:r>
            <a:r>
              <a:rPr lang="ar-SY" sz="2400" b="1" dirty="0" smtClean="0"/>
              <a:t> : </a:t>
            </a:r>
            <a:r>
              <a:rPr lang="ar-SY" sz="2400" dirty="0" smtClean="0"/>
              <a:t>تطيل فترة العصيان وتبطئ النقل </a:t>
            </a:r>
            <a:r>
              <a:rPr lang="ar-SY" sz="2400" b="1" dirty="0" smtClean="0"/>
              <a:t> </a:t>
            </a:r>
            <a:r>
              <a:rPr lang="ar-SY" sz="2400" dirty="0" smtClean="0"/>
              <a:t>(أ)- </a:t>
            </a:r>
            <a:r>
              <a:rPr lang="en-US" sz="2400" b="1" dirty="0" err="1" smtClean="0">
                <a:solidFill>
                  <a:srgbClr val="00B050"/>
                </a:solidFill>
              </a:rPr>
              <a:t>quinidine</a:t>
            </a:r>
            <a:r>
              <a:rPr lang="en-US" sz="2400" dirty="0" smtClean="0"/>
              <a:t> [ </a:t>
            </a:r>
            <a:r>
              <a:rPr lang="en-US" sz="2400" dirty="0" err="1" smtClean="0"/>
              <a:t>Quinidex</a:t>
            </a:r>
            <a:r>
              <a:rPr lang="en-US" sz="2400" dirty="0" smtClean="0"/>
              <a:t> , </a:t>
            </a:r>
            <a:r>
              <a:rPr lang="en-US" sz="2400" dirty="0" err="1" smtClean="0"/>
              <a:t>Duraquin</a:t>
            </a:r>
            <a:r>
              <a:rPr lang="en-US" sz="2400" dirty="0" smtClean="0"/>
              <a:t> , </a:t>
            </a:r>
            <a:r>
              <a:rPr lang="en-US" sz="2400" dirty="0" err="1" smtClean="0"/>
              <a:t>Cardioquin</a:t>
            </a:r>
            <a:r>
              <a:rPr lang="en-US" sz="2400" dirty="0" smtClean="0"/>
              <a:t> ]</a:t>
            </a:r>
            <a:r>
              <a:rPr lang="ar-SY" sz="2400" dirty="0" smtClean="0"/>
              <a:t> : يثبّط سرعة راسم </a:t>
            </a:r>
            <a:r>
              <a:rPr lang="ar-SY" sz="2400" dirty="0" err="1" smtClean="0"/>
              <a:t>الخطا</a:t>
            </a:r>
            <a:r>
              <a:rPr lang="ar-SY" sz="2400" dirty="0" smtClean="0"/>
              <a:t> والنقل و</a:t>
            </a:r>
            <a:r>
              <a:rPr lang="ar-SY" sz="2400" b="1" dirty="0" smtClean="0"/>
              <a:t>مضاد</a:t>
            </a:r>
            <a:r>
              <a:rPr lang="ar-SY" sz="2400" dirty="0" smtClean="0"/>
              <a:t> </a:t>
            </a:r>
            <a:r>
              <a:rPr lang="ar-SY" sz="2400" b="1" dirty="0" err="1" smtClean="0"/>
              <a:t>للكولينرجيّة</a:t>
            </a:r>
            <a:r>
              <a:rPr lang="ar-SY" sz="2400" dirty="0" smtClean="0"/>
              <a:t> بالجرعات القليلة ..(ب)- فموي , يمتص </a:t>
            </a:r>
            <a:r>
              <a:rPr lang="ar-SY" sz="2400" dirty="0" err="1" smtClean="0"/>
              <a:t>ويُهَدْرَكس</a:t>
            </a:r>
            <a:r>
              <a:rPr lang="ar-SY" sz="2400" dirty="0" smtClean="0"/>
              <a:t> بالكبد .. </a:t>
            </a:r>
          </a:p>
          <a:p>
            <a:pPr algn="r" rtl="1">
              <a:buNone/>
            </a:pPr>
            <a:r>
              <a:rPr lang="ar-SY" sz="2400" b="1" dirty="0" smtClean="0"/>
              <a:t>  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b="1" dirty="0" err="1" smtClean="0"/>
              <a:t>الإستعمالات</a:t>
            </a:r>
            <a:r>
              <a:rPr lang="ar-SA" sz="2400" b="1" dirty="0" smtClean="0"/>
              <a:t> العلاجيّة : </a:t>
            </a:r>
            <a:r>
              <a:rPr lang="ar-SA" sz="2400" dirty="0" err="1" smtClean="0"/>
              <a:t>النيتروغليسرين</a:t>
            </a:r>
            <a:r>
              <a:rPr lang="ar-SA" sz="2400" dirty="0" smtClean="0"/>
              <a:t> , يستعمل تحت اللسان في </a:t>
            </a:r>
            <a:r>
              <a:rPr lang="ar-SA" sz="2400" b="1" dirty="0" smtClean="0"/>
              <a:t>ذبحة </a:t>
            </a:r>
            <a:r>
              <a:rPr lang="en-GB" sz="2400" b="1" dirty="0" err="1" smtClean="0"/>
              <a:t>Prinzmetal’s</a:t>
            </a:r>
            <a:r>
              <a:rPr lang="ar-SA" sz="2400" b="1" dirty="0" smtClean="0"/>
              <a:t> </a:t>
            </a:r>
            <a:r>
              <a:rPr lang="ar-SA" sz="2400" dirty="0" smtClean="0"/>
              <a:t>الراجعة ( </a:t>
            </a:r>
            <a:r>
              <a:rPr lang="ar-SA" sz="2400" dirty="0" err="1" smtClean="0"/>
              <a:t>الناكسة</a:t>
            </a:r>
            <a:r>
              <a:rPr lang="ar-SA" sz="2400" dirty="0" smtClean="0"/>
              <a:t> ) الشديدة </a:t>
            </a:r>
            <a:r>
              <a:rPr lang="ar-SY" sz="2400" dirty="0" smtClean="0"/>
              <a:t>،</a:t>
            </a:r>
            <a:r>
              <a:rPr lang="ar-SA" sz="2400" dirty="0" smtClean="0"/>
              <a:t> وتستعمل مستحضراته البطيئة </a:t>
            </a:r>
            <a:r>
              <a:rPr lang="ar-SA" sz="2400" dirty="0" err="1" smtClean="0"/>
              <a:t>الإمتصاص</a:t>
            </a:r>
            <a:r>
              <a:rPr lang="ar-SA" sz="2400" dirty="0" smtClean="0"/>
              <a:t> ذات </a:t>
            </a:r>
            <a:r>
              <a:rPr lang="en-GB" sz="2400" dirty="0" smtClean="0"/>
              <a:t>t1/2</a:t>
            </a:r>
            <a:r>
              <a:rPr lang="ar-SA" sz="2400" dirty="0" smtClean="0"/>
              <a:t> الأطول في </a:t>
            </a:r>
            <a:r>
              <a:rPr lang="ar-SA" sz="2400" b="1" dirty="0" smtClean="0"/>
              <a:t>الذبحة غير المستقرّة </a:t>
            </a:r>
            <a:r>
              <a:rPr lang="ar-SY" sz="2400" b="1" dirty="0" smtClean="0"/>
              <a:t>،</a:t>
            </a:r>
            <a:r>
              <a:rPr lang="ar-SA" sz="2400" b="1" dirty="0" smtClean="0"/>
              <a:t> </a:t>
            </a:r>
            <a:r>
              <a:rPr lang="en-GB" sz="2400" b="1" dirty="0" smtClean="0"/>
              <a:t>CHF </a:t>
            </a:r>
            <a:r>
              <a:rPr lang="ar-SA" sz="2400" b="1" dirty="0" smtClean="0"/>
              <a:t> في وجود </a:t>
            </a:r>
            <a:r>
              <a:rPr lang="en-GB" sz="2400" b="1" dirty="0" smtClean="0"/>
              <a:t>MI</a:t>
            </a:r>
            <a:r>
              <a:rPr lang="ar-SA" sz="2400" b="1" dirty="0" smtClean="0"/>
              <a:t> </a:t>
            </a:r>
          </a:p>
          <a:p>
            <a:pPr algn="r" rtl="1">
              <a:buNone/>
            </a:pPr>
            <a:r>
              <a:rPr lang="ar-SA" sz="2400" b="1" dirty="0" smtClean="0"/>
              <a:t>التأثيرات </a:t>
            </a:r>
            <a:r>
              <a:rPr lang="ar-SA" sz="2400" b="1" dirty="0" err="1" smtClean="0"/>
              <a:t>الضائرة</a:t>
            </a:r>
            <a:r>
              <a:rPr lang="ar-SA" sz="2400" b="1" dirty="0" smtClean="0"/>
              <a:t> </a:t>
            </a:r>
            <a:r>
              <a:rPr lang="en-GB" sz="2400" b="1" dirty="0" smtClean="0"/>
              <a:t>adverse effects</a:t>
            </a:r>
            <a:r>
              <a:rPr lang="ar-SA" sz="2400" b="1" dirty="0" smtClean="0"/>
              <a:t> : </a:t>
            </a:r>
            <a:r>
              <a:rPr lang="ar-SA" sz="2400" dirty="0" smtClean="0"/>
              <a:t>هذه المركّبات توسّع الأوعية محدثةً </a:t>
            </a:r>
            <a:r>
              <a:rPr lang="en-GB" sz="2400" dirty="0" smtClean="0"/>
              <a:t>orthostatic hypotension</a:t>
            </a:r>
            <a:r>
              <a:rPr lang="ar-SA" sz="2400" dirty="0" smtClean="0"/>
              <a:t> وتسرّع قلب منعكس وصداع . أمّا الجرعات الضخمة فتسبّب </a:t>
            </a:r>
            <a:r>
              <a:rPr lang="en-GB" sz="2400" b="1" dirty="0" err="1" smtClean="0"/>
              <a:t>methemoglobinemia</a:t>
            </a:r>
            <a:r>
              <a:rPr lang="ar-SA" sz="2400" b="1" dirty="0" smtClean="0"/>
              <a:t> </a:t>
            </a:r>
            <a:r>
              <a:rPr lang="ar-SA" sz="2400" dirty="0" err="1" smtClean="0"/>
              <a:t>وإزرقاق</a:t>
            </a:r>
            <a:r>
              <a:rPr lang="ar-SA" sz="2400" dirty="0" smtClean="0"/>
              <a:t> </a:t>
            </a:r>
            <a:r>
              <a:rPr lang="en-GB" sz="2400" dirty="0" smtClean="0"/>
              <a:t>cyanosis 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b="1" dirty="0" smtClean="0"/>
              <a:t>د- </a:t>
            </a:r>
            <a:r>
              <a:rPr lang="en-GB" sz="2400" b="1" i="1" dirty="0" smtClean="0">
                <a:solidFill>
                  <a:schemeClr val="accent3">
                    <a:lumMod val="75000"/>
                  </a:schemeClr>
                </a:solidFill>
              </a:rPr>
              <a:t>B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-</a:t>
            </a:r>
            <a:r>
              <a:rPr lang="en-GB" sz="2400" b="1" dirty="0" err="1" smtClean="0">
                <a:solidFill>
                  <a:schemeClr val="accent3">
                    <a:lumMod val="75000"/>
                  </a:schemeClr>
                </a:solidFill>
              </a:rPr>
              <a:t>Adrenoceptors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 antagonists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400" b="1" dirty="0" smtClean="0"/>
              <a:t>: </a:t>
            </a:r>
            <a:r>
              <a:rPr lang="ar-SA" sz="2400" dirty="0" smtClean="0"/>
              <a:t>تنقص </a:t>
            </a:r>
            <a:r>
              <a:rPr lang="en-GB" sz="2400" dirty="0" smtClean="0"/>
              <a:t>BP , HR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والقلوصيّة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</a:t>
            </a:r>
            <a:r>
              <a:rPr lang="ar-SA" sz="2400" b="1" dirty="0" smtClean="0"/>
              <a:t>فتقلّل طلب عضلة القلب للأكسجين . </a:t>
            </a:r>
            <a:r>
              <a:rPr lang="ar-SA" sz="2400" dirty="0" smtClean="0"/>
              <a:t>ويفضّل توليفها مع </a:t>
            </a:r>
            <a:r>
              <a:rPr lang="ar-SA" sz="2400" dirty="0" err="1" smtClean="0"/>
              <a:t>النيترات</a:t>
            </a:r>
            <a:r>
              <a:rPr lang="ar-SA" sz="2400" dirty="0" smtClean="0"/>
              <a:t> في الذبحة الصدريّة لإنقاص التأثيرات </a:t>
            </a:r>
            <a:r>
              <a:rPr lang="ar-SA" sz="2400" dirty="0" err="1" smtClean="0"/>
              <a:t>الضائرة</a:t>
            </a:r>
            <a:r>
              <a:rPr lang="ar-SA" sz="2400" dirty="0" smtClean="0"/>
              <a:t> لكلاً منهما . ولكنّ هذه الأدوية ممنوعة </a:t>
            </a:r>
            <a:r>
              <a:rPr lang="ar-SA" sz="2400" dirty="0" err="1" smtClean="0"/>
              <a:t>الإستعمال</a:t>
            </a:r>
            <a:r>
              <a:rPr lang="ar-SA" sz="2400" dirty="0" smtClean="0"/>
              <a:t> في بطؤ القلب , </a:t>
            </a:r>
            <a:r>
              <a:rPr lang="en-GB" sz="2400" dirty="0" smtClean="0"/>
              <a:t>AV block</a:t>
            </a:r>
            <a:r>
              <a:rPr lang="ar-SA" sz="2400" dirty="0" smtClean="0"/>
              <a:t> والربو .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Y" sz="2400" dirty="0" smtClean="0"/>
              <a:t>        </a:t>
            </a:r>
            <a:r>
              <a:rPr lang="ar-SY" sz="2400" b="1" dirty="0" smtClean="0"/>
              <a:t>يعالج </a:t>
            </a:r>
            <a:r>
              <a:rPr lang="en-US" sz="2400" b="1" dirty="0" err="1" smtClean="0"/>
              <a:t>supraventricular</a:t>
            </a:r>
            <a:r>
              <a:rPr lang="en-US" sz="2400" b="1" dirty="0" smtClean="0"/>
              <a:t> &amp; ventricular arrhythmias</a:t>
            </a:r>
            <a:r>
              <a:rPr lang="ar-SY" sz="2400" b="1" dirty="0" smtClean="0"/>
              <a:t> ، </a:t>
            </a:r>
            <a:r>
              <a:rPr lang="ar-SY" sz="2400" dirty="0" smtClean="0"/>
              <a:t>خصوصاً المنتبذة  ويحافظ على النظم </a:t>
            </a:r>
            <a:r>
              <a:rPr lang="ar-SY" sz="2400" dirty="0" err="1" smtClean="0"/>
              <a:t>الجيبي</a:t>
            </a:r>
            <a:r>
              <a:rPr lang="ar-SY" sz="2400" dirty="0" smtClean="0"/>
              <a:t> بعد علاج الرفرفة الأذينيّة أو </a:t>
            </a:r>
            <a:r>
              <a:rPr lang="ar-SY" sz="2400" dirty="0" err="1" smtClean="0"/>
              <a:t>الرجفان</a:t>
            </a:r>
            <a:r>
              <a:rPr lang="ar-SY" sz="2400" dirty="0" smtClean="0"/>
              <a:t> </a:t>
            </a:r>
            <a:r>
              <a:rPr lang="ar-SY" sz="2400" dirty="0" err="1" smtClean="0"/>
              <a:t>بالديجوكسين</a:t>
            </a:r>
            <a:r>
              <a:rPr lang="ar-SY" sz="2400" dirty="0" smtClean="0"/>
              <a:t> ، </a:t>
            </a:r>
            <a:r>
              <a:rPr lang="ar-SY" sz="2400" dirty="0" err="1" smtClean="0"/>
              <a:t>بروبرانولول</a:t>
            </a:r>
            <a:r>
              <a:rPr lang="ar-SY" sz="2400" dirty="0" smtClean="0"/>
              <a:t> ، أو </a:t>
            </a:r>
            <a:r>
              <a:rPr lang="en-US" sz="2400" dirty="0" err="1" smtClean="0"/>
              <a:t>verapamil</a:t>
            </a:r>
            <a:r>
              <a:rPr lang="ar-SY" sz="2400" dirty="0" smtClean="0"/>
              <a:t> . مضاد </a:t>
            </a:r>
            <a:r>
              <a:rPr lang="ar-SY" sz="2400" dirty="0" err="1" smtClean="0"/>
              <a:t>للملاريا</a:t>
            </a:r>
            <a:r>
              <a:rPr lang="ar-SY" sz="2400" dirty="0" smtClean="0"/>
              <a:t> والحمّى . </a:t>
            </a:r>
          </a:p>
          <a:p>
            <a:pPr algn="r" rtl="1">
              <a:buNone/>
            </a:pPr>
            <a:r>
              <a:rPr lang="ar-SY" sz="2400" dirty="0" smtClean="0"/>
              <a:t>        يسبّب ضعف عضلات ( خصوصاً في الوهن العضلي ) </a:t>
            </a:r>
            <a:r>
              <a:rPr lang="ar-SY" sz="2400" dirty="0" err="1" smtClean="0"/>
              <a:t>و</a:t>
            </a:r>
            <a:r>
              <a:rPr lang="ar-SY" sz="2400" dirty="0" smtClean="0"/>
              <a:t> نقص ضغط خطير </a:t>
            </a:r>
            <a:r>
              <a:rPr lang="ar-SY" sz="2400" dirty="0" err="1" smtClean="0"/>
              <a:t>و</a:t>
            </a:r>
            <a:r>
              <a:rPr lang="ar-SY" sz="2400" dirty="0" smtClean="0"/>
              <a:t> صدمه بالتسريب السريع </a:t>
            </a:r>
            <a:r>
              <a:rPr lang="ar-SY" sz="2400" dirty="0" err="1" smtClean="0"/>
              <a:t>و</a:t>
            </a:r>
            <a:r>
              <a:rPr lang="ar-SY" sz="2400" dirty="0" smtClean="0"/>
              <a:t> </a:t>
            </a:r>
            <a:r>
              <a:rPr lang="en-US" sz="2400" dirty="0" err="1" smtClean="0"/>
              <a:t>cinchonism</a:t>
            </a:r>
            <a:r>
              <a:rPr lang="ar-SY" sz="2400" dirty="0" smtClean="0"/>
              <a:t> ( طنين الأذن ودوخة ) وإسهال . </a:t>
            </a:r>
            <a:r>
              <a:rPr lang="en-US" sz="2400" dirty="0" smtClean="0"/>
              <a:t>Thrombocytopenia</a:t>
            </a:r>
            <a:r>
              <a:rPr lang="ar-SY" sz="2400" dirty="0" smtClean="0"/>
              <a:t> ( نتيجة أضداد </a:t>
            </a:r>
            <a:r>
              <a:rPr lang="ar-SY" sz="2400" dirty="0" err="1" smtClean="0"/>
              <a:t>محلمهة</a:t>
            </a:r>
            <a:r>
              <a:rPr lang="ar-SY" sz="2400" dirty="0" smtClean="0"/>
              <a:t> </a:t>
            </a:r>
            <a:r>
              <a:rPr lang="ar-SY" sz="2400" dirty="0" err="1" smtClean="0"/>
              <a:t>للصفيحات</a:t>
            </a:r>
            <a:r>
              <a:rPr lang="ar-SY" sz="2400" dirty="0" smtClean="0"/>
              <a:t> ) ..  </a:t>
            </a:r>
            <a:r>
              <a:rPr lang="ar-SY" sz="2400" dirty="0" err="1" smtClean="0"/>
              <a:t>لانظميّات</a:t>
            </a:r>
            <a:r>
              <a:rPr lang="ar-SY" sz="2400" dirty="0" smtClean="0"/>
              <a:t> بطينيّة . </a:t>
            </a:r>
            <a:r>
              <a:rPr lang="en-US" sz="2400" dirty="0" err="1" smtClean="0"/>
              <a:t>Quinidin</a:t>
            </a:r>
            <a:r>
              <a:rPr lang="en-US" sz="2400" dirty="0" smtClean="0"/>
              <a:t> syncope</a:t>
            </a:r>
            <a:r>
              <a:rPr lang="ar-SY" sz="2400" dirty="0" smtClean="0"/>
              <a:t> ( دوخة وإغماء </a:t>
            </a:r>
            <a:r>
              <a:rPr lang="en-US" sz="2400" dirty="0" smtClean="0"/>
              <a:t>fainting</a:t>
            </a:r>
            <a:r>
              <a:rPr lang="ar-SY" sz="2400" dirty="0" smtClean="0"/>
              <a:t>) بسبب التسرّع </a:t>
            </a:r>
            <a:r>
              <a:rPr lang="ar-SY" sz="2400" dirty="0" err="1" smtClean="0"/>
              <a:t>البطيني</a:t>
            </a:r>
            <a:r>
              <a:rPr lang="ar-SY" sz="2400" dirty="0" smtClean="0"/>
              <a:t> ( مترابطة مع إطالة </a:t>
            </a:r>
            <a:r>
              <a:rPr lang="en-US" sz="2400" dirty="0" smtClean="0"/>
              <a:t>Q-T</a:t>
            </a:r>
            <a:r>
              <a:rPr lang="ar-SY" sz="2400" dirty="0" smtClean="0"/>
              <a:t> ) . اضطرابات هضميّة ( ألام بطن وإسهال والتهاب المريء  ) . ...</a:t>
            </a:r>
            <a:endParaRPr lang="ar-S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Y" sz="2400" dirty="0" smtClean="0"/>
              <a:t>(ب)- </a:t>
            </a:r>
            <a:r>
              <a:rPr lang="en-US" sz="2400" b="1" dirty="0" err="1" smtClean="0">
                <a:solidFill>
                  <a:srgbClr val="00B050"/>
                </a:solidFill>
              </a:rPr>
              <a:t>Procainamide</a:t>
            </a:r>
            <a:r>
              <a:rPr lang="en-US" sz="2400" dirty="0" smtClean="0"/>
              <a:t> [ </a:t>
            </a:r>
            <a:r>
              <a:rPr lang="en-US" sz="2400" dirty="0" err="1" smtClean="0"/>
              <a:t>Pronestyl</a:t>
            </a:r>
            <a:r>
              <a:rPr lang="en-US" sz="2400" dirty="0" smtClean="0"/>
              <a:t> , </a:t>
            </a:r>
            <a:r>
              <a:rPr lang="en-US" sz="2400" dirty="0" err="1" smtClean="0"/>
              <a:t>Procan</a:t>
            </a:r>
            <a:r>
              <a:rPr lang="en-US" sz="2400" dirty="0" smtClean="0"/>
              <a:t> ]</a:t>
            </a:r>
            <a:r>
              <a:rPr lang="ar-SY" sz="2400" dirty="0" smtClean="0"/>
              <a:t> : يؤثّر </a:t>
            </a:r>
            <a:r>
              <a:rPr lang="ar-SY" sz="2400" dirty="0" err="1" smtClean="0"/>
              <a:t>كالكينيدين</a:t>
            </a:r>
            <a:r>
              <a:rPr lang="ar-SY" sz="2400" dirty="0" smtClean="0"/>
              <a:t> ومأمون أكثر وريديّاً وأقل إضراراً </a:t>
            </a:r>
            <a:r>
              <a:rPr lang="ar-SY" sz="2400" dirty="0" err="1" smtClean="0"/>
              <a:t>بجهاذ</a:t>
            </a:r>
            <a:r>
              <a:rPr lang="ar-SY" sz="2400" dirty="0" smtClean="0"/>
              <a:t> الهضم . </a:t>
            </a:r>
            <a:r>
              <a:rPr lang="ar-SY" sz="2400" dirty="0" err="1" smtClean="0"/>
              <a:t>يؤستل</a:t>
            </a:r>
            <a:r>
              <a:rPr lang="ar-SY" sz="2400" dirty="0" smtClean="0"/>
              <a:t> بالكبد إلى </a:t>
            </a:r>
            <a:r>
              <a:rPr lang="en-US" sz="2000" dirty="0" smtClean="0"/>
              <a:t>N-</a:t>
            </a:r>
            <a:r>
              <a:rPr lang="en-US" sz="2000" dirty="0" err="1" smtClean="0"/>
              <a:t>acetylprocainamide</a:t>
            </a:r>
            <a:r>
              <a:rPr lang="ar-SY" sz="2400" dirty="0" smtClean="0"/>
              <a:t> المضاد </a:t>
            </a:r>
            <a:r>
              <a:rPr lang="ar-SY" sz="2400" dirty="0" err="1" smtClean="0"/>
              <a:t>للانظميّات</a:t>
            </a:r>
            <a:r>
              <a:rPr lang="ar-SY" sz="2400" dirty="0" smtClean="0"/>
              <a:t> أيضاً . وإنّ </a:t>
            </a:r>
            <a:r>
              <a:rPr lang="ar-SY" sz="2400" dirty="0" err="1" smtClean="0"/>
              <a:t>بطيئوا</a:t>
            </a:r>
            <a:r>
              <a:rPr lang="ar-SY" sz="2400" dirty="0" smtClean="0"/>
              <a:t> </a:t>
            </a:r>
            <a:r>
              <a:rPr lang="ar-SY" sz="2400" dirty="0" err="1" smtClean="0"/>
              <a:t>الأستلة</a:t>
            </a:r>
            <a:r>
              <a:rPr lang="ar-SY" sz="2400" dirty="0" smtClean="0"/>
              <a:t> أسرع تأثّراً وإصابةً بال </a:t>
            </a:r>
            <a:r>
              <a:rPr lang="en-US" sz="2400" dirty="0" err="1" smtClean="0"/>
              <a:t>lupuslike</a:t>
            </a:r>
            <a:r>
              <a:rPr lang="en-US" sz="2400" dirty="0" smtClean="0"/>
              <a:t> syndrome</a:t>
            </a:r>
            <a:r>
              <a:rPr lang="ar-SY" sz="2400" dirty="0" smtClean="0"/>
              <a:t> المحرّضة بالدواء مقارنةً مع سريعي </a:t>
            </a:r>
            <a:r>
              <a:rPr lang="ar-SY" sz="2400" dirty="0" err="1" smtClean="0"/>
              <a:t>الأستلة</a:t>
            </a:r>
            <a:r>
              <a:rPr lang="ar-SY" sz="2400" dirty="0" smtClean="0"/>
              <a:t> . يطرح كلويّاً . . </a:t>
            </a:r>
          </a:p>
          <a:p>
            <a:pPr algn="r" rtl="1">
              <a:buNone/>
            </a:pPr>
            <a:r>
              <a:rPr lang="ar-SY" sz="2400" dirty="0" smtClean="0"/>
              <a:t>(ج)- </a:t>
            </a:r>
            <a:r>
              <a:rPr lang="en-US" sz="2400" b="1" dirty="0" err="1" smtClean="0">
                <a:solidFill>
                  <a:srgbClr val="00B050"/>
                </a:solidFill>
              </a:rPr>
              <a:t>Disopyramide</a:t>
            </a:r>
            <a:r>
              <a:rPr lang="en-US" sz="2400" dirty="0" smtClean="0"/>
              <a:t> [ </a:t>
            </a:r>
            <a:r>
              <a:rPr lang="en-US" sz="2400" dirty="0" err="1" smtClean="0"/>
              <a:t>Norpace</a:t>
            </a:r>
            <a:r>
              <a:rPr lang="en-US" sz="2400" dirty="0" smtClean="0"/>
              <a:t> ]</a:t>
            </a:r>
            <a:r>
              <a:rPr lang="ar-SY" sz="2400" dirty="0" smtClean="0"/>
              <a:t>: يؤثّر </a:t>
            </a:r>
            <a:r>
              <a:rPr lang="ar-SY" sz="2400" dirty="0" err="1" smtClean="0"/>
              <a:t>كالكينيدين</a:t>
            </a:r>
            <a:r>
              <a:rPr lang="ar-SY" sz="2400" dirty="0" smtClean="0"/>
              <a:t> وأطول أمداً . مبرهن ضد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، يُدّخَر للحالات </a:t>
            </a:r>
            <a:r>
              <a:rPr lang="ar-SY" sz="2400" dirty="0" err="1" smtClean="0"/>
              <a:t>المعنّدة</a:t>
            </a:r>
            <a:r>
              <a:rPr lang="ar-SY" sz="2400" dirty="0" smtClean="0"/>
              <a:t> . ذو تأثيرات مضادّة </a:t>
            </a:r>
            <a:r>
              <a:rPr lang="ar-SY" sz="2400" dirty="0" err="1" smtClean="0"/>
              <a:t>للكولينرجيّة</a:t>
            </a:r>
            <a:r>
              <a:rPr lang="ar-SY" sz="2400" dirty="0" smtClean="0"/>
              <a:t> قويّة ( جفاف الفمّ ... ) , قد </a:t>
            </a:r>
            <a:r>
              <a:rPr lang="ar-SY" sz="2400" dirty="0" err="1" smtClean="0"/>
              <a:t>يفاقم</a:t>
            </a:r>
            <a:r>
              <a:rPr lang="ar-SY" sz="2400" dirty="0" smtClean="0"/>
              <a:t> </a:t>
            </a:r>
            <a:r>
              <a:rPr lang="ar-SY" sz="2400" dirty="0" err="1" smtClean="0"/>
              <a:t>إحصار</a:t>
            </a:r>
            <a:r>
              <a:rPr lang="ar-SY" sz="2400" dirty="0" smtClean="0"/>
              <a:t> القلب ويضرّ بوظيفة العقدة </a:t>
            </a:r>
            <a:r>
              <a:rPr lang="ar-SY" sz="2400" dirty="0" err="1" smtClean="0"/>
              <a:t>الجيبيّة</a:t>
            </a:r>
            <a:r>
              <a:rPr lang="ar-SY" sz="2400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3- </a:t>
            </a:r>
            <a:r>
              <a:rPr lang="en-US" sz="2400" b="1" dirty="0" smtClean="0"/>
              <a:t>Class IB</a:t>
            </a:r>
            <a:r>
              <a:rPr lang="ar-SY" sz="2400" b="1" dirty="0" smtClean="0"/>
              <a:t> : </a:t>
            </a:r>
            <a:r>
              <a:rPr lang="ar-SY" sz="2400" dirty="0" smtClean="0"/>
              <a:t>تقصّر أمد العصيان . (أ)- </a:t>
            </a:r>
            <a:r>
              <a:rPr lang="en-US" sz="2400" b="1" dirty="0" err="1" smtClean="0">
                <a:solidFill>
                  <a:srgbClr val="00B050"/>
                </a:solidFill>
              </a:rPr>
              <a:t>Lidocaine</a:t>
            </a:r>
            <a:r>
              <a:rPr lang="en-US" sz="2400" dirty="0" smtClean="0"/>
              <a:t> [ </a:t>
            </a:r>
            <a:r>
              <a:rPr lang="en-US" sz="2400" dirty="0" err="1" smtClean="0"/>
              <a:t>Xylocaine</a:t>
            </a:r>
            <a:r>
              <a:rPr lang="en-US" sz="2400" dirty="0" smtClean="0"/>
              <a:t> ]</a:t>
            </a:r>
            <a:r>
              <a:rPr lang="ar-SY" sz="2400" dirty="0" smtClean="0"/>
              <a:t> : يحصر قناة </a:t>
            </a:r>
            <a:r>
              <a:rPr lang="en-US" sz="2400" dirty="0" smtClean="0"/>
              <a:t>Na</a:t>
            </a:r>
            <a:r>
              <a:rPr lang="ar-SY" sz="2400" dirty="0" smtClean="0"/>
              <a:t> النشطة والمعطّلة ، </a:t>
            </a:r>
            <a:r>
              <a:rPr lang="ar-SY" sz="2400" dirty="0" err="1" smtClean="0"/>
              <a:t>إنتقائي</a:t>
            </a:r>
            <a:r>
              <a:rPr lang="ar-SY" sz="2400" dirty="0" smtClean="0"/>
              <a:t> جدّاً للنسج المتضرّرة . خط ثاني بعد </a:t>
            </a:r>
            <a:r>
              <a:rPr lang="ar-SY" sz="2400" dirty="0" err="1" smtClean="0"/>
              <a:t>الأميودارون</a:t>
            </a:r>
            <a:r>
              <a:rPr lang="ar-SY" sz="2400" dirty="0" smtClean="0"/>
              <a:t> لعلاج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. قليل التأثير على الأذين .. (ب)- </a:t>
            </a:r>
            <a:r>
              <a:rPr lang="en-US" sz="2400" dirty="0" err="1" smtClean="0">
                <a:solidFill>
                  <a:srgbClr val="00B050"/>
                </a:solidFill>
              </a:rPr>
              <a:t>Mexiletin</a:t>
            </a:r>
            <a:r>
              <a:rPr lang="en-US" sz="2400" dirty="0" smtClean="0"/>
              <a:t> [ </a:t>
            </a:r>
            <a:r>
              <a:rPr lang="en-US" sz="2400" dirty="0" err="1" smtClean="0"/>
              <a:t>Mexitil</a:t>
            </a:r>
            <a:r>
              <a:rPr lang="en-US" sz="2400" dirty="0" smtClean="0"/>
              <a:t> ]</a:t>
            </a:r>
            <a:r>
              <a:rPr lang="ar-SY" sz="2400" dirty="0" smtClean="0"/>
              <a:t> : يؤثّر </a:t>
            </a:r>
            <a:r>
              <a:rPr lang="ar-SY" sz="2400" dirty="0" err="1" smtClean="0"/>
              <a:t>كالليدوكائين</a:t>
            </a:r>
            <a:r>
              <a:rPr lang="ar-SY" sz="2400" dirty="0" smtClean="0"/>
              <a:t> ، فموي . للمعالجة الطويلة </a:t>
            </a:r>
            <a:r>
              <a:rPr lang="ar-SY" sz="2400" dirty="0" err="1" smtClean="0"/>
              <a:t>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المترابطة مع </a:t>
            </a:r>
            <a:r>
              <a:rPr lang="en-US" sz="2400" dirty="0" smtClean="0"/>
              <a:t>MI</a:t>
            </a:r>
            <a:r>
              <a:rPr lang="ar-SY" sz="2400" dirty="0" smtClean="0"/>
              <a:t> سابقاً .</a:t>
            </a:r>
          </a:p>
          <a:p>
            <a:pPr algn="r" rtl="1">
              <a:buNone/>
            </a:pPr>
            <a:endParaRPr lang="ar-S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Y" sz="2400" b="1" dirty="0" smtClean="0"/>
              <a:t>    4- </a:t>
            </a:r>
            <a:r>
              <a:rPr lang="en-US" sz="2400" b="1" dirty="0" smtClean="0"/>
              <a:t>Class IC</a:t>
            </a:r>
            <a:r>
              <a:rPr lang="ar-SY" sz="2400" b="1" dirty="0" smtClean="0"/>
              <a:t> : </a:t>
            </a:r>
            <a:r>
              <a:rPr lang="ar-SY" sz="2400" dirty="0" smtClean="0"/>
              <a:t>(أ)- </a:t>
            </a:r>
            <a:r>
              <a:rPr lang="en-US" sz="2400" dirty="0" err="1" smtClean="0">
                <a:solidFill>
                  <a:srgbClr val="00B050"/>
                </a:solidFill>
              </a:rPr>
              <a:t>Flecainid</a:t>
            </a:r>
            <a:r>
              <a:rPr lang="en-US" sz="2400" dirty="0" smtClean="0"/>
              <a:t> [ </a:t>
            </a:r>
            <a:r>
              <a:rPr lang="en-US" sz="2400" dirty="0" err="1" smtClean="0"/>
              <a:t>Tambocor</a:t>
            </a:r>
            <a:r>
              <a:rPr lang="en-US" sz="2400" dirty="0" smtClean="0"/>
              <a:t> ]</a:t>
            </a:r>
            <a:r>
              <a:rPr lang="ar-SY" sz="2400" dirty="0" smtClean="0"/>
              <a:t> فعّال فمويّاً </a:t>
            </a:r>
            <a:r>
              <a:rPr lang="ar-SY" sz="2400" dirty="0" err="1" smtClean="0"/>
              <a:t>للتسرّعات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والمحافظة على النظم </a:t>
            </a:r>
            <a:r>
              <a:rPr lang="ar-SY" sz="2400" dirty="0" err="1" smtClean="0"/>
              <a:t>الجيبي</a:t>
            </a:r>
            <a:r>
              <a:rPr lang="ar-SY" sz="2400" dirty="0" smtClean="0"/>
              <a:t> . </a:t>
            </a:r>
            <a:r>
              <a:rPr lang="ar-SY" sz="2400" dirty="0" err="1" smtClean="0"/>
              <a:t>الإستعمال</a:t>
            </a:r>
            <a:r>
              <a:rPr lang="ar-SY" sz="2400" dirty="0" smtClean="0"/>
              <a:t> محدود لإحداثه </a:t>
            </a:r>
            <a:r>
              <a:rPr lang="en-US" sz="2400" dirty="0" err="1" smtClean="0"/>
              <a:t>proarrhythmic</a:t>
            </a:r>
            <a:r>
              <a:rPr lang="en-US" sz="2400" dirty="0" smtClean="0"/>
              <a:t> effects</a:t>
            </a:r>
            <a:r>
              <a:rPr lang="ar-SY" sz="2400" dirty="0" smtClean="0"/>
              <a:t> , فقد سحب مشابهه </a:t>
            </a:r>
            <a:r>
              <a:rPr lang="ar-SY" sz="2400" dirty="0" err="1" smtClean="0"/>
              <a:t>ال</a:t>
            </a:r>
            <a:r>
              <a:rPr lang="ar-SY" sz="2400" dirty="0" smtClean="0"/>
              <a:t> </a:t>
            </a:r>
            <a:r>
              <a:rPr lang="en-US" sz="2400" dirty="0" err="1" smtClean="0">
                <a:solidFill>
                  <a:srgbClr val="92D050"/>
                </a:solidFill>
              </a:rPr>
              <a:t>encainide</a:t>
            </a:r>
            <a:r>
              <a:rPr lang="en-US" sz="2400" dirty="0" smtClean="0"/>
              <a:t> [ </a:t>
            </a:r>
            <a:r>
              <a:rPr lang="en-US" sz="2400" dirty="0" err="1" smtClean="0"/>
              <a:t>Enkaid</a:t>
            </a:r>
            <a:r>
              <a:rPr lang="en-US" sz="2400" dirty="0" smtClean="0"/>
              <a:t> ]</a:t>
            </a:r>
            <a:r>
              <a:rPr lang="ar-SY" sz="2400" dirty="0" smtClean="0"/>
              <a:t> في </a:t>
            </a:r>
            <a:r>
              <a:rPr lang="ar-SY" sz="2400" dirty="0" err="1" smtClean="0"/>
              <a:t>الـ</a:t>
            </a:r>
            <a:r>
              <a:rPr lang="ar-SY" sz="2400" dirty="0" smtClean="0"/>
              <a:t> </a:t>
            </a:r>
            <a:r>
              <a:rPr lang="en-US" sz="2400" dirty="0" smtClean="0"/>
              <a:t>USA</a:t>
            </a:r>
            <a:r>
              <a:rPr lang="ar-SY" sz="2400" dirty="0" smtClean="0"/>
              <a:t> </a:t>
            </a:r>
          </a:p>
          <a:p>
            <a:pPr algn="r" rtl="1">
              <a:buNone/>
            </a:pPr>
            <a:r>
              <a:rPr lang="ar-SY" sz="2400" dirty="0" smtClean="0"/>
              <a:t>    (ب)- </a:t>
            </a:r>
            <a:r>
              <a:rPr lang="en-US" sz="2400" dirty="0" err="1" smtClean="0"/>
              <a:t>profenine</a:t>
            </a:r>
            <a:r>
              <a:rPr lang="en-US" sz="2400" dirty="0" smtClean="0"/>
              <a:t> [ </a:t>
            </a:r>
            <a:r>
              <a:rPr lang="en-US" sz="2400" dirty="0" err="1" smtClean="0"/>
              <a:t>Rythmol</a:t>
            </a:r>
            <a:r>
              <a:rPr lang="en-US" sz="2400" dirty="0" smtClean="0"/>
              <a:t> ]</a:t>
            </a:r>
            <a:r>
              <a:rPr lang="ar-SY" sz="2400" dirty="0" smtClean="0"/>
              <a:t>  فعله مشابه </a:t>
            </a:r>
            <a:r>
              <a:rPr lang="ar-SY" sz="2400" dirty="0" err="1" smtClean="0"/>
              <a:t>للكينيدين</a:t>
            </a:r>
            <a:r>
              <a:rPr lang="ar-SY" sz="2400" dirty="0" smtClean="0"/>
              <a:t>  ويحصر </a:t>
            </a:r>
            <a:r>
              <a:rPr lang="ar-SY" sz="2400" dirty="0" err="1" smtClean="0"/>
              <a:t>البيتا</a:t>
            </a:r>
            <a:r>
              <a:rPr lang="ar-SY" sz="2400" dirty="0" smtClean="0"/>
              <a:t> . مبرهن ضد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فوق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ولتثبيط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المهدّدة للحياة . </a:t>
            </a:r>
          </a:p>
          <a:p>
            <a:pPr algn="r" rtl="1">
              <a:buNone/>
            </a:pPr>
            <a:r>
              <a:rPr lang="ar-SY" sz="2400" dirty="0" smtClean="0"/>
              <a:t>    قد يسبّب بطؤ القلب </a:t>
            </a:r>
            <a:r>
              <a:rPr lang="ar-SY" sz="2400" dirty="0" err="1" smtClean="0"/>
              <a:t>و</a:t>
            </a:r>
            <a:r>
              <a:rPr lang="ar-SY" sz="2400" dirty="0" smtClean="0"/>
              <a:t> </a:t>
            </a:r>
            <a:r>
              <a:rPr lang="en-US" sz="2400" dirty="0" smtClean="0"/>
              <a:t>CHF</a:t>
            </a:r>
            <a:r>
              <a:rPr lang="ar-SY" sz="2400" dirty="0" smtClean="0"/>
              <a:t> أو </a:t>
            </a:r>
            <a:r>
              <a:rPr lang="ar-SY" sz="2400" dirty="0" err="1" smtClean="0"/>
              <a:t>لانظميّات</a:t>
            </a:r>
            <a:r>
              <a:rPr lang="ar-SY" sz="2400" dirty="0" smtClean="0"/>
              <a:t> جديدة . </a:t>
            </a:r>
          </a:p>
          <a:p>
            <a:pPr algn="r" rtl="1">
              <a:buNone/>
            </a:pPr>
            <a:r>
              <a:rPr lang="ar-SY" sz="2400" dirty="0" smtClean="0"/>
              <a:t>    </a:t>
            </a:r>
            <a:r>
              <a:rPr lang="ar-SY" sz="2400" b="1" dirty="0" smtClean="0"/>
              <a:t>د-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: </a:t>
            </a:r>
            <a:r>
              <a:rPr lang="en-US" sz="2400" b="1" dirty="0" smtClean="0"/>
              <a:t>Class II drugs</a:t>
            </a:r>
            <a:r>
              <a:rPr lang="ar-SY" sz="2400" b="1" dirty="0" smtClean="0"/>
              <a:t> </a:t>
            </a:r>
          </a:p>
          <a:p>
            <a:pPr algn="r" rtl="1">
              <a:buNone/>
            </a:pPr>
            <a:r>
              <a:rPr lang="ar-SY" sz="2400" b="1" dirty="0" smtClean="0"/>
              <a:t>    1- الآليّة : هي مناهضات </a:t>
            </a:r>
            <a:r>
              <a:rPr lang="ar-SY" sz="2400" b="1" dirty="0" err="1" smtClean="0"/>
              <a:t>البيتا</a:t>
            </a:r>
            <a:r>
              <a:rPr lang="ar-SY" sz="2400" b="1" dirty="0" smtClean="0"/>
              <a:t> </a:t>
            </a:r>
            <a:r>
              <a:rPr lang="en-US" sz="2400" b="1" i="1" dirty="0" smtClean="0"/>
              <a:t>B</a:t>
            </a:r>
            <a:r>
              <a:rPr lang="ar-SY" sz="2400" b="1" i="1" dirty="0" smtClean="0"/>
              <a:t> , </a:t>
            </a:r>
            <a:r>
              <a:rPr lang="en-US" sz="2400" b="1" i="1" dirty="0" smtClean="0"/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propranolol</a:t>
            </a:r>
            <a:r>
              <a:rPr lang="ar-SY" sz="2400" b="1" dirty="0" smtClean="0"/>
              <a:t> </a:t>
            </a:r>
            <a:r>
              <a:rPr lang="ar-SY" sz="2400" dirty="0" smtClean="0"/>
              <a:t>ينقص</a:t>
            </a:r>
            <a:r>
              <a:rPr lang="ar-SY" sz="2400" b="1" dirty="0" smtClean="0"/>
              <a:t> </a:t>
            </a:r>
            <a:r>
              <a:rPr lang="ar-SY" sz="2400" dirty="0" smtClean="0"/>
              <a:t>تنبيه</a:t>
            </a:r>
            <a:r>
              <a:rPr lang="ar-SY" sz="2400" b="1" dirty="0" smtClean="0"/>
              <a:t> </a:t>
            </a:r>
            <a:r>
              <a:rPr lang="ar-SY" sz="2400" dirty="0" smtClean="0"/>
              <a:t>الودّي . يثبّط زوال </a:t>
            </a:r>
            <a:r>
              <a:rPr lang="ar-SY" sz="2400" dirty="0" err="1" smtClean="0"/>
              <a:t>إستقطاب</a:t>
            </a:r>
            <a:r>
              <a:rPr lang="ar-SY" sz="2400" dirty="0" smtClean="0"/>
              <a:t> الطور 4  ويثبّط الأوتوماتيكيّة </a:t>
            </a:r>
            <a:r>
              <a:rPr lang="ar-SY" sz="2400" dirty="0" err="1" smtClean="0"/>
              <a:t>و</a:t>
            </a:r>
            <a:r>
              <a:rPr lang="ar-SY" sz="2400" dirty="0" smtClean="0"/>
              <a:t> يطيل النقل الأذيني </a:t>
            </a:r>
            <a:r>
              <a:rPr lang="ar-SY" sz="2400" dirty="0" err="1" smtClean="0"/>
              <a:t>البطيني</a:t>
            </a:r>
            <a:r>
              <a:rPr lang="ar-SY" sz="2400" dirty="0" smtClean="0"/>
              <a:t> وينقص </a:t>
            </a:r>
            <a:r>
              <a:rPr lang="en-US" sz="2400" dirty="0" smtClean="0"/>
              <a:t>HR</a:t>
            </a:r>
            <a:r>
              <a:rPr lang="ar-SY" sz="2400" dirty="0" smtClean="0"/>
              <a:t> </a:t>
            </a:r>
            <a:r>
              <a:rPr lang="ar-SY" sz="2400" dirty="0" err="1" smtClean="0"/>
              <a:t>والقلوصيّة</a:t>
            </a:r>
            <a:r>
              <a:rPr lang="ar-SY" sz="2400" dirty="0" smtClean="0"/>
              <a:t> . </a:t>
            </a:r>
            <a:r>
              <a:rPr lang="ar-SY" sz="2000" dirty="0" smtClean="0"/>
              <a:t>إنّ </a:t>
            </a:r>
            <a:r>
              <a:rPr lang="ar-SY" sz="2000" dirty="0" err="1" smtClean="0"/>
              <a:t>البروبرانولول</a:t>
            </a:r>
            <a:r>
              <a:rPr lang="ar-SY" sz="2000" dirty="0" smtClean="0"/>
              <a:t> , الحاصر </a:t>
            </a:r>
            <a:r>
              <a:rPr lang="ar-SY" sz="2000" dirty="0" err="1" smtClean="0"/>
              <a:t>اللاإنتقائي</a:t>
            </a:r>
            <a:r>
              <a:rPr lang="ar-SY" sz="2000" dirty="0" smtClean="0"/>
              <a:t> و </a:t>
            </a:r>
            <a:r>
              <a:rPr lang="en-US" sz="2000" dirty="0" err="1" smtClean="0">
                <a:solidFill>
                  <a:srgbClr val="00B050"/>
                </a:solidFill>
              </a:rPr>
              <a:t>acebutolol</a:t>
            </a:r>
            <a:r>
              <a:rPr lang="en-US" sz="2000" dirty="0" smtClean="0"/>
              <a:t> [ </a:t>
            </a:r>
            <a:r>
              <a:rPr lang="en-US" sz="2000" dirty="0" err="1" smtClean="0"/>
              <a:t>Sectral</a:t>
            </a:r>
            <a:r>
              <a:rPr lang="en-US" sz="2000" dirty="0" smtClean="0"/>
              <a:t> ]</a:t>
            </a:r>
            <a:r>
              <a:rPr lang="ar-SY" sz="2000" dirty="0" smtClean="0"/>
              <a:t> و </a:t>
            </a:r>
            <a:r>
              <a:rPr lang="en-US" sz="2000" dirty="0" err="1" smtClean="0">
                <a:solidFill>
                  <a:srgbClr val="00B050"/>
                </a:solidFill>
              </a:rPr>
              <a:t>esmolol</a:t>
            </a:r>
            <a:r>
              <a:rPr lang="en-US" sz="2000" dirty="0" smtClean="0"/>
              <a:t> [ </a:t>
            </a:r>
            <a:r>
              <a:rPr lang="en-US" sz="2000" dirty="0" err="1" smtClean="0"/>
              <a:t>Breviblock</a:t>
            </a:r>
            <a:r>
              <a:rPr lang="en-US" sz="2000" dirty="0" smtClean="0"/>
              <a:t> ]</a:t>
            </a:r>
            <a:r>
              <a:rPr lang="ar-SY" sz="2000" dirty="0" smtClean="0"/>
              <a:t> </a:t>
            </a:r>
            <a:r>
              <a:rPr lang="ar-SY" sz="2000" dirty="0" err="1" smtClean="0"/>
              <a:t>الإنتقائيّان</a:t>
            </a:r>
            <a:r>
              <a:rPr lang="ar-SY" sz="2000" dirty="0" smtClean="0"/>
              <a:t> تعالج </a:t>
            </a:r>
            <a:r>
              <a:rPr lang="ar-SY" sz="2000" dirty="0" err="1" smtClean="0"/>
              <a:t>اللانظم</a:t>
            </a:r>
            <a:r>
              <a:rPr lang="ar-SY" sz="2000" dirty="0" smtClean="0"/>
              <a:t> </a:t>
            </a:r>
            <a:r>
              <a:rPr lang="ar-SY" sz="2000" dirty="0" err="1" smtClean="0"/>
              <a:t>البطيني</a:t>
            </a:r>
            <a:r>
              <a:rPr lang="ar-SY" sz="2000" dirty="0" smtClean="0"/>
              <a:t> . </a:t>
            </a:r>
            <a:r>
              <a:rPr lang="ar-SY" sz="2000" dirty="0" err="1" smtClean="0"/>
              <a:t>الإزمولول</a:t>
            </a:r>
            <a:r>
              <a:rPr lang="ar-SY" sz="2000" dirty="0" smtClean="0"/>
              <a:t> قصير المفعول , يعطى تسريباً وريديّاً . ويستعمل </a:t>
            </a:r>
            <a:r>
              <a:rPr lang="ar-SY" sz="2000" dirty="0" err="1" smtClean="0"/>
              <a:t>البروبرانولول</a:t>
            </a:r>
            <a:r>
              <a:rPr lang="ar-SY" sz="2000" dirty="0" smtClean="0"/>
              <a:t> و </a:t>
            </a:r>
            <a:r>
              <a:rPr lang="ar-SY" sz="2000" dirty="0" err="1" smtClean="0"/>
              <a:t>نادولول</a:t>
            </a:r>
            <a:r>
              <a:rPr lang="ar-SY" sz="2000" dirty="0" smtClean="0"/>
              <a:t> </a:t>
            </a:r>
            <a:r>
              <a:rPr lang="ar-SY" sz="2000" dirty="0" err="1" smtClean="0"/>
              <a:t>وميتوبرولول</a:t>
            </a:r>
            <a:r>
              <a:rPr lang="ar-SY" sz="2000" dirty="0" smtClean="0"/>
              <a:t> </a:t>
            </a:r>
            <a:r>
              <a:rPr lang="ar-SY" sz="2000" dirty="0" err="1" smtClean="0"/>
              <a:t>وتيمولول</a:t>
            </a:r>
            <a:r>
              <a:rPr lang="ar-SY" sz="2000" dirty="0" smtClean="0"/>
              <a:t> لمنع معاودة </a:t>
            </a:r>
            <a:r>
              <a:rPr lang="en-US" sz="2000" dirty="0" smtClean="0"/>
              <a:t>MI</a:t>
            </a:r>
            <a:r>
              <a:rPr lang="ar-SY" sz="2000" dirty="0" smtClean="0"/>
              <a:t> . </a:t>
            </a:r>
            <a:endParaRPr lang="ar-SY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ar-S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SY" sz="2400" dirty="0" smtClean="0"/>
              <a:t>    </a:t>
            </a:r>
            <a:r>
              <a:rPr lang="ar-SY" sz="2400" b="1" dirty="0" smtClean="0"/>
              <a:t>- </a:t>
            </a:r>
            <a:r>
              <a:rPr lang="ar-SY" sz="2400" b="1" dirty="0" err="1" smtClean="0"/>
              <a:t>الإستعمالات</a:t>
            </a:r>
            <a:r>
              <a:rPr lang="ar-SY" sz="2400" b="1" dirty="0" smtClean="0"/>
              <a:t> العلاجيّة :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</a:t>
            </a:r>
            <a:r>
              <a:rPr lang="ar-SY" sz="2400" dirty="0" smtClean="0"/>
              <a:t>المنشّطة ودّيّاً . والرفرفة الأذينيّة </a:t>
            </a:r>
            <a:r>
              <a:rPr lang="ar-SY" sz="2400" dirty="0" err="1" smtClean="0"/>
              <a:t>والرجفان</a:t>
            </a:r>
            <a:r>
              <a:rPr lang="ar-SY" sz="2400" dirty="0" smtClean="0"/>
              <a:t> الأذيني .. و </a:t>
            </a:r>
            <a:r>
              <a:rPr lang="ar-SY" sz="2400" b="1" dirty="0" smtClean="0"/>
              <a:t>تمنع تسرّع القلب المنعكس </a:t>
            </a:r>
            <a:r>
              <a:rPr lang="ar-SY" sz="2400" dirty="0" smtClean="0"/>
              <a:t>بسبب موسّعات الأوعية .. </a:t>
            </a:r>
          </a:p>
          <a:p>
            <a:pPr algn="r" rtl="1">
              <a:buNone/>
            </a:pPr>
            <a:r>
              <a:rPr lang="ar-SY" sz="2400" b="1" dirty="0" smtClean="0"/>
              <a:t>    - التأثيرات الجانبيّة : </a:t>
            </a:r>
            <a:r>
              <a:rPr lang="ar-SY" sz="2400" b="1" dirty="0" err="1" smtClean="0"/>
              <a:t>التقبّض</a:t>
            </a:r>
            <a:r>
              <a:rPr lang="ar-SY" sz="2400" b="1" dirty="0" smtClean="0"/>
              <a:t> الشرياني والقصبي . </a:t>
            </a:r>
            <a:r>
              <a:rPr lang="ar-SY" sz="2400" dirty="0" smtClean="0"/>
              <a:t>قد يحدث بطؤ </a:t>
            </a:r>
            <a:r>
              <a:rPr lang="ar-SY" sz="2400" dirty="0" err="1" smtClean="0"/>
              <a:t>وإحصار</a:t>
            </a:r>
            <a:r>
              <a:rPr lang="ar-SY" sz="2400" dirty="0" smtClean="0"/>
              <a:t> القلب وضعف تقلّصه . ويمكن تفريج بطؤ القلب </a:t>
            </a:r>
            <a:r>
              <a:rPr lang="ar-SY" sz="2400" b="1" dirty="0" err="1" smtClean="0"/>
              <a:t>بالأتروبين</a:t>
            </a:r>
            <a:r>
              <a:rPr lang="ar-SY" sz="2400" b="1" dirty="0" smtClean="0"/>
              <a:t> </a:t>
            </a:r>
            <a:r>
              <a:rPr lang="ar-SY" sz="2400" dirty="0" smtClean="0"/>
              <a:t>أو </a:t>
            </a:r>
            <a:r>
              <a:rPr lang="ar-SY" sz="2400" b="1" dirty="0" err="1" smtClean="0"/>
              <a:t>الإيزوبروتيرينول</a:t>
            </a:r>
            <a:r>
              <a:rPr lang="ar-SY" sz="2400" b="1" dirty="0" smtClean="0"/>
              <a:t>. </a:t>
            </a:r>
          </a:p>
          <a:p>
            <a:pPr algn="r" rtl="1">
              <a:buNone/>
            </a:pPr>
            <a:r>
              <a:rPr lang="ar-SY" sz="2400" b="1" dirty="0" smtClean="0"/>
              <a:t>    ه-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: </a:t>
            </a:r>
            <a:r>
              <a:rPr lang="en-US" sz="2400" b="1" dirty="0" smtClean="0"/>
              <a:t>Class III</a:t>
            </a:r>
            <a:r>
              <a:rPr lang="ar-SY" sz="2400" b="1" dirty="0" smtClean="0"/>
              <a:t> . </a:t>
            </a:r>
            <a:r>
              <a:rPr lang="ar-SY" sz="2400" dirty="0" smtClean="0"/>
              <a:t>تطيل جهد الفعل وفترة العصيان الفعّالة . </a:t>
            </a:r>
            <a:r>
              <a:rPr lang="ar-SY" sz="2400" b="1" dirty="0" smtClean="0"/>
              <a:t>تعمل </a:t>
            </a:r>
            <a:r>
              <a:rPr lang="ar-SY" sz="2400" b="1" dirty="0" err="1" smtClean="0"/>
              <a:t>بإعتراض</a:t>
            </a:r>
            <a:r>
              <a:rPr lang="ar-SY" sz="2400" b="1" dirty="0" smtClean="0"/>
              <a:t> تيّارات </a:t>
            </a:r>
            <a:r>
              <a:rPr lang="en-US" sz="2400" b="1" dirty="0" smtClean="0"/>
              <a:t> K+</a:t>
            </a:r>
            <a:r>
              <a:rPr lang="ar-SY" sz="2400" b="1" dirty="0" smtClean="0"/>
              <a:t> </a:t>
            </a:r>
            <a:r>
              <a:rPr lang="ar-SY" sz="2400" dirty="0" smtClean="0"/>
              <a:t>الخارجة أو إبطاء تيّارات </a:t>
            </a:r>
            <a:r>
              <a:rPr lang="en-US" sz="2400" dirty="0" smtClean="0"/>
              <a:t>Na+</a:t>
            </a:r>
            <a:r>
              <a:rPr lang="ar-SY" sz="2400" dirty="0" smtClean="0"/>
              <a:t> الداخلة . </a:t>
            </a:r>
          </a:p>
          <a:p>
            <a:pPr algn="r" rtl="1">
              <a:buNone/>
            </a:pPr>
            <a:r>
              <a:rPr lang="ar-SY" sz="2400" b="1" dirty="0" smtClean="0"/>
              <a:t>    1- </a:t>
            </a:r>
            <a:r>
              <a:rPr lang="en-US" sz="2400" b="1" dirty="0" err="1" smtClean="0">
                <a:solidFill>
                  <a:srgbClr val="00B050"/>
                </a:solidFill>
              </a:rPr>
              <a:t>Amiodarone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Cordarone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</a:t>
            </a:r>
            <a:r>
              <a:rPr lang="ar-SY" sz="2400" dirty="0" smtClean="0"/>
              <a:t>بنيته </a:t>
            </a:r>
            <a:r>
              <a:rPr lang="ar-SY" sz="2400" dirty="0" err="1" smtClean="0"/>
              <a:t>كالتيروكسين</a:t>
            </a:r>
            <a:r>
              <a:rPr lang="ar-SY" sz="2400" dirty="0" smtClean="0"/>
              <a:t> . </a:t>
            </a:r>
            <a:r>
              <a:rPr lang="ar-SY" sz="2400" b="1" dirty="0" smtClean="0"/>
              <a:t>يزيد العصيان </a:t>
            </a:r>
            <a:r>
              <a:rPr lang="ar-SY" sz="2400" dirty="0" smtClean="0"/>
              <a:t>ويثبّط راسم </a:t>
            </a:r>
            <a:r>
              <a:rPr lang="ar-SY" sz="2400" dirty="0" err="1" smtClean="0"/>
              <a:t>الخطا</a:t>
            </a:r>
            <a:r>
              <a:rPr lang="ar-SY" sz="2400" dirty="0" smtClean="0"/>
              <a:t> </a:t>
            </a:r>
            <a:r>
              <a:rPr lang="ar-SY" sz="2400" dirty="0" err="1" smtClean="0"/>
              <a:t>الجيبي</a:t>
            </a:r>
            <a:r>
              <a:rPr lang="ar-SY" sz="2400" dirty="0" smtClean="0"/>
              <a:t> ويبطئ النقل . </a:t>
            </a:r>
            <a:r>
              <a:rPr lang="en-US" sz="2400" dirty="0" smtClean="0"/>
              <a:t>T1/2 = 14-100d.</a:t>
            </a:r>
            <a:r>
              <a:rPr lang="ar-SY" sz="2400" dirty="0" smtClean="0"/>
              <a:t> . يعالج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المهدّدة </a:t>
            </a:r>
            <a:r>
              <a:rPr lang="ar-SY" sz="2400" dirty="0" err="1" smtClean="0"/>
              <a:t>المعنّدة</a:t>
            </a:r>
            <a:r>
              <a:rPr lang="ar-SY" sz="2400" dirty="0" smtClean="0"/>
              <a:t> مفضّلاً على </a:t>
            </a:r>
            <a:r>
              <a:rPr lang="ar-SY" sz="2400" dirty="0" err="1" smtClean="0"/>
              <a:t>الليدوكائين</a:t>
            </a:r>
            <a:r>
              <a:rPr lang="ar-SY" sz="2400" dirty="0" smtClean="0"/>
              <a:t> . ويعالج </a:t>
            </a:r>
            <a:r>
              <a:rPr lang="ar-SY" sz="2400" dirty="0" err="1" smtClean="0"/>
              <a:t>الرجفان</a:t>
            </a:r>
            <a:r>
              <a:rPr lang="ar-SY" sz="2400" dirty="0" smtClean="0"/>
              <a:t> الأذيني . مضاد للذبحة وموسّع للأوعية .... يسبّب </a:t>
            </a:r>
            <a:r>
              <a:rPr lang="ar-SY" sz="2400" dirty="0" err="1" smtClean="0"/>
              <a:t>إضطرابات</a:t>
            </a:r>
            <a:r>
              <a:rPr lang="ar-SY" sz="2400" dirty="0" smtClean="0"/>
              <a:t> هضميّة عند 70% من المرضى  وتليّف رئوي خطير </a:t>
            </a:r>
            <a:r>
              <a:rPr lang="ar-SY" sz="2400" dirty="0" err="1" smtClean="0"/>
              <a:t>وإلتهاب</a:t>
            </a:r>
            <a:r>
              <a:rPr lang="ar-SY" sz="2400" dirty="0" smtClean="0"/>
              <a:t> </a:t>
            </a:r>
            <a:r>
              <a:rPr lang="ar-SY" sz="2400" dirty="0" err="1" smtClean="0"/>
              <a:t>رئةخلالي</a:t>
            </a:r>
            <a:r>
              <a:rPr lang="ar-SY" sz="2400" dirty="0" smtClean="0"/>
              <a:t> وحساسيّة ضوئيّة </a:t>
            </a:r>
            <a:r>
              <a:rPr lang="ar-SY" sz="2400" dirty="0" err="1" smtClean="0"/>
              <a:t>و</a:t>
            </a:r>
            <a:r>
              <a:rPr lang="ar-SY" sz="2400" dirty="0" smtClean="0"/>
              <a:t>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gray man syndrome </a:t>
            </a:r>
            <a:r>
              <a:rPr lang="en-US" sz="2400" dirty="0" smtClean="0"/>
              <a:t>, corneal </a:t>
            </a:r>
            <a:r>
              <a:rPr lang="en-US" sz="2400" dirty="0" err="1" smtClean="0"/>
              <a:t>microdeposits</a:t>
            </a:r>
            <a:r>
              <a:rPr lang="ar-SY" sz="2400" dirty="0" smtClean="0"/>
              <a:t> </a:t>
            </a:r>
            <a:r>
              <a:rPr lang="ar-SY" sz="2400" dirty="0" err="1" smtClean="0"/>
              <a:t>وإضطراب</a:t>
            </a:r>
            <a:r>
              <a:rPr lang="ar-SY" sz="2400" dirty="0" smtClean="0"/>
              <a:t> </a:t>
            </a:r>
            <a:r>
              <a:rPr lang="ar-SY" sz="2400" dirty="0" err="1" smtClean="0"/>
              <a:t>الدرق</a:t>
            </a:r>
            <a:r>
              <a:rPr lang="ar-SY" sz="2400" dirty="0" smtClean="0"/>
              <a:t> ( بسبب اليود في مستحضر الدواء ) . </a:t>
            </a:r>
            <a:endParaRPr lang="ar-SY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Y" sz="2400" b="1" dirty="0" smtClean="0"/>
              <a:t>    2- </a:t>
            </a:r>
            <a:r>
              <a:rPr lang="en-US" sz="2400" b="1" dirty="0" err="1" smtClean="0"/>
              <a:t>Ibutinide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Corvert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</a:t>
            </a:r>
            <a:r>
              <a:rPr lang="ar-SY" sz="2400" dirty="0" smtClean="0"/>
              <a:t>يقلب </a:t>
            </a:r>
            <a:r>
              <a:rPr lang="ar-SY" sz="2400" dirty="0" err="1" smtClean="0"/>
              <a:t>الرجفان</a:t>
            </a:r>
            <a:r>
              <a:rPr lang="ar-SY" sz="2400" dirty="0" smtClean="0"/>
              <a:t> والرفرفة الأذينيّين إلى النظم </a:t>
            </a:r>
            <a:r>
              <a:rPr lang="ar-SY" sz="2400" dirty="0" err="1" smtClean="0"/>
              <a:t>الجيبي</a:t>
            </a:r>
            <a:r>
              <a:rPr lang="ar-SY" sz="2400" dirty="0" smtClean="0"/>
              <a:t> الطبيعي . يعطى </a:t>
            </a:r>
            <a:r>
              <a:rPr lang="en-US" sz="2400" dirty="0" smtClean="0"/>
              <a:t>IV</a:t>
            </a:r>
            <a:r>
              <a:rPr lang="ar-SY" sz="2400" dirty="0" smtClean="0"/>
              <a:t> . يحصر تيّارات </a:t>
            </a:r>
            <a:r>
              <a:rPr lang="en-US" sz="2400" dirty="0" smtClean="0"/>
              <a:t>Na+</a:t>
            </a:r>
            <a:r>
              <a:rPr lang="ar-SY" sz="2400" dirty="0" smtClean="0"/>
              <a:t> الداخلة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ويطيل جهد الفعل مبطئاً السرعة </a:t>
            </a:r>
            <a:r>
              <a:rPr lang="ar-SY" sz="2400" dirty="0" err="1" smtClean="0"/>
              <a:t>الجيبيّة</a:t>
            </a:r>
            <a:r>
              <a:rPr lang="ar-SY" sz="2400" dirty="0" smtClean="0"/>
              <a:t> وسرعة النقل . </a:t>
            </a:r>
          </a:p>
          <a:p>
            <a:pPr algn="r" rtl="1">
              <a:buNone/>
            </a:pPr>
            <a:r>
              <a:rPr lang="ar-SY" sz="2400" b="1" dirty="0" smtClean="0"/>
              <a:t>    3- </a:t>
            </a:r>
            <a:r>
              <a:rPr lang="en-US" sz="2400" b="1" dirty="0" err="1" smtClean="0">
                <a:solidFill>
                  <a:srgbClr val="00B050"/>
                </a:solidFill>
              </a:rPr>
              <a:t>Sotalol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Betapace</a:t>
            </a:r>
            <a:r>
              <a:rPr lang="en-US" sz="2400" b="1" dirty="0" smtClean="0"/>
              <a:t> , </a:t>
            </a:r>
            <a:r>
              <a:rPr lang="en-US" sz="2400" b="1" dirty="0" err="1" smtClean="0"/>
              <a:t>Sorine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</a:t>
            </a:r>
            <a:r>
              <a:rPr lang="ar-SY" sz="2400" dirty="0" smtClean="0"/>
              <a:t>يطيل جهد الفعل القلبي ويطيل العصيان ويحصر </a:t>
            </a:r>
            <a:r>
              <a:rPr lang="en-US" sz="2400" i="1" dirty="0" smtClean="0"/>
              <a:t>B</a:t>
            </a:r>
            <a:r>
              <a:rPr lang="en-US" sz="2400" dirty="0" smtClean="0"/>
              <a:t>1,2</a:t>
            </a:r>
            <a:r>
              <a:rPr lang="ar-SY" sz="2400" dirty="0" smtClean="0"/>
              <a:t> . يعالج </a:t>
            </a:r>
            <a:r>
              <a:rPr lang="ar-SY" sz="2400" dirty="0" err="1" smtClean="0"/>
              <a:t>اللانظميّات</a:t>
            </a:r>
            <a:r>
              <a:rPr lang="ar-SY" sz="2400" dirty="0" smtClean="0"/>
              <a:t> </a:t>
            </a:r>
            <a:r>
              <a:rPr lang="ar-SY" sz="2400" dirty="0" err="1" smtClean="0"/>
              <a:t>البطينيّة</a:t>
            </a:r>
            <a:r>
              <a:rPr lang="ar-SY" sz="2400" dirty="0" smtClean="0"/>
              <a:t> والأذينيّة المهدّدة . يسبّب </a:t>
            </a:r>
            <a:r>
              <a:rPr lang="en-US" sz="2400" dirty="0" err="1" smtClean="0"/>
              <a:t>proarrhythmia</a:t>
            </a:r>
            <a:r>
              <a:rPr lang="ar-SY" sz="2400" dirty="0" smtClean="0"/>
              <a:t> وعسر هضم ودوخة . </a:t>
            </a:r>
          </a:p>
          <a:p>
            <a:pPr algn="r" rtl="1">
              <a:buNone/>
            </a:pPr>
            <a:r>
              <a:rPr lang="ar-SY" sz="2400" b="1" dirty="0" smtClean="0"/>
              <a:t>    4- </a:t>
            </a:r>
            <a:r>
              <a:rPr lang="en-US" sz="2400" b="1" dirty="0" err="1" smtClean="0"/>
              <a:t>Dofetide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Tikosyn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</a:t>
            </a:r>
            <a:r>
              <a:rPr lang="ar-SY" sz="2400" dirty="0" smtClean="0"/>
              <a:t>مبرهن لإنجاز النظم </a:t>
            </a:r>
            <a:r>
              <a:rPr lang="ar-SY" sz="2400" dirty="0" err="1" smtClean="0"/>
              <a:t>الجيبي</a:t>
            </a:r>
            <a:r>
              <a:rPr lang="ar-SY" sz="2400" dirty="0" smtClean="0"/>
              <a:t> الطبيعي في </a:t>
            </a:r>
            <a:r>
              <a:rPr lang="ar-SY" sz="2400" dirty="0" err="1" smtClean="0"/>
              <a:t>الرجفان</a:t>
            </a:r>
            <a:r>
              <a:rPr lang="ar-SY" sz="2400" dirty="0" smtClean="0"/>
              <a:t> والرفرفة الأذينيّين . يثبّط بقوّة قنوات </a:t>
            </a:r>
            <a:r>
              <a:rPr lang="en-US" sz="2400" dirty="0" smtClean="0"/>
              <a:t>K+</a:t>
            </a:r>
            <a:r>
              <a:rPr lang="ar-SY" sz="2400" dirty="0" smtClean="0"/>
              <a:t> . يسبّب </a:t>
            </a:r>
            <a:r>
              <a:rPr lang="ar-SY" sz="2400" dirty="0" err="1" smtClean="0"/>
              <a:t>لانظميّات</a:t>
            </a:r>
            <a:r>
              <a:rPr lang="ar-SY" sz="2400" dirty="0" smtClean="0"/>
              <a:t> خطرة وشذوذ النقل . </a:t>
            </a:r>
          </a:p>
          <a:p>
            <a:pPr algn="r" rtl="1">
              <a:buNone/>
            </a:pPr>
            <a:r>
              <a:rPr lang="ar-SY" sz="2400" b="1" dirty="0" smtClean="0"/>
              <a:t>    5- </a:t>
            </a:r>
            <a:r>
              <a:rPr lang="en-US" sz="2400" b="1" dirty="0" err="1" smtClean="0">
                <a:solidFill>
                  <a:srgbClr val="00B050"/>
                </a:solidFill>
              </a:rPr>
              <a:t>Bretylium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Bretylol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</a:t>
            </a:r>
            <a:r>
              <a:rPr lang="ar-SY" sz="2400" dirty="0" err="1" smtClean="0"/>
              <a:t>لايتوفّر</a:t>
            </a:r>
            <a:r>
              <a:rPr lang="ar-SY" sz="2400" dirty="0" smtClean="0"/>
              <a:t> صناعيّاً الآن . </a:t>
            </a:r>
            <a:r>
              <a:rPr lang="ar-SY" sz="2400" b="1" dirty="0" smtClean="0"/>
              <a:t>يثبّط</a:t>
            </a:r>
            <a:r>
              <a:rPr lang="ar-SY" sz="2400" dirty="0" smtClean="0"/>
              <a:t> </a:t>
            </a:r>
            <a:r>
              <a:rPr lang="ar-SY" sz="2400" b="1" dirty="0" smtClean="0"/>
              <a:t>الإطلاق</a:t>
            </a:r>
            <a:r>
              <a:rPr lang="ar-SY" sz="2400" dirty="0" smtClean="0"/>
              <a:t> </a:t>
            </a:r>
            <a:r>
              <a:rPr lang="ar-SY" sz="2400" b="1" dirty="0" err="1" smtClean="0"/>
              <a:t>العصبوني</a:t>
            </a:r>
            <a:r>
              <a:rPr lang="ar-SY" sz="2400" dirty="0" smtClean="0"/>
              <a:t> </a:t>
            </a:r>
            <a:r>
              <a:rPr lang="ar-SY" sz="2400" b="1" dirty="0" err="1" smtClean="0"/>
              <a:t>للـ</a:t>
            </a:r>
            <a:r>
              <a:rPr lang="ar-SY" sz="2400" dirty="0" smtClean="0"/>
              <a:t> </a:t>
            </a:r>
            <a:r>
              <a:rPr lang="en-US" sz="2400" b="1" dirty="0" smtClean="0"/>
              <a:t>C.A</a:t>
            </a:r>
            <a:r>
              <a:rPr lang="en-US" sz="2400" dirty="0" smtClean="0"/>
              <a:t>.</a:t>
            </a:r>
            <a:r>
              <a:rPr lang="ar-SY" sz="2400" dirty="0" smtClean="0"/>
              <a:t> و</a:t>
            </a:r>
            <a:r>
              <a:rPr lang="ar-SY" sz="2400" b="1" dirty="0" smtClean="0"/>
              <a:t>يطيل جهد الفعل </a:t>
            </a:r>
            <a:r>
              <a:rPr lang="ar-SY" sz="2400" b="1" dirty="0" err="1" smtClean="0"/>
              <a:t>البطيني</a:t>
            </a:r>
            <a:r>
              <a:rPr lang="ar-SY" sz="2400" b="1" dirty="0" smtClean="0"/>
              <a:t> ، يعطى وريديّاً في </a:t>
            </a:r>
            <a:r>
              <a:rPr lang="ar-SY" sz="2400" b="1" dirty="0" err="1" smtClean="0"/>
              <a:t>التسرّعات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البطينيّة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المعنّدة</a:t>
            </a:r>
            <a:r>
              <a:rPr lang="ar-SY" sz="2400" b="1" dirty="0" smtClean="0"/>
              <a:t> . </a:t>
            </a:r>
            <a:r>
              <a:rPr lang="ar-SY" sz="2400" dirty="0" smtClean="0"/>
              <a:t>وللوقاية من </a:t>
            </a:r>
            <a:r>
              <a:rPr lang="ar-SY" sz="2400" b="1" dirty="0" err="1" smtClean="0"/>
              <a:t>الرجفان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البطيني</a:t>
            </a:r>
            <a:r>
              <a:rPr lang="ar-SY" sz="2400" b="1" dirty="0" smtClean="0"/>
              <a:t> </a:t>
            </a:r>
            <a:r>
              <a:rPr lang="ar-SY" sz="2400" dirty="0" smtClean="0"/>
              <a:t>وعلاجه . </a:t>
            </a:r>
            <a:endParaRPr lang="ar-SY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Y" sz="2400" dirty="0" smtClean="0"/>
              <a:t>    </a:t>
            </a:r>
            <a:r>
              <a:rPr lang="ar-SY" sz="2400" b="1" dirty="0" smtClean="0"/>
              <a:t>و-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: </a:t>
            </a:r>
            <a:r>
              <a:rPr lang="en-US" sz="2400" b="1" dirty="0" smtClean="0"/>
              <a:t>Class IV</a:t>
            </a:r>
            <a:r>
              <a:rPr lang="ar-SY" sz="2400" b="1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    1- الآليّة : </a:t>
            </a:r>
            <a:r>
              <a:rPr lang="ar-SY" sz="2400" dirty="0" err="1" smtClean="0">
                <a:solidFill>
                  <a:srgbClr val="7030A0"/>
                </a:solidFill>
              </a:rPr>
              <a:t>إحصار</a:t>
            </a:r>
            <a:r>
              <a:rPr lang="ar-SY" sz="2400" dirty="0" smtClean="0">
                <a:solidFill>
                  <a:srgbClr val="7030A0"/>
                </a:solidFill>
              </a:rPr>
              <a:t> قنوات الكالسيوم نمط </a:t>
            </a:r>
            <a:r>
              <a:rPr lang="en-US" sz="2400" dirty="0" smtClean="0">
                <a:solidFill>
                  <a:srgbClr val="7030A0"/>
                </a:solidFill>
              </a:rPr>
              <a:t>L</a:t>
            </a:r>
            <a:r>
              <a:rPr lang="ar-SY" sz="2400" dirty="0" smtClean="0">
                <a:solidFill>
                  <a:srgbClr val="7030A0"/>
                </a:solidFill>
              </a:rPr>
              <a:t> </a:t>
            </a:r>
            <a:r>
              <a:rPr lang="ar-SY" sz="2400" dirty="0" smtClean="0"/>
              <a:t>. تطيل النقل العقدي (سائد ) وفترة الحران الفعّالة . </a:t>
            </a:r>
          </a:p>
          <a:p>
            <a:pPr algn="r" rtl="1">
              <a:buNone/>
            </a:pPr>
            <a:r>
              <a:rPr lang="ar-SY" sz="2400" dirty="0" smtClean="0"/>
              <a:t>    </a:t>
            </a:r>
            <a:r>
              <a:rPr lang="ar-SY" sz="2400" b="1" dirty="0" smtClean="0"/>
              <a:t>- </a:t>
            </a:r>
            <a:r>
              <a:rPr lang="en-US" sz="2400" b="1" dirty="0" err="1" smtClean="0">
                <a:solidFill>
                  <a:srgbClr val="00B050"/>
                </a:solidFill>
              </a:rPr>
              <a:t>Verapamil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Calan</a:t>
            </a:r>
            <a:r>
              <a:rPr lang="en-US" sz="2400" b="1" dirty="0" smtClean="0"/>
              <a:t> , </a:t>
            </a:r>
            <a:r>
              <a:rPr lang="en-US" sz="2400" b="1" dirty="0" err="1" smtClean="0"/>
              <a:t>Isoptin</a:t>
            </a:r>
            <a:r>
              <a:rPr lang="en-US" sz="2400" b="1" dirty="0" smtClean="0"/>
              <a:t> ]</a:t>
            </a:r>
            <a:r>
              <a:rPr lang="ar-SY" sz="2400" dirty="0" smtClean="0"/>
              <a:t> : فينيل </a:t>
            </a:r>
            <a:r>
              <a:rPr lang="ar-SY" sz="2400" dirty="0" err="1" smtClean="0"/>
              <a:t>ألكيلامين</a:t>
            </a:r>
            <a:r>
              <a:rPr lang="ar-SY" sz="2400" dirty="0" smtClean="0"/>
              <a:t> يطرح كلويّاً وينبغي خفض الجرعة في المرض الكبدي وللمسنّين . توافره الحيوي بالفم 20% . يفيد في </a:t>
            </a:r>
            <a:r>
              <a:rPr lang="ar-SY" sz="2400" b="1" dirty="0" smtClean="0"/>
              <a:t>تسرّع القلب فوق </a:t>
            </a:r>
            <a:r>
              <a:rPr lang="ar-SY" sz="2400" b="1" dirty="0" err="1" smtClean="0"/>
              <a:t>البطيني</a:t>
            </a:r>
            <a:r>
              <a:rPr lang="ar-SY" sz="2400" b="1" dirty="0" smtClean="0"/>
              <a:t> </a:t>
            </a:r>
            <a:r>
              <a:rPr lang="ar-SY" sz="2400" dirty="0" smtClean="0"/>
              <a:t>المعاد الدخول . وينقص سرعة البطين في </a:t>
            </a:r>
            <a:r>
              <a:rPr lang="ar-SY" sz="2400" b="1" dirty="0" smtClean="0"/>
              <a:t>الرفرفة </a:t>
            </a:r>
            <a:r>
              <a:rPr lang="ar-SY" sz="2400" b="1" dirty="0" err="1" smtClean="0"/>
              <a:t>والرجفان</a:t>
            </a:r>
            <a:r>
              <a:rPr lang="ar-SY" sz="2400" b="1" dirty="0" smtClean="0"/>
              <a:t> الأذينيّين . يضعف عضلة القلب  </a:t>
            </a:r>
            <a:r>
              <a:rPr lang="ar-SY" sz="2400" dirty="0" smtClean="0"/>
              <a:t>ويوسّع الأوعية المحيطيّة . </a:t>
            </a:r>
          </a:p>
          <a:p>
            <a:pPr algn="r" rtl="1">
              <a:buNone/>
            </a:pPr>
            <a:r>
              <a:rPr lang="ar-SY" sz="2400" dirty="0" smtClean="0"/>
              <a:t>        يسبّب بطؤ قلب جيبي .. يزداد مع حاصرات </a:t>
            </a:r>
            <a:r>
              <a:rPr lang="ar-SY" sz="2400" dirty="0" err="1" smtClean="0"/>
              <a:t>البيتا</a:t>
            </a:r>
            <a:r>
              <a:rPr lang="ar-SY" sz="2400" dirty="0" smtClean="0"/>
              <a:t> ، يمكن </a:t>
            </a:r>
            <a:r>
              <a:rPr lang="ar-SY" sz="2400" dirty="0" err="1" smtClean="0"/>
              <a:t>إعتكاسه</a:t>
            </a:r>
            <a:r>
              <a:rPr lang="ar-SY" sz="2400" dirty="0" smtClean="0"/>
              <a:t> </a:t>
            </a:r>
            <a:r>
              <a:rPr lang="ar-SY" sz="2400" dirty="0" err="1" smtClean="0"/>
              <a:t>بالأتروبين</a:t>
            </a:r>
            <a:r>
              <a:rPr lang="ar-SY" sz="2400" dirty="0" smtClean="0"/>
              <a:t> وناهضات </a:t>
            </a:r>
            <a:r>
              <a:rPr lang="ar-SY" sz="2400" dirty="0" err="1" smtClean="0"/>
              <a:t>البيتا</a:t>
            </a:r>
            <a:r>
              <a:rPr lang="ar-SY" sz="2400" dirty="0" smtClean="0"/>
              <a:t> أو بالكالسيوم ....</a:t>
            </a:r>
            <a:endParaRPr lang="ar-SY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Y" sz="2400" b="1" dirty="0" smtClean="0"/>
              <a:t>    ز-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التسرّعيّة</a:t>
            </a:r>
            <a:r>
              <a:rPr lang="ar-SY" sz="2400" b="1" dirty="0" smtClean="0"/>
              <a:t> : </a:t>
            </a:r>
            <a:r>
              <a:rPr lang="en-US" sz="2400" b="1" dirty="0" smtClean="0"/>
              <a:t>Class V </a:t>
            </a:r>
            <a:r>
              <a:rPr lang="ar-SY" sz="2400" b="1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    </a:t>
            </a:r>
            <a:r>
              <a:rPr lang="ar-SY" sz="2400" dirty="0" smtClean="0"/>
              <a:t>- </a:t>
            </a:r>
            <a:r>
              <a:rPr lang="en-US" sz="2400" b="1" dirty="0" smtClean="0">
                <a:solidFill>
                  <a:srgbClr val="00B050"/>
                </a:solidFill>
              </a:rPr>
              <a:t>Adenosine</a:t>
            </a:r>
            <a:r>
              <a:rPr lang="en-US" sz="2400" dirty="0" smtClean="0"/>
              <a:t> [ </a:t>
            </a:r>
            <a:r>
              <a:rPr lang="en-US" sz="2400" dirty="0" err="1" smtClean="0"/>
              <a:t>Adeno-jec</a:t>
            </a:r>
            <a:r>
              <a:rPr lang="en-US" sz="2400" dirty="0" smtClean="0"/>
              <a:t> , </a:t>
            </a:r>
            <a:r>
              <a:rPr lang="en-US" sz="2400" dirty="0" err="1" smtClean="0"/>
              <a:t>Adenocard</a:t>
            </a:r>
            <a:r>
              <a:rPr lang="en-US" sz="2400" dirty="0" smtClean="0"/>
              <a:t> ]</a:t>
            </a:r>
            <a:r>
              <a:rPr lang="ar-SY" sz="2400" dirty="0" smtClean="0"/>
              <a:t> : يعمل عبر </a:t>
            </a:r>
            <a:r>
              <a:rPr lang="en-US" sz="2400" b="1" dirty="0" err="1" smtClean="0"/>
              <a:t>purinergic</a:t>
            </a:r>
            <a:r>
              <a:rPr lang="en-US" sz="2400" b="1" dirty="0" smtClean="0"/>
              <a:t> [P1] receptors</a:t>
            </a:r>
            <a:r>
              <a:rPr lang="ar-SY" sz="2400" b="1" dirty="0" smtClean="0"/>
              <a:t> ، </a:t>
            </a:r>
            <a:r>
              <a:rPr lang="ar-SY" sz="2400" dirty="0" smtClean="0"/>
              <a:t>يزيد خروج </a:t>
            </a:r>
            <a:r>
              <a:rPr lang="en-US" sz="2400" dirty="0" smtClean="0"/>
              <a:t>K</a:t>
            </a:r>
            <a:r>
              <a:rPr lang="ar-SY" sz="2400" dirty="0" smtClean="0"/>
              <a:t> وينقص دخول </a:t>
            </a:r>
            <a:r>
              <a:rPr lang="en-US" sz="2400" dirty="0" smtClean="0"/>
              <a:t>Ca</a:t>
            </a:r>
            <a:r>
              <a:rPr lang="ar-SY" sz="2400" dirty="0" smtClean="0"/>
              <a:t> فيفرط استقطاب خلايا القلب وينقص الجزء من جهد الفعل المعتمد على </a:t>
            </a:r>
            <a:r>
              <a:rPr lang="ar-SY" sz="2400" dirty="0" err="1" smtClean="0"/>
              <a:t>الـ</a:t>
            </a:r>
            <a:r>
              <a:rPr lang="ar-SY" sz="2400" dirty="0" smtClean="0"/>
              <a:t> </a:t>
            </a:r>
            <a:r>
              <a:rPr lang="en-US" sz="2400" dirty="0" smtClean="0"/>
              <a:t>Ca</a:t>
            </a:r>
            <a:r>
              <a:rPr lang="ar-SY" sz="2400" dirty="0" smtClean="0"/>
              <a:t> . مختار لعلاج تسرّع القلب فوق </a:t>
            </a:r>
            <a:r>
              <a:rPr lang="ar-SY" sz="2400" dirty="0" err="1" smtClean="0"/>
              <a:t>البطيني</a:t>
            </a:r>
            <a:r>
              <a:rPr lang="ar-SY" sz="2400" dirty="0" smtClean="0"/>
              <a:t> </a:t>
            </a:r>
            <a:r>
              <a:rPr lang="ar-SY" sz="2400" dirty="0" err="1" smtClean="0"/>
              <a:t>الإنتيابي</a:t>
            </a:r>
            <a:r>
              <a:rPr lang="ar-SY" sz="2400" dirty="0" smtClean="0"/>
              <a:t> </a:t>
            </a:r>
            <a:r>
              <a:rPr lang="en-US" sz="2400" dirty="0" smtClean="0"/>
              <a:t>paroxysmal</a:t>
            </a:r>
            <a:r>
              <a:rPr lang="ar-SY" sz="2400" dirty="0" smtClean="0"/>
              <a:t> .... يسبّب تورّد ودوخة وصداع </a:t>
            </a:r>
            <a:r>
              <a:rPr lang="ar-SY" sz="2400" b="1" dirty="0" smtClean="0">
                <a:solidFill>
                  <a:srgbClr val="7030A0"/>
                </a:solidFill>
              </a:rPr>
              <a:t>.. </a:t>
            </a:r>
          </a:p>
          <a:p>
            <a:pPr algn="r" rtl="1">
              <a:buNone/>
            </a:pPr>
            <a:r>
              <a:rPr lang="ar-SY" sz="2400" b="1" dirty="0" smtClean="0"/>
              <a:t>   ح- معالجة </a:t>
            </a:r>
            <a:r>
              <a:rPr lang="ar-SY" sz="2400" b="1" dirty="0" err="1" smtClean="0"/>
              <a:t>اللانظميّات</a:t>
            </a:r>
            <a:r>
              <a:rPr lang="ar-SY" sz="2400" b="1" dirty="0" smtClean="0"/>
              <a:t> </a:t>
            </a:r>
            <a:r>
              <a:rPr lang="ar-SY" sz="2400" b="1" dirty="0" err="1" smtClean="0"/>
              <a:t>التباطؤيّة</a:t>
            </a:r>
            <a:r>
              <a:rPr lang="ar-SY" sz="2400" b="1" dirty="0" smtClean="0"/>
              <a:t> : 1- </a:t>
            </a:r>
            <a:r>
              <a:rPr lang="en-US" sz="2400" b="1" dirty="0" smtClean="0">
                <a:solidFill>
                  <a:srgbClr val="00B050"/>
                </a:solidFill>
              </a:rPr>
              <a:t>Atropine</a:t>
            </a:r>
            <a:r>
              <a:rPr lang="ar-SY" sz="2400" b="1" dirty="0" smtClean="0"/>
              <a:t> : </a:t>
            </a:r>
            <a:r>
              <a:rPr lang="ar-SY" sz="2400" dirty="0" smtClean="0"/>
              <a:t>يزيد السرعة </a:t>
            </a:r>
            <a:r>
              <a:rPr lang="ar-SY" sz="2400" dirty="0" err="1" smtClean="0"/>
              <a:t>الجيبيّة</a:t>
            </a:r>
            <a:r>
              <a:rPr lang="ar-SY" sz="2400" dirty="0" smtClean="0"/>
              <a:t> الأذينيّة والنقل الأذيني </a:t>
            </a:r>
            <a:r>
              <a:rPr lang="ar-SY" sz="2400" dirty="0" err="1" smtClean="0"/>
              <a:t>البطيني</a:t>
            </a:r>
            <a:r>
              <a:rPr lang="ar-SY" sz="2400" dirty="0" smtClean="0"/>
              <a:t> وينقص فترة الحران . يعالج </a:t>
            </a:r>
            <a:r>
              <a:rPr lang="ar-SY" sz="2400" b="1" dirty="0" smtClean="0"/>
              <a:t>بطؤ القلب </a:t>
            </a:r>
            <a:r>
              <a:rPr lang="ar-SY" sz="2400" dirty="0" smtClean="0"/>
              <a:t>المرافق </a:t>
            </a:r>
            <a:r>
              <a:rPr lang="ar-SY" sz="2400" dirty="0" err="1" smtClean="0"/>
              <a:t>للـ</a:t>
            </a:r>
            <a:r>
              <a:rPr lang="ar-SY" sz="2400" dirty="0" smtClean="0"/>
              <a:t> </a:t>
            </a:r>
            <a:r>
              <a:rPr lang="en-US" sz="2400" dirty="0" smtClean="0"/>
              <a:t>MI</a:t>
            </a:r>
            <a:r>
              <a:rPr lang="ar-SY" sz="2400" dirty="0" smtClean="0"/>
              <a:t> . يجفّف الفم ويوسّع الحدقة ويشلّ الجسم </a:t>
            </a:r>
            <a:r>
              <a:rPr lang="ar-SY" sz="2400" dirty="0" err="1" smtClean="0"/>
              <a:t>الهدبي</a:t>
            </a:r>
            <a:r>
              <a:rPr lang="ar-SY" sz="2400" dirty="0" smtClean="0"/>
              <a:t> وقد يثير </a:t>
            </a:r>
            <a:r>
              <a:rPr lang="ar-SY" sz="2400" dirty="0" err="1" smtClean="0"/>
              <a:t>لانظميّات</a:t>
            </a:r>
            <a:r>
              <a:rPr lang="ar-SY" sz="2400" dirty="0" smtClean="0"/>
              <a:t> . </a:t>
            </a:r>
          </a:p>
          <a:p>
            <a:pPr algn="r" rtl="1">
              <a:buNone/>
            </a:pPr>
            <a:r>
              <a:rPr lang="ar-SY" sz="2400" b="1" dirty="0" smtClean="0"/>
              <a:t>    2- </a:t>
            </a:r>
            <a:r>
              <a:rPr lang="en-US" sz="2400" b="1" dirty="0" err="1" smtClean="0">
                <a:solidFill>
                  <a:srgbClr val="00B050"/>
                </a:solidFill>
              </a:rPr>
              <a:t>Isoproterenol</a:t>
            </a:r>
            <a:r>
              <a:rPr lang="en-US" sz="2400" b="1" dirty="0" smtClean="0"/>
              <a:t> [ </a:t>
            </a:r>
            <a:r>
              <a:rPr lang="en-US" sz="2400" b="1" dirty="0" err="1" smtClean="0"/>
              <a:t>Isuprel</a:t>
            </a:r>
            <a:r>
              <a:rPr lang="en-US" sz="2400" b="1" dirty="0" smtClean="0"/>
              <a:t> ]</a:t>
            </a:r>
            <a:r>
              <a:rPr lang="ar-SY" sz="2400" b="1" dirty="0" smtClean="0"/>
              <a:t> : ينبّه </a:t>
            </a:r>
            <a:r>
              <a:rPr lang="ar-SY" sz="2400" b="1" dirty="0" err="1" smtClean="0"/>
              <a:t>البيتا</a:t>
            </a:r>
            <a:r>
              <a:rPr lang="ar-SY" sz="2400" dirty="0" smtClean="0"/>
              <a:t> فيزيد </a:t>
            </a:r>
            <a:r>
              <a:rPr lang="en-US" sz="2400" dirty="0" smtClean="0"/>
              <a:t>HR</a:t>
            </a:r>
            <a:r>
              <a:rPr lang="ar-SY" sz="2400" dirty="0" smtClean="0"/>
              <a:t> </a:t>
            </a:r>
            <a:r>
              <a:rPr lang="ar-SY" sz="2400" dirty="0" err="1" smtClean="0"/>
              <a:t>والقلوصيّة</a:t>
            </a:r>
            <a:r>
              <a:rPr lang="ar-SY" sz="2400" dirty="0" smtClean="0"/>
              <a:t> . يستعمل </a:t>
            </a:r>
            <a:r>
              <a:rPr lang="ar-SY" sz="2400" b="1" dirty="0" smtClean="0"/>
              <a:t>للحفاظ</a:t>
            </a:r>
            <a:r>
              <a:rPr lang="ar-SY" sz="2400" dirty="0" smtClean="0"/>
              <a:t> </a:t>
            </a:r>
            <a:r>
              <a:rPr lang="ar-SY" sz="2400" b="1" dirty="0" smtClean="0"/>
              <a:t>على</a:t>
            </a:r>
            <a:r>
              <a:rPr lang="ar-SY" sz="2400" dirty="0" smtClean="0"/>
              <a:t> </a:t>
            </a:r>
            <a:r>
              <a:rPr lang="en-US" sz="2400" b="1" dirty="0" smtClean="0"/>
              <a:t>HR</a:t>
            </a:r>
            <a:r>
              <a:rPr lang="en-US" sz="2400" dirty="0" smtClean="0"/>
              <a:t> , </a:t>
            </a:r>
            <a:r>
              <a:rPr lang="en-US" sz="2400" b="1" dirty="0" smtClean="0"/>
              <a:t>C.O</a:t>
            </a:r>
            <a:r>
              <a:rPr lang="en-US" sz="2400" dirty="0" smtClean="0"/>
              <a:t>.</a:t>
            </a:r>
            <a:r>
              <a:rPr lang="ar-SY" sz="2400" dirty="0" smtClean="0"/>
              <a:t> كافيين عند مرضى </a:t>
            </a:r>
            <a:r>
              <a:rPr lang="ar-SY" sz="2400" dirty="0" err="1" smtClean="0"/>
              <a:t>ال</a:t>
            </a:r>
            <a:r>
              <a:rPr lang="ar-SY" sz="2400" dirty="0" smtClean="0"/>
              <a:t> </a:t>
            </a:r>
            <a:r>
              <a:rPr lang="en-US" sz="2400" dirty="0" smtClean="0"/>
              <a:t>AV-block</a:t>
            </a:r>
            <a:r>
              <a:rPr lang="ar-SY" sz="2400" dirty="0" smtClean="0"/>
              <a:t> . </a:t>
            </a:r>
          </a:p>
          <a:p>
            <a:pPr algn="r" rtl="1">
              <a:buNone/>
            </a:pPr>
            <a:r>
              <a:rPr lang="ar-SY" sz="2400" dirty="0" smtClean="0"/>
              <a:t>        قد يسبّب تسرّع القلب وهجمات الذبحة وصداع ودوخة وتورّد ورعاش .</a:t>
            </a:r>
          </a:p>
          <a:p>
            <a:pPr algn="r" rtl="1">
              <a:buNone/>
            </a:pPr>
            <a:endParaRPr lang="ar-SY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Calcium channel-blockers [ CCBs ]   -E      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400" dirty="0" smtClean="0"/>
              <a:t>: تحصر قنوات الكالسيوم نمط </a:t>
            </a:r>
            <a:r>
              <a:rPr lang="en-GB" sz="2400" dirty="0" smtClean="0"/>
              <a:t>L</a:t>
            </a:r>
            <a:r>
              <a:rPr lang="ar-SA" sz="2400" dirty="0" smtClean="0"/>
              <a:t> ( البطيئة ) </a:t>
            </a:r>
            <a:r>
              <a:rPr lang="ar-SY" sz="2400" dirty="0" smtClean="0"/>
              <a:t>،</a:t>
            </a:r>
            <a:r>
              <a:rPr lang="ar-SA" sz="2400" dirty="0" smtClean="0"/>
              <a:t> منقصةً </a:t>
            </a:r>
            <a:r>
              <a:rPr lang="ar-SA" sz="2400" dirty="0" err="1" smtClean="0"/>
              <a:t>القلوصيّة</a:t>
            </a:r>
            <a:r>
              <a:rPr lang="ar-SA" sz="2400" dirty="0" smtClean="0"/>
              <a:t> وطلب الأكسجين . توسّع </a:t>
            </a:r>
            <a:r>
              <a:rPr lang="ar-SA" sz="2400" b="1" dirty="0" smtClean="0"/>
              <a:t>الأوعية</a:t>
            </a:r>
            <a:r>
              <a:rPr lang="ar-SA" sz="2400" dirty="0" smtClean="0"/>
              <a:t> </a:t>
            </a:r>
            <a:r>
              <a:rPr lang="ar-SA" sz="2400" b="1" dirty="0" smtClean="0"/>
              <a:t>التاجيّة</a:t>
            </a:r>
            <a:r>
              <a:rPr lang="ar-SA" sz="2400" dirty="0" smtClean="0"/>
              <a:t> </a:t>
            </a:r>
            <a:r>
              <a:rPr lang="ar-SA" sz="2400" b="1" dirty="0" smtClean="0"/>
              <a:t>وتفرّج</a:t>
            </a:r>
            <a:r>
              <a:rPr lang="ar-SA" sz="2400" dirty="0" smtClean="0"/>
              <a:t> </a:t>
            </a:r>
            <a:r>
              <a:rPr lang="ar-SA" sz="2400" b="1" dirty="0" smtClean="0"/>
              <a:t>التشنّج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كما توسّع الأوعية المحيطية وتنقص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afterload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الخواص </a:t>
            </a:r>
            <a:r>
              <a:rPr lang="ar-SA" sz="2400" dirty="0" err="1" smtClean="0"/>
              <a:t>الفارماكولوجيّة</a:t>
            </a:r>
            <a:r>
              <a:rPr lang="ar-SA" sz="2400" dirty="0" smtClean="0"/>
              <a:t> : تعطى فمويّاً . وعندما تعطى وريديّاً تعمل خلال دقائق . إنّها مفيدة في </a:t>
            </a:r>
            <a:r>
              <a:rPr lang="ar-SA" sz="2400" b="1" dirty="0" smtClean="0"/>
              <a:t>كلّاً من الذبحة المخالفة للمعتاد والثابتة المزمنة </a:t>
            </a:r>
            <a:r>
              <a:rPr lang="ar-SA" sz="2400" dirty="0" smtClean="0"/>
              <a:t>وتستعمل أيضاً عندما تخفق </a:t>
            </a:r>
            <a:r>
              <a:rPr lang="ar-SA" sz="2400" dirty="0" err="1" smtClean="0"/>
              <a:t>النيترات</a:t>
            </a:r>
            <a:r>
              <a:rPr lang="ar-SA" sz="2400" dirty="0" smtClean="0"/>
              <a:t> أو تكون مناهضات </a:t>
            </a:r>
            <a:r>
              <a:rPr lang="ar-SA" sz="2400" dirty="0" err="1" smtClean="0"/>
              <a:t>البيتا</a:t>
            </a:r>
            <a:r>
              <a:rPr lang="ar-SA" sz="2400" dirty="0" smtClean="0"/>
              <a:t> ممنوعة </a:t>
            </a:r>
            <a:r>
              <a:rPr lang="ar-SA" sz="2400" dirty="0" err="1" smtClean="0"/>
              <a:t>الإستعمال</a:t>
            </a:r>
            <a:r>
              <a:rPr lang="ar-SA" sz="2400" dirty="0" smtClean="0"/>
              <a:t> . تسبّب </a:t>
            </a:r>
            <a:r>
              <a:rPr lang="ar-SA" sz="2400" b="1" dirty="0" smtClean="0"/>
              <a:t>نقص</a:t>
            </a:r>
            <a:r>
              <a:rPr lang="ar-SA" sz="2400" dirty="0" smtClean="0"/>
              <a:t> </a:t>
            </a:r>
            <a:r>
              <a:rPr lang="ar-SA" sz="2400" b="1" dirty="0" smtClean="0"/>
              <a:t>الضغط </a:t>
            </a:r>
            <a:r>
              <a:rPr lang="ar-SA" sz="2400" dirty="0" smtClean="0"/>
              <a:t>وتعدّ </a:t>
            </a:r>
            <a:r>
              <a:rPr lang="ar-SA" sz="2400" dirty="0" err="1" smtClean="0"/>
              <a:t>الوذمة</a:t>
            </a:r>
            <a:r>
              <a:rPr lang="ar-SA" sz="2400" dirty="0" smtClean="0"/>
              <a:t> تأثيراً </a:t>
            </a:r>
            <a:r>
              <a:rPr lang="ar-SA" sz="2400" dirty="0" err="1" smtClean="0"/>
              <a:t>ضائراً</a:t>
            </a:r>
            <a:r>
              <a:rPr lang="ar-SA" sz="2400" dirty="0" smtClean="0"/>
              <a:t> شائعاً . </a:t>
            </a:r>
          </a:p>
          <a:p>
            <a:pPr algn="r" rtl="1">
              <a:buNone/>
            </a:pPr>
            <a:r>
              <a:rPr lang="ar-SA" sz="2400" b="1" dirty="0" smtClean="0"/>
              <a:t>    الأدوية المنتقاة : </a:t>
            </a:r>
            <a:r>
              <a:rPr lang="ar-SA" sz="2400" dirty="0" smtClean="0"/>
              <a:t>(أ)</a:t>
            </a:r>
            <a:r>
              <a:rPr lang="ar-SA" sz="2400" b="1" dirty="0" smtClean="0"/>
              <a:t> </a:t>
            </a:r>
            <a:r>
              <a:rPr lang="en-GB" sz="2400" b="1" dirty="0" err="1" smtClean="0">
                <a:solidFill>
                  <a:srgbClr val="00B050"/>
                </a:solidFill>
              </a:rPr>
              <a:t>Verapamil</a:t>
            </a:r>
            <a:r>
              <a:rPr lang="en-GB" sz="2400" dirty="0" smtClean="0"/>
              <a:t> [ </a:t>
            </a:r>
            <a:r>
              <a:rPr lang="en-GB" sz="2400" dirty="0" err="1" smtClean="0"/>
              <a:t>Calan</a:t>
            </a:r>
            <a:r>
              <a:rPr lang="en-GB" sz="2400" dirty="0" smtClean="0"/>
              <a:t> , </a:t>
            </a:r>
            <a:r>
              <a:rPr lang="en-GB" sz="2400" dirty="0" err="1" smtClean="0"/>
              <a:t>Isoptin</a:t>
            </a:r>
            <a:r>
              <a:rPr lang="en-GB" sz="2400" dirty="0" smtClean="0"/>
              <a:t> ]</a:t>
            </a:r>
            <a:r>
              <a:rPr lang="ar-SA" sz="2400" dirty="0" smtClean="0"/>
              <a:t> : يبطئ النقل عبر </a:t>
            </a:r>
            <a:r>
              <a:rPr lang="en-GB" sz="2400" dirty="0" smtClean="0"/>
              <a:t>AV node</a:t>
            </a:r>
            <a:r>
              <a:rPr lang="ar-SA" sz="2400" dirty="0" smtClean="0"/>
              <a:t> ( التأثير السائد ) وقد يسبّب </a:t>
            </a:r>
            <a:r>
              <a:rPr lang="en-GB" sz="2400" dirty="0" smtClean="0"/>
              <a:t>AV block</a:t>
            </a:r>
            <a:r>
              <a:rPr lang="ar-SA" sz="2400" dirty="0" smtClean="0"/>
              <a:t> عند توليفه مع مناهض للبيتا . قد يثبّط عضلة القلب  ويسبّب </a:t>
            </a:r>
            <a:r>
              <a:rPr lang="en-GB" sz="2400" dirty="0" smtClean="0"/>
              <a:t>HF</a:t>
            </a:r>
            <a:r>
              <a:rPr lang="ar-SA" sz="2400" dirty="0" smtClean="0"/>
              <a:t> و </a:t>
            </a:r>
            <a:r>
              <a:rPr lang="ar-SA" sz="2400" dirty="0" err="1" smtClean="0"/>
              <a:t>و</a:t>
            </a:r>
            <a:r>
              <a:rPr lang="ar-SA" sz="2400" dirty="0" smtClean="0"/>
              <a:t>ذمة . </a:t>
            </a:r>
          </a:p>
          <a:p>
            <a:pPr algn="r" rtl="1">
              <a:buNone/>
            </a:pPr>
            <a:r>
              <a:rPr lang="ar-SA" sz="2400" dirty="0" smtClean="0"/>
              <a:t>        يوسّع الأوعية المحيطيّة منقصاً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B</a:t>
            </a:r>
            <a:r>
              <a:rPr lang="en-US" sz="2400" dirty="0" smtClean="0"/>
              <a:t>P </a:t>
            </a:r>
            <a:r>
              <a:rPr lang="en-GB" sz="2400" dirty="0" smtClean="0"/>
              <a:t>, </a:t>
            </a:r>
            <a:r>
              <a:rPr lang="en-GB" sz="2400" dirty="0" err="1" smtClean="0"/>
              <a:t>afterload</a:t>
            </a:r>
            <a:r>
              <a:rPr lang="ar-SA" sz="2400" dirty="0" smtClean="0"/>
              <a:t> . تسبّب تأثيراته المحيطيّة الصداع وتسرّع القلب المنعكس </a:t>
            </a:r>
            <a:r>
              <a:rPr lang="ar-SA" sz="2400" dirty="0" err="1" smtClean="0"/>
              <a:t>وإحتباس</a:t>
            </a:r>
            <a:r>
              <a:rPr lang="ar-SA" sz="2400" dirty="0" smtClean="0"/>
              <a:t> السوائل 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dirty="0" smtClean="0"/>
              <a:t>    </a:t>
            </a:r>
            <a:r>
              <a:rPr lang="ar-SA" sz="2400" dirty="0" smtClean="0"/>
              <a:t>(ب) </a:t>
            </a:r>
            <a:r>
              <a:rPr lang="en-GB" sz="2400" b="1" dirty="0" err="1" smtClean="0">
                <a:solidFill>
                  <a:srgbClr val="00B050"/>
                </a:solidFill>
              </a:rPr>
              <a:t>Nifedipine</a:t>
            </a:r>
            <a:r>
              <a:rPr lang="en-GB" sz="2400" dirty="0" smtClean="0"/>
              <a:t> [ </a:t>
            </a:r>
            <a:r>
              <a:rPr lang="en-GB" sz="2400" dirty="0" err="1" smtClean="0"/>
              <a:t>Adalat</a:t>
            </a:r>
            <a:r>
              <a:rPr lang="en-GB" sz="2400" dirty="0" smtClean="0"/>
              <a:t> , </a:t>
            </a:r>
            <a:r>
              <a:rPr lang="en-GB" sz="2400" dirty="0" err="1" smtClean="0"/>
              <a:t>Procardia</a:t>
            </a:r>
            <a:r>
              <a:rPr lang="en-GB" sz="2400" dirty="0" smtClean="0"/>
              <a:t> ] , </a:t>
            </a:r>
            <a:r>
              <a:rPr lang="en-GB" sz="2400" dirty="0" err="1" smtClean="0">
                <a:solidFill>
                  <a:srgbClr val="00B050"/>
                </a:solidFill>
              </a:rPr>
              <a:t>isradipine</a:t>
            </a:r>
            <a:r>
              <a:rPr lang="en-GB" sz="2400" dirty="0" smtClean="0"/>
              <a:t> [ </a:t>
            </a:r>
            <a:r>
              <a:rPr lang="en-GB" sz="2400" dirty="0" err="1" smtClean="0"/>
              <a:t>DynaCirc</a:t>
            </a:r>
            <a:r>
              <a:rPr lang="en-GB" sz="2400" dirty="0" smtClean="0"/>
              <a:t> ] , </a:t>
            </a:r>
            <a:r>
              <a:rPr lang="en-GB" sz="2400" dirty="0" err="1" smtClean="0">
                <a:solidFill>
                  <a:srgbClr val="00B050"/>
                </a:solidFill>
              </a:rPr>
              <a:t>nisolidipine</a:t>
            </a:r>
            <a:r>
              <a:rPr lang="en-GB" sz="2400" dirty="0" smtClean="0"/>
              <a:t> [ </a:t>
            </a:r>
            <a:r>
              <a:rPr lang="en-GB" sz="2400" dirty="0" err="1" smtClean="0"/>
              <a:t>Sular</a:t>
            </a:r>
            <a:r>
              <a:rPr lang="en-GB" sz="2400" dirty="0" smtClean="0"/>
              <a:t> ] , and </a:t>
            </a:r>
            <a:r>
              <a:rPr lang="en-GB" sz="2400" dirty="0" err="1" smtClean="0">
                <a:solidFill>
                  <a:srgbClr val="00B050"/>
                </a:solidFill>
              </a:rPr>
              <a:t>nicardipine</a:t>
            </a:r>
            <a:r>
              <a:rPr lang="en-GB" sz="2400" dirty="0" smtClean="0"/>
              <a:t> [ </a:t>
            </a:r>
            <a:r>
              <a:rPr lang="en-GB" sz="2400" dirty="0" err="1" smtClean="0"/>
              <a:t>Cardene</a:t>
            </a:r>
            <a:r>
              <a:rPr lang="en-GB" sz="2400" dirty="0" smtClean="0"/>
              <a:t> ]         </a:t>
            </a:r>
            <a:r>
              <a:rPr lang="ar-SA" sz="2400" dirty="0" smtClean="0"/>
              <a:t> : هي </a:t>
            </a:r>
            <a:r>
              <a:rPr lang="en-GB" sz="2400" dirty="0" err="1" smtClean="0"/>
              <a:t>dihydropyridine</a:t>
            </a:r>
            <a:r>
              <a:rPr lang="en-GB" sz="2400" dirty="0" smtClean="0"/>
              <a:t>    </a:t>
            </a:r>
            <a:r>
              <a:rPr lang="ar-SA" sz="2400" dirty="0" smtClean="0"/>
              <a:t> , تأثيراتها سائدة في الأوعية المحيطيّة ، تنقص </a:t>
            </a:r>
            <a:r>
              <a:rPr lang="en-GB" sz="2400" dirty="0" smtClean="0"/>
              <a:t>BP</a:t>
            </a:r>
            <a:r>
              <a:rPr lang="ar-SA" sz="2400" dirty="0" smtClean="0"/>
              <a:t> وال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afterload</a:t>
            </a:r>
            <a:r>
              <a:rPr lang="en-GB" sz="2400" dirty="0" smtClean="0"/>
              <a:t> &gt; preload   </a:t>
            </a:r>
            <a:r>
              <a:rPr lang="ar-SA" sz="2400" dirty="0" smtClean="0"/>
              <a:t> .</a:t>
            </a:r>
            <a:r>
              <a:rPr lang="ar-SA" sz="2400" b="1" dirty="0" smtClean="0"/>
              <a:t>تأثيرها المباشر على القلب أقلّ جدّاً </a:t>
            </a:r>
            <a:r>
              <a:rPr lang="ar-SA" sz="2400" dirty="0" smtClean="0"/>
              <a:t>من </a:t>
            </a:r>
            <a:r>
              <a:rPr lang="ar-SA" sz="2400" dirty="0" err="1" smtClean="0"/>
              <a:t>الفيراباميل</a:t>
            </a:r>
            <a:r>
              <a:rPr lang="ar-SA" sz="2400" dirty="0" smtClean="0"/>
              <a:t>. </a:t>
            </a:r>
          </a:p>
          <a:p>
            <a:pPr algn="r" rtl="1">
              <a:buNone/>
            </a:pPr>
            <a:r>
              <a:rPr lang="ar-SA" sz="2400" dirty="0" smtClean="0"/>
              <a:t>    (ج) </a:t>
            </a:r>
            <a:r>
              <a:rPr lang="en-GB" sz="2400" b="1" dirty="0" err="1" smtClean="0">
                <a:solidFill>
                  <a:srgbClr val="00B050"/>
                </a:solidFill>
              </a:rPr>
              <a:t>Diltiazem</a:t>
            </a:r>
            <a:r>
              <a:rPr lang="en-GB" sz="2400" dirty="0" smtClean="0"/>
              <a:t> [ </a:t>
            </a:r>
            <a:r>
              <a:rPr lang="en-GB" sz="2400" dirty="0" err="1" smtClean="0"/>
              <a:t>Persantine</a:t>
            </a:r>
            <a:r>
              <a:rPr lang="en-GB" sz="2400" dirty="0" smtClean="0"/>
              <a:t> ]  </a:t>
            </a:r>
            <a:r>
              <a:rPr lang="ar-SA" sz="2400" dirty="0" smtClean="0"/>
              <a:t> : هو </a:t>
            </a:r>
            <a:r>
              <a:rPr lang="en-GB" sz="2400" dirty="0" err="1" smtClean="0"/>
              <a:t>benzothiazepine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خواصه وسط بين </a:t>
            </a:r>
            <a:r>
              <a:rPr lang="ar-SA" sz="2400" dirty="0" err="1" smtClean="0"/>
              <a:t>الفيراباميل</a:t>
            </a:r>
            <a:r>
              <a:rPr lang="ar-SA" sz="2400" dirty="0" smtClean="0"/>
              <a:t> </a:t>
            </a:r>
            <a:r>
              <a:rPr lang="ar-SA" sz="2400" dirty="0" err="1" smtClean="0"/>
              <a:t>وا</a:t>
            </a:r>
            <a:r>
              <a:rPr lang="ar-SY" sz="2400" dirty="0" smtClean="0"/>
              <a:t>لـ </a:t>
            </a:r>
            <a:r>
              <a:rPr lang="en-US" sz="2400" dirty="0" smtClean="0"/>
              <a:t> </a:t>
            </a:r>
            <a:r>
              <a:rPr lang="en-GB" sz="2400" dirty="0" err="1" smtClean="0"/>
              <a:t>dihydropyridines</a:t>
            </a:r>
            <a:r>
              <a:rPr lang="ar-SA" sz="2400" dirty="0" smtClean="0"/>
              <a:t> . يستعمل لعلاج الذبحة المخالفة للمعتاد </a:t>
            </a:r>
            <a:r>
              <a:rPr lang="en-GB" sz="2400" dirty="0" smtClean="0"/>
              <a:t>variant [ Pr</a:t>
            </a:r>
            <a:r>
              <a:rPr lang="en-US" sz="2400" dirty="0" err="1" smtClean="0"/>
              <a:t>i</a:t>
            </a:r>
            <a:r>
              <a:rPr lang="en-GB" sz="2400" dirty="0" err="1" smtClean="0"/>
              <a:t>nzmetal’s</a:t>
            </a:r>
            <a:r>
              <a:rPr lang="en-GB" sz="2400" dirty="0" smtClean="0"/>
              <a:t> ]</a:t>
            </a:r>
            <a:r>
              <a:rPr lang="ar-SA" sz="2400" dirty="0" smtClean="0"/>
              <a:t> والثابتة . </a:t>
            </a:r>
            <a:r>
              <a:rPr lang="ar-SA" sz="2400" dirty="0" smtClean="0">
                <a:solidFill>
                  <a:srgbClr val="C00000"/>
                </a:solidFill>
              </a:rPr>
              <a:t>تواتر تأثيراته </a:t>
            </a:r>
            <a:r>
              <a:rPr lang="ar-SA" sz="2400" dirty="0" err="1" smtClean="0">
                <a:solidFill>
                  <a:srgbClr val="C00000"/>
                </a:solidFill>
              </a:rPr>
              <a:t>الضائرة</a:t>
            </a:r>
            <a:r>
              <a:rPr lang="ar-SA" sz="2400" dirty="0" smtClean="0">
                <a:solidFill>
                  <a:srgbClr val="C00000"/>
                </a:solidFill>
              </a:rPr>
              <a:t> أقل </a:t>
            </a:r>
            <a:r>
              <a:rPr lang="ar-SA" sz="2400" dirty="0" smtClean="0"/>
              <a:t>.</a:t>
            </a:r>
          </a:p>
          <a:p>
            <a:pPr algn="r" rtl="1">
              <a:buNone/>
            </a:pPr>
            <a:r>
              <a:rPr lang="ar-SA" sz="2400" dirty="0" smtClean="0"/>
              <a:t>     و-  </a:t>
            </a:r>
            <a:r>
              <a:rPr lang="en-GB" sz="2400" dirty="0" err="1" smtClean="0">
                <a:solidFill>
                  <a:srgbClr val="00B050"/>
                </a:solidFill>
              </a:rPr>
              <a:t>Dipyridamol</a:t>
            </a:r>
            <a:r>
              <a:rPr lang="en-GB" sz="2400" dirty="0" smtClean="0"/>
              <a:t> [ </a:t>
            </a:r>
            <a:r>
              <a:rPr lang="en-GB" sz="2400" dirty="0" err="1" smtClean="0"/>
              <a:t>Persantine</a:t>
            </a:r>
            <a:r>
              <a:rPr lang="en-GB" sz="2400" dirty="0" smtClean="0"/>
              <a:t> ]</a:t>
            </a:r>
            <a:r>
              <a:rPr lang="ar-SA" sz="2400" dirty="0" smtClean="0"/>
              <a:t> : موسّع للأوعية التاجيّة </a:t>
            </a:r>
            <a:r>
              <a:rPr lang="ar-SY" sz="2400" dirty="0" smtClean="0"/>
              <a:t>،</a:t>
            </a:r>
            <a:r>
              <a:rPr lang="ar-SA" sz="2400" dirty="0" smtClean="0"/>
              <a:t> غير </a:t>
            </a:r>
            <a:r>
              <a:rPr lang="ar-SA" sz="2400" dirty="0" err="1" smtClean="0"/>
              <a:t>النيترات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يعترض استرداد </a:t>
            </a:r>
            <a:r>
              <a:rPr lang="ar-SA" sz="2400" dirty="0" err="1" smtClean="0"/>
              <a:t>الأدينوزين</a:t>
            </a:r>
            <a:r>
              <a:rPr lang="ar-SA" sz="2400" dirty="0" smtClean="0"/>
              <a:t> الموسّع للأوعية . يقوّي تأثير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PGI2 </a:t>
            </a:r>
            <a:r>
              <a:rPr lang="ar-SA" sz="2400" dirty="0" smtClean="0"/>
              <a:t> فيوسّع الأوعية المقاومة ويثبّط تكدّس </a:t>
            </a:r>
            <a:r>
              <a:rPr lang="ar-SA" sz="2400" dirty="0" err="1" smtClean="0"/>
              <a:t>الصفيحات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    قد يستعمل </a:t>
            </a:r>
            <a:r>
              <a:rPr lang="ar-SA" sz="2400" b="1" dirty="0" smtClean="0"/>
              <a:t>للوقاية من الذبحة الصدريّة </a:t>
            </a:r>
            <a:r>
              <a:rPr lang="ar-SA" sz="2400" dirty="0" smtClean="0"/>
              <a:t>( </a:t>
            </a:r>
            <a:r>
              <a:rPr lang="ar-SA" sz="2400" dirty="0" err="1" smtClean="0"/>
              <a:t>النجاعة</a:t>
            </a:r>
            <a:r>
              <a:rPr lang="ar-SA" sz="2400" dirty="0" smtClean="0"/>
              <a:t> غير مثبتة ) . يسبّب الدوخة </a:t>
            </a:r>
            <a:r>
              <a:rPr lang="en-GB" sz="2400" dirty="0" smtClean="0"/>
              <a:t>dizziness</a:t>
            </a:r>
            <a:r>
              <a:rPr lang="ar-SA" sz="2400" dirty="0" smtClean="0"/>
              <a:t> والصداع ويسبب إساءة للذبحة 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الأدوية المضادّة </a:t>
            </a: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لإرتفاع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ضغط الدم</a:t>
            </a:r>
            <a:b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rgbClr val="C00000"/>
                </a:solidFill>
              </a:rPr>
              <a:t>BP = [ C.O. ] X [ PR ]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en-GB" sz="2400" dirty="0" smtClean="0"/>
              <a:t> </a:t>
            </a:r>
            <a:r>
              <a:rPr lang="ar-SA" sz="2400" dirty="0" smtClean="0"/>
              <a:t>    </a:t>
            </a:r>
            <a:r>
              <a:rPr lang="ar-SA" sz="2400" b="1" dirty="0" smtClean="0"/>
              <a:t>مبادئ تنظيم ضغط الدم : </a:t>
            </a:r>
          </a:p>
          <a:p>
            <a:pPr algn="r" rtl="1">
              <a:buNone/>
            </a:pPr>
            <a:r>
              <a:rPr lang="ar-SA" sz="2400" b="1" dirty="0" smtClean="0"/>
              <a:t>    </a:t>
            </a:r>
            <a:r>
              <a:rPr lang="ar-SA" sz="2400" dirty="0" smtClean="0"/>
              <a:t>- ينظّم </a:t>
            </a:r>
            <a:r>
              <a:rPr lang="en-GB" sz="2400" dirty="0" smtClean="0"/>
              <a:t>BP</a:t>
            </a:r>
            <a:r>
              <a:rPr lang="ar-SA" sz="2400" dirty="0" smtClean="0"/>
              <a:t> بنتاج القلب </a:t>
            </a:r>
            <a:r>
              <a:rPr lang="en-GB" sz="2400" dirty="0" smtClean="0"/>
              <a:t>C.O.</a:t>
            </a:r>
            <a:r>
              <a:rPr lang="ar-SA" sz="2400" dirty="0" smtClean="0"/>
              <a:t> و  </a:t>
            </a:r>
            <a:r>
              <a:rPr lang="en-GB" sz="2400" dirty="0" smtClean="0"/>
              <a:t>PR</a:t>
            </a:r>
            <a:r>
              <a:rPr lang="ar-SA" sz="2400" dirty="0" smtClean="0"/>
              <a:t>وحجم السائل داخل الخلوي( المنظّم بالكلية ) </a:t>
            </a:r>
          </a:p>
          <a:p>
            <a:pPr algn="r" rtl="1">
              <a:buNone/>
            </a:pPr>
            <a:r>
              <a:rPr lang="ar-SA" sz="2400" dirty="0" smtClean="0"/>
              <a:t>    - ثمّة </a:t>
            </a:r>
            <a:r>
              <a:rPr lang="en-GB" sz="2400" b="1" dirty="0" err="1" smtClean="0"/>
              <a:t>Baroreflexes</a:t>
            </a:r>
            <a:r>
              <a:rPr lang="ar-SA" sz="2400" dirty="0" smtClean="0"/>
              <a:t> </a:t>
            </a:r>
            <a:r>
              <a:rPr lang="ar-SA" sz="2400" b="1" dirty="0" smtClean="0"/>
              <a:t>تضبط</a:t>
            </a:r>
            <a:r>
              <a:rPr lang="ar-SA" sz="2400" dirty="0" smtClean="0"/>
              <a:t> </a:t>
            </a:r>
            <a:r>
              <a:rPr lang="en-GB" sz="2400" b="1" dirty="0" smtClean="0"/>
              <a:t>BP</a:t>
            </a:r>
            <a:r>
              <a:rPr lang="ar-SA" sz="2400" dirty="0" smtClean="0"/>
              <a:t> </a:t>
            </a:r>
            <a:r>
              <a:rPr lang="ar-SA" sz="2400" b="1" dirty="0" smtClean="0"/>
              <a:t>لحظة</a:t>
            </a:r>
            <a:r>
              <a:rPr lang="ar-SA" sz="2400" dirty="0" smtClean="0"/>
              <a:t> </a:t>
            </a:r>
            <a:r>
              <a:rPr lang="ar-SA" sz="2400" b="1" dirty="0" smtClean="0"/>
              <a:t>بلحظة</a:t>
            </a:r>
            <a:r>
              <a:rPr lang="ar-SA" sz="2400" dirty="0" smtClean="0"/>
              <a:t> . فمستقبلات الضغط </a:t>
            </a:r>
            <a:r>
              <a:rPr lang="en-GB" sz="2400" dirty="0" err="1" smtClean="0"/>
              <a:t>baroreceptors</a:t>
            </a:r>
            <a:r>
              <a:rPr lang="ar-SA" sz="2400" dirty="0" smtClean="0"/>
              <a:t> </a:t>
            </a:r>
            <a:r>
              <a:rPr lang="ar-SA" sz="2400" dirty="0" err="1" smtClean="0"/>
              <a:t>السباتيّة</a:t>
            </a:r>
            <a:r>
              <a:rPr lang="ar-SA" sz="2400" dirty="0" smtClean="0"/>
              <a:t> مثلاً </a:t>
            </a:r>
            <a:r>
              <a:rPr lang="ar-SY" sz="2400" dirty="0" smtClean="0"/>
              <a:t>،</a:t>
            </a:r>
            <a:r>
              <a:rPr lang="ar-SA" sz="2400" dirty="0" smtClean="0"/>
              <a:t> </a:t>
            </a:r>
            <a:r>
              <a:rPr lang="ar-SA" sz="2400" dirty="0" err="1" smtClean="0"/>
              <a:t>تتنشّط</a:t>
            </a:r>
            <a:r>
              <a:rPr lang="ar-SA" sz="2400" dirty="0" smtClean="0"/>
              <a:t> بالشدّ فتثبّط تفريغ الودّي . </a:t>
            </a:r>
          </a:p>
          <a:p>
            <a:pPr algn="r" rtl="1">
              <a:buNone/>
            </a:pPr>
            <a:r>
              <a:rPr lang="ar-SA" sz="2400" dirty="0" smtClean="0"/>
              <a:t>    - </a:t>
            </a:r>
            <a:r>
              <a:rPr lang="ar-SA" sz="2400" b="1" dirty="0" smtClean="0"/>
              <a:t>جملة </a:t>
            </a:r>
            <a:r>
              <a:rPr lang="ar-SA" sz="2400" b="1" dirty="0" err="1" smtClean="0"/>
              <a:t>الرينين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أنجيوتنسين</a:t>
            </a:r>
            <a:r>
              <a:rPr lang="ar-SA" sz="2400" b="1" dirty="0" smtClean="0"/>
              <a:t> </a:t>
            </a:r>
            <a:r>
              <a:rPr lang="ar-SA" sz="2400" dirty="0" smtClean="0"/>
              <a:t>توفّر تنظيم توتّري للضغط </a:t>
            </a:r>
            <a:r>
              <a:rPr lang="ar-SY" sz="2400" dirty="0" smtClean="0"/>
              <a:t>،</a:t>
            </a:r>
            <a:r>
              <a:rPr lang="ar-SA" sz="2400" dirty="0" smtClean="0"/>
              <a:t> أطول أمداّ . فنقص ضغط التروية الكلويّة يزيد عودة </a:t>
            </a:r>
            <a:r>
              <a:rPr lang="ar-SA" sz="2400" dirty="0" err="1" smtClean="0"/>
              <a:t>إمتصاص</a:t>
            </a:r>
            <a:r>
              <a:rPr lang="ar-SA" sz="2400" dirty="0" smtClean="0"/>
              <a:t> الملح والماء . ونقص الضغط الكلوي ينبّه إنتاج </a:t>
            </a:r>
            <a:r>
              <a:rPr lang="ar-SA" sz="2400" dirty="0" err="1" smtClean="0"/>
              <a:t>الرينين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محسّناً </a:t>
            </a:r>
            <a:r>
              <a:rPr lang="en-GB" sz="2400" b="1" dirty="0" smtClean="0"/>
              <a:t>Ang</a:t>
            </a:r>
            <a:r>
              <a:rPr lang="en-GB" sz="2400" dirty="0" smtClean="0"/>
              <a:t>. </a:t>
            </a:r>
            <a:r>
              <a:rPr lang="en-GB" sz="2400" b="1" dirty="0" smtClean="0"/>
              <a:t>II</a:t>
            </a:r>
            <a:r>
              <a:rPr lang="ar-SA" sz="2400" b="1" dirty="0" smtClean="0"/>
              <a:t> </a:t>
            </a:r>
            <a:r>
              <a:rPr lang="ar-SA" sz="2400" dirty="0" smtClean="0"/>
              <a:t>.... </a:t>
            </a:r>
          </a:p>
          <a:p>
            <a:pPr algn="r" rtl="1">
              <a:buNone/>
            </a:pPr>
            <a:r>
              <a:rPr lang="ar-SA" sz="2400" b="1" dirty="0" smtClean="0"/>
              <a:t>    غاية المعالجة </a:t>
            </a:r>
            <a:r>
              <a:rPr lang="ar-SA" sz="2400" dirty="0" smtClean="0"/>
              <a:t>إنقاص </a:t>
            </a:r>
            <a:r>
              <a:rPr lang="en-GB" sz="2400" dirty="0" smtClean="0"/>
              <a:t>BP</a:t>
            </a:r>
            <a:r>
              <a:rPr lang="ar-SA" sz="2400" dirty="0" smtClean="0"/>
              <a:t> </a:t>
            </a:r>
            <a:r>
              <a:rPr lang="ar-SA" sz="2400" dirty="0" err="1" smtClean="0"/>
              <a:t>كإختطار</a:t>
            </a:r>
            <a:r>
              <a:rPr lang="ar-SA" sz="2400" dirty="0" smtClean="0"/>
              <a:t> </a:t>
            </a:r>
            <a:r>
              <a:rPr lang="ar-SA" sz="2400" dirty="0" err="1" smtClean="0"/>
              <a:t>للسكته</a:t>
            </a:r>
            <a:r>
              <a:rPr lang="ar-SA" sz="2400" dirty="0" smtClean="0"/>
              <a:t> و </a:t>
            </a:r>
            <a:r>
              <a:rPr lang="en-GB" sz="2400" dirty="0" smtClean="0"/>
              <a:t>MI</a:t>
            </a:r>
            <a:r>
              <a:rPr lang="ar-SA" sz="2400" dirty="0" smtClean="0"/>
              <a:t> .. </a:t>
            </a:r>
          </a:p>
          <a:p>
            <a:pPr algn="r" rtl="1">
              <a:buNone/>
            </a:pPr>
            <a:r>
              <a:rPr lang="ar-SA" sz="2000" b="1" dirty="0" smtClean="0"/>
              <a:t>    أ- </a:t>
            </a:r>
            <a:r>
              <a:rPr lang="en-GB" sz="2000" b="1" dirty="0" smtClean="0"/>
              <a:t>Diuretics </a:t>
            </a:r>
            <a:r>
              <a:rPr lang="ar-SA" sz="2000" b="1" dirty="0" smtClean="0"/>
              <a:t> : </a:t>
            </a:r>
            <a:r>
              <a:rPr lang="ar-SA" sz="2000" dirty="0" smtClean="0"/>
              <a:t>تزيد </a:t>
            </a:r>
            <a:r>
              <a:rPr lang="ar-SA" sz="2000" dirty="0" err="1" smtClean="0"/>
              <a:t>إطراح</a:t>
            </a:r>
            <a:r>
              <a:rPr lang="ar-SA" sz="2000" dirty="0" smtClean="0"/>
              <a:t> </a:t>
            </a:r>
            <a:r>
              <a:rPr lang="en-GB" sz="2000" dirty="0" smtClean="0"/>
              <a:t>Na</a:t>
            </a:r>
            <a:r>
              <a:rPr lang="ar-SA" sz="2000" dirty="0" smtClean="0"/>
              <a:t> وتنقص حجم الدم . 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المدرّات </a:t>
            </a:r>
            <a:r>
              <a:rPr lang="ar-SA" sz="2000" b="1" dirty="0" err="1" smtClean="0">
                <a:solidFill>
                  <a:schemeClr val="accent3">
                    <a:lumMod val="75000"/>
                  </a:schemeClr>
                </a:solidFill>
              </a:rPr>
              <a:t>التيازيديّة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تنقص </a:t>
            </a:r>
            <a:r>
              <a:rPr lang="en-GB" sz="2000" dirty="0" smtClean="0"/>
              <a:t>BP [ 10-15 mmHg ]</a:t>
            </a:r>
            <a:r>
              <a:rPr lang="ar-SA" sz="2000" dirty="0" smtClean="0"/>
              <a:t> فتفرّج </a:t>
            </a:r>
            <a:r>
              <a:rPr lang="en-GB" sz="2000" dirty="0" smtClean="0"/>
              <a:t>HT</a:t>
            </a:r>
            <a:r>
              <a:rPr lang="ar-SA" sz="2000" dirty="0" smtClean="0"/>
              <a:t> الخفيف إلى المتوسّط . تستعمل بالتوليف مع حالّات الودّي أو موسّعات الأوعية في </a:t>
            </a:r>
            <a:r>
              <a:rPr lang="en-GB" sz="2000" dirty="0" smtClean="0"/>
              <a:t>HT</a:t>
            </a:r>
            <a:r>
              <a:rPr lang="ar-SA" sz="2000" dirty="0" smtClean="0"/>
              <a:t> الشديد . فإن لم تجد  تعطى 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مدرّات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العروة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بنفس التوليف . أمّا 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المدرّات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b="1" dirty="0" smtClean="0">
                <a:solidFill>
                  <a:schemeClr val="accent3">
                    <a:lumMod val="75000"/>
                  </a:schemeClr>
                </a:solidFill>
              </a:rPr>
              <a:t>المستبقية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b="1" dirty="0" err="1" smtClean="0">
                <a:solidFill>
                  <a:schemeClr val="accent3">
                    <a:lumMod val="75000"/>
                  </a:schemeClr>
                </a:solidFill>
              </a:rPr>
              <a:t>لل</a:t>
            </a:r>
            <a:r>
              <a:rPr lang="ar-SY" sz="2000" b="1" dirty="0" smtClean="0">
                <a:solidFill>
                  <a:schemeClr val="accent3">
                    <a:lumMod val="75000"/>
                  </a:schemeClr>
                </a:solidFill>
              </a:rPr>
              <a:t>ـ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accent3">
                    <a:lumMod val="75000"/>
                  </a:schemeClr>
                </a:solidFill>
              </a:rPr>
              <a:t>K</a:t>
            </a:r>
            <a:r>
              <a:rPr lang="ar-SA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ar-SA" sz="2000" dirty="0" smtClean="0"/>
              <a:t> فتستعمل لتجنّب استنفاذ </a:t>
            </a:r>
            <a:r>
              <a:rPr lang="en-GB" sz="2000" dirty="0" smtClean="0"/>
              <a:t>K</a:t>
            </a:r>
            <a:r>
              <a:rPr lang="ar-SA" sz="2000" dirty="0" smtClean="0"/>
              <a:t> ، خصوصاً عند إعطائها مع </a:t>
            </a:r>
            <a:r>
              <a:rPr lang="ar-SA" sz="2000" dirty="0" err="1" smtClean="0"/>
              <a:t>الديجيتال</a:t>
            </a:r>
            <a:r>
              <a:rPr lang="ar-SA" sz="2000" dirty="0" smtClean="0"/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0" y="214290"/>
            <a:ext cx="914400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Picture 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3924</TotalTime>
  <Words>4832</Words>
  <Application>Microsoft Office PowerPoint</Application>
  <PresentationFormat>عرض على الشاشة (3:4)‏</PresentationFormat>
  <Paragraphs>172</Paragraphs>
  <Slides>46</Slides>
  <Notes>1</Notes>
  <HiddenSlides>1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46</vt:i4>
      </vt:variant>
    </vt:vector>
  </HeadingPairs>
  <TitlesOfParts>
    <vt:vector size="47" baseType="lpstr">
      <vt:lpstr>Office Theme</vt:lpstr>
      <vt:lpstr>Drugs Acting on the  Cardiovascular System</vt:lpstr>
      <vt:lpstr>Angina of exercise [ a. stable a. : has atherosclerosis : b. unstable a. : has thrombi / atherosclerosis + thrombi ]</vt:lpstr>
      <vt:lpstr>الشريحة 3</vt:lpstr>
      <vt:lpstr>الشريحة 4</vt:lpstr>
      <vt:lpstr>الشريحة 5</vt:lpstr>
      <vt:lpstr>الشريحة 6</vt:lpstr>
      <vt:lpstr> الأدوية المضادّة لإرتفاع ضغط الدم BP = [ C.O. ] X [ PR ]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ج- الأدوية المؤثّرة على جملة الرينين أنجيوتنسين : </vt:lpstr>
      <vt:lpstr> </vt:lpstr>
      <vt:lpstr>د- حاصرات قنوات الكالسيوم :  تثبّط دخول أيونات الكالسيوم إلى خلايا العضلات القلبيّة والملساء عبر إحصار قنوات الكالسيوم من النمط ل ، تنقص الضغط بإنقاص المقاومة المحيطيّة .                                                                                          </vt:lpstr>
      <vt:lpstr>الشريحة 17</vt:lpstr>
      <vt:lpstr>Deca = 10 : octa = 8</vt:lpstr>
      <vt:lpstr>X</vt:lpstr>
      <vt:lpstr>X </vt:lpstr>
      <vt:lpstr>الأدوية المستعملة لعلاج فشل القلب الإحتقاني </vt:lpstr>
      <vt:lpstr>X</vt:lpstr>
      <vt:lpstr>الشريحة 23</vt:lpstr>
      <vt:lpstr>الشريحة 24</vt:lpstr>
      <vt:lpstr>الشريحة 25</vt:lpstr>
      <vt:lpstr> - التأثيرات القلبيّة : تزيد حجم الضربة ونتاج القلب في CHF  منقصةّ حجم الدم الوريدي وضغطه .. إنّ تحسّن الدوران ينقص النشاط الودّي ، فتنقص PR والمقوية الوريديّة .. وإنّ تحسّن RBF يزيد طرح Na والماء . </vt:lpstr>
      <vt:lpstr>Dobutamine does not significantly elevate oxygen demands of the myocardiumâ€”a major advantage over other sympathomimetic drugs.</vt:lpstr>
      <vt:lpstr>الشريحة 28</vt:lpstr>
      <vt:lpstr>IV. DRUGS THAT LOWER PLASMA LIPIDS    [ ANTIHYPERLIPIDEMIC DRUGS ]</vt:lpstr>
      <vt:lpstr>الشريحة 30</vt:lpstr>
      <vt:lpstr>الشريحة 31</vt:lpstr>
      <vt:lpstr>يتميّز عوز النياسين / الفيتامين B3   ( البلاغرا pellagra / داء الذرة ) بالتهب الجلد dermatitisد و الخرف dementia و الإسهال diarrhea ( 3Ds ) . يلاحظ عادةً  مع الكحوليّة المزمنة و متلازمة سوء الإمتصاص  ..  يتواجد في اللحوم الحمراء و السمك و الدجاج  والخضار و  dairy products .. </vt:lpstr>
      <vt:lpstr>الشريحة 33</vt:lpstr>
      <vt:lpstr>الشريحة 34</vt:lpstr>
      <vt:lpstr>5- محتجزات الحموض الصفراويّة                                                             </vt:lpstr>
      <vt:lpstr>الشريحة 36</vt:lpstr>
      <vt:lpstr>ANTIARRHYTHMIC DRUGS</vt:lpstr>
      <vt:lpstr>الشريحة 38</vt:lpstr>
      <vt:lpstr>الشريحة 39</vt:lpstr>
      <vt:lpstr>الشريحة 40</vt:lpstr>
      <vt:lpstr>الشريحة 41</vt:lpstr>
      <vt:lpstr>الشريحة 42</vt:lpstr>
      <vt:lpstr>الشريحة 43</vt:lpstr>
      <vt:lpstr>الشريحة 44</vt:lpstr>
      <vt:lpstr>الشريحة 45</vt:lpstr>
      <vt:lpstr>الشريحة 46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Acting on the  Cardiovascular System</dc:title>
  <dc:creator> </dc:creator>
  <cp:lastModifiedBy>Toshiba</cp:lastModifiedBy>
  <cp:revision>177</cp:revision>
  <dcterms:created xsi:type="dcterms:W3CDTF">2010-09-02T06:47:15Z</dcterms:created>
  <dcterms:modified xsi:type="dcterms:W3CDTF">2014-04-09T11:12:33Z</dcterms:modified>
</cp:coreProperties>
</file>