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5" r:id="rId2"/>
    <p:sldId id="310" r:id="rId3"/>
    <p:sldId id="320" r:id="rId4"/>
    <p:sldId id="324" r:id="rId5"/>
    <p:sldId id="321" r:id="rId6"/>
    <p:sldId id="312" r:id="rId7"/>
    <p:sldId id="326" r:id="rId8"/>
    <p:sldId id="322" r:id="rId9"/>
    <p:sldId id="315" r:id="rId10"/>
  </p:sldIdLst>
  <p:sldSz cx="12188825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29" autoAdjust="0"/>
  </p:normalViewPr>
  <p:slideViewPr>
    <p:cSldViewPr showGuides="1">
      <p:cViewPr varScale="1">
        <p:scale>
          <a:sx n="89" d="100"/>
          <a:sy n="89" d="100"/>
        </p:scale>
        <p:origin x="120" y="156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7/30/2019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7/30/2019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094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noProof="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067B149A-3C8A-48D5-A7CF-D900619C493B}"/>
              </a:ext>
            </a:extLst>
          </p:cNvPr>
          <p:cNvSpPr/>
          <p:nvPr userDrawn="1"/>
        </p:nvSpPr>
        <p:spPr>
          <a:xfrm>
            <a:off x="0" y="4749"/>
            <a:ext cx="12188825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D60033C-E502-4C97-87DB-99F01B55681B}"/>
              </a:ext>
            </a:extLst>
          </p:cNvPr>
          <p:cNvSpPr/>
          <p:nvPr userDrawn="1"/>
        </p:nvSpPr>
        <p:spPr>
          <a:xfrm>
            <a:off x="0" y="2368296"/>
            <a:ext cx="12188825" cy="448970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805472"/>
            <a:ext cx="6860224" cy="552848"/>
          </a:xfrm>
        </p:spPr>
        <p:txBody>
          <a:bodyPr lIns="0" tIns="0" rIns="0" bIns="0" anchor="b" anchorCtr="0"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7/30/2019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xmlns="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395" y="1392450"/>
            <a:ext cx="10512862" cy="55284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799" i="0">
                <a:solidFill>
                  <a:schemeClr val="tx2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xmlns="" id="{E65875B3-5DCE-417D-9AF6-8A9319DAF12F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2533513" y="3053493"/>
            <a:ext cx="1907503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xmlns="" id="{57610FCE-66D7-48F6-8133-2F14CEABF03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533513" y="3690725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xmlns="" id="{950B3CF8-BCAD-487D-A0EB-0F031B9DFEB6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206694" y="2841244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xmlns="" id="{A5B0328E-C8F6-40C1-8E47-5E04F8C378BC}"/>
              </a:ext>
            </a:extLst>
          </p:cNvPr>
          <p:cNvSpPr>
            <a:spLocks noGrp="1"/>
          </p:cNvSpPr>
          <p:nvPr>
            <p:ph type="body" idx="71" hasCustomPrompt="1"/>
          </p:nvPr>
        </p:nvSpPr>
        <p:spPr>
          <a:xfrm>
            <a:off x="6070435" y="3053493"/>
            <a:ext cx="1907503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xmlns="" id="{FA001AE7-4E42-42A6-9347-729901FA288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6070435" y="3690725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6" name="Picture Placeholder 10">
            <a:extLst>
              <a:ext uri="{FF2B5EF4-FFF2-40B4-BE49-F238E27FC236}">
                <a16:creationId xmlns:a16="http://schemas.microsoft.com/office/drawing/2014/main" xmlns="" id="{C3CA770E-AF5C-412A-8286-39C2516C33F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743615" y="2841244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xmlns="" id="{42536D59-8909-4D52-8F15-FBD7DDF9B649}"/>
              </a:ext>
            </a:extLst>
          </p:cNvPr>
          <p:cNvSpPr>
            <a:spLocks noGrp="1"/>
          </p:cNvSpPr>
          <p:nvPr>
            <p:ph type="body" idx="74" hasCustomPrompt="1"/>
          </p:nvPr>
        </p:nvSpPr>
        <p:spPr>
          <a:xfrm>
            <a:off x="9513745" y="3053493"/>
            <a:ext cx="1907503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51" name="Text Placeholder 11">
            <a:extLst>
              <a:ext uri="{FF2B5EF4-FFF2-40B4-BE49-F238E27FC236}">
                <a16:creationId xmlns:a16="http://schemas.microsoft.com/office/drawing/2014/main" xmlns="" id="{2222413B-A6E3-48FA-8BD0-7B34247C7881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9513745" y="3690725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2" name="Picture Placeholder 10">
            <a:extLst>
              <a:ext uri="{FF2B5EF4-FFF2-40B4-BE49-F238E27FC236}">
                <a16:creationId xmlns:a16="http://schemas.microsoft.com/office/drawing/2014/main" xmlns="" id="{6F69DD81-BD33-4878-BE6B-E6252B0E4610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8186925" y="2841244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xmlns="" id="{F7F53399-AF88-4B19-8C26-1A63E023245D}"/>
              </a:ext>
            </a:extLst>
          </p:cNvPr>
          <p:cNvSpPr>
            <a:spLocks noGrp="1"/>
          </p:cNvSpPr>
          <p:nvPr>
            <p:ph type="body" idx="77" hasCustomPrompt="1"/>
          </p:nvPr>
        </p:nvSpPr>
        <p:spPr>
          <a:xfrm>
            <a:off x="2533513" y="4675444"/>
            <a:ext cx="1907503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2" name="Text Placeholder 11">
            <a:extLst>
              <a:ext uri="{FF2B5EF4-FFF2-40B4-BE49-F238E27FC236}">
                <a16:creationId xmlns:a16="http://schemas.microsoft.com/office/drawing/2014/main" xmlns="" id="{CCEF4D60-F822-4C96-86FD-DE22EF496C76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2533513" y="5333856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3" name="Picture Placeholder 10">
            <a:extLst>
              <a:ext uri="{FF2B5EF4-FFF2-40B4-BE49-F238E27FC236}">
                <a16:creationId xmlns:a16="http://schemas.microsoft.com/office/drawing/2014/main" xmlns="" id="{B4A9AE49-2C61-49A9-BBAB-B10B7982EF05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206694" y="4484375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xmlns="" id="{59FC5F10-BCA0-4110-AEDF-4A9729F7FDF3}"/>
              </a:ext>
            </a:extLst>
          </p:cNvPr>
          <p:cNvSpPr>
            <a:spLocks noGrp="1"/>
          </p:cNvSpPr>
          <p:nvPr>
            <p:ph type="body" idx="80" hasCustomPrompt="1"/>
          </p:nvPr>
        </p:nvSpPr>
        <p:spPr>
          <a:xfrm>
            <a:off x="6070435" y="4675444"/>
            <a:ext cx="1907503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5" name="Text Placeholder 11">
            <a:extLst>
              <a:ext uri="{FF2B5EF4-FFF2-40B4-BE49-F238E27FC236}">
                <a16:creationId xmlns:a16="http://schemas.microsoft.com/office/drawing/2014/main" xmlns="" id="{D74DE44D-21EB-4B7D-A729-0564A65C12D5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6070435" y="5333856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6" name="Picture Placeholder 10">
            <a:extLst>
              <a:ext uri="{FF2B5EF4-FFF2-40B4-BE49-F238E27FC236}">
                <a16:creationId xmlns:a16="http://schemas.microsoft.com/office/drawing/2014/main" xmlns="" id="{9F70A0CC-AF4B-47BB-A8FA-067E7844751E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4743615" y="4484375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xmlns="" id="{9F607D0D-855E-4436-857B-20E66E881082}"/>
              </a:ext>
            </a:extLst>
          </p:cNvPr>
          <p:cNvSpPr>
            <a:spLocks noGrp="1"/>
          </p:cNvSpPr>
          <p:nvPr>
            <p:ph type="body" idx="83" hasCustomPrompt="1"/>
          </p:nvPr>
        </p:nvSpPr>
        <p:spPr>
          <a:xfrm>
            <a:off x="9513745" y="4675444"/>
            <a:ext cx="1907503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99" b="1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8" name="Text Placeholder 11">
            <a:extLst>
              <a:ext uri="{FF2B5EF4-FFF2-40B4-BE49-F238E27FC236}">
                <a16:creationId xmlns:a16="http://schemas.microsoft.com/office/drawing/2014/main" xmlns="" id="{10099025-C128-45B2-90F6-5ABA8380C6C8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9513745" y="5333856"/>
            <a:ext cx="1907503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063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9" name="Picture Placeholder 10">
            <a:extLst>
              <a:ext uri="{FF2B5EF4-FFF2-40B4-BE49-F238E27FC236}">
                <a16:creationId xmlns:a16="http://schemas.microsoft.com/office/drawing/2014/main" xmlns="" id="{019F774E-7063-44F5-AE2D-146FCBD9B4C4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8186925" y="4484375"/>
            <a:ext cx="1179269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1" name="Picture Placeholder 11">
            <a:extLst>
              <a:ext uri="{FF2B5EF4-FFF2-40B4-BE49-F238E27FC236}">
                <a16:creationId xmlns:a16="http://schemas.microsoft.com/office/drawing/2014/main" xmlns="" id="{FA89EF75-E798-40D3-897E-2FAC5108B5A5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7463" y="851603"/>
            <a:ext cx="1938023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409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7/30/2019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7/30/2019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l:16692936007" TargetMode="External"/><Relationship Id="rId2" Type="http://schemas.openxmlformats.org/officeDocument/2006/relationships/hyperlink" Target="mailto:info@techdatapark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techdatapark.com/microsoft-office-365-users-email-lis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techdatapark.com/blog/9-myths-on-data-driven-market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www.youtube.com/watch?v=rYr0SqQc_O4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6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techdatapark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hyperlink" Target="https://www.techdatapark.com/software-users-email-list.html" TargetMode="External"/><Relationship Id="rId3" Type="http://schemas.openxmlformats.org/officeDocument/2006/relationships/hyperlink" Target="https://www.techdatapark.com/crm-users-email-list.html" TargetMode="External"/><Relationship Id="rId7" Type="http://schemas.openxmlformats.org/officeDocument/2006/relationships/hyperlink" Target="https://www.techdatapark.com/erp-users-email-list.html" TargetMode="Externa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hyperlink" Target="https://www.techdatapark.com/network-users-email-list.html" TargetMode="External"/><Relationship Id="rId5" Type="http://schemas.openxmlformats.org/officeDocument/2006/relationships/hyperlink" Target="https://www.techdatapark.com/database-users-email-list.html" TargetMode="Externa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hyperlink" Target="https://www.techdatapark.com/hardware-users-email-list.html" TargetMode="External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tel:16692936007" TargetMode="External"/><Relationship Id="rId2" Type="http://schemas.openxmlformats.org/officeDocument/2006/relationships/hyperlink" Target="mailto:info@techdatapark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68107" y="2819400"/>
            <a:ext cx="9448798" cy="838200"/>
          </a:xfrm>
        </p:spPr>
        <p:txBody>
          <a:bodyPr>
            <a:normAutofit/>
          </a:bodyPr>
          <a:lstStyle/>
          <a:p>
            <a:r>
              <a:rPr lang="en-US" sz="4400" dirty="0"/>
              <a:t>Microsoft Office </a:t>
            </a:r>
            <a:r>
              <a:rPr lang="en-US" sz="4400" dirty="0" smtClean="0"/>
              <a:t>365Users </a:t>
            </a:r>
            <a:r>
              <a:rPr lang="en-US" sz="4400" dirty="0"/>
              <a:t>Email List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9360" y="5486400"/>
            <a:ext cx="5653629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Contact Details </a:t>
            </a:r>
          </a:p>
          <a:p>
            <a:pPr algn="ctr"/>
            <a:r>
              <a:rPr lang="en-US" dirty="0"/>
              <a:t>Mail Us : </a:t>
            </a:r>
            <a:r>
              <a:rPr lang="en-US" dirty="0">
                <a:hlinkClick r:id="rId2"/>
              </a:rPr>
              <a:t>info@techdatapark.com</a:t>
            </a:r>
            <a:endParaRPr lang="en-US" dirty="0"/>
          </a:p>
          <a:p>
            <a:pPr algn="ctr"/>
            <a:r>
              <a:rPr lang="en-US" dirty="0"/>
              <a:t>Call Us : </a:t>
            </a:r>
            <a:r>
              <a:rPr lang="en-US" dirty="0">
                <a:hlinkClick r:id="rId3"/>
              </a:rPr>
              <a:t>+1 (669) 293-6007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74812" y="304800"/>
            <a:ext cx="9905999" cy="609600"/>
          </a:xfrm>
        </p:spPr>
        <p:txBody>
          <a:bodyPr/>
          <a:lstStyle/>
          <a:p>
            <a:pPr algn="ctr"/>
            <a:r>
              <a:rPr lang="en-US" b="1" dirty="0"/>
              <a:t>Introduction </a:t>
            </a:r>
            <a:r>
              <a:rPr lang="en-US" dirty="0"/>
              <a:t> 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3" y="1371601"/>
            <a:ext cx="10286999" cy="4648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Microsoft is a premium software service provider having close to four decades of experience in the IT and software field. </a:t>
            </a:r>
            <a:endParaRPr lang="en-US" dirty="0" smtClean="0"/>
          </a:p>
          <a:p>
            <a:pPr algn="just"/>
            <a:r>
              <a:rPr lang="en-US" dirty="0" smtClean="0"/>
              <a:t>Previously </a:t>
            </a:r>
            <a:r>
              <a:rPr lang="en-US" dirty="0"/>
              <a:t>Microsoft offered its most essential programs like the Microsoft Word, Microsoft PowerPoint Presentation, and Microsoft Excel as separately licensed software.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three were different verticals are were managed independently. With time, all the users wanted all the services that could be accessed via a single dashboard. </a:t>
            </a:r>
            <a:endParaRPr lang="en-US" dirty="0" smtClean="0"/>
          </a:p>
          <a:p>
            <a:pPr algn="just"/>
            <a:r>
              <a:rPr lang="en-US" dirty="0" smtClean="0"/>
              <a:t>This </a:t>
            </a:r>
            <a:r>
              <a:rPr lang="en-US" dirty="0"/>
              <a:t>was how Microsoft Office 365 came into existence. Today Microsoft Office has over 155 million users all across the world. </a:t>
            </a:r>
            <a:endParaRPr lang="en-US" dirty="0" smtClean="0"/>
          </a:p>
          <a:p>
            <a:pPr algn="just"/>
            <a:r>
              <a:rPr lang="en-US" dirty="0" smtClean="0"/>
              <a:t>To </a:t>
            </a:r>
            <a:r>
              <a:rPr lang="en-US" dirty="0"/>
              <a:t>reach these users efficiently, you need the all-purpose </a:t>
            </a:r>
            <a:r>
              <a:rPr lang="en-US" b="1" dirty="0">
                <a:hlinkClick r:id="rId2"/>
              </a:rPr>
              <a:t>Microsoft Office 365 Users List</a:t>
            </a:r>
            <a:r>
              <a:rPr lang="en-US" dirty="0"/>
              <a:t> from </a:t>
            </a:r>
            <a:r>
              <a:rPr lang="en-US" dirty="0" err="1"/>
              <a:t>TechDataPark</a:t>
            </a:r>
            <a:r>
              <a:rPr lang="en-US" dirty="0"/>
              <a:t>. 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6247816"/>
            <a:ext cx="2132012" cy="45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74812" y="304800"/>
            <a:ext cx="9905999" cy="609600"/>
          </a:xfrm>
        </p:spPr>
        <p:txBody>
          <a:bodyPr/>
          <a:lstStyle/>
          <a:p>
            <a:pPr algn="ctr"/>
            <a:r>
              <a:rPr lang="en-US" b="1" dirty="0"/>
              <a:t>Importance of B2B Database  </a:t>
            </a:r>
            <a:r>
              <a:rPr lang="en-US" dirty="0"/>
              <a:t> 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98612" y="1600200"/>
            <a:ext cx="10286999" cy="3505199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  A B2B Database contains all the contact credentials of your present and potential customers </a:t>
            </a:r>
          </a:p>
          <a:p>
            <a:pPr fontAlgn="base"/>
            <a:r>
              <a:rPr lang="en-US" dirty="0" smtClean="0"/>
              <a:t>A </a:t>
            </a:r>
            <a:r>
              <a:rPr lang="en-US" dirty="0"/>
              <a:t>B2B Database helps when marketers need to use </a:t>
            </a:r>
            <a:r>
              <a:rPr lang="en-US" b="1" dirty="0">
                <a:hlinkClick r:id="rId2"/>
              </a:rPr>
              <a:t>data-driven marketing</a:t>
            </a:r>
            <a:r>
              <a:rPr lang="en-US" dirty="0"/>
              <a:t> </a:t>
            </a:r>
          </a:p>
          <a:p>
            <a:pPr fontAlgn="base"/>
            <a:r>
              <a:rPr lang="en-US" dirty="0" smtClean="0"/>
              <a:t>A </a:t>
            </a:r>
            <a:r>
              <a:rPr lang="en-US" dirty="0"/>
              <a:t>B2B Database helps in the creation of buyer personas </a:t>
            </a:r>
          </a:p>
          <a:p>
            <a:pPr fontAlgn="base"/>
            <a:r>
              <a:rPr lang="en-US" dirty="0" smtClean="0"/>
              <a:t>A </a:t>
            </a:r>
            <a:r>
              <a:rPr lang="en-US" dirty="0"/>
              <a:t>market-ready B2B database can prove to be the difference between a successful and unsuccessful marketing campaign.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6248400"/>
            <a:ext cx="2211388" cy="47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7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D1D35A-BF17-4A2D-84BF-6601B22B6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7212" y="762000"/>
            <a:ext cx="9830825" cy="573555"/>
          </a:xfrm>
        </p:spPr>
        <p:txBody>
          <a:bodyPr>
            <a:normAutofit/>
          </a:bodyPr>
          <a:lstStyle/>
          <a:p>
            <a:r>
              <a:rPr lang="en-US" sz="3200" b="0" dirty="0">
                <a:solidFill>
                  <a:schemeClr val="bg1"/>
                </a:solidFill>
              </a:rPr>
              <a:t>MOST POPULAR DATABASE </a:t>
            </a:r>
            <a:r>
              <a:rPr lang="en-US" sz="3200" b="0" dirty="0" smtClean="0">
                <a:solidFill>
                  <a:schemeClr val="bg1"/>
                </a:solidFill>
              </a:rPr>
              <a:t>CUSTOMERS LIST</a:t>
            </a:r>
            <a:endParaRPr lang="en-US" sz="3200" b="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AB9C8A0-14BC-4644-8A34-F8F26D363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8700051-B844-4EDC-8EAC-A44F3743A7C6}"/>
              </a:ext>
            </a:extLst>
          </p:cNvPr>
          <p:cNvSpPr>
            <a:spLocks noGrp="1"/>
          </p:cNvSpPr>
          <p:nvPr>
            <p:ph type="body" idx="60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SAP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USERS EMAIL LIST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7F69D14D-A287-47A7-AD7F-F8207B825979}"/>
              </a:ext>
            </a:extLst>
          </p:cNvPr>
          <p:cNvSpPr>
            <a:spLocks noGrp="1"/>
          </p:cNvSpPr>
          <p:nvPr>
            <p:ph type="body" idx="7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3"/>
              </a:rPr>
              <a:t>MICROSOFT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hlinkClick r:id="rId3"/>
              </a:rPr>
              <a:t>USERS EMAIL LIST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" name="Picture Placeholder 31"/>
          <p:cNvPicPr>
            <a:picLocks noGrp="1" noChangeAspect="1"/>
          </p:cNvPicPr>
          <p:nvPr>
            <p:ph type="pic" sz="quarter" idx="7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8" b="6618"/>
          <a:stretch>
            <a:fillRect/>
          </a:stretch>
        </p:blipFill>
        <p:spPr>
          <a:xfrm>
            <a:off x="4786672" y="2880301"/>
            <a:ext cx="1179269" cy="1179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7"/>
          <p:cNvSpPr>
            <a:spLocks noGrp="1"/>
          </p:cNvSpPr>
          <p:nvPr>
            <p:ph type="body" idx="74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ORACLE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USERS EMAIL LIST</a:t>
            </a:r>
          </a:p>
        </p:txBody>
      </p:sp>
      <p:pic>
        <p:nvPicPr>
          <p:cNvPr id="33" name="Picture Placeholder 32"/>
          <p:cNvPicPr>
            <a:picLocks noGrp="1" noChangeAspect="1"/>
          </p:cNvPicPr>
          <p:nvPr>
            <p:ph type="pic" sz="quarter" idx="7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9" b="6079"/>
          <a:stretch>
            <a:fillRect/>
          </a:stretch>
        </p:blipFill>
        <p:spPr>
          <a:xfrm>
            <a:off x="8186192" y="2871933"/>
            <a:ext cx="1180792" cy="11792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 Placeholder 10"/>
          <p:cNvSpPr>
            <a:spLocks noGrp="1"/>
          </p:cNvSpPr>
          <p:nvPr>
            <p:ph type="body" idx="77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MYSQL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USERS EMAIL LIST</a:t>
            </a:r>
          </a:p>
        </p:txBody>
      </p:sp>
      <p:pic>
        <p:nvPicPr>
          <p:cNvPr id="35" name="Picture Placeholder 34"/>
          <p:cNvPicPr>
            <a:picLocks noGrp="1" noChangeAspect="1"/>
          </p:cNvPicPr>
          <p:nvPr>
            <p:ph type="pic" sz="quarter" idx="7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3" b="5583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 Placeholder 17"/>
          <p:cNvSpPr>
            <a:spLocks noGrp="1"/>
          </p:cNvSpPr>
          <p:nvPr>
            <p:ph type="body" idx="80"/>
          </p:nvPr>
        </p:nvSpPr>
        <p:spPr>
          <a:xfrm>
            <a:off x="5997392" y="4675119"/>
            <a:ext cx="2115758" cy="612279"/>
          </a:xfrm>
        </p:spPr>
        <p:txBody>
          <a:bodyPr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MONGODB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USERS EMAIL LIST</a:t>
            </a:r>
          </a:p>
        </p:txBody>
      </p:sp>
      <p:pic>
        <p:nvPicPr>
          <p:cNvPr id="36" name="Picture Placeholder 35"/>
          <p:cNvPicPr>
            <a:picLocks noGrp="1" noChangeAspect="1"/>
          </p:cNvPicPr>
          <p:nvPr>
            <p:ph type="pic" sz="quarter" idx="8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b="7816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 Placeholder 20"/>
          <p:cNvSpPr>
            <a:spLocks noGrp="1"/>
          </p:cNvSpPr>
          <p:nvPr>
            <p:ph type="body" idx="8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IBM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USERS EMAIL LIST</a:t>
            </a:r>
          </a:p>
        </p:txBody>
      </p:sp>
      <p:pic>
        <p:nvPicPr>
          <p:cNvPr id="37" name="Picture Placeholder 36"/>
          <p:cNvPicPr>
            <a:picLocks noGrp="1" noChangeAspect="1"/>
          </p:cNvPicPr>
          <p:nvPr>
            <p:ph type="pic" sz="quarter" idx="85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4" b="8784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Placeholder 24"/>
          <p:cNvPicPr>
            <a:picLocks noGrp="1" noChangeAspect="1"/>
          </p:cNvPicPr>
          <p:nvPr>
            <p:ph type="pic" sz="quarter" idx="63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5" b="6345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6199972"/>
            <a:ext cx="2382701" cy="51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9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74812" y="304800"/>
            <a:ext cx="9905999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Benefits of Microsoft Office 365 Users Email List </a:t>
            </a:r>
            <a:r>
              <a:rPr lang="en-US" dirty="0"/>
              <a:t> </a:t>
            </a:r>
            <a:r>
              <a:rPr lang="en-US" b="1" dirty="0"/>
              <a:t> </a:t>
            </a:r>
            <a:r>
              <a:rPr lang="en-US" dirty="0"/>
              <a:t> 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436812" y="1752600"/>
            <a:ext cx="8686799" cy="3581400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Get </a:t>
            </a:r>
            <a:r>
              <a:rPr lang="en-US" dirty="0"/>
              <a:t>access to 100% AI verified data </a:t>
            </a:r>
          </a:p>
          <a:p>
            <a:pPr fontAlgn="base"/>
            <a:r>
              <a:rPr lang="en-US" dirty="0" smtClean="0"/>
              <a:t>Get </a:t>
            </a:r>
            <a:r>
              <a:rPr lang="en-US" dirty="0"/>
              <a:t>award-winning customer support on all of your purchases </a:t>
            </a:r>
          </a:p>
          <a:p>
            <a:pPr fontAlgn="base"/>
            <a:r>
              <a:rPr lang="en-US" dirty="0" smtClean="0"/>
              <a:t>Improve </a:t>
            </a:r>
            <a:r>
              <a:rPr lang="en-US" dirty="0"/>
              <a:t>reachability rates  </a:t>
            </a:r>
          </a:p>
          <a:p>
            <a:pPr fontAlgn="base"/>
            <a:r>
              <a:rPr lang="en-US" dirty="0" smtClean="0"/>
              <a:t>Get </a:t>
            </a:r>
            <a:r>
              <a:rPr lang="en-US" dirty="0"/>
              <a:t>more clicks, likes, and shares </a:t>
            </a:r>
          </a:p>
          <a:p>
            <a:pPr fontAlgn="base"/>
            <a:r>
              <a:rPr lang="en-US" dirty="0" smtClean="0"/>
              <a:t>Improve </a:t>
            </a:r>
            <a:r>
              <a:rPr lang="en-US" dirty="0"/>
              <a:t>your overall customer base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" y="6324600"/>
            <a:ext cx="2191843" cy="4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1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827212" y="609600"/>
            <a:ext cx="9144001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Introduction to </a:t>
            </a:r>
            <a:r>
              <a:rPr lang="en-US" b="1" dirty="0" err="1"/>
              <a:t>TechDataPark</a:t>
            </a:r>
            <a:r>
              <a:rPr lang="en-US" b="1" dirty="0"/>
              <a:t> </a:t>
            </a:r>
            <a:r>
              <a:rPr lang="en-US" dirty="0"/>
              <a:t> 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2413" y="1904999"/>
            <a:ext cx="10134599" cy="4114801"/>
          </a:xfrm>
        </p:spPr>
        <p:txBody>
          <a:bodyPr/>
          <a:lstStyle/>
          <a:p>
            <a:pPr algn="just"/>
            <a:r>
              <a:rPr lang="en-US" b="1" dirty="0" err="1">
                <a:hlinkClick r:id="rId2"/>
              </a:rPr>
              <a:t>TechDataPark</a:t>
            </a:r>
            <a:r>
              <a:rPr lang="en-US" dirty="0"/>
              <a:t> has been in existence for over twenty years. In its time, it has helped chalk the routes of marketing and sales success for many companies. </a:t>
            </a:r>
            <a:endParaRPr lang="en-US" dirty="0" smtClean="0"/>
          </a:p>
          <a:p>
            <a:pPr algn="just"/>
            <a:r>
              <a:rPr lang="en-US" dirty="0" smtClean="0"/>
              <a:t>This </a:t>
            </a:r>
            <a:r>
              <a:rPr lang="en-US" dirty="0"/>
              <a:t>was possible through the provision of the valid data of the top decision-makers belonging to different industries. </a:t>
            </a:r>
            <a:endParaRPr lang="en-US" dirty="0" smtClean="0"/>
          </a:p>
          <a:p>
            <a:pPr algn="just"/>
            <a:r>
              <a:rPr lang="en-US" dirty="0" smtClean="0"/>
              <a:t>Their </a:t>
            </a:r>
            <a:r>
              <a:rPr lang="en-US" dirty="0"/>
              <a:t>data gets used by nonprofits, corporations, startups, and a majority of other businesses. 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1" y="6217009"/>
            <a:ext cx="2610317" cy="56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543D8BE-B4A0-47BA-80B9-E1885926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619" y="269002"/>
            <a:ext cx="10282530" cy="55270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CHOOSE OUR TECHNOLOGY USERS DATABASE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219B368-B42D-42C9-8CFF-C1525C23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47"/>
          </p:nvPr>
        </p:nvSpPr>
        <p:spPr>
          <a:xfrm>
            <a:off x="969728" y="1033185"/>
            <a:ext cx="10230084" cy="106189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1600" b="1" dirty="0">
                <a:solidFill>
                  <a:schemeClr val="bg1"/>
                </a:solidFill>
              </a:rPr>
              <a:t>The growing competition in the business world and technological advancement needs to be complimented 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with better connectivity for productive marketing and sales. The added advantage of quality data is what TechDataPark aims to provide.</a:t>
            </a:r>
          </a:p>
        </p:txBody>
      </p:sp>
      <p:pic>
        <p:nvPicPr>
          <p:cNvPr id="34" name="Picture 3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8" y="2859850"/>
            <a:ext cx="3057156" cy="1257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" name="Picture 34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070" y="2859849"/>
            <a:ext cx="2980965" cy="13358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Picture 35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241" y="2859849"/>
            <a:ext cx="3371443" cy="1335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36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9" y="4948709"/>
            <a:ext cx="3057156" cy="1447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" name="Picture 37">
            <a:hlinkClick r:id="rId1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070" y="4958233"/>
            <a:ext cx="2980965" cy="1438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" name="Picture 38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240" y="4958233"/>
            <a:ext cx="3371444" cy="1438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44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751012" y="304800"/>
            <a:ext cx="9144001" cy="609600"/>
          </a:xfrm>
        </p:spPr>
        <p:txBody>
          <a:bodyPr/>
          <a:lstStyle/>
          <a:p>
            <a:r>
              <a:rPr lang="en-US" b="1" dirty="0"/>
              <a:t>Reason to use </a:t>
            </a:r>
            <a:r>
              <a:rPr lang="en-US" b="1" dirty="0" err="1"/>
              <a:t>TechDataPark</a:t>
            </a:r>
            <a:r>
              <a:rPr lang="en-US" b="1" dirty="0"/>
              <a:t> Database</a:t>
            </a:r>
            <a:r>
              <a:rPr lang="en-US" dirty="0"/>
              <a:t> 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08212" y="1524000"/>
            <a:ext cx="9134391" cy="4114801"/>
          </a:xfrm>
        </p:spPr>
        <p:txBody>
          <a:bodyPr/>
          <a:lstStyle/>
          <a:p>
            <a:pPr fontAlgn="base"/>
            <a:r>
              <a:rPr lang="en-US" dirty="0" smtClean="0"/>
              <a:t>Improve </a:t>
            </a:r>
            <a:r>
              <a:rPr lang="en-US" dirty="0"/>
              <a:t>your overall revenue generation capability </a:t>
            </a:r>
          </a:p>
          <a:p>
            <a:pPr fontAlgn="base"/>
            <a:r>
              <a:rPr lang="en-US" dirty="0" smtClean="0"/>
              <a:t>Decrease </a:t>
            </a:r>
            <a:r>
              <a:rPr lang="en-US" dirty="0"/>
              <a:t>your bounce rate drastically </a:t>
            </a:r>
          </a:p>
          <a:p>
            <a:pPr fontAlgn="base"/>
            <a:r>
              <a:rPr lang="en-US" dirty="0" smtClean="0"/>
              <a:t>Improve </a:t>
            </a:r>
            <a:r>
              <a:rPr lang="en-US" dirty="0"/>
              <a:t>your overall sales conversion rates </a:t>
            </a:r>
          </a:p>
          <a:p>
            <a:pPr fontAlgn="base"/>
            <a:r>
              <a:rPr lang="en-US" dirty="0" smtClean="0"/>
              <a:t>Marketers </a:t>
            </a:r>
            <a:r>
              <a:rPr lang="en-US" dirty="0"/>
              <a:t>can now focus on important activities rather than work on lead generation </a:t>
            </a:r>
          </a:p>
          <a:p>
            <a:pPr fontAlgn="base"/>
            <a:r>
              <a:rPr lang="en-US" dirty="0" smtClean="0"/>
              <a:t>Their</a:t>
            </a:r>
            <a:r>
              <a:rPr lang="en-US" dirty="0"/>
              <a:t> data helps you get in touch with the top decision-makers all across the globe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" y="6251090"/>
            <a:ext cx="2337216" cy="50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68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7212" y="31242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665412" y="4648200"/>
            <a:ext cx="609282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/>
              <a:t>Contact Details </a:t>
            </a:r>
          </a:p>
          <a:p>
            <a:pPr algn="ctr"/>
            <a:r>
              <a:rPr lang="en-US" sz="2000" dirty="0"/>
              <a:t>Mail Us : </a:t>
            </a:r>
            <a:r>
              <a:rPr lang="en-US" sz="2000" dirty="0">
                <a:hlinkClick r:id="rId2"/>
              </a:rPr>
              <a:t>info@techdatapark.com</a:t>
            </a:r>
            <a:endParaRPr lang="en-US" sz="2000" dirty="0"/>
          </a:p>
          <a:p>
            <a:pPr algn="ctr"/>
            <a:r>
              <a:rPr lang="en-US" sz="2000" dirty="0"/>
              <a:t>Call Us : </a:t>
            </a:r>
            <a:r>
              <a:rPr lang="en-US" sz="2000" dirty="0">
                <a:hlinkClick r:id="rId3"/>
              </a:rPr>
              <a:t>+1 (669) 293-6007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1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4CBF9558-C12D-4F51-9AA3-9D0796951DBC}" vid="{FFC159E6-A134-46E7-B1A0-C306E39FC295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50</TotalTime>
  <Words>220</Words>
  <Application>Microsoft Office PowerPoint</Application>
  <PresentationFormat>Custom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Corbel</vt:lpstr>
      <vt:lpstr>Wingdings</vt:lpstr>
      <vt:lpstr>Digital Blue Tunnel 16x9</vt:lpstr>
      <vt:lpstr>Microsoft Office 365Users Email List</vt:lpstr>
      <vt:lpstr>Introduction  </vt:lpstr>
      <vt:lpstr>Importance of B2B Database   </vt:lpstr>
      <vt:lpstr>MOST POPULAR DATABASE CUSTOMERS LIST</vt:lpstr>
      <vt:lpstr>Benefits of Microsoft Office 365 Users Email List    </vt:lpstr>
      <vt:lpstr>Introduction to TechDataPark  </vt:lpstr>
      <vt:lpstr>CHOOSE OUR TECHNOLOGY USERS DATABASE</vt:lpstr>
      <vt:lpstr>Reason to use TechDataPark Database 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C K.Sampoorna</dc:creator>
  <cp:lastModifiedBy>C K.Sampoorna</cp:lastModifiedBy>
  <cp:revision>14</cp:revision>
  <dcterms:created xsi:type="dcterms:W3CDTF">2019-07-30T03:14:28Z</dcterms:created>
  <dcterms:modified xsi:type="dcterms:W3CDTF">2019-07-30T04:42:55Z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