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2" r:id="rId4"/>
    <p:sldId id="283" r:id="rId5"/>
    <p:sldId id="284" r:id="rId6"/>
    <p:sldId id="285" r:id="rId7"/>
    <p:sldId id="286" r:id="rId8"/>
    <p:sldId id="288" r:id="rId9"/>
    <p:sldId id="302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4" r:id="rId24"/>
    <p:sldId id="305" r:id="rId25"/>
    <p:sldId id="306" r:id="rId26"/>
    <p:sldId id="307" r:id="rId27"/>
    <p:sldId id="309" r:id="rId28"/>
    <p:sldId id="310" r:id="rId29"/>
    <p:sldId id="311" r:id="rId30"/>
    <p:sldId id="312" r:id="rId31"/>
    <p:sldId id="30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99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5" name="Rectangle 4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6" name="Rounded Rectangle 5"/>
          <p:cNvSpPr/>
          <p:nvPr userDrawn="1"/>
        </p:nvSpPr>
        <p:spPr>
          <a:xfrm>
            <a:off x="142844" y="142852"/>
            <a:ext cx="8858312" cy="6572296"/>
          </a:xfrm>
          <a:prstGeom prst="roundRect">
            <a:avLst>
              <a:gd name="adj" fmla="val 3320"/>
            </a:avLst>
          </a:prstGeo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023A5-E293-4341-8BD3-74DF4573DB4B}" type="datetimeFigureOut">
              <a:rPr lang="en-US" smtClean="0"/>
              <a:pPr/>
              <a:t>7/6/2016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CA7BC-362E-424A-8295-0C866FF4BBE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tif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0" y="2928934"/>
            <a:ext cx="8572560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Web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tx1">
                      <a:alpha val="6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Programming</a:t>
            </a:r>
            <a:endParaRPr lang="en-IN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glow rad="101600">
                  <a:schemeClr val="tx1">
                    <a:alpha val="6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642918"/>
            <a:ext cx="7747262" cy="27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97269" y="4071942"/>
            <a:ext cx="673231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46" y="642918"/>
            <a:ext cx="6929454" cy="249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 t="4000"/>
          <a:stretch>
            <a:fillRect/>
          </a:stretch>
        </p:blipFill>
        <p:spPr bwMode="auto">
          <a:xfrm>
            <a:off x="2714612" y="4429132"/>
            <a:ext cx="358729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14546" y="2000240"/>
            <a:ext cx="6500858" cy="2757500"/>
            <a:chOff x="1643042" y="2000240"/>
            <a:chExt cx="6500858" cy="2757500"/>
          </a:xfrm>
        </p:grpSpPr>
        <p:grpSp>
          <p:nvGrpSpPr>
            <p:cNvPr id="4" name="Group 3"/>
            <p:cNvGrpSpPr/>
            <p:nvPr/>
          </p:nvGrpSpPr>
          <p:grpSpPr>
            <a:xfrm>
              <a:off x="1692446" y="2000240"/>
              <a:ext cx="6352559" cy="2757500"/>
              <a:chOff x="1692446" y="2000240"/>
              <a:chExt cx="6352559" cy="2757500"/>
            </a:xfrm>
          </p:grpSpPr>
          <p:pic>
            <p:nvPicPr>
              <p:cNvPr id="8194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785918" y="2000240"/>
                <a:ext cx="6259087" cy="27575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" name="Rectangle 2"/>
              <p:cNvSpPr/>
              <p:nvPr/>
            </p:nvSpPr>
            <p:spPr>
              <a:xfrm>
                <a:off x="1692446" y="2000240"/>
                <a:ext cx="857256" cy="3571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643042" y="2428868"/>
              <a:ext cx="6500858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3" y="4390731"/>
            <a:ext cx="848677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1" y="4929198"/>
            <a:ext cx="8726453" cy="385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46468" y="1038209"/>
            <a:ext cx="6468804" cy="319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51689" y="1571612"/>
            <a:ext cx="4625300" cy="585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28596" y="428604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Indexed array</a:t>
            </a:r>
            <a:endParaRPr lang="en-IN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3753153"/>
            <a:ext cx="3143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Associative array</a:t>
            </a:r>
            <a:endParaRPr lang="en-IN" sz="2400" b="1" dirty="0">
              <a:solidFill>
                <a:srgbClr val="C00000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000100" y="2544444"/>
          <a:ext cx="316704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1"/>
                <a:gridCol w="1071570"/>
                <a:gridCol w="102390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679867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658367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673590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71472" y="2187254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$</a:t>
            </a:r>
            <a:r>
              <a:rPr lang="en-US" b="1" dirty="0" err="1" smtClean="0"/>
              <a:t>regno</a:t>
            </a:r>
            <a:endParaRPr lang="en-IN" b="1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48428" y="2571744"/>
          <a:ext cx="25241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6712"/>
                <a:gridCol w="857256"/>
                <a:gridCol w="100013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red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brown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yellow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595902" y="2214554"/>
            <a:ext cx="904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$colors</a:t>
            </a:r>
            <a:endParaRPr lang="en-IN" b="1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785918" y="5759154"/>
          <a:ext cx="228601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5818"/>
                <a:gridCol w="785818"/>
                <a:gridCol w="7143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35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37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43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rgbClr val="0070C0"/>
                          </a:solidFill>
                        </a:rPr>
                        <a:t>Hari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John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Mini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57290" y="5379860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$result</a:t>
            </a:r>
            <a:endParaRPr lang="en-IN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85720" y="2571744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Values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5720" y="292893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Subscripts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7818" y="2571744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Values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57818" y="292893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Subscripts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0100" y="5786454"/>
            <a:ext cx="7858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Values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0100" y="6143644"/>
            <a:ext cx="1143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rgbClr val="0000FF"/>
                </a:solidFill>
              </a:rPr>
              <a:t>Subscripts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214282" y="3429000"/>
            <a:ext cx="8715436" cy="1588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57158" y="642918"/>
            <a:ext cx="8572528" cy="5461606"/>
            <a:chOff x="357158" y="642918"/>
            <a:chExt cx="8572528" cy="5461606"/>
          </a:xfrm>
        </p:grpSpPr>
        <p:pic>
          <p:nvPicPr>
            <p:cNvPr id="1024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7158" y="642918"/>
              <a:ext cx="8517169" cy="4391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243" name="Picture 3" descr="C:\Users\Admin\Desktop\Unit_10\S-10-4-3-a.tif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0628" y="4456502"/>
              <a:ext cx="3929058" cy="1648022"/>
            </a:xfrm>
            <a:prstGeom prst="rect">
              <a:avLst/>
            </a:prstGeom>
            <a:noFill/>
          </p:spPr>
        </p:pic>
      </p:grpSp>
      <p:sp>
        <p:nvSpPr>
          <p:cNvPr id="5" name="TextBox 4"/>
          <p:cNvSpPr txBox="1"/>
          <p:nvPr/>
        </p:nvSpPr>
        <p:spPr>
          <a:xfrm>
            <a:off x="214282" y="6072206"/>
            <a:ext cx="5072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for ($value=0; $value&lt;4; $value++)</a:t>
            </a:r>
          </a:p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       echo $colors[$value];</a:t>
            </a:r>
            <a:endParaRPr lang="en-IN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5720" y="642918"/>
            <a:ext cx="8572528" cy="5357850"/>
            <a:chOff x="285720" y="642918"/>
            <a:chExt cx="8572528" cy="5357850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20" y="642918"/>
              <a:ext cx="8572521" cy="3936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267" name="Picture 3" descr="C:\Users\Admin\Desktop\Unit_10\S-10-4-3-b.tif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14871" y="4357694"/>
              <a:ext cx="3943377" cy="16430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28596" y="1643050"/>
            <a:ext cx="8320107" cy="3857652"/>
            <a:chOff x="428596" y="500042"/>
            <a:chExt cx="8320107" cy="3857652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28596" y="500042"/>
              <a:ext cx="8320107" cy="3834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291" name="Picture 3" descr="C:\Users\Admin\Desktop\Unit_10\S-10-5-1-b.tif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96348" y="2749559"/>
              <a:ext cx="3741057" cy="1608135"/>
            </a:xfrm>
            <a:prstGeom prst="rect">
              <a:avLst/>
            </a:prstGeom>
            <a:noFill/>
          </p:spPr>
        </p:pic>
        <p:pic>
          <p:nvPicPr>
            <p:cNvPr id="12292" name="Picture 4" descr="C:\Users\Admin\Desktop\Unit_10\S-10-5-1-a.tif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43572" y="2753008"/>
              <a:ext cx="3728428" cy="1571636"/>
            </a:xfrm>
            <a:prstGeom prst="rect">
              <a:avLst/>
            </a:prstGeom>
            <a:noFill/>
          </p:spPr>
        </p:pic>
      </p:grpSp>
      <p:sp>
        <p:nvSpPr>
          <p:cNvPr id="6" name="TextBox 5"/>
          <p:cNvSpPr txBox="1"/>
          <p:nvPr/>
        </p:nvSpPr>
        <p:spPr>
          <a:xfrm>
            <a:off x="2643174" y="42860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Functions in PHP</a:t>
            </a:r>
            <a:endParaRPr lang="en-IN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Unit_10\Fig 10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90" y="2000240"/>
            <a:ext cx="8429652" cy="4267956"/>
          </a:xfrm>
          <a:prstGeom prst="rect">
            <a:avLst/>
          </a:prstGeom>
          <a:noFill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270" y="571480"/>
            <a:ext cx="779738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9414" y="515724"/>
            <a:ext cx="7267362" cy="569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 b="2740"/>
          <a:stretch>
            <a:fillRect/>
          </a:stretch>
        </p:blipFill>
        <p:spPr bwMode="auto">
          <a:xfrm>
            <a:off x="475651" y="857232"/>
            <a:ext cx="8306485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28596" y="3929066"/>
            <a:ext cx="8358246" cy="4286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500306"/>
            <a:ext cx="421484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Client side programming</a:t>
            </a:r>
          </a:p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using</a:t>
            </a:r>
          </a:p>
          <a:p>
            <a:pPr algn="ctr"/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JavaScript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4" y="1500174"/>
            <a:ext cx="8715404" cy="376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37502"/>
            <a:ext cx="7500990" cy="2977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357290" y="559338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 Connectivity</a:t>
            </a:r>
            <a:endParaRPr lang="en-IN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4572008"/>
            <a:ext cx="65436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4000496" y="1785926"/>
            <a:ext cx="4286280" cy="3143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Web server</a:t>
            </a: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2" name="Rounded Rectangle 1"/>
          <p:cNvSpPr/>
          <p:nvPr/>
        </p:nvSpPr>
        <p:spPr>
          <a:xfrm>
            <a:off x="857224" y="2643182"/>
            <a:ext cx="164307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Web browser</a:t>
            </a:r>
            <a:endParaRPr lang="en-IN" b="1" dirty="0">
              <a:solidFill>
                <a:srgbClr val="7030A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143372" y="2214554"/>
            <a:ext cx="1643074" cy="2428892"/>
            <a:chOff x="4714876" y="1714488"/>
            <a:chExt cx="1643074" cy="2428892"/>
          </a:xfrm>
        </p:grpSpPr>
        <p:sp>
          <p:nvSpPr>
            <p:cNvPr id="9" name="Rounded Rectangle 8"/>
            <p:cNvSpPr/>
            <p:nvPr/>
          </p:nvSpPr>
          <p:spPr>
            <a:xfrm>
              <a:off x="4714876" y="1714488"/>
              <a:ext cx="1643074" cy="242889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2066" y="2285992"/>
              <a:ext cx="928694" cy="428628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PHP</a:t>
              </a:r>
              <a:endParaRPr lang="en-IN" sz="2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5286380" y="3000372"/>
              <a:ext cx="690363" cy="928694"/>
              <a:chOff x="5286380" y="3000372"/>
              <a:chExt cx="690363" cy="928694"/>
            </a:xfrm>
          </p:grpSpPr>
          <p:sp>
            <p:nvSpPr>
              <p:cNvPr id="6" name="Folded Corner 5"/>
              <p:cNvSpPr/>
              <p:nvPr/>
            </p:nvSpPr>
            <p:spPr>
              <a:xfrm rot="10165617">
                <a:off x="5357818" y="3000372"/>
                <a:ext cx="571504" cy="928694"/>
              </a:xfrm>
              <a:prstGeom prst="foldedCorner">
                <a:avLst>
                  <a:gd name="adj" fmla="val 2658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86380" y="3214686"/>
                <a:ext cx="69036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prstClr val="black"/>
                    </a:solidFill>
                  </a:rPr>
                  <a:t>PHP file</a:t>
                </a:r>
                <a:endParaRPr lang="en-IN" b="1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" name="Can 10"/>
          <p:cNvSpPr/>
          <p:nvPr/>
        </p:nvSpPr>
        <p:spPr>
          <a:xfrm>
            <a:off x="7072330" y="2643182"/>
            <a:ext cx="1000132" cy="928694"/>
          </a:xfrm>
          <a:prstGeom prst="can">
            <a:avLst>
              <a:gd name="adj" fmla="val 25324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MySQL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57122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1.   To open a connection to </a:t>
            </a:r>
            <a:r>
              <a:rPr lang="en-US" sz="2000" b="1" dirty="0" err="1" smtClean="0">
                <a:solidFill>
                  <a:srgbClr val="0070C0"/>
                </a:solidFill>
              </a:rPr>
              <a:t>MySQL</a:t>
            </a:r>
            <a:endParaRPr lang="en-IN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541712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db_handle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mysql_connect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server_name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user_name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password);</a:t>
            </a:r>
            <a:endParaRPr lang="en-IN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9" name="Curved Up Arrow 18"/>
          <p:cNvSpPr/>
          <p:nvPr/>
        </p:nvSpPr>
        <p:spPr>
          <a:xfrm rot="907582">
            <a:off x="2057907" y="3869132"/>
            <a:ext cx="2970618" cy="1090681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Submission of Form to connect server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5" name="Curved Left Arrow 24"/>
          <p:cNvSpPr/>
          <p:nvPr/>
        </p:nvSpPr>
        <p:spPr>
          <a:xfrm flipV="1">
            <a:off x="5500694" y="2786058"/>
            <a:ext cx="857256" cy="1500198"/>
          </a:xfrm>
          <a:prstGeom prst="curved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5008" y="3286124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Identifies the 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specified server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8" name="Curved Right Arrow 27"/>
          <p:cNvSpPr/>
          <p:nvPr/>
        </p:nvSpPr>
        <p:spPr>
          <a:xfrm rot="20531831">
            <a:off x="3557362" y="2790637"/>
            <a:ext cx="1129464" cy="1438111"/>
          </a:xfrm>
          <a:prstGeom prst="curvedRightArrow">
            <a:avLst>
              <a:gd name="adj1" fmla="val 16775"/>
              <a:gd name="adj2" fmla="val 38165"/>
              <a:gd name="adj3" fmla="val 2500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Returns a link identifier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9" name="Oval 28"/>
          <p:cNvSpPr/>
          <p:nvPr/>
        </p:nvSpPr>
        <p:spPr>
          <a:xfrm>
            <a:off x="6286512" y="2928934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IN" sz="2000" b="1" dirty="0"/>
          </a:p>
        </p:txBody>
      </p:sp>
      <p:sp>
        <p:nvSpPr>
          <p:cNvPr id="23" name="Oval 22"/>
          <p:cNvSpPr/>
          <p:nvPr/>
        </p:nvSpPr>
        <p:spPr>
          <a:xfrm>
            <a:off x="3357554" y="3429000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3</a:t>
            </a:r>
            <a:endParaRPr lang="en-IN" sz="2000" b="1" dirty="0"/>
          </a:p>
        </p:txBody>
      </p:sp>
      <p:sp>
        <p:nvSpPr>
          <p:cNvPr id="16" name="Oval 15"/>
          <p:cNvSpPr/>
          <p:nvPr/>
        </p:nvSpPr>
        <p:spPr>
          <a:xfrm>
            <a:off x="3143240" y="4714884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IN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 animBg="1"/>
      <p:bldP spid="25" grpId="0" animBg="1"/>
      <p:bldP spid="27" grpId="0" uiExpand="1" build="allAtOnce"/>
      <p:bldP spid="28" grpId="0" animBg="1"/>
      <p:bldP spid="29" grpId="0" animBg="1"/>
      <p:bldP spid="23" grpId="0" animBg="1"/>
      <p:bldP spid="1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000496" y="1785926"/>
            <a:ext cx="4286280" cy="3143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Web server</a:t>
            </a: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2" name="Rounded Rectangle 1"/>
          <p:cNvSpPr/>
          <p:nvPr/>
        </p:nvSpPr>
        <p:spPr>
          <a:xfrm>
            <a:off x="857224" y="2643182"/>
            <a:ext cx="164307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Web browser</a:t>
            </a:r>
            <a:endParaRPr lang="en-IN" b="1" dirty="0">
              <a:solidFill>
                <a:srgbClr val="7030A0"/>
              </a:solidFill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4143372" y="2214554"/>
            <a:ext cx="1643074" cy="2428892"/>
            <a:chOff x="4714876" y="1714488"/>
            <a:chExt cx="1643074" cy="2428892"/>
          </a:xfrm>
        </p:grpSpPr>
        <p:sp>
          <p:nvSpPr>
            <p:cNvPr id="9" name="Rounded Rectangle 8"/>
            <p:cNvSpPr/>
            <p:nvPr/>
          </p:nvSpPr>
          <p:spPr>
            <a:xfrm>
              <a:off x="4714876" y="1714488"/>
              <a:ext cx="1643074" cy="242889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2066" y="2285992"/>
              <a:ext cx="928694" cy="428628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PHP</a:t>
              </a:r>
              <a:endParaRPr lang="en-IN" sz="2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5286380" y="3000372"/>
              <a:ext cx="690363" cy="928694"/>
              <a:chOff x="5286380" y="3000372"/>
              <a:chExt cx="690363" cy="928694"/>
            </a:xfrm>
          </p:grpSpPr>
          <p:sp>
            <p:nvSpPr>
              <p:cNvPr id="6" name="Folded Corner 5"/>
              <p:cNvSpPr/>
              <p:nvPr/>
            </p:nvSpPr>
            <p:spPr>
              <a:xfrm rot="10165617">
                <a:off x="5357818" y="3000372"/>
                <a:ext cx="571504" cy="928694"/>
              </a:xfrm>
              <a:prstGeom prst="foldedCorner">
                <a:avLst>
                  <a:gd name="adj" fmla="val 2658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86380" y="3214686"/>
                <a:ext cx="69036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prstClr val="black"/>
                    </a:solidFill>
                  </a:rPr>
                  <a:t>PHP file</a:t>
                </a:r>
                <a:endParaRPr lang="en-IN" b="1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" name="Can 10"/>
          <p:cNvSpPr/>
          <p:nvPr/>
        </p:nvSpPr>
        <p:spPr>
          <a:xfrm>
            <a:off x="7072330" y="2643182"/>
            <a:ext cx="1000132" cy="928694"/>
          </a:xfrm>
          <a:prstGeom prst="can">
            <a:avLst>
              <a:gd name="adj" fmla="val 25324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MySQL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57122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2.   To specify the database</a:t>
            </a:r>
            <a:endParaRPr lang="en-IN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541712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$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db_found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mysql_select_db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database_name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, 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$</a:t>
            </a:r>
            <a:r>
              <a:rPr lang="en-US" b="1" dirty="0" err="1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db_handle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IN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Curved Down Arrow 14"/>
          <p:cNvSpPr/>
          <p:nvPr/>
        </p:nvSpPr>
        <p:spPr>
          <a:xfrm rot="20822375">
            <a:off x="5154578" y="2091136"/>
            <a:ext cx="2673435" cy="1000132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Searches for the 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specified database 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21540381">
            <a:off x="6151511" y="1967718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IN" sz="2000" b="1" dirty="0"/>
          </a:p>
        </p:txBody>
      </p:sp>
      <p:sp>
        <p:nvSpPr>
          <p:cNvPr id="19" name="Curved Up Arrow 18"/>
          <p:cNvSpPr/>
          <p:nvPr/>
        </p:nvSpPr>
        <p:spPr>
          <a:xfrm rot="20693082" flipH="1">
            <a:off x="5467269" y="3666704"/>
            <a:ext cx="2365084" cy="963571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Returns 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TRUE / FALSE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643702" y="4429132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IN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8" grpId="0" animBg="1"/>
      <p:bldP spid="19" grpId="0" animBg="1"/>
      <p:bldP spid="2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000496" y="1785926"/>
            <a:ext cx="4286280" cy="3143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Web server</a:t>
            </a: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2" name="Rounded Rectangle 1"/>
          <p:cNvSpPr/>
          <p:nvPr/>
        </p:nvSpPr>
        <p:spPr>
          <a:xfrm>
            <a:off x="857224" y="2643182"/>
            <a:ext cx="164307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Web browser</a:t>
            </a:r>
            <a:endParaRPr lang="en-IN" b="1" dirty="0">
              <a:solidFill>
                <a:srgbClr val="7030A0"/>
              </a:solidFill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4143372" y="2214554"/>
            <a:ext cx="1643074" cy="2428892"/>
            <a:chOff x="4714876" y="1714488"/>
            <a:chExt cx="1643074" cy="2428892"/>
          </a:xfrm>
        </p:grpSpPr>
        <p:sp>
          <p:nvSpPr>
            <p:cNvPr id="9" name="Rounded Rectangle 8"/>
            <p:cNvSpPr/>
            <p:nvPr/>
          </p:nvSpPr>
          <p:spPr>
            <a:xfrm>
              <a:off x="4714876" y="1714488"/>
              <a:ext cx="1643074" cy="242889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2066" y="2285992"/>
              <a:ext cx="928694" cy="428628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PHP</a:t>
              </a:r>
              <a:endParaRPr lang="en-IN" sz="2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5286380" y="3000372"/>
              <a:ext cx="690363" cy="928694"/>
              <a:chOff x="5286380" y="3000372"/>
              <a:chExt cx="690363" cy="928694"/>
            </a:xfrm>
          </p:grpSpPr>
          <p:sp>
            <p:nvSpPr>
              <p:cNvPr id="6" name="Folded Corner 5"/>
              <p:cNvSpPr/>
              <p:nvPr/>
            </p:nvSpPr>
            <p:spPr>
              <a:xfrm rot="10165617">
                <a:off x="5357818" y="3000372"/>
                <a:ext cx="571504" cy="928694"/>
              </a:xfrm>
              <a:prstGeom prst="foldedCorner">
                <a:avLst>
                  <a:gd name="adj" fmla="val 2658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86380" y="3214686"/>
                <a:ext cx="69036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prstClr val="black"/>
                    </a:solidFill>
                  </a:rPr>
                  <a:t>PHP file</a:t>
                </a:r>
                <a:endParaRPr lang="en-IN" b="1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" name="Can 10"/>
          <p:cNvSpPr/>
          <p:nvPr/>
        </p:nvSpPr>
        <p:spPr>
          <a:xfrm>
            <a:off x="7072330" y="2643182"/>
            <a:ext cx="1000132" cy="928694"/>
          </a:xfrm>
          <a:prstGeom prst="can">
            <a:avLst>
              <a:gd name="adj" fmla="val 25324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MySQL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57122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3.   To access database through queries</a:t>
            </a:r>
            <a:endParaRPr lang="en-IN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541712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$result 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mysql_query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(“SQL query”);</a:t>
            </a:r>
            <a:endParaRPr lang="en-IN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Curved Down Arrow 14"/>
          <p:cNvSpPr/>
          <p:nvPr/>
        </p:nvSpPr>
        <p:spPr>
          <a:xfrm rot="20822375">
            <a:off x="5154578" y="2091136"/>
            <a:ext cx="2673435" cy="1000132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Submits SQL query 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to the database 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21540381">
            <a:off x="6151511" y="1967718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IN" sz="2000" b="1" dirty="0"/>
          </a:p>
        </p:txBody>
      </p:sp>
      <p:sp>
        <p:nvSpPr>
          <p:cNvPr id="19" name="Curved Up Arrow 18"/>
          <p:cNvSpPr/>
          <p:nvPr/>
        </p:nvSpPr>
        <p:spPr>
          <a:xfrm rot="20693082" flipH="1">
            <a:off x="5227335" y="3698537"/>
            <a:ext cx="2609240" cy="963571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Returns Resource type query handle or</a:t>
            </a:r>
          </a:p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 TRUE / FALSE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72264" y="4500570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IN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8" grpId="0" animBg="1"/>
      <p:bldP spid="19" grpId="0" animBg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4000496" y="1785926"/>
            <a:ext cx="4286280" cy="3143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Web server</a:t>
            </a: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2" name="Rounded Rectangle 1"/>
          <p:cNvSpPr/>
          <p:nvPr/>
        </p:nvSpPr>
        <p:spPr>
          <a:xfrm>
            <a:off x="857224" y="2643182"/>
            <a:ext cx="1643074" cy="114300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Web browser</a:t>
            </a:r>
            <a:endParaRPr lang="en-IN" b="1" dirty="0">
              <a:solidFill>
                <a:srgbClr val="7030A0"/>
              </a:solidFill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4143372" y="2214554"/>
            <a:ext cx="1643074" cy="2428892"/>
            <a:chOff x="4714876" y="1714488"/>
            <a:chExt cx="1643074" cy="2428892"/>
          </a:xfrm>
        </p:grpSpPr>
        <p:sp>
          <p:nvSpPr>
            <p:cNvPr id="9" name="Rounded Rectangle 8"/>
            <p:cNvSpPr/>
            <p:nvPr/>
          </p:nvSpPr>
          <p:spPr>
            <a:xfrm>
              <a:off x="4714876" y="1714488"/>
              <a:ext cx="1643074" cy="242889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2066" y="2285992"/>
              <a:ext cx="928694" cy="428628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PHP</a:t>
              </a:r>
              <a:endParaRPr lang="en-IN" sz="2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5286380" y="3000372"/>
              <a:ext cx="690363" cy="928694"/>
              <a:chOff x="5286380" y="3000372"/>
              <a:chExt cx="690363" cy="928694"/>
            </a:xfrm>
          </p:grpSpPr>
          <p:sp>
            <p:nvSpPr>
              <p:cNvPr id="6" name="Folded Corner 5"/>
              <p:cNvSpPr/>
              <p:nvPr/>
            </p:nvSpPr>
            <p:spPr>
              <a:xfrm rot="10165617">
                <a:off x="5357818" y="3000372"/>
                <a:ext cx="571504" cy="928694"/>
              </a:xfrm>
              <a:prstGeom prst="foldedCorner">
                <a:avLst>
                  <a:gd name="adj" fmla="val 2658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86380" y="3214686"/>
                <a:ext cx="69036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prstClr val="black"/>
                    </a:solidFill>
                  </a:rPr>
                  <a:t>PHP file</a:t>
                </a:r>
                <a:endParaRPr lang="en-IN" b="1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" name="Can 10"/>
          <p:cNvSpPr/>
          <p:nvPr/>
        </p:nvSpPr>
        <p:spPr>
          <a:xfrm>
            <a:off x="7072330" y="2643182"/>
            <a:ext cx="1000132" cy="928694"/>
          </a:xfrm>
          <a:prstGeom prst="can">
            <a:avLst>
              <a:gd name="adj" fmla="val 25324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MySQL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7158" y="457122"/>
            <a:ext cx="51435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70C0"/>
                </a:solidFill>
              </a:rPr>
              <a:t>3.   To access database through queries</a:t>
            </a:r>
            <a:endParaRPr lang="en-IN" sz="20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5720" y="5417122"/>
            <a:ext cx="8643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$record = </a:t>
            </a:r>
            <a:r>
              <a:rPr lang="en-US" b="1" dirty="0" err="1" smtClean="0">
                <a:latin typeface="Courier New" pitchFamily="49" charset="0"/>
                <a:cs typeface="Courier New" pitchFamily="49" charset="0"/>
              </a:rPr>
              <a:t>mysql_fetch_array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b="1" dirty="0" smtClean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$result</a:t>
            </a:r>
            <a:r>
              <a:rPr lang="en-US" b="1" dirty="0" smtClean="0">
                <a:latin typeface="Courier New" pitchFamily="49" charset="0"/>
                <a:cs typeface="Courier New" pitchFamily="49" charset="0"/>
              </a:rPr>
              <a:t>);</a:t>
            </a:r>
            <a:endParaRPr lang="en-IN" b="1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" name="Curved Down Arrow 14"/>
          <p:cNvSpPr/>
          <p:nvPr/>
        </p:nvSpPr>
        <p:spPr>
          <a:xfrm rot="20822375">
            <a:off x="5154578" y="2091136"/>
            <a:ext cx="2673435" cy="1000132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Fetches records from the output of the query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 rot="21540381">
            <a:off x="6151511" y="1967718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IN" sz="2000" b="1" dirty="0"/>
          </a:p>
        </p:txBody>
      </p:sp>
      <p:sp>
        <p:nvSpPr>
          <p:cNvPr id="19" name="Curved Up Arrow 18"/>
          <p:cNvSpPr/>
          <p:nvPr/>
        </p:nvSpPr>
        <p:spPr>
          <a:xfrm rot="20693082" flipH="1">
            <a:off x="5227335" y="3698537"/>
            <a:ext cx="2609240" cy="963571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Attributes of a record are stored in an associative array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6500826" y="4538957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IN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 animBg="1"/>
      <p:bldP spid="18" grpId="0" animBg="1"/>
      <p:bldP spid="19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 descr="fig8-5monit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37" y="2401498"/>
            <a:ext cx="2857520" cy="1803400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4000496" y="1785926"/>
            <a:ext cx="4286280" cy="314327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Web server</a:t>
            </a: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US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2" name="Rounded Rectangle 1"/>
          <p:cNvSpPr/>
          <p:nvPr/>
        </p:nvSpPr>
        <p:spPr>
          <a:xfrm>
            <a:off x="857224" y="2571744"/>
            <a:ext cx="1785950" cy="1214446"/>
          </a:xfrm>
          <a:prstGeom prst="roundRect">
            <a:avLst>
              <a:gd name="adj" fmla="val 941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7030A0"/>
                </a:solidFill>
              </a:rPr>
              <a:t>Data read from the database is displayed in the web page</a:t>
            </a:r>
          </a:p>
        </p:txBody>
      </p:sp>
      <p:grpSp>
        <p:nvGrpSpPr>
          <p:cNvPr id="3" name="Group 9"/>
          <p:cNvGrpSpPr/>
          <p:nvPr/>
        </p:nvGrpSpPr>
        <p:grpSpPr>
          <a:xfrm>
            <a:off x="4143372" y="2214554"/>
            <a:ext cx="1643074" cy="2428892"/>
            <a:chOff x="4714876" y="1714488"/>
            <a:chExt cx="1643074" cy="2428892"/>
          </a:xfrm>
        </p:grpSpPr>
        <p:sp>
          <p:nvSpPr>
            <p:cNvPr id="9" name="Rounded Rectangle 8"/>
            <p:cNvSpPr/>
            <p:nvPr/>
          </p:nvSpPr>
          <p:spPr>
            <a:xfrm>
              <a:off x="4714876" y="1714488"/>
              <a:ext cx="1643074" cy="2428892"/>
            </a:xfrm>
            <a:prstGeom prst="round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  <a:p>
              <a:pPr algn="ctr"/>
              <a:endParaRPr lang="en-US" dirty="0" smtClean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72066" y="2285992"/>
              <a:ext cx="928694" cy="428628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 smtClean="0">
                  <a:effectLst>
                    <a:glow rad="101600">
                      <a:schemeClr val="tx1">
                        <a:alpha val="60000"/>
                      </a:schemeClr>
                    </a:glow>
                  </a:effectLst>
                </a:rPr>
                <a:t>PHP</a:t>
              </a:r>
              <a:endParaRPr lang="en-IN" sz="2400" b="1" dirty="0">
                <a:effectLst>
                  <a:glow rad="101600">
                    <a:schemeClr val="tx1">
                      <a:alpha val="60000"/>
                    </a:schemeClr>
                  </a:glow>
                </a:effectLst>
              </a:endParaRPr>
            </a:p>
          </p:txBody>
        </p:sp>
        <p:grpSp>
          <p:nvGrpSpPr>
            <p:cNvPr id="4" name="Group 7"/>
            <p:cNvGrpSpPr/>
            <p:nvPr/>
          </p:nvGrpSpPr>
          <p:grpSpPr>
            <a:xfrm>
              <a:off x="5286380" y="3000372"/>
              <a:ext cx="690363" cy="928694"/>
              <a:chOff x="5286380" y="3000372"/>
              <a:chExt cx="690363" cy="928694"/>
            </a:xfrm>
          </p:grpSpPr>
          <p:sp>
            <p:nvSpPr>
              <p:cNvPr id="6" name="Folded Corner 5"/>
              <p:cNvSpPr/>
              <p:nvPr/>
            </p:nvSpPr>
            <p:spPr>
              <a:xfrm rot="10165617">
                <a:off x="5357818" y="3000372"/>
                <a:ext cx="571504" cy="928694"/>
              </a:xfrm>
              <a:prstGeom prst="foldedCorner">
                <a:avLst>
                  <a:gd name="adj" fmla="val 26581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5286380" y="3214686"/>
                <a:ext cx="690363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lvl="0" algn="ctr"/>
                <a:r>
                  <a:rPr lang="en-US" b="1" dirty="0" smtClean="0">
                    <a:solidFill>
                      <a:prstClr val="black"/>
                    </a:solidFill>
                  </a:rPr>
                  <a:t>PHP file</a:t>
                </a:r>
                <a:endParaRPr lang="en-IN" b="1" dirty="0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11" name="Can 10"/>
          <p:cNvSpPr/>
          <p:nvPr/>
        </p:nvSpPr>
        <p:spPr>
          <a:xfrm>
            <a:off x="7072330" y="2643182"/>
            <a:ext cx="1000132" cy="928694"/>
          </a:xfrm>
          <a:prstGeom prst="can">
            <a:avLst>
              <a:gd name="adj" fmla="val 25324"/>
            </a:avLst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err="1" smtClean="0">
                <a:solidFill>
                  <a:schemeClr val="accent2">
                    <a:lumMod val="75000"/>
                  </a:schemeClr>
                </a:solidFill>
              </a:rPr>
              <a:t>MySQL</a:t>
            </a:r>
            <a:endParaRPr lang="en-IN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1928794" y="758494"/>
          <a:ext cx="528641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4446"/>
                <a:gridCol w="1428760"/>
                <a:gridCol w="1285884"/>
                <a:gridCol w="135732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Value 1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Value 2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Value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3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Value</a:t>
                      </a:r>
                      <a:r>
                        <a:rPr lang="en-US" baseline="0" dirty="0" smtClean="0">
                          <a:solidFill>
                            <a:srgbClr val="0070C0"/>
                          </a:solidFill>
                        </a:rPr>
                        <a:t> 4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ColName1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ColName2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ColName3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0070C0"/>
                          </a:solidFill>
                        </a:rPr>
                        <a:t>ColName4</a:t>
                      </a:r>
                      <a:endParaRPr lang="en-IN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357290" y="379200"/>
            <a:ext cx="114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$record[ ]</a:t>
            </a:r>
            <a:endParaRPr lang="en-IN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14282" y="785794"/>
            <a:ext cx="1785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0000FF"/>
                </a:solidFill>
              </a:rPr>
              <a:t>Attribute Values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2844" y="1142984"/>
            <a:ext cx="1857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i="1" dirty="0" smtClean="0">
                <a:solidFill>
                  <a:srgbClr val="0000FF"/>
                </a:solidFill>
              </a:rPr>
              <a:t>Field Names as Key</a:t>
            </a:r>
            <a:endParaRPr lang="en-IN" sz="1600" i="1" dirty="0">
              <a:solidFill>
                <a:srgbClr val="0000FF"/>
              </a:solidFill>
            </a:endParaRPr>
          </a:p>
        </p:txBody>
      </p:sp>
      <p:sp>
        <p:nvSpPr>
          <p:cNvPr id="30" name="Vertical Scroll 29"/>
          <p:cNvSpPr/>
          <p:nvPr/>
        </p:nvSpPr>
        <p:spPr>
          <a:xfrm>
            <a:off x="2214546" y="4643446"/>
            <a:ext cx="1714512" cy="1714512"/>
          </a:xfrm>
          <a:prstGeom prst="vertic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HTML file</a:t>
            </a:r>
            <a:endParaRPr lang="en-IN" b="1" dirty="0">
              <a:solidFill>
                <a:srgbClr val="0000FF"/>
              </a:solidFill>
            </a:endParaRPr>
          </a:p>
        </p:txBody>
      </p:sp>
      <p:sp>
        <p:nvSpPr>
          <p:cNvPr id="33" name="Curved Up Arrow 32"/>
          <p:cNvSpPr/>
          <p:nvPr/>
        </p:nvSpPr>
        <p:spPr>
          <a:xfrm rot="19766136" flipH="1">
            <a:off x="3433178" y="5013533"/>
            <a:ext cx="2571768" cy="1000132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PHP code is converted into HTML document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4" name="Curved Up Arrow 33"/>
          <p:cNvSpPr/>
          <p:nvPr/>
        </p:nvSpPr>
        <p:spPr>
          <a:xfrm rot="2656712" flipH="1">
            <a:off x="80289" y="4351047"/>
            <a:ext cx="2571768" cy="1000132"/>
          </a:xfrm>
          <a:prstGeom prst="curvedUp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HTML document is sent to the web browser</a:t>
            </a:r>
            <a:endParaRPr lang="en-IN" b="1" dirty="0">
              <a:solidFill>
                <a:srgbClr val="C00000"/>
              </a:solidFill>
            </a:endParaRPr>
          </a:p>
        </p:txBody>
      </p:sp>
      <p:sp>
        <p:nvSpPr>
          <p:cNvPr id="35" name="Oval 34"/>
          <p:cNvSpPr/>
          <p:nvPr/>
        </p:nvSpPr>
        <p:spPr>
          <a:xfrm rot="21540381">
            <a:off x="4789999" y="5718701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1</a:t>
            </a:r>
            <a:endParaRPr lang="en-IN" sz="2000" b="1" dirty="0"/>
          </a:p>
        </p:txBody>
      </p:sp>
      <p:sp>
        <p:nvSpPr>
          <p:cNvPr id="36" name="Oval 35"/>
          <p:cNvSpPr/>
          <p:nvPr/>
        </p:nvSpPr>
        <p:spPr>
          <a:xfrm rot="21540381">
            <a:off x="831505" y="5004321"/>
            <a:ext cx="428628" cy="428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2</a:t>
            </a:r>
            <a:endParaRPr lang="en-IN" sz="2000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0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b="3018"/>
          <a:stretch>
            <a:fillRect/>
          </a:stretch>
        </p:blipFill>
        <p:spPr bwMode="auto">
          <a:xfrm>
            <a:off x="257374" y="1785926"/>
            <a:ext cx="867234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8429652" cy="2698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5" y="928670"/>
            <a:ext cx="8715403" cy="541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4282" y="357166"/>
            <a:ext cx="8643966" cy="3643338"/>
            <a:chOff x="214282" y="2071678"/>
            <a:chExt cx="8643966" cy="3643338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85720" y="2071678"/>
              <a:ext cx="8572528" cy="34740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Rectangle 2"/>
            <p:cNvSpPr/>
            <p:nvPr/>
          </p:nvSpPr>
          <p:spPr>
            <a:xfrm>
              <a:off x="214282" y="5000636"/>
              <a:ext cx="3786214" cy="71438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86256"/>
            <a:ext cx="7700954" cy="218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ounded Rectangle 5"/>
          <p:cNvSpPr/>
          <p:nvPr/>
        </p:nvSpPr>
        <p:spPr>
          <a:xfrm>
            <a:off x="714348" y="1461787"/>
            <a:ext cx="6500858" cy="100013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n>
                <a:solidFill>
                  <a:schemeClr val="tx1"/>
                </a:solidFill>
                <a:prstDash val="solid"/>
              </a:ln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220095" y="5396213"/>
            <a:ext cx="3643338" cy="428628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n>
                <a:solidFill>
                  <a:schemeClr val="tx1"/>
                </a:solidFill>
                <a:prstDash val="solid"/>
              </a:ln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85720" y="1357298"/>
            <a:ext cx="8630394" cy="4500594"/>
            <a:chOff x="285720" y="1357298"/>
            <a:chExt cx="8630394" cy="4500594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57157" y="1357298"/>
              <a:ext cx="8558957" cy="4492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Rectangle 2"/>
            <p:cNvSpPr/>
            <p:nvPr/>
          </p:nvSpPr>
          <p:spPr>
            <a:xfrm>
              <a:off x="285720" y="5500702"/>
              <a:ext cx="500066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</p:spTree>
  </p:cSld>
  <p:clrMapOvr>
    <a:masterClrMapping/>
  </p:clrMapOvr>
  <p:transition spd="med"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285749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00FF"/>
                </a:solidFill>
                <a:latin typeface="Jokerman" pitchFamily="82" charset="0"/>
                <a:cs typeface="Aparajita" pitchFamily="34" charset="0"/>
              </a:rPr>
              <a:t>Thank You</a:t>
            </a:r>
            <a:endParaRPr lang="en-IN" sz="2800" b="1" dirty="0">
              <a:solidFill>
                <a:srgbClr val="0000FF"/>
              </a:solidFill>
              <a:latin typeface="Jokerman" pitchFamily="82" charset="0"/>
              <a:cs typeface="Aparajita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5" y="330664"/>
            <a:ext cx="5643602" cy="3191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Admin\Desktop\Unit_06\Fig. 6.3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143512"/>
            <a:ext cx="4568825" cy="1520825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500306"/>
            <a:ext cx="6499253" cy="254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val Callout 5"/>
          <p:cNvSpPr/>
          <p:nvPr/>
        </p:nvSpPr>
        <p:spPr>
          <a:xfrm>
            <a:off x="4786314" y="4357694"/>
            <a:ext cx="2000264" cy="571504"/>
          </a:xfrm>
          <a:prstGeom prst="wedgeEllipseCallout">
            <a:avLst>
              <a:gd name="adj1" fmla="val -64454"/>
              <a:gd name="adj2" fmla="val -52461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Function call</a:t>
            </a:r>
            <a:endParaRPr lang="en-IN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7946" y="1428736"/>
            <a:ext cx="7208830" cy="3867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54917" y="351971"/>
            <a:ext cx="5600066" cy="6077425"/>
            <a:chOff x="357158" y="351971"/>
            <a:chExt cx="5600066" cy="6077425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39613" y="2928934"/>
              <a:ext cx="5517611" cy="3429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351971"/>
              <a:ext cx="5517610" cy="25769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" name="Rectangle 4"/>
            <p:cNvSpPr/>
            <p:nvPr/>
          </p:nvSpPr>
          <p:spPr>
            <a:xfrm>
              <a:off x="357158" y="5929330"/>
              <a:ext cx="3071834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85720" y="2714620"/>
            <a:ext cx="23574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Accessing  data from HTML Form</a:t>
            </a:r>
            <a:endParaRPr lang="en-IN" sz="2400" b="1" dirty="0">
              <a:solidFill>
                <a:srgbClr val="0070C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5594166" y="3571876"/>
            <a:ext cx="1357322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9" name="Oval 8"/>
          <p:cNvSpPr/>
          <p:nvPr/>
        </p:nvSpPr>
        <p:spPr>
          <a:xfrm>
            <a:off x="5632553" y="4154397"/>
            <a:ext cx="1357322" cy="42862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1" name="Oval 10"/>
          <p:cNvSpPr/>
          <p:nvPr/>
        </p:nvSpPr>
        <p:spPr>
          <a:xfrm>
            <a:off x="5715008" y="4764288"/>
            <a:ext cx="2286016" cy="428628"/>
          </a:xfrm>
          <a:prstGeom prst="ellipse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8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43174" y="2786058"/>
            <a:ext cx="4071966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2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Server side programming</a:t>
            </a:r>
          </a:p>
          <a:p>
            <a:pPr algn="ctr"/>
            <a:r>
              <a:rPr lang="en-US" sz="2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using</a:t>
            </a:r>
          </a:p>
          <a:p>
            <a:pPr algn="ctr"/>
            <a:r>
              <a:rPr lang="en-US" sz="2800" b="1" spc="50" dirty="0" smtClean="0">
                <a:ln w="11430"/>
                <a:solidFill>
                  <a:srgbClr val="0000F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PHP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71472" y="1071546"/>
            <a:ext cx="7929618" cy="2714644"/>
            <a:chOff x="1142976" y="1928802"/>
            <a:chExt cx="6976617" cy="2071697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214414" y="2071678"/>
              <a:ext cx="6905179" cy="19288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" name="Rounded Rectangle 2"/>
            <p:cNvSpPr/>
            <p:nvPr/>
          </p:nvSpPr>
          <p:spPr>
            <a:xfrm>
              <a:off x="1142976" y="1928802"/>
              <a:ext cx="357190" cy="50006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/>
            </a:p>
          </p:txBody>
        </p:sp>
      </p:grpSp>
      <p:pic>
        <p:nvPicPr>
          <p:cNvPr id="5123" name="Picture 3" descr="C:\Users\Admin\Desktop\Unit_10\xampp-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32" y="4500570"/>
            <a:ext cx="1643058" cy="1643058"/>
          </a:xfrm>
          <a:prstGeom prst="rect">
            <a:avLst/>
          </a:prstGeom>
          <a:noFill/>
        </p:spPr>
      </p:pic>
      <p:pic>
        <p:nvPicPr>
          <p:cNvPr id="5124" name="Picture 4" descr="C:\Users\Admin\Desktop\Unit_10\LAMP-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982" y="4500570"/>
            <a:ext cx="2386820" cy="1091572"/>
          </a:xfrm>
          <a:prstGeom prst="rect">
            <a:avLst/>
          </a:prstGeom>
          <a:noFill/>
        </p:spPr>
      </p:pic>
      <p:pic>
        <p:nvPicPr>
          <p:cNvPr id="5125" name="Picture 5" descr="C:\Users\Admin\Desktop\Unit_10\Wamp-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4380146"/>
            <a:ext cx="1928826" cy="17634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r="38219"/>
          <a:stretch>
            <a:fillRect/>
          </a:stretch>
        </p:blipFill>
        <p:spPr bwMode="auto">
          <a:xfrm>
            <a:off x="5286380" y="1714488"/>
            <a:ext cx="3164883" cy="1785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Picture 3" descr="C:\Users\Admin\Desktop\Unit_10\P10-1.tif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4007950" cy="1928826"/>
          </a:xfrm>
          <a:prstGeom prst="rect">
            <a:avLst/>
          </a:prstGeom>
          <a:noFill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/>
          <a:srcRect l="1087"/>
          <a:stretch>
            <a:fillRect/>
          </a:stretch>
        </p:blipFill>
        <p:spPr bwMode="auto">
          <a:xfrm>
            <a:off x="6786578" y="285728"/>
            <a:ext cx="1329661" cy="1917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13" name="Group 12"/>
          <p:cNvGrpSpPr/>
          <p:nvPr/>
        </p:nvGrpSpPr>
        <p:grpSpPr>
          <a:xfrm>
            <a:off x="285720" y="357166"/>
            <a:ext cx="4572000" cy="2200275"/>
            <a:chOff x="285720" y="357166"/>
            <a:chExt cx="4572000" cy="2200275"/>
          </a:xfrm>
        </p:grpSpPr>
        <p:pic>
          <p:nvPicPr>
            <p:cNvPr id="1027" name="Picture 3" descr="C:\Users\Admin\Desktop\Unit_10\P10-1.tif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5720" y="357166"/>
              <a:ext cx="4572000" cy="2200275"/>
            </a:xfrm>
            <a:prstGeom prst="rect">
              <a:avLst/>
            </a:prstGeom>
            <a:noFill/>
          </p:spPr>
        </p:pic>
        <p:sp>
          <p:nvSpPr>
            <p:cNvPr id="12" name="Right Arrow 11"/>
            <p:cNvSpPr/>
            <p:nvPr/>
          </p:nvSpPr>
          <p:spPr>
            <a:xfrm>
              <a:off x="428596" y="1582629"/>
              <a:ext cx="4000528" cy="857256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Request to web server</a:t>
              </a:r>
              <a:endParaRPr lang="en-IN" sz="2000" b="1" dirty="0"/>
            </a:p>
          </p:txBody>
        </p:sp>
      </p:grpSp>
      <p:sp>
        <p:nvSpPr>
          <p:cNvPr id="14" name="Vertical Scroll 13"/>
          <p:cNvSpPr/>
          <p:nvPr/>
        </p:nvSpPr>
        <p:spPr>
          <a:xfrm>
            <a:off x="5143504" y="3786190"/>
            <a:ext cx="3786214" cy="2571768"/>
          </a:xfrm>
          <a:prstGeom prst="verticalScroll">
            <a:avLst>
              <a:gd name="adj" fmla="val 7788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&lt;HTML&gt;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&lt;HEAD&gt;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&lt;TITLE&gt; My first </a:t>
            </a:r>
            <a:r>
              <a:rPr lang="en-US" dirty="0" err="1" smtClean="0">
                <a:solidFill>
                  <a:schemeClr val="tx1"/>
                </a:solidFill>
              </a:rPr>
              <a:t>php</a:t>
            </a:r>
            <a:r>
              <a:rPr lang="en-US" dirty="0" smtClean="0">
                <a:solidFill>
                  <a:schemeClr val="tx1"/>
                </a:solidFill>
              </a:rPr>
              <a:t> page&lt;/TITLE&gt;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&lt;BODY&gt;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&lt;H2&gt;Welcome to </a:t>
            </a:r>
            <a:r>
              <a:rPr lang="en-US" dirty="0" err="1" smtClean="0">
                <a:solidFill>
                  <a:schemeClr val="tx1"/>
                </a:solidFill>
              </a:rPr>
              <a:t>php</a:t>
            </a:r>
            <a:r>
              <a:rPr lang="en-US" dirty="0" smtClean="0">
                <a:solidFill>
                  <a:schemeClr val="tx1"/>
                </a:solidFill>
              </a:rPr>
              <a:t>&lt;/H2&gt;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&lt;/BODY&gt;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&lt;/HTML&gt;</a:t>
            </a:r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15" name="Curved Left Arrow 14"/>
          <p:cNvSpPr/>
          <p:nvPr/>
        </p:nvSpPr>
        <p:spPr>
          <a:xfrm>
            <a:off x="8143900" y="1500174"/>
            <a:ext cx="785818" cy="2643206"/>
          </a:xfrm>
          <a:prstGeom prst="curvedLef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6" name="Curved Down Arrow 15"/>
          <p:cNvSpPr/>
          <p:nvPr/>
        </p:nvSpPr>
        <p:spPr>
          <a:xfrm rot="20919555">
            <a:off x="4687979" y="581243"/>
            <a:ext cx="2312365" cy="770535"/>
          </a:xfrm>
          <a:prstGeom prst="curved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7" name="Curved Up Arrow 16"/>
          <p:cNvSpPr/>
          <p:nvPr/>
        </p:nvSpPr>
        <p:spPr>
          <a:xfrm rot="1074880" flipH="1">
            <a:off x="3643306" y="5786454"/>
            <a:ext cx="2000264" cy="785818"/>
          </a:xfrm>
          <a:prstGeom prst="curvedUp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solidFill>
                <a:schemeClr val="tx1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4429124" y="6000768"/>
            <a:ext cx="571504" cy="5715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3</a:t>
            </a:r>
            <a:endParaRPr lang="en-IN" sz="2400" b="1" dirty="0"/>
          </a:p>
        </p:txBody>
      </p:sp>
      <p:sp>
        <p:nvSpPr>
          <p:cNvPr id="19" name="Oval 18"/>
          <p:cNvSpPr/>
          <p:nvPr/>
        </p:nvSpPr>
        <p:spPr>
          <a:xfrm>
            <a:off x="8358214" y="2714620"/>
            <a:ext cx="571504" cy="5715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2</a:t>
            </a:r>
            <a:endParaRPr lang="en-IN" sz="2400" b="1" dirty="0"/>
          </a:p>
        </p:txBody>
      </p:sp>
      <p:sp>
        <p:nvSpPr>
          <p:cNvPr id="20" name="Oval 19"/>
          <p:cNvSpPr/>
          <p:nvPr/>
        </p:nvSpPr>
        <p:spPr>
          <a:xfrm>
            <a:off x="5643570" y="642918"/>
            <a:ext cx="571504" cy="571504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1</a:t>
            </a:r>
            <a:endParaRPr lang="en-IN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57158" y="3071810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How sever script works?!</a:t>
            </a:r>
            <a:endParaRPr lang="en-IN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337</Words>
  <Application>Microsoft Office PowerPoint</Application>
  <PresentationFormat>On-screen Show (4:3)</PresentationFormat>
  <Paragraphs>192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73</cp:revision>
  <dcterms:created xsi:type="dcterms:W3CDTF">2015-09-06T06:02:45Z</dcterms:created>
  <dcterms:modified xsi:type="dcterms:W3CDTF">2016-07-06T07:21:01Z</dcterms:modified>
</cp:coreProperties>
</file>