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8" r:id="rId4"/>
    <p:sldId id="272" r:id="rId5"/>
    <p:sldId id="259" r:id="rId6"/>
    <p:sldId id="273" r:id="rId7"/>
    <p:sldId id="260" r:id="rId8"/>
    <p:sldId id="274" r:id="rId9"/>
    <p:sldId id="261" r:id="rId10"/>
    <p:sldId id="278" r:id="rId11"/>
    <p:sldId id="262" r:id="rId12"/>
    <p:sldId id="263" r:id="rId13"/>
    <p:sldId id="275" r:id="rId14"/>
    <p:sldId id="264" r:id="rId15"/>
    <p:sldId id="276" r:id="rId16"/>
    <p:sldId id="265" r:id="rId17"/>
    <p:sldId id="266" r:id="rId18"/>
    <p:sldId id="277" r:id="rId19"/>
    <p:sldId id="267" r:id="rId20"/>
    <p:sldId id="279" r:id="rId21"/>
    <p:sldId id="268" r:id="rId22"/>
    <p:sldId id="280" r:id="rId23"/>
    <p:sldId id="269" r:id="rId24"/>
    <p:sldId id="281" r:id="rId25"/>
    <p:sldId id="270" r:id="rId26"/>
    <p:sldId id="27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3846" autoAdjust="0"/>
  </p:normalViewPr>
  <p:slideViewPr>
    <p:cSldViewPr>
      <p:cViewPr>
        <p:scale>
          <a:sx n="70" d="100"/>
          <a:sy n="70" d="100"/>
        </p:scale>
        <p:origin x="-10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CEEA0-00B9-4D24-B4F1-36AAE0AEE441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12C99-DCC5-4119-9402-0440BB6CA5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0"/>
            <a:ext cx="410816" cy="30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7389" y="1124744"/>
            <a:ext cx="4159027" cy="266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0575" y="3888433"/>
            <a:ext cx="4543425" cy="283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44" y="3902081"/>
            <a:ext cx="4249329" cy="2969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eform 15"/>
          <p:cNvSpPr/>
          <p:nvPr/>
        </p:nvSpPr>
        <p:spPr>
          <a:xfrm rot="16200000" flipH="1" flipV="1">
            <a:off x="5820936" y="2310225"/>
            <a:ext cx="5664820" cy="981307"/>
          </a:xfrm>
          <a:custGeom>
            <a:avLst/>
            <a:gdLst>
              <a:gd name="connsiteX0" fmla="*/ 0 w 5664820"/>
              <a:gd name="connsiteY0" fmla="*/ 0 h 981307"/>
              <a:gd name="connsiteX1" fmla="*/ 5664820 w 5664820"/>
              <a:gd name="connsiteY1" fmla="*/ 0 h 981307"/>
              <a:gd name="connsiteX2" fmla="*/ 22303 w 5664820"/>
              <a:gd name="connsiteY2" fmla="*/ 981307 h 981307"/>
              <a:gd name="connsiteX3" fmla="*/ 0 w 5664820"/>
              <a:gd name="connsiteY3" fmla="*/ 0 h 981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4820" h="981307">
                <a:moveTo>
                  <a:pt x="0" y="0"/>
                </a:moveTo>
                <a:lnTo>
                  <a:pt x="5664820" y="0"/>
                </a:lnTo>
                <a:lnTo>
                  <a:pt x="22303" y="98130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6"/>
          <p:cNvGrpSpPr/>
          <p:nvPr/>
        </p:nvGrpSpPr>
        <p:grpSpPr>
          <a:xfrm>
            <a:off x="-22303" y="-1"/>
            <a:ext cx="9182069" cy="6887415"/>
            <a:chOff x="-22303" y="-1"/>
            <a:chExt cx="9182069" cy="6887415"/>
          </a:xfrm>
        </p:grpSpPr>
        <p:sp>
          <p:nvSpPr>
            <p:cNvPr id="2" name="Freeform 1"/>
            <p:cNvSpPr/>
            <p:nvPr/>
          </p:nvSpPr>
          <p:spPr>
            <a:xfrm>
              <a:off x="-22303" y="-1"/>
              <a:ext cx="5664820" cy="981307"/>
            </a:xfrm>
            <a:custGeom>
              <a:avLst/>
              <a:gdLst>
                <a:gd name="connsiteX0" fmla="*/ 0 w 5664820"/>
                <a:gd name="connsiteY0" fmla="*/ 0 h 981307"/>
                <a:gd name="connsiteX1" fmla="*/ 5664820 w 5664820"/>
                <a:gd name="connsiteY1" fmla="*/ 0 h 981307"/>
                <a:gd name="connsiteX2" fmla="*/ 22303 w 5664820"/>
                <a:gd name="connsiteY2" fmla="*/ 981307 h 981307"/>
                <a:gd name="connsiteX3" fmla="*/ 0 w 5664820"/>
                <a:gd name="connsiteY3" fmla="*/ 0 h 98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4820" h="981307">
                  <a:moveTo>
                    <a:pt x="0" y="0"/>
                  </a:moveTo>
                  <a:lnTo>
                    <a:pt x="5664820" y="0"/>
                  </a:lnTo>
                  <a:lnTo>
                    <a:pt x="22303" y="981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 flipH="1" flipV="1">
              <a:off x="3494946" y="5885602"/>
              <a:ext cx="5664820" cy="981307"/>
            </a:xfrm>
            <a:custGeom>
              <a:avLst/>
              <a:gdLst>
                <a:gd name="connsiteX0" fmla="*/ 0 w 5664820"/>
                <a:gd name="connsiteY0" fmla="*/ 0 h 981307"/>
                <a:gd name="connsiteX1" fmla="*/ 5664820 w 5664820"/>
                <a:gd name="connsiteY1" fmla="*/ 0 h 981307"/>
                <a:gd name="connsiteX2" fmla="*/ 22303 w 5664820"/>
                <a:gd name="connsiteY2" fmla="*/ 981307 h 981307"/>
                <a:gd name="connsiteX3" fmla="*/ 0 w 5664820"/>
                <a:gd name="connsiteY3" fmla="*/ 0 h 98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4820" h="981307">
                  <a:moveTo>
                    <a:pt x="0" y="0"/>
                  </a:moveTo>
                  <a:lnTo>
                    <a:pt x="5664820" y="0"/>
                  </a:lnTo>
                  <a:lnTo>
                    <a:pt x="22303" y="981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Freeform 5"/>
            <p:cNvSpPr/>
            <p:nvPr/>
          </p:nvSpPr>
          <p:spPr>
            <a:xfrm rot="16200000">
              <a:off x="-2344386" y="3564350"/>
              <a:ext cx="5664820" cy="981307"/>
            </a:xfrm>
            <a:custGeom>
              <a:avLst/>
              <a:gdLst>
                <a:gd name="connsiteX0" fmla="*/ 0 w 5664820"/>
                <a:gd name="connsiteY0" fmla="*/ 0 h 981307"/>
                <a:gd name="connsiteX1" fmla="*/ 5664820 w 5664820"/>
                <a:gd name="connsiteY1" fmla="*/ 0 h 981307"/>
                <a:gd name="connsiteX2" fmla="*/ 22303 w 5664820"/>
                <a:gd name="connsiteY2" fmla="*/ 981307 h 981307"/>
                <a:gd name="connsiteX3" fmla="*/ 0 w 5664820"/>
                <a:gd name="connsiteY3" fmla="*/ 0 h 98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64820" h="981307">
                  <a:moveTo>
                    <a:pt x="0" y="0"/>
                  </a:moveTo>
                  <a:lnTo>
                    <a:pt x="5664820" y="0"/>
                  </a:lnTo>
                  <a:lnTo>
                    <a:pt x="22303" y="981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-174848" y="76200"/>
            <a:ext cx="2514600" cy="8683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BAB 2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 rot="24735">
            <a:off x="253891" y="1295836"/>
            <a:ext cx="7528773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4800" b="1" dirty="0" err="1" smtClean="0">
                <a:latin typeface="Arial" pitchFamily="34" charset="0"/>
                <a:cs typeface="Arial" pitchFamily="34" charset="0"/>
              </a:rPr>
              <a:t>Peluang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7158" y="1214422"/>
            <a:ext cx="8143932" cy="2646626"/>
            <a:chOff x="357158" y="4386212"/>
            <a:chExt cx="8143932" cy="2646626"/>
          </a:xfrm>
        </p:grpSpPr>
        <p:grpSp>
          <p:nvGrpSpPr>
            <p:cNvPr id="3" name="Group 30"/>
            <p:cNvGrpSpPr/>
            <p:nvPr/>
          </p:nvGrpSpPr>
          <p:grpSpPr>
            <a:xfrm>
              <a:off x="357158" y="4386212"/>
              <a:ext cx="8143932" cy="1665892"/>
              <a:chOff x="357158" y="4386212"/>
              <a:chExt cx="8143932" cy="1665892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57158" y="4386212"/>
                <a:ext cx="33522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err="1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Permutasi</a:t>
                </a:r>
                <a:r>
                  <a:rPr lang="en-US" sz="3200" b="1" dirty="0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3200" b="1" dirty="0" err="1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Siklis</a:t>
                </a:r>
                <a:endParaRPr lang="en-US" sz="3200" b="1" dirty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57158" y="5344218"/>
                <a:ext cx="81439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Misalkan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tersedia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berbeda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.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Banyak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permutasi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sikli</a:t>
                </a:r>
                <a:r>
                  <a:rPr lang="id-ID" sz="2000" dirty="0" smtClean="0"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itu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ditentukan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denga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aturan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: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 28"/>
            <p:cNvGrpSpPr/>
            <p:nvPr/>
          </p:nvGrpSpPr>
          <p:grpSpPr>
            <a:xfrm>
              <a:off x="3727792" y="6324952"/>
              <a:ext cx="2272967" cy="707886"/>
              <a:chOff x="2714612" y="6163390"/>
              <a:chExt cx="1688414" cy="707886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714612" y="6175582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474332" y="6163390"/>
                <a:ext cx="92869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n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r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)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!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214678" y="6175582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787764" y="6414280"/>
                <a:ext cx="928694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id-ID" sz="2000" b="1" baseline="30000" dirty="0" smtClean="0">
                    <a:latin typeface="Arial" pitchFamily="34" charset="0"/>
                    <a:cs typeface="Arial" pitchFamily="34" charset="0"/>
                  </a:rPr>
                  <a:t>siklis</a:t>
                </a:r>
                <a:endParaRPr lang="en-US" sz="20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44624"/>
            <a:ext cx="3070071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4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Kombinasi</a:t>
            </a:r>
            <a:endParaRPr lang="en-US" sz="4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57158" y="1100064"/>
            <a:ext cx="8358246" cy="4400638"/>
            <a:chOff x="357158" y="1100064"/>
            <a:chExt cx="8358246" cy="4400638"/>
          </a:xfrm>
        </p:grpSpPr>
        <p:sp>
          <p:nvSpPr>
            <p:cNvPr id="3" name="TextBox 2"/>
            <p:cNvSpPr txBox="1"/>
            <p:nvPr/>
          </p:nvSpPr>
          <p:spPr>
            <a:xfrm>
              <a:off x="385896" y="1100064"/>
              <a:ext cx="11945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Definisi</a:t>
              </a:r>
              <a:r>
                <a:rPr lang="en-US" sz="20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:</a:t>
              </a:r>
              <a:endParaRPr lang="en-US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57158" y="1616223"/>
              <a:ext cx="8358246" cy="3884479"/>
              <a:chOff x="357158" y="1116157"/>
              <a:chExt cx="8358246" cy="3884479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57158" y="1116157"/>
                <a:ext cx="8358246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Kombinasi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diambil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tersedia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tiap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berbeda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)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adalah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suatu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pilihan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tanpa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memperhatikan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urutannya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r 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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).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Banyak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kombinasi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r 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diambil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tersedia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</a:p>
              <a:p>
                <a:pPr>
                  <a:spcBef>
                    <a:spcPts val="1200"/>
                  </a:spcBef>
                </a:pPr>
                <a:endParaRPr lang="en-US" sz="2000" dirty="0" smtClean="0">
                  <a:latin typeface="Arial" pitchFamily="34" charset="0"/>
                  <a:cs typeface="Arial" pitchFamily="34" charset="0"/>
                  <a:sym typeface="Symbol"/>
                </a:endParaRPr>
              </a:p>
              <a:p>
                <a:pPr>
                  <a:spcBef>
                    <a:spcPts val="1200"/>
                  </a:spcBef>
                </a:pPr>
                <a:endParaRPr lang="en-US" sz="2000" dirty="0">
                  <a:latin typeface="Arial" pitchFamily="34" charset="0"/>
                  <a:cs typeface="Arial" pitchFamily="34" charset="0"/>
                  <a:sym typeface="Symbol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Banyak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kombinasi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diambilk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tersedia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ditentukan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dengan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aturan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4249775" y="2643072"/>
                <a:ext cx="644450" cy="643052"/>
                <a:chOff x="4249775" y="3357452"/>
                <a:chExt cx="644450" cy="643052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4249775" y="3500328"/>
                  <a:ext cx="42862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b="1" i="1" dirty="0" smtClean="0">
                      <a:latin typeface="Arial" pitchFamily="34" charset="0"/>
                      <a:cs typeface="Arial" pitchFamily="34" charset="0"/>
                    </a:rPr>
                    <a:t>C</a:t>
                  </a:r>
                  <a:endParaRPr lang="en-US" sz="24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464089" y="3357452"/>
                  <a:ext cx="428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b="1" i="1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US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465597" y="3631172"/>
                  <a:ext cx="428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b="1" i="1" dirty="0" smtClean="0">
                      <a:latin typeface="Arial" pitchFamily="34" charset="0"/>
                      <a:cs typeface="Arial" pitchFamily="34" charset="0"/>
                    </a:rPr>
                    <a:t>r</a:t>
                  </a:r>
                  <a:endParaRPr lang="en-US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3555294" y="4300018"/>
                <a:ext cx="2033412" cy="700618"/>
                <a:chOff x="5835214" y="4857566"/>
                <a:chExt cx="2033412" cy="700618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6642148" y="5188852"/>
                  <a:ext cx="122647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b="1" dirty="0" smtClean="0">
                      <a:latin typeface="Arial" pitchFamily="34" charset="0"/>
                      <a:cs typeface="Arial" pitchFamily="34" charset="0"/>
                    </a:rPr>
                    <a:t>r! (n</a:t>
                  </a:r>
                  <a:r>
                    <a:rPr lang="en-US" b="1" i="1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 </a:t>
                  </a:r>
                  <a:r>
                    <a:rPr lang="en-US" b="1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r</a:t>
                  </a:r>
                  <a:r>
                    <a:rPr lang="en-US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)</a:t>
                  </a:r>
                  <a:r>
                    <a:rPr lang="en-US" b="1" dirty="0" smtClean="0">
                      <a:latin typeface="Arial" pitchFamily="34" charset="0"/>
                      <a:cs typeface="Arial" pitchFamily="34" charset="0"/>
                    </a:rPr>
                    <a:t>!</a:t>
                  </a:r>
                  <a:endParaRPr lang="en-US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7013084" y="4857566"/>
                  <a:ext cx="428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b="1" i="1" dirty="0">
                      <a:latin typeface="Arial" pitchFamily="34" charset="0"/>
                      <a:cs typeface="Arial" pitchFamily="34" charset="0"/>
                    </a:rPr>
                    <a:t>n</a:t>
                  </a:r>
                  <a:r>
                    <a:rPr lang="en-US" b="1" dirty="0" smtClean="0">
                      <a:latin typeface="Arial" pitchFamily="34" charset="0"/>
                      <a:cs typeface="Arial" pitchFamily="34" charset="0"/>
                    </a:rPr>
                    <a:t>!</a:t>
                  </a:r>
                  <a:endParaRPr lang="en-US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6715140" y="5214950"/>
                  <a:ext cx="92869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" name="Group 12"/>
                <p:cNvGrpSpPr/>
                <p:nvPr/>
              </p:nvGrpSpPr>
              <p:grpSpPr>
                <a:xfrm>
                  <a:off x="5835214" y="4894336"/>
                  <a:ext cx="644450" cy="643052"/>
                  <a:chOff x="4249775" y="3357452"/>
                  <a:chExt cx="644450" cy="643052"/>
                </a:xfrm>
              </p:grpSpPr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4249775" y="3500328"/>
                    <a:ext cx="42862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400" b="1" i="1" dirty="0" smtClean="0">
                        <a:latin typeface="Arial" pitchFamily="34" charset="0"/>
                        <a:cs typeface="Arial" pitchFamily="34" charset="0"/>
                      </a:rPr>
                      <a:t>C</a:t>
                    </a:r>
                    <a:endParaRPr lang="en-US" sz="2400" b="1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464089" y="3357452"/>
                    <a:ext cx="4286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b="1" i="1" dirty="0" smtClean="0">
                        <a:latin typeface="Arial" pitchFamily="34" charset="0"/>
                        <a:cs typeface="Arial" pitchFamily="34" charset="0"/>
                      </a:rPr>
                      <a:t>n</a:t>
                    </a:r>
                    <a:endParaRPr lang="en-US" b="1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4465597" y="3631172"/>
                    <a:ext cx="4286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b="1" i="1" dirty="0" smtClean="0">
                        <a:latin typeface="Arial" pitchFamily="34" charset="0"/>
                        <a:cs typeface="Arial" pitchFamily="34" charset="0"/>
                      </a:rPr>
                      <a:t>r</a:t>
                    </a:r>
                    <a:endParaRPr lang="en-US" b="1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7" name="TextBox 16"/>
                <p:cNvSpPr txBox="1"/>
                <p:nvPr/>
              </p:nvSpPr>
              <p:spPr>
                <a:xfrm>
                  <a:off x="6370142" y="5025020"/>
                  <a:ext cx="428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b="1" dirty="0" smtClean="0">
                      <a:latin typeface="Arial" pitchFamily="34" charset="0"/>
                      <a:cs typeface="Arial" pitchFamily="34" charset="0"/>
                    </a:rPr>
                    <a:t>=</a:t>
                  </a:r>
                  <a:endParaRPr lang="en-US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8573" t="8410" r="9014" b="1889"/>
          <a:stretch>
            <a:fillRect/>
          </a:stretch>
        </p:blipFill>
        <p:spPr bwMode="auto">
          <a:xfrm>
            <a:off x="1259632" y="1052736"/>
            <a:ext cx="46085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4286256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Kegiatan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melempar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sekeping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mata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uang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logam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satu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beberapa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kali)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dinamakan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percobaan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Hasil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percobaan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pelemparan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sekeping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mata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uang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logam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munculnya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sisi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gambar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id-ID" sz="2000" i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munculnya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sisi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tulisan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id-ID" sz="2000" i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1406" y="404664"/>
            <a:ext cx="8929654" cy="3456384"/>
            <a:chOff x="71406" y="442119"/>
            <a:chExt cx="8929654" cy="3456384"/>
          </a:xfrm>
        </p:grpSpPr>
        <p:sp>
          <p:nvSpPr>
            <p:cNvPr id="2" name="TextBox 1"/>
            <p:cNvSpPr txBox="1"/>
            <p:nvPr/>
          </p:nvSpPr>
          <p:spPr>
            <a:xfrm>
              <a:off x="71406" y="442119"/>
              <a:ext cx="8929654" cy="538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9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PERCOBAAN, RUANG, CONTOH, DAN</a:t>
              </a:r>
              <a:r>
                <a:rPr lang="id-ID" sz="29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9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KEJADIAN</a:t>
              </a:r>
              <a:endParaRPr lang="en-US" sz="2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691680" y="3559949"/>
              <a:ext cx="3897961" cy="338554"/>
              <a:chOff x="1405928" y="3559949"/>
              <a:chExt cx="3897961" cy="338554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405928" y="3559949"/>
                <a:ext cx="11063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GAMBAR</a:t>
                </a:r>
                <a:endParaRPr lang="en-US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854200" y="3559949"/>
                <a:ext cx="10711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TULISAN</a:t>
                </a:r>
                <a:endParaRPr lang="en-US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399346" y="3559949"/>
                <a:ext cx="50526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{G}</a:t>
                </a:r>
                <a:endParaRPr lang="en-US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776180" y="3559949"/>
                <a:ext cx="5277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 {</a:t>
                </a:r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T}</a:t>
                </a:r>
                <a:endParaRPr lang="en-US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7158" y="1052736"/>
            <a:ext cx="8001056" cy="4536504"/>
            <a:chOff x="357158" y="3813243"/>
            <a:chExt cx="8001056" cy="4536504"/>
          </a:xfrm>
        </p:grpSpPr>
        <p:sp>
          <p:nvSpPr>
            <p:cNvPr id="3" name="TextBox 2"/>
            <p:cNvSpPr txBox="1"/>
            <p:nvPr/>
          </p:nvSpPr>
          <p:spPr>
            <a:xfrm>
              <a:off x="357158" y="3813243"/>
              <a:ext cx="800105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Himpunan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dari</a:t>
              </a:r>
              <a:r>
                <a:rPr lang="en-US" sz="28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semua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hasil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mungkin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muncul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dalam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percobaan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melempar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sekeping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mata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uang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logam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ditulis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{G,T},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disebut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ruang</a:t>
              </a:r>
              <a:r>
                <a:rPr lang="en-US" sz="28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8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atau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ruang</a:t>
              </a:r>
              <a:r>
                <a:rPr lang="en-US" sz="28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sampel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US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57158" y="5949090"/>
              <a:ext cx="8001056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Bef>
                  <a:spcPts val="1200"/>
                </a:spcBef>
                <a:buAutoNum type="arabicPeriod"/>
              </a:pP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Ruang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atau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ruang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sampel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himpunan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dari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semua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hasil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mungkin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sebuah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percobaan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marL="342900" indent="-342900">
                <a:spcBef>
                  <a:spcPts val="1200"/>
                </a:spcBef>
                <a:buAutoNum type="arabicPeriod"/>
              </a:pP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Titik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atau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titik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sampel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anggota-anggota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dari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ruang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atau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ruang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sampel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US" sz="28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192960"/>
            <a:ext cx="84296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Himpunan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bagian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ruang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contoh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disebut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at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u 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peristiwa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(event)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ts val="2400"/>
              </a:spcBef>
              <a:buAutoNum type="arabicPeriod"/>
            </a:pP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sederhana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atau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elementer</a:t>
            </a:r>
            <a:endParaRPr lang="en-US" sz="24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ts val="1200"/>
              </a:spcBef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sederhana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elementer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suatu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mempunyai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contoh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spcBef>
                <a:spcPts val="2400"/>
              </a:spcBef>
            </a:pPr>
            <a:r>
              <a:rPr lang="en-US" sz="2400" b="1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percobaan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melempar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dadu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berisi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enam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kejadian-kejadian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sederhana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342900" indent="11113" defTabSz="6223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{1}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yaitu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munculnya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mata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dadu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1,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11113" defTabSz="6223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{6}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yaitu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munculnya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mata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dadu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6.</a:t>
            </a:r>
          </a:p>
          <a:p>
            <a:pPr marL="342900" indent="11113" defTabSz="622300">
              <a:spcBef>
                <a:spcPts val="1200"/>
              </a:spcBef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37800" y="116632"/>
            <a:ext cx="2754280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48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Kejadian</a:t>
            </a:r>
            <a:endParaRPr lang="en-US" sz="4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472" y="863442"/>
            <a:ext cx="79296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622300">
              <a:spcBef>
                <a:spcPts val="1200"/>
              </a:spcBef>
              <a:buAutoNum type="arabicPeriod" startAt="2"/>
            </a:pPr>
            <a:r>
              <a:rPr lang="en-US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Kejadian</a:t>
            </a:r>
            <a:r>
              <a:rPr lang="en-US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majemuk</a:t>
            </a:r>
            <a:endParaRPr lang="en-US" sz="3200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622300">
              <a:spcBef>
                <a:spcPts val="24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majemuk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suatu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mempunyai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titik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contoh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lebih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 defTabSz="622300">
              <a:spcBef>
                <a:spcPts val="24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percobaan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melempar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dadu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berisi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enam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bebrapa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majemuk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antaranya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627063" indent="-273050" defTabSz="622300">
              <a:spcBef>
                <a:spcPts val="24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{3, 4}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yaitu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munculnya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mata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dadu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lebih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2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tetapi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kurang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5.</a:t>
            </a:r>
          </a:p>
          <a:p>
            <a:pPr marL="627063" indent="-273050" defTabSz="6223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{2, 4, 6}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yaitu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kejadian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munculnya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mata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dadu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genap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5" y="256873"/>
            <a:ext cx="8858311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7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PELUANG SUATU KEJADIAN DAN KOMPLEMENNYA</a:t>
            </a:r>
            <a:endParaRPr lang="en-US" sz="27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5" y="1071546"/>
            <a:ext cx="71833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Menghitung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Peluang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dengan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Pendekatan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Frekuensi</a:t>
            </a:r>
            <a:r>
              <a:rPr lang="id-ID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Nisbi</a:t>
            </a:r>
            <a:endParaRPr lang="en-US" sz="2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42845" y="1714488"/>
            <a:ext cx="8929750" cy="4725358"/>
            <a:chOff x="428596" y="1912988"/>
            <a:chExt cx="8929750" cy="4725358"/>
          </a:xfrm>
        </p:grpSpPr>
        <p:sp>
          <p:nvSpPr>
            <p:cNvPr id="4" name="TextBox 3"/>
            <p:cNvSpPr txBox="1"/>
            <p:nvPr/>
          </p:nvSpPr>
          <p:spPr>
            <a:xfrm>
              <a:off x="428596" y="1912988"/>
              <a:ext cx="8143932" cy="3016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defTabSz="354013"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Misalkan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suatu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percobaan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dilakukan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sebanyak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n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kali.</a:t>
              </a:r>
              <a:endParaRPr lang="id-ID" sz="20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 defTabSz="354013">
                <a:spcBef>
                  <a:spcPts val="1200"/>
                </a:spcBef>
              </a:pPr>
              <a:r>
                <a:rPr lang="id-ID" sz="2000" dirty="0" smtClean="0">
                  <a:latin typeface="Arial" pitchFamily="34" charset="0"/>
                  <a:cs typeface="Arial" pitchFamily="34" charset="0"/>
                </a:rPr>
                <a:t>1.	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muncul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sebanyak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kali (0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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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maka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frekuensi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nisbi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munculnya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ditentukan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dengan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rumus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:</a:t>
              </a:r>
            </a:p>
            <a:p>
              <a:pPr marL="342900" indent="-342900" defTabSz="354013"/>
              <a:endParaRPr lang="id-ID" sz="2000" dirty="0" smtClean="0">
                <a:latin typeface="Arial" pitchFamily="34" charset="0"/>
                <a:cs typeface="Arial" pitchFamily="34" charset="0"/>
                <a:sym typeface="Symbol"/>
              </a:endParaRPr>
            </a:p>
            <a:p>
              <a:pPr marL="342900" indent="-342900" defTabSz="354013">
                <a:spcBef>
                  <a:spcPts val="1200"/>
                </a:spcBef>
              </a:pPr>
              <a:endParaRPr lang="en-US" sz="2000" dirty="0" smtClean="0">
                <a:latin typeface="Arial" pitchFamily="34" charset="0"/>
                <a:cs typeface="Arial" pitchFamily="34" charset="0"/>
                <a:sym typeface="Symbol"/>
              </a:endParaRPr>
            </a:p>
            <a:p>
              <a:pPr marL="342900" indent="-342900" defTabSz="354013"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2.	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Jika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nilai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mendekati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tak-berhingga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maka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nilai</a:t>
              </a:r>
              <a:r>
                <a:rPr lang="id-ID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cenderung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konstan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mendekati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nilai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tertentu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.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Nilai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peluang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munculnya</a:t>
              </a:r>
              <a:r>
                <a:rPr lang="en-US" sz="2000" dirty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ditentukan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deng</a:t>
              </a:r>
              <a:r>
                <a:rPr lang="id-ID" sz="2000" dirty="0" smtClean="0">
                  <a:latin typeface="Arial" pitchFamily="34" charset="0"/>
                  <a:cs typeface="Arial" pitchFamily="34" charset="0"/>
                  <a:sym typeface="Symbol"/>
                </a:rPr>
                <a:t>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rumus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: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4414" y="5715016"/>
              <a:ext cx="814393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Catatan</a:t>
              </a:r>
              <a:r>
                <a:rPr lang="en-US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:</a:t>
              </a:r>
            </a:p>
            <a:p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F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):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frekuensi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nisbi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munculnya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):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munculnya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US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947346" y="3000372"/>
              <a:ext cx="1267596" cy="785818"/>
              <a:chOff x="3643306" y="4284314"/>
              <a:chExt cx="1267596" cy="785818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643306" y="4500570"/>
                <a:ext cx="10001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F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) =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4482274" y="4284314"/>
                <a:ext cx="428628" cy="785818"/>
                <a:chOff x="4518850" y="4259930"/>
                <a:chExt cx="428628" cy="785818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4518850" y="4259930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4518850" y="4645638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k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4547616" y="4631254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3" name="Group 32"/>
            <p:cNvGrpSpPr/>
            <p:nvPr/>
          </p:nvGrpSpPr>
          <p:grpSpPr>
            <a:xfrm>
              <a:off x="3197807" y="5000636"/>
              <a:ext cx="3017267" cy="726145"/>
              <a:chOff x="3197807" y="5203185"/>
              <a:chExt cx="3017267" cy="726145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197807" y="5321677"/>
                <a:ext cx="26963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) = </a:t>
                </a:r>
                <a:r>
                  <a:rPr lang="en-US" sz="2000" b="1" i="1" dirty="0" err="1" smtClean="0">
                    <a:latin typeface="Arial" pitchFamily="34" charset="0"/>
                    <a:cs typeface="Arial" pitchFamily="34" charset="0"/>
                  </a:rPr>
                  <a:t>lim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 F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) = </a:t>
                </a:r>
                <a:r>
                  <a:rPr lang="en-US" sz="2000" b="1" i="1" dirty="0" err="1" smtClean="0">
                    <a:latin typeface="Arial" pitchFamily="34" charset="0"/>
                    <a:cs typeface="Arial" pitchFamily="34" charset="0"/>
                  </a:rPr>
                  <a:t>lim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5786446" y="5203185"/>
                <a:ext cx="428628" cy="726145"/>
                <a:chOff x="8555657" y="5045748"/>
                <a:chExt cx="428628" cy="726145"/>
              </a:xfrm>
            </p:grpSpPr>
            <p:sp>
              <p:nvSpPr>
                <p:cNvPr id="19" name="TextBox 18"/>
                <p:cNvSpPr txBox="1"/>
                <p:nvPr/>
              </p:nvSpPr>
              <p:spPr>
                <a:xfrm>
                  <a:off x="8555657" y="5045748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k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8555657" y="5371783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8627095" y="5392597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3948763" y="5619621"/>
                <a:ext cx="876498" cy="309709"/>
                <a:chOff x="5444876" y="5347348"/>
                <a:chExt cx="876498" cy="309709"/>
              </a:xfrm>
            </p:grpSpPr>
            <p:cxnSp>
              <p:nvCxnSpPr>
                <p:cNvPr id="24" name="Straight Arrow Connector 23"/>
                <p:cNvCxnSpPr/>
                <p:nvPr/>
              </p:nvCxnSpPr>
              <p:spPr>
                <a:xfrm>
                  <a:off x="5715008" y="5429264"/>
                  <a:ext cx="214314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5444876" y="5347348"/>
                  <a:ext cx="428628" cy="297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baseline="30000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US" sz="2000" b="1" i="1" baseline="30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5892746" y="5359540"/>
                  <a:ext cx="428628" cy="297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</a:t>
                  </a:r>
                  <a:endParaRPr lang="en-US" sz="2000" b="1" i="1" baseline="30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5124262" y="5619621"/>
                <a:ext cx="876498" cy="309709"/>
                <a:chOff x="5472031" y="5347348"/>
                <a:chExt cx="876498" cy="309709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5715008" y="5429264"/>
                  <a:ext cx="214314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/>
                <p:cNvSpPr txBox="1"/>
                <p:nvPr/>
              </p:nvSpPr>
              <p:spPr>
                <a:xfrm>
                  <a:off x="5472031" y="5347348"/>
                  <a:ext cx="428628" cy="297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baseline="30000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US" sz="2000" b="1" i="1" baseline="30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5919901" y="5359540"/>
                  <a:ext cx="428628" cy="2975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</a:t>
                  </a:r>
                  <a:endParaRPr lang="en-US" sz="2000" b="1" i="1" baseline="30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357158" y="671436"/>
            <a:ext cx="8143932" cy="4413748"/>
            <a:chOff x="357158" y="671436"/>
            <a:chExt cx="8143932" cy="4413748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671436"/>
              <a:ext cx="630307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Menghitung</a:t>
              </a:r>
              <a:r>
                <a:rPr lang="en-US" sz="28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8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8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Pendekatan</a:t>
              </a:r>
              <a:r>
                <a:rPr lang="en-US" sz="28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Definisi</a:t>
              </a:r>
              <a:r>
                <a:rPr lang="en-US" sz="28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8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Klasik</a:t>
              </a:r>
              <a:endParaRPr lang="en-US" sz="28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7158" y="2354104"/>
              <a:ext cx="814393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Misalkan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dalam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sebuah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percobaan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menyebabkan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munculnya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n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hasil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mungkin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masing-masing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hasil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mempunyai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kesempatan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sama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2400" i="1" dirty="0" err="1" smtClean="0">
                  <a:latin typeface="Arial" pitchFamily="34" charset="0"/>
                  <a:cs typeface="Arial" pitchFamily="34" charset="0"/>
                </a:rPr>
                <a:t>equelly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 likely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).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dapat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muncul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kali,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maka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ditentukan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rumus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: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947346" y="4444434"/>
              <a:ext cx="1385678" cy="640750"/>
              <a:chOff x="3643306" y="5869060"/>
              <a:chExt cx="1385678" cy="640750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643306" y="5969166"/>
                <a:ext cx="10001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) =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" name="Group 10"/>
              <p:cNvGrpSpPr/>
              <p:nvPr/>
            </p:nvGrpSpPr>
            <p:grpSpPr>
              <a:xfrm>
                <a:off x="4587570" y="5869060"/>
                <a:ext cx="441414" cy="640750"/>
                <a:chOff x="4624146" y="5844676"/>
                <a:chExt cx="441414" cy="640750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4624146" y="5844676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k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4636932" y="6085316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9" name="Straight Connector 8"/>
                <p:cNvCxnSpPr/>
                <p:nvPr/>
              </p:nvCxnSpPr>
              <p:spPr>
                <a:xfrm>
                  <a:off x="4683986" y="6144562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88508" y="404664"/>
            <a:ext cx="7999916" cy="5625341"/>
            <a:chOff x="388508" y="404664"/>
            <a:chExt cx="7999916" cy="5625341"/>
          </a:xfrm>
        </p:grpSpPr>
        <p:sp>
          <p:nvSpPr>
            <p:cNvPr id="2" name="TextBox 1"/>
            <p:cNvSpPr txBox="1"/>
            <p:nvPr/>
          </p:nvSpPr>
          <p:spPr>
            <a:xfrm>
              <a:off x="395536" y="404664"/>
              <a:ext cx="659110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Menghitung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Menggunakan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Ruang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Contoh</a:t>
              </a:r>
              <a:endParaRPr lang="en-US" sz="3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88508" y="1628800"/>
              <a:ext cx="7999916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Misalkan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ruang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dari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sebuah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percobaan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masing-masing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dari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anggota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memilki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kesempatan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sama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muncul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4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suatu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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maka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peluang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ditentukan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rumus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:</a:t>
              </a:r>
            </a:p>
            <a:p>
              <a:pPr>
                <a:spcBef>
                  <a:spcPts val="1200"/>
                </a:spcBef>
              </a:pPr>
              <a:endParaRPr lang="en-US" sz="2400" dirty="0">
                <a:latin typeface="Arial" pitchFamily="34" charset="0"/>
                <a:cs typeface="Arial" pitchFamily="34" charset="0"/>
                <a:sym typeface="Symbol"/>
              </a:endParaRPr>
            </a:p>
            <a:p>
              <a:pPr>
                <a:spcBef>
                  <a:spcPts val="1200"/>
                </a:spcBef>
              </a:pPr>
              <a:endParaRPr lang="en-US" sz="2400" dirty="0" smtClean="0">
                <a:latin typeface="Arial" pitchFamily="34" charset="0"/>
                <a:cs typeface="Arial" pitchFamily="34" charset="0"/>
                <a:sym typeface="Symbol"/>
              </a:endParaRPr>
            </a:p>
            <a:p>
              <a:pPr>
                <a:spcBef>
                  <a:spcPts val="12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anggota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dalam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himpunan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id-ID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,</a:t>
              </a:r>
            </a:p>
            <a:p>
              <a:pPr>
                <a:spcBef>
                  <a:spcPts val="12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anggota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dalam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himpunan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ruang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contoh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.</a:t>
              </a:r>
              <a:endParaRPr lang="en-US" sz="2400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500430" y="3463788"/>
              <a:ext cx="1633930" cy="757300"/>
              <a:chOff x="3795326" y="5349694"/>
              <a:chExt cx="1633930" cy="757300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795326" y="5565950"/>
                <a:ext cx="10001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) =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674658" y="5349694"/>
                <a:ext cx="7545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id-ID" sz="2000" b="1" i="1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643438" y="5706884"/>
                <a:ext cx="7326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id-ID" sz="2000" b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4786314" y="5741746"/>
                <a:ext cx="42862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7158" y="1340768"/>
            <a:ext cx="8143932" cy="3871077"/>
            <a:chOff x="357158" y="1340768"/>
            <a:chExt cx="8143932" cy="3871077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1340768"/>
              <a:ext cx="648767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Kisaran</a:t>
              </a:r>
              <a:r>
                <a:rPr lang="en-US" sz="48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4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Nilai</a:t>
              </a:r>
              <a:r>
                <a:rPr lang="en-US" sz="48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48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Peluang</a:t>
              </a:r>
              <a:endParaRPr lang="en-US" sz="48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7158" y="2226412"/>
              <a:ext cx="8143932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Kisaran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nilai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mempunyai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batas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dari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0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sampai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1.</a:t>
              </a:r>
            </a:p>
            <a:p>
              <a:pPr defTabSz="354013">
                <a:spcBef>
                  <a:spcPts val="1200"/>
                </a:spcBef>
              </a:pP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</a:rPr>
                <a:t>P 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) = 0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maka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dikatakan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mustahil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terjadi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defTabSz="354013">
                <a:spcBef>
                  <a:spcPts val="1200"/>
                </a:spcBef>
              </a:pP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) = 1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maka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dikatakan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pasti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terjadi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US" sz="28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70151" y="1214422"/>
            <a:ext cx="7716625" cy="3909325"/>
            <a:chOff x="570151" y="1214422"/>
            <a:chExt cx="7716625" cy="3909325"/>
          </a:xfrm>
        </p:grpSpPr>
        <p:grpSp>
          <p:nvGrpSpPr>
            <p:cNvPr id="6" name="Group 5"/>
            <p:cNvGrpSpPr/>
            <p:nvPr/>
          </p:nvGrpSpPr>
          <p:grpSpPr>
            <a:xfrm>
              <a:off x="570151" y="1214422"/>
              <a:ext cx="7716625" cy="1159294"/>
              <a:chOff x="427275" y="153949"/>
              <a:chExt cx="7716625" cy="1159294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427275" y="153949"/>
                <a:ext cx="38010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 dirty="0" err="1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Standar</a:t>
                </a:r>
                <a:r>
                  <a:rPr lang="en-US" sz="2800" b="1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800" b="1" dirty="0" err="1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Kompetensi</a:t>
                </a:r>
                <a:r>
                  <a:rPr lang="en-US" sz="2800" b="1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:</a:t>
                </a:r>
                <a:endParaRPr lang="en-US" sz="28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" name="TextBox 3"/>
              <p:cNvSpPr txBox="1"/>
              <p:nvPr/>
            </p:nvSpPr>
            <p:spPr>
              <a:xfrm>
                <a:off x="427275" y="605357"/>
                <a:ext cx="771662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95288" indent="-395288">
                  <a:spcBef>
                    <a:spcPts val="1200"/>
                  </a:spcBef>
                  <a:buFont typeface="Wingdings" pitchFamily="2" charset="2"/>
                  <a:buChar char="q"/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Menggunakan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aturan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statistika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kaidah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pemecahan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sif</a:t>
                </a:r>
                <a:r>
                  <a:rPr lang="id-ID" sz="2000" dirty="0" smtClean="0">
                    <a:latin typeface="Arial" pitchFamily="34" charset="0"/>
                    <a:cs typeface="Arial" pitchFamily="34" charset="0"/>
                  </a:rPr>
                  <a:t>at-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sifat</a:t>
                </a:r>
                <a:r>
                  <a:rPr lang="id-ID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peluang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dalam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pemecahan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masalah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.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71472" y="3059668"/>
              <a:ext cx="7502311" cy="2064079"/>
              <a:chOff x="427275" y="2130974"/>
              <a:chExt cx="7502311" cy="2064079"/>
            </a:xfrm>
          </p:grpSpPr>
          <p:sp>
            <p:nvSpPr>
              <p:cNvPr id="4" name="TextBox 4"/>
              <p:cNvSpPr txBox="1"/>
              <p:nvPr/>
            </p:nvSpPr>
            <p:spPr>
              <a:xfrm>
                <a:off x="498244" y="2130974"/>
                <a:ext cx="346280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 dirty="0" err="1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Kompetensi</a:t>
                </a:r>
                <a:r>
                  <a:rPr lang="en-US" sz="2800" b="1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800" b="1" dirty="0" err="1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Dasar</a:t>
                </a:r>
                <a:r>
                  <a:rPr lang="en-US" sz="2800" b="1" dirty="0" smtClean="0">
                    <a:solidFill>
                      <a:srgbClr val="0070C0"/>
                    </a:solidFill>
                    <a:latin typeface="Arial" pitchFamily="34" charset="0"/>
                    <a:cs typeface="Arial" pitchFamily="34" charset="0"/>
                  </a:rPr>
                  <a:t>:</a:t>
                </a:r>
                <a:endParaRPr lang="en-US" sz="28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" name="TextBox 5"/>
              <p:cNvSpPr txBox="1"/>
              <p:nvPr/>
            </p:nvSpPr>
            <p:spPr>
              <a:xfrm>
                <a:off x="427275" y="2563837"/>
                <a:ext cx="7502311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95288" indent="-395288">
                  <a:spcBef>
                    <a:spcPts val="1200"/>
                  </a:spcBef>
                  <a:buFont typeface="Wingdings" pitchFamily="2" charset="2"/>
                  <a:buChar char="q"/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Menggunakan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aturan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perkalian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permutasi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kombinasi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dalam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pemecahan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masalah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395288" indent="-395288">
                  <a:spcBef>
                    <a:spcPts val="1200"/>
                  </a:spcBef>
                  <a:buFont typeface="Wingdings" pitchFamily="2" charset="2"/>
                  <a:buChar char="q"/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Menentukan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ruang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sampel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suatu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percobaan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pPr marL="395288" indent="-395288">
                  <a:spcBef>
                    <a:spcPts val="1200"/>
                  </a:spcBef>
                  <a:buFont typeface="Wingdings" pitchFamily="2" charset="2"/>
                  <a:buChar char="q"/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Menentukan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peluang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suatu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kejadian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penafsirannya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.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57158" y="764704"/>
            <a:ext cx="8590813" cy="4968552"/>
            <a:chOff x="357158" y="1979150"/>
            <a:chExt cx="8590813" cy="4968552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1979150"/>
              <a:ext cx="859081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Frekuensi</a:t>
              </a:r>
              <a:r>
                <a:rPr lang="en-US" sz="4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40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Harapan</a:t>
              </a:r>
              <a:r>
                <a:rPr lang="en-US" sz="4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40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suatu</a:t>
              </a:r>
              <a:r>
                <a:rPr lang="en-US" sz="40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40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Kejadian</a:t>
              </a:r>
              <a:endParaRPr lang="en-US" sz="4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7158" y="3059270"/>
              <a:ext cx="8143932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Frekuensi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harapan</a:t>
              </a:r>
              <a:r>
                <a:rPr lang="en-US" sz="2400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abnyak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atau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peristiwa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diharapkan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dapat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terjadi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sebuah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percobaan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>
                <a:spcBef>
                  <a:spcPts val="1200"/>
                </a:spcBef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Misalkan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sebuah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percobaan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dilakukan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n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kali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Frekuensi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harapan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E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ditentukan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aturan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: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500430" y="6407484"/>
              <a:ext cx="2143140" cy="540218"/>
              <a:chOff x="1857356" y="6722250"/>
              <a:chExt cx="2143140" cy="540218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857356" y="6722250"/>
                <a:ext cx="21431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F 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) =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n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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P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E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)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965370" y="6862358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h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57158" y="476672"/>
            <a:ext cx="8429684" cy="4191058"/>
            <a:chOff x="357158" y="476672"/>
            <a:chExt cx="8429684" cy="4191058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476672"/>
              <a:ext cx="81612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3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6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Komplemen</a:t>
              </a:r>
              <a:r>
                <a:rPr lang="en-US" sz="3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6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suatu</a:t>
              </a:r>
              <a:r>
                <a:rPr lang="en-US" sz="36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6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Kejadian</a:t>
              </a:r>
              <a:endParaRPr lang="en-US" sz="36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7158" y="1528409"/>
              <a:ext cx="8429684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28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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komplemen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,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maka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peluang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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ditentukan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dengan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aturan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:</a:t>
              </a:r>
            </a:p>
            <a:p>
              <a:pPr algn="just">
                <a:spcBef>
                  <a:spcPts val="1200"/>
                </a:spcBef>
              </a:pPr>
              <a:endParaRPr lang="en-US" sz="2800" dirty="0" smtClean="0">
                <a:latin typeface="Arial" pitchFamily="34" charset="0"/>
                <a:cs typeface="Arial" pitchFamily="34" charset="0"/>
                <a:sym typeface="Symbol"/>
              </a:endParaRPr>
            </a:p>
            <a:p>
              <a:pPr algn="just">
                <a:spcBef>
                  <a:spcPts val="1200"/>
                </a:spcBef>
              </a:pPr>
              <a:endParaRPr lang="en-US" sz="2800" dirty="0">
                <a:latin typeface="Arial" pitchFamily="34" charset="0"/>
                <a:cs typeface="Arial" pitchFamily="34" charset="0"/>
                <a:sym typeface="Symbol"/>
              </a:endParaRPr>
            </a:p>
            <a:p>
              <a:pPr algn="just">
                <a:spcBef>
                  <a:spcPts val="1200"/>
                </a:spcBef>
              </a:pPr>
              <a:r>
                <a:rPr lang="en-US" sz="2800" i="1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peluang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dan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)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dalah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peluang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komplemen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800" dirty="0" smtClean="0">
                  <a:latin typeface="Arial" pitchFamily="34" charset="0"/>
                  <a:cs typeface="Arial" pitchFamily="34" charset="0"/>
                  <a:sym typeface="Symbol"/>
                </a:rPr>
                <a:t>.</a:t>
              </a:r>
              <a:endParaRPr lang="en-US" sz="2800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500430" y="2812866"/>
              <a:ext cx="21431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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) = 1</a:t>
              </a:r>
              <a:r>
                <a:rPr lang="en-US" sz="2000" b="1" dirty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 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E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2000" b="1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8585" y="332656"/>
            <a:ext cx="739176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PELUANG KEJADIAN MAJEMUK</a:t>
            </a:r>
            <a:endParaRPr lang="en-US" sz="3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571612"/>
            <a:ext cx="663995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Menghitung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Peluang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Gabungan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Dua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Kejadian</a:t>
            </a:r>
            <a:r>
              <a:rPr lang="en-US" sz="23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3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7158" y="2357430"/>
            <a:ext cx="8143932" cy="2439722"/>
            <a:chOff x="357158" y="2357430"/>
            <a:chExt cx="8143932" cy="2439722"/>
          </a:xfrm>
        </p:grpSpPr>
        <p:sp>
          <p:nvSpPr>
            <p:cNvPr id="5" name="TextBox 4"/>
            <p:cNvSpPr txBox="1"/>
            <p:nvPr/>
          </p:nvSpPr>
          <p:spPr>
            <a:xfrm>
              <a:off x="357158" y="2357430"/>
              <a:ext cx="42899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0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Gabungan</a:t>
              </a:r>
              <a:r>
                <a:rPr lang="en-US" sz="20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20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20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Kejadian</a:t>
              </a:r>
              <a:endParaRPr lang="en-US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7158" y="2960880"/>
              <a:ext cx="81439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Misalkan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berada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dalam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ruang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maka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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B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dientukan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  <a:sym typeface="Symbol"/>
                </a:rPr>
                <a:t>aturan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00298" y="4397042"/>
              <a:ext cx="44291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A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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) +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  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A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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2000" b="1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57158" y="548680"/>
            <a:ext cx="8143932" cy="3640470"/>
            <a:chOff x="357158" y="548680"/>
            <a:chExt cx="8143932" cy="3640470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548680"/>
              <a:ext cx="702315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Gabungan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Saling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Lepas</a:t>
              </a:r>
              <a:endParaRPr lang="en-US" sz="3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7158" y="2270461"/>
              <a:ext cx="81439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merupakan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saling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lepas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maka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gabungan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saling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lepas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itu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ditentukan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aturan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357422" y="3789040"/>
              <a:ext cx="38933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A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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) +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id-ID" sz="2000" b="1" i="1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US" sz="2000" b="1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57158" y="188640"/>
            <a:ext cx="8143932" cy="3784485"/>
            <a:chOff x="357158" y="44624"/>
            <a:chExt cx="8143932" cy="3784485"/>
          </a:xfrm>
        </p:grpSpPr>
        <p:sp>
          <p:nvSpPr>
            <p:cNvPr id="3" name="TextBox 2"/>
            <p:cNvSpPr txBox="1"/>
            <p:nvPr/>
          </p:nvSpPr>
          <p:spPr>
            <a:xfrm>
              <a:off x="357159" y="44624"/>
              <a:ext cx="702315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Menghitung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Gabungan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id-ID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Saling Bebas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3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57158" y="1274564"/>
              <a:ext cx="8143932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disebut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0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saling</a:t>
              </a:r>
              <a: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bebas</a:t>
              </a:r>
              <a:r>
                <a:rPr lang="en-US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tidak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terpengaruh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oleh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atau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sebaliknya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err="1" smtClean="0">
                  <a:latin typeface="Arial" pitchFamily="34" charset="0"/>
                  <a:cs typeface="Arial" pitchFamily="34" charset="0"/>
                </a:rPr>
                <a:t>tidak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terpengaruh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oleh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>
                <a:spcBef>
                  <a:spcPts val="1200"/>
                </a:spcBef>
              </a:pPr>
              <a:r>
                <a:rPr lang="en-US" sz="20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Catatan</a:t>
              </a:r>
              <a:r>
                <a:rPr lang="en-US" sz="20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:</a:t>
              </a:r>
            </a:p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Bedakan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pengertian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antara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000" i="1" dirty="0" err="1" smtClean="0">
                  <a:latin typeface="Arial" pitchFamily="34" charset="0"/>
                  <a:cs typeface="Arial" pitchFamily="34" charset="0"/>
                </a:rPr>
                <a:t>saling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err="1" smtClean="0">
                  <a:latin typeface="Arial" pitchFamily="34" charset="0"/>
                  <a:cs typeface="Arial" pitchFamily="34" charset="0"/>
                </a:rPr>
                <a:t>bebas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pengertian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000" i="1" dirty="0" err="1" smtClean="0">
                  <a:latin typeface="Arial" pitchFamily="34" charset="0"/>
                  <a:cs typeface="Arial" pitchFamily="34" charset="0"/>
                </a:rPr>
                <a:t>saling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err="1" smtClean="0">
                  <a:latin typeface="Arial" pitchFamily="34" charset="0"/>
                  <a:cs typeface="Arial" pitchFamily="34" charset="0"/>
                </a:rPr>
                <a:t>lepas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yang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dibahas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sebelumnya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57158" y="4050763"/>
            <a:ext cx="8143932" cy="2092881"/>
            <a:chOff x="357158" y="4050763"/>
            <a:chExt cx="8143932" cy="2092881"/>
          </a:xfrm>
        </p:grpSpPr>
        <p:sp>
          <p:nvSpPr>
            <p:cNvPr id="5" name="TextBox 4"/>
            <p:cNvSpPr txBox="1"/>
            <p:nvPr/>
          </p:nvSpPr>
          <p:spPr>
            <a:xfrm>
              <a:off x="357158" y="4050763"/>
              <a:ext cx="8143932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B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saling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bebas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maka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berlaku</a:t>
              </a:r>
              <a:endParaRPr lang="en-US" sz="2000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sz="2000" dirty="0" smtClean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endParaRPr lang="en-US" sz="2000" dirty="0"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Sebaliknya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jika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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 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 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maka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B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tidak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saling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bebas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178959" y="4786322"/>
              <a:ext cx="3107554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A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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)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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id-ID" sz="2000" b="1" i="1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US" sz="2000" b="1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57158" y="225008"/>
            <a:ext cx="8190129" cy="2987968"/>
            <a:chOff x="357158" y="225008"/>
            <a:chExt cx="8190129" cy="2987968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225008"/>
              <a:ext cx="80377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Menghitung</a:t>
              </a:r>
              <a:r>
                <a:rPr lang="id-ID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P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eluang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Bersyarat</a:t>
              </a:r>
              <a:endParaRPr lang="en-US" sz="3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96713" y="960983"/>
              <a:ext cx="7950574" cy="2251993"/>
              <a:chOff x="560994" y="960983"/>
              <a:chExt cx="7950574" cy="2251993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642910" y="1336797"/>
                <a:ext cx="7643866" cy="1428760"/>
                <a:chOff x="642910" y="910077"/>
                <a:chExt cx="7643866" cy="1428760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642910" y="981515"/>
                  <a:ext cx="2214578" cy="12858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Right Arrow 3"/>
                <p:cNvSpPr/>
                <p:nvPr/>
              </p:nvSpPr>
              <p:spPr>
                <a:xfrm>
                  <a:off x="3071802" y="1481581"/>
                  <a:ext cx="357190" cy="285752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4000496" y="910077"/>
                  <a:ext cx="1357322" cy="14287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6357950" y="910077"/>
                  <a:ext cx="1357322" cy="14287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143768" y="981515"/>
                  <a:ext cx="1143008" cy="120316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7432529" y="1067184"/>
                  <a:ext cx="285752" cy="1143008"/>
                </a:xfrm>
                <a:custGeom>
                  <a:avLst/>
                  <a:gdLst>
                    <a:gd name="connsiteX0" fmla="*/ 36576 w 239776"/>
                    <a:gd name="connsiteY0" fmla="*/ 0 h 963168"/>
                    <a:gd name="connsiteX1" fmla="*/ 121920 w 239776"/>
                    <a:gd name="connsiteY1" fmla="*/ 97536 h 963168"/>
                    <a:gd name="connsiteX2" fmla="*/ 158496 w 239776"/>
                    <a:gd name="connsiteY2" fmla="*/ 158496 h 963168"/>
                    <a:gd name="connsiteX3" fmla="*/ 195072 w 239776"/>
                    <a:gd name="connsiteY3" fmla="*/ 231648 h 963168"/>
                    <a:gd name="connsiteX4" fmla="*/ 219456 w 239776"/>
                    <a:gd name="connsiteY4" fmla="*/ 304800 h 963168"/>
                    <a:gd name="connsiteX5" fmla="*/ 231648 w 239776"/>
                    <a:gd name="connsiteY5" fmla="*/ 463296 h 963168"/>
                    <a:gd name="connsiteX6" fmla="*/ 231648 w 239776"/>
                    <a:gd name="connsiteY6" fmla="*/ 597408 h 963168"/>
                    <a:gd name="connsiteX7" fmla="*/ 182880 w 239776"/>
                    <a:gd name="connsiteY7" fmla="*/ 755904 h 963168"/>
                    <a:gd name="connsiteX8" fmla="*/ 134112 w 239776"/>
                    <a:gd name="connsiteY8" fmla="*/ 829056 h 963168"/>
                    <a:gd name="connsiteX9" fmla="*/ 48768 w 239776"/>
                    <a:gd name="connsiteY9" fmla="*/ 926592 h 963168"/>
                    <a:gd name="connsiteX10" fmla="*/ 0 w 239776"/>
                    <a:gd name="connsiteY10" fmla="*/ 963168 h 963168"/>
                    <a:gd name="connsiteX11" fmla="*/ 0 w 239776"/>
                    <a:gd name="connsiteY11" fmla="*/ 963168 h 963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9776" h="963168">
                      <a:moveTo>
                        <a:pt x="36576" y="0"/>
                      </a:moveTo>
                      <a:cubicBezTo>
                        <a:pt x="69088" y="35560"/>
                        <a:pt x="101600" y="71120"/>
                        <a:pt x="121920" y="97536"/>
                      </a:cubicBezTo>
                      <a:cubicBezTo>
                        <a:pt x="142240" y="123952"/>
                        <a:pt x="146304" y="136144"/>
                        <a:pt x="158496" y="158496"/>
                      </a:cubicBezTo>
                      <a:cubicBezTo>
                        <a:pt x="170688" y="180848"/>
                        <a:pt x="184912" y="207264"/>
                        <a:pt x="195072" y="231648"/>
                      </a:cubicBezTo>
                      <a:cubicBezTo>
                        <a:pt x="205232" y="256032"/>
                        <a:pt x="213360" y="266192"/>
                        <a:pt x="219456" y="304800"/>
                      </a:cubicBezTo>
                      <a:cubicBezTo>
                        <a:pt x="225552" y="343408"/>
                        <a:pt x="229616" y="414528"/>
                        <a:pt x="231648" y="463296"/>
                      </a:cubicBezTo>
                      <a:cubicBezTo>
                        <a:pt x="233680" y="512064"/>
                        <a:pt x="239776" y="548640"/>
                        <a:pt x="231648" y="597408"/>
                      </a:cubicBezTo>
                      <a:cubicBezTo>
                        <a:pt x="223520" y="646176"/>
                        <a:pt x="199136" y="717296"/>
                        <a:pt x="182880" y="755904"/>
                      </a:cubicBezTo>
                      <a:cubicBezTo>
                        <a:pt x="166624" y="794512"/>
                        <a:pt x="156464" y="800608"/>
                        <a:pt x="134112" y="829056"/>
                      </a:cubicBezTo>
                      <a:cubicBezTo>
                        <a:pt x="111760" y="857504"/>
                        <a:pt x="71120" y="904240"/>
                        <a:pt x="48768" y="926592"/>
                      </a:cubicBezTo>
                      <a:cubicBezTo>
                        <a:pt x="26416" y="948944"/>
                        <a:pt x="0" y="963168"/>
                        <a:pt x="0" y="963168"/>
                      </a:cubicBezTo>
                      <a:lnTo>
                        <a:pt x="0" y="963168"/>
                      </a:lnTo>
                    </a:path>
                  </a:pathLst>
                </a:cu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ight Arrow 14"/>
                <p:cNvSpPr/>
                <p:nvPr/>
              </p:nvSpPr>
              <p:spPr>
                <a:xfrm>
                  <a:off x="5643570" y="1481581"/>
                  <a:ext cx="357190" cy="285752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646176" y="985536"/>
                  <a:ext cx="377952" cy="243840"/>
                </a:xfrm>
                <a:custGeom>
                  <a:avLst/>
                  <a:gdLst>
                    <a:gd name="connsiteX0" fmla="*/ 0 w 377952"/>
                    <a:gd name="connsiteY0" fmla="*/ 243840 h 243840"/>
                    <a:gd name="connsiteX1" fmla="*/ 377952 w 377952"/>
                    <a:gd name="connsiteY1" fmla="*/ 243840 h 243840"/>
                    <a:gd name="connsiteX2" fmla="*/ 377952 w 377952"/>
                    <a:gd name="connsiteY2" fmla="*/ 0 h 24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7952" h="243840">
                      <a:moveTo>
                        <a:pt x="0" y="243840"/>
                      </a:moveTo>
                      <a:lnTo>
                        <a:pt x="377952" y="243840"/>
                      </a:lnTo>
                      <a:lnTo>
                        <a:pt x="377952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42910" y="914048"/>
                  <a:ext cx="39290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S</a:t>
                  </a:r>
                  <a:endParaRPr lang="en-US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500562" y="1695895"/>
                  <a:ext cx="39290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B</a:t>
                  </a:r>
                  <a:endParaRPr lang="en-US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6786578" y="1910209"/>
                  <a:ext cx="39290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A</a:t>
                  </a:r>
                  <a:endParaRPr lang="en-US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7786710" y="1553019"/>
                  <a:ext cx="39290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B</a:t>
                  </a:r>
                  <a:endParaRPr lang="en-US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7143768" y="1338705"/>
                  <a:ext cx="6429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A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/</a:t>
                  </a: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B</a:t>
                  </a:r>
                  <a:endParaRPr lang="en-US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560994" y="960983"/>
                <a:ext cx="24393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Ruang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contoh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semula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589202" y="960983"/>
                <a:ext cx="22860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Ruang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contoh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baru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072198" y="960983"/>
                <a:ext cx="24393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Kejadian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bersyarat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/</a:t>
                </a:r>
                <a:r>
                  <a:rPr lang="en-US" sz="1400" i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890636" y="2905199"/>
                <a:ext cx="37147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Proses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terbentuknya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kejadian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bersyarat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/</a:t>
                </a:r>
                <a:r>
                  <a:rPr lang="en-US" sz="1400" i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500034" y="3599806"/>
            <a:ext cx="8143932" cy="3357586"/>
            <a:chOff x="500034" y="3357562"/>
            <a:chExt cx="8143932" cy="3357586"/>
          </a:xfrm>
        </p:grpSpPr>
        <p:sp>
          <p:nvSpPr>
            <p:cNvPr id="28" name="TextBox 27"/>
            <p:cNvSpPr txBox="1"/>
            <p:nvPr/>
          </p:nvSpPr>
          <p:spPr>
            <a:xfrm>
              <a:off x="500034" y="3357562"/>
              <a:ext cx="8143932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7800" indent="-177800" defTabSz="182563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syarat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terjadi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lebih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dulu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ditentukan</a:t>
              </a:r>
              <a:r>
                <a:rPr lang="id-ID" sz="2000" dirty="0" smtClean="0">
                  <a:latin typeface="Arial" pitchFamily="34" charset="0"/>
                  <a:cs typeface="Arial" pitchFamily="34" charset="0"/>
                </a:rPr>
                <a:t> dengan aturan</a:t>
              </a:r>
              <a:endParaRPr lang="en-US" sz="2000" dirty="0" smtClean="0">
                <a:latin typeface="Arial" pitchFamily="34" charset="0"/>
                <a:cs typeface="Arial" pitchFamily="34" charset="0"/>
              </a:endParaRPr>
            </a:p>
            <a:p>
              <a:pPr defTabSz="182563">
                <a:spcBef>
                  <a:spcPts val="1200"/>
                </a:spcBef>
              </a:pPr>
              <a:endParaRPr lang="id-ID" sz="2000" dirty="0" smtClean="0">
                <a:latin typeface="Arial" pitchFamily="34" charset="0"/>
                <a:cs typeface="Arial" pitchFamily="34" charset="0"/>
              </a:endParaRPr>
            </a:p>
            <a:p>
              <a:pPr defTabSz="182563">
                <a:spcBef>
                  <a:spcPts val="1200"/>
                </a:spcBef>
              </a:pPr>
              <a:endParaRPr lang="en-US" sz="2000" dirty="0" smtClean="0">
                <a:latin typeface="Arial" pitchFamily="34" charset="0"/>
                <a:cs typeface="Arial" pitchFamily="34" charset="0"/>
              </a:endParaRPr>
            </a:p>
            <a:p>
              <a:pPr marL="231775" indent="-231775" defTabSz="182563">
                <a:spcBef>
                  <a:spcPts val="1200"/>
                </a:spcBef>
                <a:buFont typeface="Arial" pitchFamily="34" charset="0"/>
                <a:buChar char="•"/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B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syarat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terjadi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lebih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dulu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ditentukan</a:t>
              </a:r>
              <a:r>
                <a:rPr lang="id-ID" sz="2000" dirty="0" smtClean="0">
                  <a:latin typeface="Arial" pitchFamily="34" charset="0"/>
                  <a:cs typeface="Arial" pitchFamily="34" charset="0"/>
                </a:rPr>
                <a:t> dengan aturan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2571736" y="3929066"/>
              <a:ext cx="5084290" cy="1087746"/>
              <a:chOff x="4693920" y="4929198"/>
              <a:chExt cx="3937854" cy="1087746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4693920" y="5072074"/>
                <a:ext cx="11072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/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)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119252" y="5309058"/>
                <a:ext cx="71438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) 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060138" y="5059882"/>
                <a:ext cx="15716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)  0 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5929322" y="5286388"/>
                <a:ext cx="1143008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5929323" y="4929198"/>
                <a:ext cx="11430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A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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586038" y="5096458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2686800" y="5627402"/>
              <a:ext cx="4814158" cy="1087746"/>
              <a:chOff x="4693920" y="4929198"/>
              <a:chExt cx="3937854" cy="1087746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4693920" y="5072074"/>
                <a:ext cx="11072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/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)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119252" y="5309058"/>
                <a:ext cx="71438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) 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060138" y="5059882"/>
                <a:ext cx="15716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)  0 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5929322" y="5286388"/>
                <a:ext cx="1143008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929323" y="4929198"/>
                <a:ext cx="11430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A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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586038" y="5096458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51520" y="633798"/>
            <a:ext cx="8879354" cy="5646358"/>
            <a:chOff x="357158" y="48044"/>
            <a:chExt cx="8879354" cy="5646358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48044"/>
              <a:ext cx="88793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Peluang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Kejadian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Pengambilan</a:t>
              </a:r>
              <a:r>
                <a:rPr lang="en-US" sz="3200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3200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Contoh</a:t>
              </a:r>
              <a:endParaRPr lang="en-US" sz="32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7158" y="755014"/>
              <a:ext cx="814393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Pengambilan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kartu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dilakukan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acak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disebut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pengambilan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acak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57158" y="1600974"/>
              <a:ext cx="8424936" cy="4093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Proses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pengambilan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sebuah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kartu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dua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kali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berurutan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dapat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dilakukan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denga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sebagai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berikut</a:t>
              </a: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 defTabSz="450850">
                <a:spcBef>
                  <a:spcPts val="1200"/>
                </a:spcBef>
                <a:buFont typeface="+mj-lt"/>
                <a:buAutoNum type="arabicPeriod"/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Pengambilan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pengembalian</a:t>
              </a: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  <a:p>
              <a:pPr marL="342900" indent="-342900" defTabSz="450850">
                <a:spcBef>
                  <a:spcPts val="1200"/>
                </a:spcBef>
              </a:pPr>
              <a:r>
                <a:rPr lang="en-US" sz="2400" dirty="0">
                  <a:latin typeface="Arial" pitchFamily="34" charset="0"/>
                  <a:cs typeface="Arial" pitchFamily="34" charset="0"/>
                </a:rPr>
                <a:t>	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Misalkan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kartu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pertama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telah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diambil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Kartu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ini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dikembalikan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lagi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sehingga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jumlah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kartu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tetap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seperti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jumlah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kartu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semula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Kemudian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kartu-kartu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tersebut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dikocok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lagi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baru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diambil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kartu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kedua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Proses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pengambilan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seperti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ini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disebut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pengambilan</a:t>
              </a:r>
              <a:r>
                <a:rPr lang="en-US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contoh</a:t>
              </a:r>
              <a:r>
                <a:rPr lang="en-US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pengembalian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1099781"/>
            <a:ext cx="850112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0850">
              <a:spcBef>
                <a:spcPts val="1200"/>
              </a:spcBef>
              <a:buFont typeface="+mj-lt"/>
              <a:buAutoNum type="arabicPeriod" startAt="2"/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Pengambilan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contoh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tanpa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pengembalian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 defTabSz="450850">
              <a:spcBef>
                <a:spcPts val="24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Misalkan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kartu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pertama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telah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diambil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Kartu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telah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diambil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tidak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dikembalikan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Jika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jumlah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kartu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semula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maka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jumlah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kartu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berikutnya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menjadi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 1).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Kartu-kartu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sebanyak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(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 1)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buah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itu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dikocok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kemudian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diambil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kartu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kedua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.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Proses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pengembalian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contoh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cara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seperti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ini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disebut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pengambilan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contoh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tanpa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Symbol"/>
              </a:rPr>
              <a:t>pengembalian</a:t>
            </a:r>
            <a:r>
              <a:rPr lang="en-US" sz="2000" dirty="0" smtClean="0">
                <a:latin typeface="Arial" pitchFamily="34" charset="0"/>
                <a:cs typeface="Arial" pitchFamily="34" charset="0"/>
                <a:sym typeface="Symbol"/>
              </a:rPr>
              <a:t>.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272457"/>
            <a:ext cx="596669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KAIDAH PENCACAHAN</a:t>
            </a:r>
            <a:endParaRPr lang="en-US" sz="4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255688"/>
            <a:ext cx="882408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Aturan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Pengisian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Tempat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 yang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Tersedia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Aturan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Perkalian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7158" y="1917987"/>
            <a:ext cx="8143932" cy="4247317"/>
            <a:chOff x="357158" y="1700808"/>
            <a:chExt cx="8143932" cy="4247317"/>
          </a:xfrm>
        </p:grpSpPr>
        <p:sp>
          <p:nvSpPr>
            <p:cNvPr id="5" name="TextBox 4"/>
            <p:cNvSpPr txBox="1"/>
            <p:nvPr/>
          </p:nvSpPr>
          <p:spPr>
            <a:xfrm>
              <a:off x="357158" y="1700808"/>
              <a:ext cx="8143932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Misalkan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terdapat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buah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tempat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tersedia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:</a:t>
              </a:r>
            </a:p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k   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banyak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mengisi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tempat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pertama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</a:t>
              </a:r>
            </a:p>
            <a:p>
              <a:pPr defTabSz="360363">
                <a:spcBef>
                  <a:spcPts val="12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k   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banyak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mengisi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tempat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kedua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setelah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tempat</a:t>
              </a:r>
              <a:r>
                <a:rPr lang="id-ID" sz="2000" dirty="0" smtClean="0">
                  <a:latin typeface="Arial" pitchFamily="34" charset="0"/>
                  <a:cs typeface="Arial" pitchFamily="34" charset="0"/>
                </a:rPr>
                <a:t> 	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pertama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	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terisi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</a:t>
              </a:r>
            </a:p>
            <a:p>
              <a:pPr defTabSz="360363">
                <a:spcBef>
                  <a:spcPts val="12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  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banyak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mengisi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tempata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ketiga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setelah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tempat</a:t>
              </a:r>
              <a:endParaRPr lang="id-ID" sz="2000" dirty="0" smtClean="0">
                <a:latin typeface="Arial" pitchFamily="34" charset="0"/>
                <a:cs typeface="Arial" pitchFamily="34" charset="0"/>
              </a:endParaRPr>
            </a:p>
            <a:p>
              <a:pPr defTabSz="360363">
                <a:spcBef>
                  <a:spcPts val="1200"/>
                </a:spcBef>
              </a:pPr>
              <a:r>
                <a:rPr lang="id-ID" sz="2000" dirty="0" smtClean="0">
                  <a:latin typeface="Arial" pitchFamily="34" charset="0"/>
                  <a:cs typeface="Arial" pitchFamily="34" charset="0"/>
                </a:rPr>
                <a:t>	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pertama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	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kedua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terisi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</a:t>
              </a:r>
            </a:p>
            <a:p>
              <a:pPr defTabSz="360363"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	… 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demikian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seterusnya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defTabSz="360363">
                <a:spcBef>
                  <a:spcPts val="1200"/>
                </a:spcBef>
              </a:pPr>
              <a:r>
                <a:rPr lang="en-US" sz="2000" i="1" dirty="0"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  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banyak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mengsi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tempat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setelah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tempat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id-ID" sz="2000" dirty="0" smtClean="0">
                  <a:latin typeface="Arial" pitchFamily="34" charset="0"/>
                  <a:cs typeface="Arial" pitchFamily="34" charset="0"/>
                </a:rPr>
                <a:t>	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tempat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id-ID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pertama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kedua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ketiga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, … 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ke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 1)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terisi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.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defTabSz="360363"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	</a:t>
              </a:r>
              <a:endParaRPr lang="en-US" sz="2000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476724" y="2393657"/>
              <a:ext cx="380500" cy="2880255"/>
              <a:chOff x="476724" y="2393657"/>
              <a:chExt cx="380500" cy="288025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476724" y="2393657"/>
                <a:ext cx="35719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baseline="30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0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76724" y="2834317"/>
                <a:ext cx="35719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20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00034" y="3631549"/>
                <a:ext cx="35719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baseline="300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en-US" sz="20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76724" y="4976395"/>
                <a:ext cx="35719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baseline="30000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US" sz="2000" b="1" i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792420"/>
            <a:ext cx="81948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Banyak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cara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mengisi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n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tempat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tersedia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secara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id-ID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keseluruhan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adalah</a:t>
            </a:r>
            <a:endParaRPr lang="id-ID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785918" y="3052259"/>
            <a:ext cx="4500594" cy="736781"/>
            <a:chOff x="1785918" y="2643182"/>
            <a:chExt cx="4500594" cy="736781"/>
          </a:xfrm>
        </p:grpSpPr>
        <p:sp>
          <p:nvSpPr>
            <p:cNvPr id="4" name="TextBox 3"/>
            <p:cNvSpPr txBox="1"/>
            <p:nvPr/>
          </p:nvSpPr>
          <p:spPr>
            <a:xfrm>
              <a:off x="1785918" y="2643182"/>
              <a:ext cx="45005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sz="2800" b="1" i="1" dirty="0" smtClean="0">
                  <a:latin typeface="Arial" pitchFamily="34" charset="0"/>
                  <a:cs typeface="Arial" pitchFamily="34" charset="0"/>
                </a:rPr>
                <a:t>k 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  <a:sym typeface="Symbol"/>
                </a:rPr>
                <a:t> </a:t>
              </a:r>
              <a:r>
                <a:rPr lang="en-US" sz="2800" b="1" i="1" dirty="0" smtClean="0">
                  <a:latin typeface="Arial" pitchFamily="34" charset="0"/>
                  <a:cs typeface="Arial" pitchFamily="34" charset="0"/>
                  <a:sym typeface="Symbol"/>
                </a:rPr>
                <a:t>k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  <a:sym typeface="Symbol"/>
                </a:rPr>
                <a:t>    </a:t>
              </a:r>
              <a:r>
                <a:rPr lang="en-US" sz="2800" b="1" i="1" dirty="0" smtClean="0">
                  <a:latin typeface="Arial" pitchFamily="34" charset="0"/>
                  <a:cs typeface="Arial" pitchFamily="34" charset="0"/>
                  <a:sym typeface="Symbol"/>
                </a:rPr>
                <a:t>k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  <a:sym typeface="Symbol"/>
                </a:rPr>
                <a:t>  </a:t>
              </a:r>
              <a:r>
                <a:rPr lang="id-ID" sz="2800" b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  <a:sym typeface="Symbol"/>
                </a:rPr>
                <a:t>…  </a:t>
              </a:r>
              <a:r>
                <a:rPr lang="en-US" sz="2800" b="1" i="1" dirty="0" smtClean="0">
                  <a:latin typeface="Arial" pitchFamily="34" charset="0"/>
                  <a:cs typeface="Arial" pitchFamily="34" charset="0"/>
                  <a:sym typeface="Symbol"/>
                </a:rPr>
                <a:t>k</a:t>
              </a:r>
              <a:endParaRPr lang="en-US" sz="2800" b="1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571736" y="3000372"/>
              <a:ext cx="3286148" cy="379591"/>
              <a:chOff x="3714744" y="4621045"/>
              <a:chExt cx="3286148" cy="379591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714744" y="4621045"/>
                <a:ext cx="357190" cy="37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2800" b="1" baseline="30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8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357686" y="4621045"/>
                <a:ext cx="357190" cy="37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2800" b="1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28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214942" y="4621045"/>
                <a:ext cx="357190" cy="37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2800" b="1" baseline="300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en-US" sz="28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643702" y="4621045"/>
                <a:ext cx="357190" cy="37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US" sz="2800" b="1" i="1" baseline="30000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US" sz="2800" b="1" i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143108" y="4786322"/>
            <a:ext cx="3760642" cy="1071570"/>
            <a:chOff x="3383126" y="5286388"/>
            <a:chExt cx="3760642" cy="1071570"/>
          </a:xfrm>
        </p:grpSpPr>
        <p:sp>
          <p:nvSpPr>
            <p:cNvPr id="3" name="TextBox 2"/>
            <p:cNvSpPr txBox="1"/>
            <p:nvPr/>
          </p:nvSpPr>
          <p:spPr>
            <a:xfrm>
              <a:off x="3383126" y="5286388"/>
              <a:ext cx="3760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800" b="1" i="1" dirty="0" smtClean="0">
                  <a:latin typeface="Arial" pitchFamily="34" charset="0"/>
                  <a:cs typeface="Arial" pitchFamily="34" charset="0"/>
                </a:rPr>
                <a:t>c 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  <a:sym typeface="Symbol"/>
                </a:rPr>
                <a:t>+ </a:t>
              </a:r>
              <a:r>
                <a:rPr lang="en-US" sz="2800" b="1" i="1" dirty="0" smtClean="0"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  <a:sym typeface="Symbol"/>
                </a:rPr>
                <a:t>  +  </a:t>
              </a:r>
              <a:r>
                <a:rPr lang="en-US" sz="2800" b="1" i="1" dirty="0" smtClean="0"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r>
                <a:rPr lang="en-US" sz="2800" b="1" dirty="0" smtClean="0">
                  <a:latin typeface="Arial" pitchFamily="34" charset="0"/>
                  <a:cs typeface="Arial" pitchFamily="34" charset="0"/>
                  <a:sym typeface="Symbol"/>
                </a:rPr>
                <a:t>  + … + </a:t>
              </a:r>
              <a:r>
                <a:rPr lang="en-US" sz="2800" b="1" i="1" dirty="0" smtClean="0"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endParaRPr lang="en-US" sz="2800" b="1" i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571868" y="5643578"/>
              <a:ext cx="3500462" cy="714380"/>
              <a:chOff x="3510200" y="4508569"/>
              <a:chExt cx="2250674" cy="380345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510200" y="4509323"/>
                <a:ext cx="357190" cy="37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800" b="1" baseline="30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8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950860" y="4509323"/>
                <a:ext cx="357190" cy="37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800" b="1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28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462958" y="4509323"/>
                <a:ext cx="357190" cy="37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800" b="1" baseline="30000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en-US" sz="28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403684" y="4508569"/>
                <a:ext cx="357190" cy="379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800" b="1" i="1" baseline="30000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US" sz="2800" b="1" i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514252" y="764704"/>
            <a:ext cx="8967940" cy="3585597"/>
            <a:chOff x="506382" y="1238418"/>
            <a:chExt cx="8143932" cy="3585597"/>
          </a:xfrm>
        </p:grpSpPr>
        <p:sp>
          <p:nvSpPr>
            <p:cNvPr id="2" name="TextBox 1"/>
            <p:cNvSpPr txBox="1"/>
            <p:nvPr/>
          </p:nvSpPr>
          <p:spPr>
            <a:xfrm>
              <a:off x="506382" y="1238418"/>
              <a:ext cx="8143932" cy="3585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Misalkan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terdapat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n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buah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peristiwa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saling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lepas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dengan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:</a:t>
              </a:r>
            </a:p>
            <a:p>
              <a:pPr>
                <a:spcBef>
                  <a:spcPts val="600"/>
                </a:spcBef>
              </a:pPr>
              <a:r>
                <a:rPr lang="en-US" sz="2400" dirty="0">
                  <a:latin typeface="Arial" pitchFamily="34" charset="0"/>
                  <a:cs typeface="Arial" pitchFamily="34" charset="0"/>
                </a:rPr>
                <a:t>	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 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peristiwa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pertama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,</a:t>
              </a:r>
            </a:p>
            <a:p>
              <a:pPr>
                <a:spcBef>
                  <a:spcPts val="600"/>
                </a:spcBef>
              </a:pPr>
              <a:r>
                <a:rPr lang="en-US" sz="2400" dirty="0">
                  <a:latin typeface="Arial" pitchFamily="34" charset="0"/>
                  <a:cs typeface="Arial" pitchFamily="34" charset="0"/>
                </a:rPr>
                <a:t>	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 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peristiwa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kedua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,</a:t>
              </a:r>
            </a:p>
            <a:p>
              <a:pPr>
                <a:spcBef>
                  <a:spcPts val="600"/>
                </a:spcBef>
              </a:pPr>
              <a:r>
                <a:rPr lang="en-US" sz="2400" dirty="0">
                  <a:latin typeface="Arial" pitchFamily="34" charset="0"/>
                  <a:cs typeface="Arial" pitchFamily="34" charset="0"/>
                </a:rPr>
                <a:t>	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c  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peristiwa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ketiga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,</a:t>
              </a:r>
            </a:p>
            <a:p>
              <a:pPr defTabSz="252413">
                <a:spcBef>
                  <a:spcPts val="600"/>
                </a:spcBef>
              </a:pPr>
              <a:r>
                <a:rPr lang="en-US" sz="2400" dirty="0">
                  <a:latin typeface="Arial" pitchFamily="34" charset="0"/>
                  <a:cs typeface="Arial" pitchFamily="34" charset="0"/>
                </a:rPr>
                <a:t>	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	            … .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dan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seterusnya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defTabSz="252413">
                <a:spcBef>
                  <a:spcPts val="600"/>
                </a:spcBef>
              </a:pPr>
              <a:r>
                <a:rPr lang="en-US" sz="2400" dirty="0">
                  <a:latin typeface="Arial" pitchFamily="34" charset="0"/>
                  <a:cs typeface="Arial" pitchFamily="34" charset="0"/>
                </a:rPr>
                <a:t>	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		 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c  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pada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peristiwa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defTabSz="252413">
                <a:spcBef>
                  <a:spcPts val="600"/>
                </a:spcBef>
              </a:pPr>
              <a:endParaRPr lang="en-US" sz="2400" dirty="0">
                <a:latin typeface="Arial" pitchFamily="34" charset="0"/>
                <a:cs typeface="Arial" pitchFamily="34" charset="0"/>
              </a:endParaRPr>
            </a:p>
            <a:p>
              <a:pPr defTabSz="252413">
                <a:spcBef>
                  <a:spcPts val="600"/>
                </a:spcBef>
              </a:pP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Banyak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n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buah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peristiwa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itu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secara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keseluruhan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76856" y="1928802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b="1" baseline="30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4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476857" y="2390088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b="1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24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00166" y="2818716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b="1" baseline="30000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en-US" sz="24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76857" y="3721824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b="1" i="1" baseline="3000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en-US" sz="2400" b="1" i="1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8640"/>
            <a:ext cx="373871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Permutasi</a:t>
            </a:r>
            <a:endParaRPr lang="en-US" sz="4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237" y="1171502"/>
            <a:ext cx="3193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Faktor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dari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Bilangan</a:t>
            </a:r>
            <a:r>
              <a:rPr lang="en-US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Asli</a:t>
            </a:r>
            <a:endParaRPr lang="en-US" sz="20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78237" y="2132856"/>
            <a:ext cx="8195482" cy="2467059"/>
            <a:chOff x="448484" y="2243072"/>
            <a:chExt cx="8195482" cy="2467059"/>
          </a:xfrm>
        </p:grpSpPr>
        <p:sp>
          <p:nvSpPr>
            <p:cNvPr id="4" name="TextBox 3"/>
            <p:cNvSpPr txBox="1"/>
            <p:nvPr/>
          </p:nvSpPr>
          <p:spPr>
            <a:xfrm>
              <a:off x="448484" y="2243072"/>
              <a:ext cx="11945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Definisi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: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00034" y="2925027"/>
              <a:ext cx="8143932" cy="1785104"/>
              <a:chOff x="428596" y="5264935"/>
              <a:chExt cx="8143932" cy="1785104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428596" y="5264935"/>
                <a:ext cx="8143932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Untuk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setiap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bilangan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asli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didefinisikan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:</a:t>
                </a:r>
              </a:p>
              <a:p>
                <a:pPr>
                  <a:spcBef>
                    <a:spcPts val="1200"/>
                  </a:spcBef>
                </a:pPr>
                <a:endParaRPr lang="en-US" sz="2000" dirty="0"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ts val="1200"/>
                  </a:spcBef>
                </a:pPr>
                <a:endParaRPr lang="en-US" sz="2000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Lambang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atau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notasi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!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dibaca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sebagai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faktorial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.</a:t>
                </a:r>
                <a:endParaRPr lang="id-ID" sz="2000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071670" y="5767046"/>
                <a:ext cx="4893503" cy="40011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!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1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 2  3  …  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  2)  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 1) 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3203848" y="4725144"/>
            <a:ext cx="2173993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d-ID" sz="2000" b="1" dirty="0" smtClean="0">
                <a:latin typeface="Arial" pitchFamily="34" charset="0"/>
                <a:cs typeface="Arial" pitchFamily="34" charset="0"/>
              </a:rPr>
              <a:t>1! = 1 dan 0! = 1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57158" y="742874"/>
            <a:ext cx="5343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Permutasi dari Unsur-unsur yang Berbeda</a:t>
            </a:r>
            <a:endParaRPr lang="en-U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57158" y="1345156"/>
            <a:ext cx="8143932" cy="3884044"/>
            <a:chOff x="357158" y="1130842"/>
            <a:chExt cx="8143932" cy="3884044"/>
          </a:xfrm>
        </p:grpSpPr>
        <p:sp>
          <p:nvSpPr>
            <p:cNvPr id="2" name="TextBox 1"/>
            <p:cNvSpPr txBox="1"/>
            <p:nvPr/>
          </p:nvSpPr>
          <p:spPr>
            <a:xfrm>
              <a:off x="357158" y="1130842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Definisi</a:t>
              </a:r>
              <a:r>
                <a:rPr lang="en-US" b="1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:</a:t>
              </a:r>
              <a:endParaRPr lang="en-US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7158" y="1578860"/>
              <a:ext cx="8143932" cy="3016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Permutasi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unsur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diambil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dari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n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unsur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yang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tersedia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tiap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unsur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itu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berbeda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)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adalah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susunan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dari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unsur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itu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dalam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suatu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urutan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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).</a:t>
              </a:r>
            </a:p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Banyak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permutasi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r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unsur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yang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diambil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dari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unsur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yang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tersedia</a:t>
              </a:r>
              <a:endParaRPr lang="en-US" sz="2000" dirty="0" smtClean="0">
                <a:latin typeface="Arial" pitchFamily="34" charset="0"/>
                <a:cs typeface="Arial" pitchFamily="34" charset="0"/>
                <a:sym typeface="Symbol"/>
              </a:endParaRPr>
            </a:p>
            <a:p>
              <a:pPr>
                <a:spcBef>
                  <a:spcPts val="1200"/>
                </a:spcBef>
              </a:pPr>
              <a:endParaRPr lang="en-US" sz="2000" dirty="0" smtClean="0">
                <a:latin typeface="Arial" pitchFamily="34" charset="0"/>
                <a:cs typeface="Arial" pitchFamily="34" charset="0"/>
                <a:sym typeface="Symbol"/>
              </a:endParaRPr>
            </a:p>
            <a:p>
              <a:pPr>
                <a:spcBef>
                  <a:spcPts val="1200"/>
                </a:spcBef>
              </a:pPr>
              <a:endParaRPr lang="en-US" sz="2000" dirty="0">
                <a:latin typeface="Arial" pitchFamily="34" charset="0"/>
                <a:cs typeface="Arial" pitchFamily="34" charset="0"/>
                <a:sym typeface="Symbol"/>
              </a:endParaRPr>
            </a:p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Banyak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permutasi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n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unsur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yang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diambil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dari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n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unsur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yang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tersedia</a:t>
              </a:r>
              <a:endParaRPr lang="en-US" sz="2000" dirty="0" smtClean="0">
                <a:latin typeface="Arial" pitchFamily="34" charset="0"/>
                <a:cs typeface="Arial" pitchFamily="34" charset="0"/>
                <a:sym typeface="Symbol"/>
              </a:endParaRPr>
            </a:p>
            <a:p>
              <a:pPr>
                <a:spcBef>
                  <a:spcPts val="1200"/>
                </a:spcBef>
              </a:pPr>
              <a:endParaRPr lang="en-US" sz="2000" dirty="0">
                <a:latin typeface="Arial" pitchFamily="34" charset="0"/>
                <a:cs typeface="Arial" pitchFamily="34" charset="0"/>
                <a:sym typeface="Symbol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3635896" y="2926654"/>
              <a:ext cx="866174" cy="707886"/>
              <a:chOff x="5707598" y="354886"/>
              <a:chExt cx="866174" cy="707886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5707598" y="354886"/>
                <a:ext cx="42862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4000" b="1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endParaRPr lang="en-US" sz="4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143636" y="357166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145144" y="630886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3635896" y="4268294"/>
              <a:ext cx="792088" cy="746592"/>
              <a:chOff x="4028805" y="3878556"/>
              <a:chExt cx="792088" cy="746592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4028805" y="3978817"/>
                <a:ext cx="4286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3600" b="1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endParaRPr lang="en-US" sz="36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392265" y="3878556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392265" y="4225038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00035" y="1052736"/>
            <a:ext cx="8286808" cy="3785652"/>
            <a:chOff x="500035" y="1046242"/>
            <a:chExt cx="8286808" cy="3785652"/>
          </a:xfrm>
        </p:grpSpPr>
        <p:grpSp>
          <p:nvGrpSpPr>
            <p:cNvPr id="19" name="Group 18"/>
            <p:cNvGrpSpPr/>
            <p:nvPr/>
          </p:nvGrpSpPr>
          <p:grpSpPr>
            <a:xfrm>
              <a:off x="1285852" y="1785926"/>
              <a:ext cx="5643602" cy="674584"/>
              <a:chOff x="2143108" y="4436380"/>
              <a:chExt cx="5643602" cy="674584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2143108" y="4567978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357422" y="4436380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357422" y="4710854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643174" y="4579256"/>
                <a:ext cx="51435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id-ID" sz="2000" b="1" i="1" dirty="0" smtClean="0">
                    <a:latin typeface="Arial" pitchFamily="34" charset="0"/>
                    <a:cs typeface="Arial" pitchFamily="34" charset="0"/>
                  </a:rPr>
                  <a:t>= 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n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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 1)  </a:t>
                </a:r>
                <a:r>
                  <a:rPr lang="en-US" sz="2000" b="1" dirty="0"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 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 2)  …  3  2  1 = </a:t>
                </a:r>
                <a:r>
                  <a:rPr lang="en-US" sz="2000" b="1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!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285852" y="3846350"/>
              <a:ext cx="5110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r</a:t>
              </a:r>
              <a:endParaRPr lang="en-US" sz="2000" b="1" i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22297" y="3856874"/>
              <a:ext cx="11072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n 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sz="2000" b="1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)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!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500035" y="1046242"/>
              <a:ext cx="8286808" cy="3785652"/>
              <a:chOff x="500035" y="1046242"/>
              <a:chExt cx="8286808" cy="3785652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500035" y="1046242"/>
                <a:ext cx="8286808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Banyak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permutasi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ditentukan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dengan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aturan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:</a:t>
                </a:r>
              </a:p>
              <a:p>
                <a:pPr>
                  <a:spcBef>
                    <a:spcPts val="1200"/>
                  </a:spcBef>
                </a:pPr>
                <a:endParaRPr lang="en-US" sz="2000" dirty="0" smtClean="0">
                  <a:latin typeface="Arial" pitchFamily="34" charset="0"/>
                  <a:cs typeface="Arial" pitchFamily="34" charset="0"/>
                  <a:sym typeface="Symbol"/>
                </a:endParaRPr>
              </a:p>
              <a:p>
                <a:pPr>
                  <a:spcBef>
                    <a:spcPts val="1200"/>
                  </a:spcBef>
                </a:pPr>
                <a:endParaRPr lang="en-US" sz="2000" dirty="0" smtClean="0">
                  <a:latin typeface="Arial" pitchFamily="34" charset="0"/>
                  <a:cs typeface="Arial" pitchFamily="34" charset="0"/>
                  <a:sym typeface="Symbol"/>
                </a:endParaRPr>
              </a:p>
              <a:p>
                <a:pPr>
                  <a:spcBef>
                    <a:spcPts val="1200"/>
                  </a:spcBef>
                </a:pPr>
                <a:endParaRPr lang="en-US" sz="2000" dirty="0" smtClean="0">
                  <a:latin typeface="Arial" pitchFamily="34" charset="0"/>
                  <a:cs typeface="Arial" pitchFamily="34" charset="0"/>
                  <a:sym typeface="Symbol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Banyak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permutasi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r 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diambil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tersedia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ditentukan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dengan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aturan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:</a:t>
                </a:r>
              </a:p>
              <a:p>
                <a:pPr>
                  <a:spcBef>
                    <a:spcPts val="1200"/>
                  </a:spcBef>
                </a:pPr>
                <a:endParaRPr lang="en-US" sz="2000" dirty="0" smtClean="0">
                  <a:latin typeface="Arial" pitchFamily="34" charset="0"/>
                  <a:cs typeface="Arial" pitchFamily="34" charset="0"/>
                  <a:sym typeface="Symbol"/>
                </a:endParaRPr>
              </a:p>
              <a:p>
                <a:pPr>
                  <a:spcBef>
                    <a:spcPts val="1200"/>
                  </a:spcBef>
                </a:pPr>
                <a:endParaRPr lang="en-US" sz="2000" dirty="0" smtClean="0">
                  <a:latin typeface="Arial" pitchFamily="34" charset="0"/>
                  <a:cs typeface="Arial" pitchFamily="34" charset="0"/>
                  <a:sym typeface="Symbol"/>
                </a:endParaRPr>
              </a:p>
              <a:p>
                <a:endParaRPr lang="id-ID" sz="2000" dirty="0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1071538" y="3571876"/>
                <a:ext cx="6643734" cy="850762"/>
                <a:chOff x="2143108" y="6079454"/>
                <a:chExt cx="5572164" cy="850762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2143108" y="6211052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P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357422" y="6079454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772223" y="6222330"/>
                  <a:ext cx="464347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id-ID" sz="2000" b="1" i="1" dirty="0" smtClean="0">
                      <a:latin typeface="Arial" pitchFamily="34" charset="0"/>
                      <a:cs typeface="Arial" pitchFamily="34" charset="0"/>
                    </a:rPr>
                    <a:t>= </a:t>
                  </a: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n 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</a:t>
                  </a: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(</a:t>
                  </a: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n 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 1)  </a:t>
                  </a:r>
                  <a:r>
                    <a:rPr lang="en-US" sz="2000" b="1" dirty="0">
                      <a:latin typeface="Arial" pitchFamily="34" charset="0"/>
                      <a:cs typeface="Arial" pitchFamily="34" charset="0"/>
                      <a:sym typeface="Symbol"/>
                    </a:rPr>
                    <a:t>(</a:t>
                  </a: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n 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 2)  …  (</a:t>
                  </a: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n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 </a:t>
                  </a: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r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+ 1)</a:t>
                  </a:r>
                  <a:r>
                    <a:rPr lang="id-ID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=</a:t>
                  </a:r>
                  <a:endParaRPr lang="en-US" sz="2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155800" y="6079454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>
                      <a:latin typeface="Arial" pitchFamily="34" charset="0"/>
                      <a:cs typeface="Arial" pitchFamily="34" charset="0"/>
                    </a:rPr>
                    <a:t>n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</a:rPr>
                    <a:t>!</a:t>
                  </a:r>
                  <a:endParaRPr lang="en-US" sz="2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7000892" y="6401302"/>
                  <a:ext cx="71438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357158" y="1237732"/>
            <a:ext cx="8286808" cy="4048656"/>
            <a:chOff x="357158" y="1237732"/>
            <a:chExt cx="8286808" cy="4048656"/>
          </a:xfrm>
        </p:grpSpPr>
        <p:grpSp>
          <p:nvGrpSpPr>
            <p:cNvPr id="32" name="Group 31"/>
            <p:cNvGrpSpPr/>
            <p:nvPr/>
          </p:nvGrpSpPr>
          <p:grpSpPr>
            <a:xfrm>
              <a:off x="357158" y="1237732"/>
              <a:ext cx="8286808" cy="3328066"/>
              <a:chOff x="357158" y="166162"/>
              <a:chExt cx="8286808" cy="3328066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357158" y="166162"/>
                <a:ext cx="71817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err="1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Permutasi</a:t>
                </a:r>
                <a:r>
                  <a:rPr lang="en-US" sz="2400" b="1" dirty="0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  yang </a:t>
                </a:r>
                <a:r>
                  <a:rPr lang="en-US" sz="2400" b="1" dirty="0" err="1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Memuat</a:t>
                </a:r>
                <a:r>
                  <a:rPr lang="en-US" sz="2400" b="1" dirty="0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dirty="0" err="1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Beberapa</a:t>
                </a:r>
                <a:r>
                  <a:rPr lang="en-US" sz="2400" b="1" dirty="0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dirty="0" err="1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Unsur</a:t>
                </a:r>
                <a:r>
                  <a:rPr lang="en-US" sz="2400" b="1" dirty="0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dirty="0" err="1" smtClean="0">
                    <a:solidFill>
                      <a:srgbClr val="00B0F0"/>
                    </a:solidFill>
                    <a:latin typeface="Arial" pitchFamily="34" charset="0"/>
                    <a:cs typeface="Arial" pitchFamily="34" charset="0"/>
                  </a:rPr>
                  <a:t>Sama</a:t>
                </a:r>
                <a:endParaRPr lang="en-US" sz="2400" b="1" dirty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357158" y="785794"/>
                <a:ext cx="8286808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80975"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Misalkan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tersedia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terdapat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k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sama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(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k 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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),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maka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	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banyak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permutasi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itu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ditentukan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dengan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aturan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:</a:t>
                </a:r>
              </a:p>
              <a:p>
                <a:pPr defTabSz="180975">
                  <a:spcBef>
                    <a:spcPts val="1200"/>
                  </a:spcBef>
                </a:pPr>
                <a:endParaRPr lang="en-US" sz="2000" dirty="0" smtClean="0">
                  <a:latin typeface="Arial" pitchFamily="34" charset="0"/>
                  <a:cs typeface="Arial" pitchFamily="34" charset="0"/>
                  <a:sym typeface="Symbol"/>
                </a:endParaRPr>
              </a:p>
              <a:p>
                <a:pPr defTabSz="180975">
                  <a:spcBef>
                    <a:spcPts val="1200"/>
                  </a:spcBef>
                  <a:buFont typeface="Arial" pitchFamily="34" charset="0"/>
                  <a:buChar char="•"/>
                </a:pPr>
                <a:endParaRPr lang="en-US" sz="2000" dirty="0">
                  <a:latin typeface="Arial" pitchFamily="34" charset="0"/>
                  <a:cs typeface="Arial" pitchFamily="34" charset="0"/>
                  <a:sym typeface="Symbol"/>
                </a:endParaRPr>
              </a:p>
              <a:p>
                <a:pPr defTabSz="180975">
                  <a:spcBef>
                    <a:spcPts val="1200"/>
                  </a:spcBef>
                </a:pP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Misalkan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tersedia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terdapat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sama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,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l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	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sama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,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m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sama</a:t>
                </a:r>
                <a:r>
                  <a:rPr lang="en-US" sz="2000" dirty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k 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+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l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+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m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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),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maka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banyak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permutasi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dari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	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unsur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itu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ditentukan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dengan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aturan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: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4083212" y="2571744"/>
              <a:ext cx="834700" cy="785818"/>
              <a:chOff x="3000364" y="4083974"/>
              <a:chExt cx="834700" cy="785818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000364" y="4250914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214678" y="4286256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3393650" y="4083974"/>
                <a:ext cx="441414" cy="785818"/>
                <a:chOff x="4202778" y="4834450"/>
                <a:chExt cx="441414" cy="785818"/>
              </a:xfrm>
            </p:grpSpPr>
            <p:sp>
              <p:nvSpPr>
                <p:cNvPr id="6" name="TextBox 5"/>
                <p:cNvSpPr txBox="1"/>
                <p:nvPr/>
              </p:nvSpPr>
              <p:spPr>
                <a:xfrm>
                  <a:off x="4202778" y="4834450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>
                      <a:latin typeface="Arial" pitchFamily="34" charset="0"/>
                      <a:cs typeface="Arial" pitchFamily="34" charset="0"/>
                    </a:rPr>
                    <a:t>n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</a:rPr>
                    <a:t>!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215564" y="5220158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k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</a:rPr>
                    <a:t>!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9" name="Straight Connector 8"/>
                <p:cNvCxnSpPr/>
                <p:nvPr/>
              </p:nvCxnSpPr>
              <p:spPr>
                <a:xfrm>
                  <a:off x="4286248" y="5214950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" name="Group 20"/>
            <p:cNvGrpSpPr/>
            <p:nvPr/>
          </p:nvGrpSpPr>
          <p:grpSpPr>
            <a:xfrm>
              <a:off x="3786182" y="4589294"/>
              <a:ext cx="1428760" cy="697094"/>
              <a:chOff x="3000364" y="5561662"/>
              <a:chExt cx="1428760" cy="697094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000364" y="5679674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endParaRPr lang="en-US" sz="2000" b="1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214678" y="5715016"/>
                <a:ext cx="4286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3428992" y="5561662"/>
                <a:ext cx="1000132" cy="697094"/>
                <a:chOff x="5704530" y="5310772"/>
                <a:chExt cx="1000132" cy="697094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5704530" y="5607756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k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</a:rPr>
                    <a:t>!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5929322" y="5310772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>
                      <a:latin typeface="Arial" pitchFamily="34" charset="0"/>
                      <a:cs typeface="Arial" pitchFamily="34" charset="0"/>
                    </a:rPr>
                    <a:t>n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</a:rPr>
                    <a:t>!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942154" y="5607756"/>
                  <a:ext cx="42862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l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</a:rPr>
                    <a:t>!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6133158" y="5607002"/>
                  <a:ext cx="57150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m</a:t>
                  </a:r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</a:rPr>
                    <a:t>!</a:t>
                  </a:r>
                  <a:endParaRPr lang="en-US" sz="2000" b="1" i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5786446" y="5643578"/>
                  <a:ext cx="71438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1298</Words>
  <Application>Microsoft Office PowerPoint</Application>
  <PresentationFormat>On-screen Show (4:3)</PresentationFormat>
  <Paragraphs>242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Esis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Heru</dc:creator>
  <cp:lastModifiedBy>Bambang</cp:lastModifiedBy>
  <cp:revision>64</cp:revision>
  <dcterms:created xsi:type="dcterms:W3CDTF">2000-12-31T17:51:39Z</dcterms:created>
  <dcterms:modified xsi:type="dcterms:W3CDTF">2012-01-17T07:10:03Z</dcterms:modified>
</cp:coreProperties>
</file>